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</a:tcBdr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</a:tcBdr>
      </a:tcStyle>
    </a:band1V>
    <a:band2V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</a:tcBdr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B1654A-A6D1-2237-B328-566D1BE6A6A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F76CB-384C-56CF-3C68-C9D3C37FCE2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A9F287-F928-1F95-BF03-BA5E41F7880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01E52A-8E5A-46F2-DC8C-8D5D1FAFDB45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0CA3FD-AF42-FA0C-E803-70F01EC26F6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89CA0B-26B7-0901-EF99-7F5E21F4CEA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3BCA7E-F077-1997-9E9C-E218D3466E1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10037F-74D4-D9CD-F212-91B722E7937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CC42A-B4EE-14AE-9453-57F6B0A2BD5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DC6D2B-4FDF-23BB-5B9D-BD3607DC6A3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8AF5CE-D032-72F3-EA56-36BD00DB6F74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97523-C30B-6FCA-5852-E3930297051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05B2B2-296E-B3C6-F5C4-B9A7B5F486A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B4ABDC-4DDE-FE1C-9ABC-696FDCE0586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BC3809-16DD-115A-EA40-83595D2BFF4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2FEB4C-491E-2EA5-6852-A10E0133709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BA5CFE-0ABF-58F1-2E24-E4092B42967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D71020-EC66-E6ED-E307-87DB999D880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54B61-AEE6-4235-5648-01E9894152A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AF0FD-5AE4-BEB5-38DD-B1651D1AD26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quinoxprog.com.br" TargetMode="External"/><Relationship Id="rId4" Type="http://schemas.openxmlformats.org/officeDocument/2006/relationships/hyperlink" Target="https://www.themoviedb.org" TargetMode="External"/><Relationship Id="rId5" Type="http://schemas.openxmlformats.org/officeDocument/2006/relationships/hyperlink" Target="https://www.imdb.com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5145" y="717606"/>
            <a:ext cx="10030220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t-BR" sz="40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Estudo exploratório preditivo em dados </a:t>
            </a:r>
            <a:br>
              <a:rPr lang="pt-BR" sz="40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pt-BR" sz="40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da industria Cinematográfica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5145" y="2589932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pt-B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Patrick D. F. </a:t>
            </a:r>
            <a:r>
              <a:rPr lang="pt-B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Santos</a:t>
            </a:r>
            <a:endParaRPr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2678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167391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542445764" name=""/>
          <p:cNvGraphicFramePr>
            <a:graphicFrameLocks xmlns:a="http://schemas.openxmlformats.org/drawingml/2006/main"/>
          </p:cNvGraphicFramePr>
          <p:nvPr/>
        </p:nvGraphicFramePr>
        <p:xfrm>
          <a:off x="56431" y="36990"/>
          <a:ext cx="3600000" cy="8076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{B301B821-A1FF-4177-AEE7-76D212191A09}</a:tableStyleId>
              </a:tblPr>
              <a:tblGrid>
                <a:gridCol w="3010084"/>
                <a:gridCol w="3010084"/>
                <a:gridCol w="3010084"/>
                <a:gridCol w="3010084"/>
              </a:tblGrid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Variável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Tipo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Descrição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Objeto 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NomeBrasil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 do filme no Brasil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NomeOriginal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 original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ELENCO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Atores que atuaram no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DIRETOR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Diretor(es)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PAIS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País(es) de origem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Brasileiro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bool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se o filme é brasileiro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214923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GENERO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Gênero(s)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ESTREIA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Data de estreia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ClassificacaoIndicativa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Classificação etária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SINOPSE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Descrição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Duracao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Duração em minutos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Roteirista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Roteirista(s)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Producao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Equipe de produção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Executiva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Equipe de produção executiva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Comercial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bool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se o filme é comercial ou cultural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F_Dolby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bool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suporte ao áudio Dolby Atmos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F_3D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bool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suporte ao formato 3D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F_IMAX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bool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suporte ao formato IMAX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Trailer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Código do trailer do filme no YouTube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Distribuidora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Empresa responsável pela distribuição do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Estudio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Estúdio que produziu o filme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Filme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 do cinema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Exibidor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Nome da rede de cinemas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CIDADE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Cidade onde o cinema está localizado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ESTADO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Estado onde o cinema está localizado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QTD_SALAS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Quantidade de salas do cinema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Cinema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SessaoCinema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Código do cinema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SessaoLegenda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se o filme foi exibido com dublagem, legenda ou idioma original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SessaoVideo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Indica o formato da exibição (2D, 3D, IMAX, etc.)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CinesemanaInicio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Início da semana de exibição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CinesemanaFim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string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Fim da semana de exibição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  <a:tr h="82800"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QtdSessoes(Alvo)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Quantidade de sessões exibidas (Variável Alvo)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81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Sessão</a:t>
                      </a:r>
                      <a:endParaRPr sz="9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8374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Pré-Processamento</a:t>
            </a:r>
            <a:endParaRPr/>
          </a:p>
        </p:txBody>
      </p:sp>
      <p:sp>
        <p:nvSpPr>
          <p:cNvPr id="69532450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Além das variáveis já aptas para as técnicas, foram geradas variáveis artificiais através da análise da frequência sob a mediana.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2121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133092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2050684977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{69012ECD-51FC-41F1-AA8D-1B2483CD663E}</a:tableStyleId>
              </a:tblPr>
              <a:tblGrid>
                <a:gridCol w="2433599"/>
                <a:gridCol w="2433599"/>
                <a:gridCol w="2433599"/>
                <a:gridCol w="2433599"/>
                <a:gridCol w="2433600"/>
              </a:tblGrid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GENERO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Contagem GENERO</a:t>
                      </a:r>
                      <a:endParaRPr sz="900" b="0" i="0" u="none">
                        <a:solidFill>
                          <a:srgbClr val="000000"/>
                        </a:solidFill>
                        <a:latin typeface="Liberation Sans"/>
                        <a:ea typeface="Liberation Sans"/>
                        <a:cs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% GENERO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Mediana - QtdSessoes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Total Resultado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131732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100,00%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100,00%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Drama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14643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11,12%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84,62%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Animação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13545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10,28%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95,64%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8346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6,34%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106,49%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B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Fantasia,Aventura,Ação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5463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4,15%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109,88%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B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Aventura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5264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4,00%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118,11%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B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Aventura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5155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3,91%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121,83%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B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Terror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4696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3,56%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87,90%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Comédia,Aventura,Ação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3160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2,40%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97,79%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Comédia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2728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2,07%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96,63%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Suspense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2700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2,05%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87,29%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Animação, Aventura, Comédia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4468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3,39%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115,78%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Aventura, Fantasia, Ficção-científica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3936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2,99%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110,68%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Aventura, Fantasia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3665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2,78%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119,26%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Comédia,Aventura,Animação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2950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2,24%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124,50%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Fantasia, Terror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2575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1,95%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125,31%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E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Drama,Aventura,Ação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1791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1,36%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140,63%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E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Drama, Fantasia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1654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1,26%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112,22%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E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Ação, Comédia, Terror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1467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1,11%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149,58%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E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Terror,Suspense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1947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1,48%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91,68%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Terror, Thriller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1833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1,39%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83,74%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Família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1764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1,34%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75,07%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Ficção-científica,Comédia,Aventura,Ação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1575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1,20%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94,99%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Fantasia,Família,Aventura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1534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1,16%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94,74%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Aventura, Família, Fantasia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1333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1,01%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105,81%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Policial,Ação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1230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0,93%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90,93%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G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Romance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1186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0,90%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69,73%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G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Animação, Família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1106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0,84%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91,20%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G</a:t>
                      </a:r>
                      <a:endParaRPr sz="900"/>
                    </a:p>
                  </a:txBody>
                  <a:tcPr anchor="ctr"/>
                </a:tc>
              </a:tr>
              <a:tr h="36000"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Ficção-científica,Aventura,Ação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932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0,71%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0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78,96%</a:t>
                      </a:r>
                      <a:endParaRPr sz="9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defRPr/>
                      </a:pPr>
                      <a:endParaRPr sz="900"/>
                    </a:p>
                    <a:p>
                      <a:pPr>
                        <a:lnSpc>
                          <a:spcPct val="50000"/>
                        </a:lnSpc>
                        <a:defRPr/>
                      </a:pPr>
                      <a:r>
                        <a:rPr sz="900" b="1" i="0" u="none">
                          <a:solidFill>
                            <a:srgbClr val="000000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G</a:t>
                      </a:r>
                      <a:endParaRPr sz="9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33826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609598" y="274637"/>
            <a:ext cx="10972800" cy="56102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pt-B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Variáveis Artificiais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34252763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743188"/>
            <a:ext cx="10972800" cy="5382973"/>
          </a:xfrm>
        </p:spPr>
        <p:txBody>
          <a:bodyPr/>
          <a:lstStyle/>
          <a:p>
            <a:pPr>
              <a:defRPr/>
            </a:pPr>
            <a:r>
              <a:rPr/>
              <a:t>Gênero</a:t>
            </a:r>
            <a:endParaRPr/>
          </a:p>
        </p:txBody>
      </p:sp>
      <p:sp>
        <p:nvSpPr>
          <p:cNvPr id="954514783" name=""/>
          <p:cNvSpPr txBox="1"/>
          <p:nvPr/>
        </p:nvSpPr>
        <p:spPr bwMode="auto">
          <a:xfrm flipH="0" flipV="0">
            <a:off x="609597" y="1370921"/>
            <a:ext cx="11052288" cy="4595220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genero_A = 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'Drama'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'Animação'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genero_B = 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'Fantasia,Aventura,Ação'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'Ação,Aventura'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'Aventura'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genero_C = 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'Terror'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'Comédia,Aventura,Ação'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'Comédia'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'Suspense'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genero_D = 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'Animação, Aventura, Comédia'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 Aventura, Fantasia, Ficção-científica'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 Aventura, Fantasia'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'Comédia, Aventura, Animação'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genero_E = 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 Fantasia, Terror'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'Drama, Aventura, Ação'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 Drama, Fantasia'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'Ação, Comédia, Terror'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genero_F = [...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genero_G = [...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genero_H = [...]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generos =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genero_A,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'B'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genero_B,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'C'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genero_C,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genero_D,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'E'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genero_E,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'F'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genero_F,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'G'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genero_G,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'H'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: genero_H,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  <a:b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</a:b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genero_escala = []</a:t>
            </a:r>
            <a:b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</a:br>
            <a:endParaRPr/>
          </a:p>
          <a:p>
            <a:pPr>
              <a:defRPr/>
            </a:pPr>
            <a:r>
              <a:rPr sz="1050" b="0" i="0" u="none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for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genero </a:t>
            </a:r>
            <a:r>
              <a:rPr sz="1050" b="0" i="0" u="none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in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dados[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'GENERO'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indice = </a:t>
            </a:r>
            <a:r>
              <a:rPr sz="1050" b="0" i="0" u="none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next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((chave </a:t>
            </a:r>
            <a:r>
              <a:rPr sz="1050" b="0" i="0" u="none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for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chave, valor </a:t>
            </a:r>
            <a:r>
              <a:rPr sz="1050" b="0" i="0" u="none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in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generos.items() </a:t>
            </a:r>
            <a:r>
              <a:rPr sz="1050" b="0" i="0" u="none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if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genero </a:t>
            </a:r>
            <a:r>
              <a:rPr sz="1050" b="0" i="0" u="none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in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valor), 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'I'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   genero_escala.append(indice)</a:t>
            </a:r>
            <a:b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</a:br>
            <a:endParaRPr/>
          </a:p>
          <a:p>
            <a:pPr>
              <a:defRPr/>
            </a:pP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dados[</a:t>
            </a:r>
            <a:r>
              <a:rPr sz="1050" b="0" i="0" u="none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'GeneroEscala'</a:t>
            </a:r>
            <a:r>
              <a:rPr sz="1050" b="0" i="0" u="none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] = genero_escala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479214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Variáveis Excluídas</a:t>
            </a:r>
            <a:endParaRPr/>
          </a:p>
        </p:txBody>
      </p:sp>
      <p:sp>
        <p:nvSpPr>
          <p:cNvPr id="198938206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Variáveis como Elenco, Diretor e Sinopse foram desconsideradas no modelo.</a:t>
            </a:r>
            <a:endParaRPr/>
          </a:p>
          <a:p>
            <a:pPr>
              <a:defRPr/>
            </a:pPr>
            <a:r>
              <a:rPr/>
              <a:t>Elenco e Diretor são indivíduos que tem sua popularidade e influencia variável.</a:t>
            </a:r>
            <a:endParaRPr/>
          </a:p>
          <a:p>
            <a:pPr>
              <a:defRPr/>
            </a:pPr>
            <a:r>
              <a:rPr/>
              <a:t>Sinopse se encontra em português, durante os teste, não foi encontrada nenhuma biblioteca confiável neste idioma.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8974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Técnicas e Avaliação</a:t>
            </a:r>
            <a:endParaRPr/>
          </a:p>
        </p:txBody>
      </p:sp>
      <p:sp>
        <p:nvSpPr>
          <p:cNvPr id="6788470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Foram utilizadas 3 técnicas no estudo, que foram avaliadas pela métrica de erro médio absoluto.</a:t>
            </a:r>
            <a:endParaRPr/>
          </a:p>
          <a:p>
            <a:pPr>
              <a:defRPr/>
            </a:pPr>
            <a:endParaRPr/>
          </a:p>
        </p:txBody>
      </p:sp>
      <p:graphicFrame>
        <p:nvGraphicFramePr>
          <p:cNvPr id="123759354" name=""/>
          <p:cNvGraphicFramePr>
            <a:graphicFrameLocks xmlns:a="http://schemas.openxmlformats.org/drawingml/2006/main"/>
          </p:cNvGraphicFramePr>
          <p:nvPr/>
        </p:nvGraphicFramePr>
        <p:xfrm>
          <a:off x="1370489" y="2844798"/>
          <a:ext cx="9451019" cy="2392778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{69012ECD-51FC-41F1-AA8D-1B2483CD663E}</a:tableStyleId>
              </a:tblPr>
              <a:tblGrid>
                <a:gridCol w="4719159"/>
                <a:gridCol w="4719159"/>
              </a:tblGrid>
              <a:tr h="573191">
                <a:tc>
                  <a:txBody>
                    <a:bodyPr/>
                    <a:p>
                      <a:pPr algn="ctr"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Técnica</a:t>
                      </a:r>
                      <a:endParaRPr sz="800" b="1">
                        <a:latin typeface="Arial"/>
                        <a:cs typeface="Arial"/>
                      </a:endParaRPr>
                    </a:p>
                  </a:txBody>
                  <a:tcPr vert="horz" anchor="ctr">
                    <a:lnR w="12699" algn="ctr">
                      <a:solidFill>
                        <a:srgbClr val="000000"/>
                      </a:solidFill>
                    </a:lnR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Erro Médio Absoluto</a:t>
                      </a:r>
                      <a:endParaRPr sz="800" b="1">
                        <a:latin typeface="Arial"/>
                        <a:cs typeface="Arial"/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660504">
                <a:tc>
                  <a:txBody>
                    <a:bodyPr/>
                    <a:p>
                      <a:pPr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RandomForest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4.896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73191">
                <a:tc>
                  <a:txBody>
                    <a:bodyPr/>
                    <a:p>
                      <a:pPr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MLP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6.669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73191">
                <a:tc>
                  <a:txBody>
                    <a:bodyPr/>
                    <a:p>
                      <a:pPr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XGBoost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algn="r">
                        <a:lnSpc>
                          <a:spcPts val="14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>
                          <a:latin typeface="Arial"/>
                          <a:cs typeface="Arial"/>
                        </a:rPr>
                        <a:t>6.268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T w="12699" algn="ctr">
                      <a:solidFill>
                        <a:srgbClr val="000000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66228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87103"/>
            <a:ext cx="10972800" cy="1143000"/>
          </a:xfrm>
        </p:spPr>
        <p:txBody>
          <a:bodyPr/>
          <a:lstStyle/>
          <a:p>
            <a:pPr algn="ctr">
              <a:defRPr/>
            </a:pPr>
            <a:r>
              <a:rPr/>
              <a:t>Feature Importance</a:t>
            </a:r>
            <a:endParaRPr/>
          </a:p>
        </p:txBody>
      </p:sp>
      <p:pic>
        <p:nvPicPr>
          <p:cNvPr id="2016816166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1651463" y="1230103"/>
            <a:ext cx="9104410" cy="5425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124645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-2788"/>
            <a:ext cx="10972800" cy="1143000"/>
          </a:xfrm>
        </p:spPr>
        <p:txBody>
          <a:bodyPr/>
          <a:lstStyle/>
          <a:p>
            <a:pPr algn="ctr">
              <a:defRPr/>
            </a:pPr>
            <a:r>
              <a:rPr/>
              <a:t>Avaliação Random Forest</a:t>
            </a:r>
            <a:endParaRPr/>
          </a:p>
        </p:txBody>
      </p:sp>
      <p:sp>
        <p:nvSpPr>
          <p:cNvPr id="2073554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2121717274" name=""/>
          <p:cNvGraphicFramePr>
            <a:graphicFrameLocks xmlns:a="http://schemas.openxmlformats.org/drawingml/2006/main"/>
          </p:cNvGraphicFramePr>
          <p:nvPr/>
        </p:nvGraphicFramePr>
        <p:xfrm>
          <a:off x="609598" y="1048120"/>
          <a:ext cx="10972800" cy="4937760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{69012ECD-51FC-41F1-AA8D-1B2483CD663E}</a:tableStyleId>
              </a:tblPr>
              <a:tblGrid>
                <a:gridCol w="7732920"/>
                <a:gridCol w="3239879"/>
              </a:tblGrid>
              <a:tr h="12600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Etiquetas de linha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Erro </a:t>
                      </a:r>
                      <a:r>
                        <a:rPr sz="1000">
                          <a:solidFill>
                            <a:schemeClr val="tx1"/>
                          </a:solidFill>
                        </a:rPr>
                        <a:t>Médio Absoluto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Família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6.71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Ação, Suspense, Western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5.74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Evento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4.97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Guerra, História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4.83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Animação, 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4.14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Mistério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3.77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1988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Épico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3.67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Fantasia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3.59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Crime, Drama, Mistério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3.45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Terror,Ficção,Drama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3.19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Crime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3.18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Comédia, Crime, 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3.16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Suspense, Thriller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2.88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Terror,Drama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2.69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Guerra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2.66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Ação, 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2.43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Mistério,Drama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2.20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Mistério, Terror, Thriller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2.17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Religioso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2.11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Horror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1.90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Documentário, Esporte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1.70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Ficção,Drama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1.56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Ação, Suspense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1.44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Documentário,Biografia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1.44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Biografia, Drama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1.42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Comédia, Musical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1.38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 História, Romance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1.32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Suspense, Terror, Thriller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1.25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Drama,Documentário,Animação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1.21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Ação, Comédia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1.12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Ação, Crime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1.10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Fantasia, Ficção-científica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1.09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Família,Comédia,Aventura,Animação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1.09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Romance,Drama,Comédia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1.06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1260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Aventura, Família, Fantasia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1.02</a:t>
                      </a:r>
                      <a:endParaRPr sz="1000"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20943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/>
              <a:t>Conclusão</a:t>
            </a:r>
            <a:endParaRPr/>
          </a:p>
        </p:txBody>
      </p:sp>
      <p:sp>
        <p:nvSpPr>
          <p:cNvPr id="63861035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/>
              <a:t>De acordo com a avaliação e o Feature Importance, temos uma previsão homogênea,  o que gera confiabilidade e possibilidade de melhora.</a:t>
            </a:r>
            <a:endParaRPr sz="2600"/>
          </a:p>
          <a:p>
            <a:pPr>
              <a:defRPr/>
            </a:pPr>
            <a:r>
              <a:rPr sz="2600"/>
              <a:t>Não se foi encontrado nenhum trabalho que se aborde algo semelhante a este, então não é possível definir se o resultado é satisfatório.</a:t>
            </a:r>
            <a:endParaRPr sz="2600"/>
          </a:p>
          <a:p>
            <a:pPr>
              <a:defRPr/>
            </a:pPr>
            <a:r>
              <a:rPr sz="2600"/>
              <a:t>Os dados utilizados cobrem apenas 1/3 dos cinemas brasileiros, caso se deseje o avanço com essas técnicas, será necessário um conjunto de dados que contemple mais exibidores.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2038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Melhorias</a:t>
            </a:r>
            <a:endParaRPr/>
          </a:p>
        </p:txBody>
      </p:sp>
      <p:sp>
        <p:nvSpPr>
          <p:cNvPr id="30225286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A integração com serviços como [3]TMDB e [4]IMDB permite o obtenção de dados em inglês e um monitoramento mais ativos do elenco e diretores, o que possibilita a geração de mais variáveis para treinamento do modelo.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6921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Resumo</a:t>
            </a:r>
            <a:endParaRPr/>
          </a:p>
        </p:txBody>
      </p:sp>
      <p:sp>
        <p:nvSpPr>
          <p:cNvPr id="110200797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Contexto</a:t>
            </a:r>
            <a:endParaRPr/>
          </a:p>
          <a:p>
            <a:pPr>
              <a:defRPr/>
            </a:pPr>
            <a:r>
              <a:rPr/>
              <a:t>Motivação</a:t>
            </a:r>
            <a:endParaRPr/>
          </a:p>
          <a:p>
            <a:pPr>
              <a:defRPr/>
            </a:pPr>
            <a:r>
              <a:rPr/>
              <a:t>Objetivo</a:t>
            </a:r>
            <a:endParaRPr/>
          </a:p>
          <a:p>
            <a:pPr>
              <a:defRPr/>
            </a:pPr>
            <a:r>
              <a:rPr/>
              <a:t>Dados</a:t>
            </a:r>
            <a:endParaRPr/>
          </a:p>
          <a:p>
            <a:pPr>
              <a:defRPr/>
            </a:pPr>
            <a:r>
              <a:rPr/>
              <a:t>Pré-Processamento</a:t>
            </a:r>
            <a:endParaRPr/>
          </a:p>
          <a:p>
            <a:pPr>
              <a:defRPr/>
            </a:pPr>
            <a:r>
              <a:rPr/>
              <a:t>Técnicas e Avaliação</a:t>
            </a:r>
            <a:endParaRPr/>
          </a:p>
          <a:p>
            <a:pPr>
              <a:defRPr/>
            </a:pPr>
            <a:r>
              <a:rPr/>
              <a:t>Conclusão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5969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Bibliografia</a:t>
            </a:r>
            <a:endParaRPr/>
          </a:p>
        </p:txBody>
      </p:sp>
      <p:sp>
        <p:nvSpPr>
          <p:cNvPr id="68672774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600"/>
              <a:t>[1]</a:t>
            </a:r>
            <a:r>
              <a:rPr sz="1600" b="0" i="0" u="none">
                <a:solidFill>
                  <a:srgbClr val="111111"/>
                </a:solidFill>
                <a:latin typeface="Arial"/>
                <a:ea typeface="Arial"/>
                <a:cs typeface="Arial"/>
              </a:rPr>
              <a:t>ILOS. Distribuição Cinematográfica: como um filme chega ao cinema? Disponível em:</a:t>
            </a:r>
            <a:r>
              <a:rPr sz="1600" b="0" i="0" u="none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pt-BR" sz="16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https://ilos.com.br/distribuicao-cinematografica-como-um-filme-chega-um-cinema-perto-de-voce/</a:t>
            </a:r>
            <a:r>
              <a:rPr sz="1600" b="0" i="0" u="none">
                <a:solidFill>
                  <a:srgbClr val="111111"/>
                </a:solidFill>
                <a:latin typeface="Arial"/>
                <a:ea typeface="Arial"/>
                <a:cs typeface="Arial"/>
              </a:rPr>
              <a:t>. </a:t>
            </a:r>
            <a:endParaRPr sz="1600" b="0" i="0" u="none">
              <a:solidFill>
                <a:srgbClr val="11111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[2]GaiaDigital. EquinixProg, Disponivel em: </a:t>
            </a:r>
            <a:r>
              <a:rPr sz="1600" u="sng">
                <a:hlinkClick r:id="rId3" tooltip="https://www.equinoxprog.com.br"/>
              </a:rPr>
              <a:t>https://www.equinoxprog.com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[3]TMDB. The Movie Database, Disponivel em: </a:t>
            </a:r>
            <a:r>
              <a:rPr lang="pt-BR" sz="16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www.themoviedb.org"/>
              </a:rPr>
              <a:t>https://www.themoviedb.org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[4]IMDB. Disponivel em: </a:t>
            </a:r>
            <a:r>
              <a:rPr lang="pt-BR" sz="16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www.imdb.com"/>
              </a:rPr>
              <a:t>https://www.imdb.com</a:t>
            </a:r>
            <a:endParaRPr lang="pt-BR" sz="16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600"/>
          </a:p>
          <a:p>
            <a:pPr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8893037" name="Заголовок 1"/>
          <p:cNvSpPr>
            <a:spLocks noGrp="1"/>
          </p:cNvSpPr>
          <p:nvPr>
            <p:ph type="title"/>
          </p:nvPr>
        </p:nvSpPr>
        <p:spPr bwMode="auto">
          <a:xfrm>
            <a:off x="741591" y="1634031"/>
            <a:ext cx="10588757" cy="1143000"/>
          </a:xfrm>
        </p:spPr>
        <p:txBody>
          <a:bodyPr/>
          <a:lstStyle/>
          <a:p>
            <a:pPr>
              <a:defRPr/>
            </a:pPr>
            <a:r>
              <a:rPr/>
              <a:t>Obrigado</a:t>
            </a:r>
            <a:endParaRPr/>
          </a:p>
        </p:txBody>
      </p:sp>
      <p:sp>
        <p:nvSpPr>
          <p:cNvPr id="347933551" name=""/>
          <p:cNvSpPr txBox="1"/>
          <p:nvPr/>
        </p:nvSpPr>
        <p:spPr bwMode="auto">
          <a:xfrm flipH="0" flipV="0">
            <a:off x="889119" y="3062880"/>
            <a:ext cx="104415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Código e Dados deste estudo disponíveis no GitHub: 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https://github.com/Akatsushiro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91907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3600"/>
              <a:t>Mercado Cinematográfico</a:t>
            </a:r>
            <a:endParaRPr sz="2800"/>
          </a:p>
        </p:txBody>
      </p:sp>
      <p:pic>
        <p:nvPicPr>
          <p:cNvPr id="1259077894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937426" y="1417638"/>
            <a:ext cx="10049636" cy="4788192"/>
          </a:xfrm>
          <a:prstGeom prst="rect">
            <a:avLst/>
          </a:prstGeom>
        </p:spPr>
      </p:pic>
      <p:sp>
        <p:nvSpPr>
          <p:cNvPr id="234580280" name=""/>
          <p:cNvSpPr txBox="1"/>
          <p:nvPr/>
        </p:nvSpPr>
        <p:spPr bwMode="auto">
          <a:xfrm flipH="0" flipV="0">
            <a:off x="5873155" y="6279101"/>
            <a:ext cx="512133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pt-B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</a:t>
            </a:r>
            <a:r>
              <a:rPr sz="1200"/>
              <a:t>Imagem retirada de ILOS.com.br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60118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9" y="212694"/>
            <a:ext cx="5486400" cy="59134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/>
              <a:t>Distribuidores</a:t>
            </a:r>
            <a:endParaRPr/>
          </a:p>
          <a:p>
            <a:pPr marL="0" indent="0" algn="ctr">
              <a:buFont typeface="Arial"/>
              <a:buNone/>
              <a:defRPr/>
            </a:pPr>
            <a:endParaRPr sz="2600"/>
          </a:p>
          <a:p>
            <a:pPr algn="l">
              <a:defRPr/>
            </a:pPr>
            <a:r>
              <a:rPr sz="2600"/>
              <a:t>Quais exibidores possuem meu publico alvo?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sz="2600"/>
              <a:t>Quais outros filmes serão exibidos?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sz="2600"/>
              <a:t>Quais normas impor para exibição?</a:t>
            </a:r>
            <a:endParaRPr/>
          </a:p>
        </p:txBody>
      </p:sp>
      <p:sp>
        <p:nvSpPr>
          <p:cNvPr id="1880802568" name="Объект 2"/>
          <p:cNvSpPr>
            <a:spLocks noGrp="1"/>
          </p:cNvSpPr>
          <p:nvPr/>
        </p:nvSpPr>
        <p:spPr bwMode="auto">
          <a:xfrm flipH="0" flipV="0">
            <a:off x="394686" y="212694"/>
            <a:ext cx="5486400" cy="606586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/>
              <a:t>Exibidores</a:t>
            </a:r>
            <a:endParaRPr/>
          </a:p>
          <a:p>
            <a:pPr algn="ctr">
              <a:defRPr/>
            </a:pPr>
            <a:endParaRPr/>
          </a:p>
          <a:p>
            <a:pPr algn="l">
              <a:defRPr/>
            </a:pPr>
            <a:r>
              <a:rPr sz="2600"/>
              <a:t>O que devo exibir?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sz="2600"/>
              <a:t>Quais normas estão sendo impostas para exibição?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sz="2600"/>
              <a:t>O que os outros cinemas exibirão?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22890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03898" y="1241933"/>
            <a:ext cx="9473229" cy="4944691"/>
          </a:xfrm>
          <a:prstGeom prst="rect">
            <a:avLst/>
          </a:prstGeom>
        </p:spPr>
      </p:pic>
      <p:sp>
        <p:nvSpPr>
          <p:cNvPr id="71434140" name="Заголовок 1"/>
          <p:cNvSpPr>
            <a:spLocks noGrp="1"/>
          </p:cNvSpPr>
          <p:nvPr>
            <p:ph type="title"/>
          </p:nvPr>
        </p:nvSpPr>
        <p:spPr bwMode="auto">
          <a:xfrm>
            <a:off x="554113" y="98933"/>
            <a:ext cx="109728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/>
              <a:t>Processo de Tomada de Decisão</a:t>
            </a:r>
            <a:endParaRPr/>
          </a:p>
        </p:txBody>
      </p:sp>
      <p:sp>
        <p:nvSpPr>
          <p:cNvPr id="1961087757" name=""/>
          <p:cNvSpPr txBox="1"/>
          <p:nvPr/>
        </p:nvSpPr>
        <p:spPr bwMode="auto">
          <a:xfrm flipH="0" flipV="0">
            <a:off x="6498876" y="6297596"/>
            <a:ext cx="427969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[2] Imagem retirada de EquinoxProg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50942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Objetivo</a:t>
            </a:r>
            <a:endParaRPr/>
          </a:p>
        </p:txBody>
      </p:sp>
      <p:sp>
        <p:nvSpPr>
          <p:cNvPr id="1253533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Adicionar previsões baseadas nos dados históricos utilizados para gerar esse relatório.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3698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Dados</a:t>
            </a:r>
            <a:endParaRPr/>
          </a:p>
        </p:txBody>
      </p:sp>
      <p:pic>
        <p:nvPicPr>
          <p:cNvPr id="15484592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8" y="1417637"/>
            <a:ext cx="10812098" cy="496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6193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Dados Agregados</a:t>
            </a:r>
            <a:endParaRPr/>
          </a:p>
        </p:txBody>
      </p:sp>
      <p:pic>
        <p:nvPicPr>
          <p:cNvPr id="305734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1820" y="1446921"/>
            <a:ext cx="11161820" cy="4813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93350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2857500"/>
            <a:ext cx="10972800" cy="1143000"/>
          </a:xfrm>
        </p:spPr>
        <p:txBody>
          <a:bodyPr/>
          <a:lstStyle/>
          <a:p>
            <a:pPr algn="ctr">
              <a:defRPr/>
            </a:pPr>
            <a:r>
              <a:rPr/>
              <a:t>Dicionario de Dados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Patrick Dantas</cp:lastModifiedBy>
  <cp:revision>10</cp:revision>
  <dcterms:created xsi:type="dcterms:W3CDTF">2012-12-03T06:56:55Z</dcterms:created>
  <dcterms:modified xsi:type="dcterms:W3CDTF">2023-11-19T19:51:43Z</dcterms:modified>
  <cp:category/>
  <cp:contentStatus/>
  <cp:version/>
</cp:coreProperties>
</file>