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7" r:id="rId3"/>
    <p:sldId id="262" r:id="rId4"/>
    <p:sldId id="278" r:id="rId5"/>
    <p:sldId id="264" r:id="rId6"/>
    <p:sldId id="256" r:id="rId7"/>
    <p:sldId id="265" r:id="rId8"/>
    <p:sldId id="266" r:id="rId9"/>
    <p:sldId id="267" r:id="rId10"/>
    <p:sldId id="268" r:id="rId11"/>
    <p:sldId id="270" r:id="rId12"/>
    <p:sldId id="269" r:id="rId13"/>
    <p:sldId id="271" r:id="rId14"/>
    <p:sldId id="272" r:id="rId15"/>
    <p:sldId id="274"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9BAAB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78665" autoAdjust="0"/>
  </p:normalViewPr>
  <p:slideViewPr>
    <p:cSldViewPr snapToGrid="0">
      <p:cViewPr>
        <p:scale>
          <a:sx n="75" d="100"/>
          <a:sy n="75" d="100"/>
        </p:scale>
        <p:origin x="600"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21176-1A9C-4156-BC21-55BF2FF7C5D2}" type="datetimeFigureOut">
              <a:rPr lang="en-US" smtClean="0"/>
              <a:t>12/19/2014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F5278-DC6C-4090-85F3-3E6EFC433691}" type="slidenum">
              <a:rPr lang="en-US" smtClean="0"/>
              <a:t>‹#›</a:t>
            </a:fld>
            <a:endParaRPr lang="en-US"/>
          </a:p>
        </p:txBody>
      </p:sp>
    </p:spTree>
    <p:extLst>
      <p:ext uri="{BB962C8B-B14F-4D97-AF65-F5344CB8AC3E}">
        <p14:creationId xmlns:p14="http://schemas.microsoft.com/office/powerpoint/2010/main" val="95565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1</a:t>
            </a:fld>
            <a:endParaRPr lang="en-US"/>
          </a:p>
        </p:txBody>
      </p:sp>
    </p:spTree>
    <p:extLst>
      <p:ext uri="{BB962C8B-B14F-4D97-AF65-F5344CB8AC3E}">
        <p14:creationId xmlns:p14="http://schemas.microsoft.com/office/powerpoint/2010/main" val="30435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12</a:t>
            </a:fld>
            <a:endParaRPr lang="en-US"/>
          </a:p>
        </p:txBody>
      </p:sp>
    </p:spTree>
    <p:extLst>
      <p:ext uri="{BB962C8B-B14F-4D97-AF65-F5344CB8AC3E}">
        <p14:creationId xmlns:p14="http://schemas.microsoft.com/office/powerpoint/2010/main" val="1779773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a:t>
            </a:r>
            <a:r>
              <a:rPr lang="en-US" baseline="0" dirty="0" smtClean="0"/>
              <a:t> documents allow one to merge data processing (e.g. generation of statistical tables and graphs or maps) with the write-up. This avoids the need to copy and paste results from a spreadsheet or data analysis application into a Word document</a:t>
            </a:r>
            <a:r>
              <a:rPr lang="en-US" baseline="0" smtClean="0"/>
              <a:t>– a procedure </a:t>
            </a:r>
            <a:r>
              <a:rPr lang="en-US" baseline="0" dirty="0" smtClean="0"/>
              <a:t>that can be prone to clerical error if many figures, tables and embedded statistical values needed to be updated or corrected following a newer version of the source data.</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17</a:t>
            </a:fld>
            <a:endParaRPr lang="en-US"/>
          </a:p>
        </p:txBody>
      </p:sp>
    </p:spTree>
    <p:extLst>
      <p:ext uri="{BB962C8B-B14F-4D97-AF65-F5344CB8AC3E}">
        <p14:creationId xmlns:p14="http://schemas.microsoft.com/office/powerpoint/2010/main" val="253237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2</a:t>
            </a:fld>
            <a:endParaRPr lang="en-US"/>
          </a:p>
        </p:txBody>
      </p:sp>
    </p:spTree>
    <p:extLst>
      <p:ext uri="{BB962C8B-B14F-4D97-AF65-F5344CB8AC3E}">
        <p14:creationId xmlns:p14="http://schemas.microsoft.com/office/powerpoint/2010/main" val="354682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a:t>
            </a:r>
            <a:r>
              <a:rPr lang="en-US" baseline="0" dirty="0" smtClean="0"/>
              <a:t> approaches to data analysis tend to be linear and unidirectional. It often starts with the acquisition or collection of a data set and ends with the computation of some sort of inferential or confirmatory procedure.  </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3</a:t>
            </a:fld>
            <a:endParaRPr lang="en-US"/>
          </a:p>
        </p:txBody>
      </p:sp>
    </p:spTree>
    <p:extLst>
      <p:ext uri="{BB962C8B-B14F-4D97-AF65-F5344CB8AC3E}">
        <p14:creationId xmlns:p14="http://schemas.microsoft.com/office/powerpoint/2010/main" val="324964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such</a:t>
            </a:r>
            <a:r>
              <a:rPr lang="en-US" baseline="0" dirty="0" smtClean="0"/>
              <a:t> data analysis practice can lead to faulty conclusions. In this example, four completely different datasets generate identical regression analysis results. This is Francis </a:t>
            </a:r>
            <a:r>
              <a:rPr lang="en-US" baseline="0" dirty="0" err="1" smtClean="0"/>
              <a:t>Anscombe’s</a:t>
            </a:r>
            <a:r>
              <a:rPr lang="en-US" baseline="0" dirty="0" smtClean="0"/>
              <a:t> famous quartet which was used to demonstrate the importance of visualizing the data before proceeding with traditional statistical analysis. Of the four plots, only the first is a sensible candidate for the regression analysis; the second dataset highlights a nonlinear relationship between X and Y; the third and fourth plots demonstrate the disproportionate influence of a single outlier.</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4</a:t>
            </a:fld>
            <a:endParaRPr lang="en-US"/>
          </a:p>
        </p:txBody>
      </p:sp>
    </p:spTree>
    <p:extLst>
      <p:ext uri="{BB962C8B-B14F-4D97-AF65-F5344CB8AC3E}">
        <p14:creationId xmlns:p14="http://schemas.microsoft.com/office/powerpoint/2010/main" val="208516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data analysis workflows must involve data visualization and exploration. Exploratory data analysis seeks to extract salient features about the data and to help formulate hypotheses. Only then should appropriate statistical tests be applied to the data to confirm if the dataset is saying what we think the dataset is saying. However, not all exploratory data analysis workflows result in a statistical test: We may not be seeking a hypothesis or, if a hypothesis is sought we may not have the statistical tools necessary to test the hypothesis. It’s important to realize that most statistical procedures make strong assumptions about the nature of the data and the type of hypothesis being tested; in fact, in most situations, data sets seldom meet those stringent requirements.</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5</a:t>
            </a:fld>
            <a:endParaRPr lang="en-US"/>
          </a:p>
        </p:txBody>
      </p:sp>
    </p:spTree>
    <p:extLst>
      <p:ext uri="{BB962C8B-B14F-4D97-AF65-F5344CB8AC3E}">
        <p14:creationId xmlns:p14="http://schemas.microsoft.com/office/powerpoint/2010/main" val="40377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Effective exploratory data analysis requires a flexible data analysis environment that does not constrain one to a limit set of data manipulation procedures or visualization tools. After all, would any good writer limit herself to a set of a hundred pre-constructed sentences? Of course not, we would be reading the same novels over and over again! So why would we limit ourselves to a limited set of pre-packaged data analysis procedures? A good data analyst needs  an arsenal of data analysis building blocks much like a good writer needs an arsenal of words. EDA requires a flexible data manipulation environment, a flexible data visualization environment as well as access to a wide range of statistical procedures (both confirmatory and inferential). A scripting environment, like R, provides us with such an environment. </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7</a:t>
            </a:fld>
            <a:endParaRPr lang="en-US"/>
          </a:p>
        </p:txBody>
      </p:sp>
    </p:spTree>
    <p:extLst>
      <p:ext uri="{BB962C8B-B14F-4D97-AF65-F5344CB8AC3E}">
        <p14:creationId xmlns:p14="http://schemas.microsoft.com/office/powerpoint/2010/main" val="96429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analysis environment should be, when possible, freely available and its code open to the public. The free access of the software allows anyone with the right set of skills to share in the data analysis, regardless of any budgetary constraints.  The open source nature of the software ensures that any aspect of the code used for a particular task can be examined for errors when additional insight into an analytical/numerical methodology if needed. Deciphering code may not be a skill available to all researches, however, if the need to understand how a procedure is implemented is important enough, am individual with wit the appropriate programming skill can be easy to come by, even if it’s for a small fee. Open source software also ensures that the underlying code used to create the executable application can be ported to different platforms or different operating systems (even though this may require some effort and modest programming skills). </a:t>
            </a:r>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8</a:t>
            </a:fld>
            <a:endParaRPr lang="en-US"/>
          </a:p>
        </p:txBody>
      </p:sp>
    </p:spTree>
    <p:extLst>
      <p:ext uri="{BB962C8B-B14F-4D97-AF65-F5344CB8AC3E}">
        <p14:creationId xmlns:p14="http://schemas.microsoft.com/office/powerpoint/2010/main" val="216655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Reproducible</a:t>
            </a:r>
            <a:r>
              <a:rPr lang="en-US" baseline="0" dirty="0" smtClean="0"/>
              <a:t> research leads credence to scientific work. The need for reproducibility is not limited to  data collection or methodology but includes the actual analytical workflow that generated the results including data table manipulation and implementation of statistical procedures.</a:t>
            </a:r>
          </a:p>
          <a:p>
            <a:endParaRPr lang="en-US" dirty="0" smtClean="0"/>
          </a:p>
          <a:p>
            <a:r>
              <a:rPr lang="en-US" dirty="0" smtClean="0"/>
              <a:t>Data </a:t>
            </a:r>
            <a:r>
              <a:rPr lang="en-US" dirty="0" smtClean="0"/>
              <a:t>analysis</a:t>
            </a:r>
            <a:r>
              <a:rPr lang="en-US" baseline="0" dirty="0" smtClean="0"/>
              <a:t> can be complex and involve many data manipulation and analytical procedures. Each data manipulation step that involves human interaction is prone to clerical error. But error can also manifest itself in faulty implementation of an analytical procedure—both technical and theoretical. Unfortunately, the workflows are seldom available in technical reports or peer-reviewed publications. The intended audience is only left with the end product of the analysis. So how can a reader assess the validity of the author’s workflow when such information is unavailable?</a:t>
            </a:r>
          </a:p>
          <a:p>
            <a:endParaRPr lang="en-US" dirty="0" smtClean="0"/>
          </a:p>
        </p:txBody>
      </p:sp>
      <p:sp>
        <p:nvSpPr>
          <p:cNvPr id="4" name="Slide Number Placeholder 3"/>
          <p:cNvSpPr>
            <a:spLocks noGrp="1"/>
          </p:cNvSpPr>
          <p:nvPr>
            <p:ph type="sldNum" sz="quarter" idx="10"/>
          </p:nvPr>
        </p:nvSpPr>
        <p:spPr/>
        <p:txBody>
          <a:bodyPr/>
          <a:lstStyle/>
          <a:p>
            <a:fld id="{0F0F5278-DC6C-4090-85F3-3E6EFC433691}" type="slidenum">
              <a:rPr lang="en-US" smtClean="0"/>
              <a:t>9</a:t>
            </a:fld>
            <a:endParaRPr lang="en-US"/>
          </a:p>
        </p:txBody>
      </p:sp>
    </p:spTree>
    <p:extLst>
      <p:ext uri="{BB962C8B-B14F-4D97-AF65-F5344CB8AC3E}">
        <p14:creationId xmlns:p14="http://schemas.microsoft.com/office/powerpoint/2010/main" val="1788675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0F5278-DC6C-4090-85F3-3E6EFC433691}" type="slidenum">
              <a:rPr lang="en-US" smtClean="0"/>
              <a:t>10</a:t>
            </a:fld>
            <a:endParaRPr lang="en-US"/>
          </a:p>
        </p:txBody>
      </p:sp>
    </p:spTree>
    <p:extLst>
      <p:ext uri="{BB962C8B-B14F-4D97-AF65-F5344CB8AC3E}">
        <p14:creationId xmlns:p14="http://schemas.microsoft.com/office/powerpoint/2010/main" val="40699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05649-05C7-4B0C-956E-8AD49A930A38}" type="datetimeFigureOut">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222013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05649-05C7-4B0C-956E-8AD49A930A38}" type="datetimeFigureOut">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258038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05649-05C7-4B0C-956E-8AD49A930A38}" type="datetimeFigureOut">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392245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05649-05C7-4B0C-956E-8AD49A930A38}" type="datetimeFigureOut">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7525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05649-05C7-4B0C-956E-8AD49A930A38}" type="datetimeFigureOut">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132891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05649-05C7-4B0C-956E-8AD49A930A38}" type="datetimeFigureOut">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35953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05649-05C7-4B0C-956E-8AD49A930A38}" type="datetimeFigureOut">
              <a:rPr lang="en-US" smtClean="0"/>
              <a:t>12/19/2014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150627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05649-05C7-4B0C-956E-8AD49A930A38}" type="datetimeFigureOut">
              <a:rPr lang="en-US" smtClean="0"/>
              <a:t>12/19/2014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248511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05649-05C7-4B0C-956E-8AD49A930A38}" type="datetimeFigureOut">
              <a:rPr lang="en-US" smtClean="0"/>
              <a:t>12/19/2014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167051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05649-05C7-4B0C-956E-8AD49A930A38}" type="datetimeFigureOut">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172719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05649-05C7-4B0C-956E-8AD49A930A38}" type="datetimeFigureOut">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E3425-2BCE-4719-8D95-5D62A4E77292}" type="slidenum">
              <a:rPr lang="en-US" smtClean="0"/>
              <a:t>‹#›</a:t>
            </a:fld>
            <a:endParaRPr lang="en-US"/>
          </a:p>
        </p:txBody>
      </p:sp>
    </p:spTree>
    <p:extLst>
      <p:ext uri="{BB962C8B-B14F-4D97-AF65-F5344CB8AC3E}">
        <p14:creationId xmlns:p14="http://schemas.microsoft.com/office/powerpoint/2010/main" val="5311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AAB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05649-05C7-4B0C-956E-8AD49A930A38}" type="datetimeFigureOut">
              <a:rPr lang="en-US" smtClean="0"/>
              <a:t>12/19/2014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E3425-2BCE-4719-8D95-5D62A4E77292}" type="slidenum">
              <a:rPr lang="en-US" smtClean="0"/>
              <a:t>‹#›</a:t>
            </a:fld>
            <a:endParaRPr lang="en-US"/>
          </a:p>
        </p:txBody>
      </p:sp>
    </p:spTree>
    <p:extLst>
      <p:ext uri="{BB962C8B-B14F-4D97-AF65-F5344CB8AC3E}">
        <p14:creationId xmlns:p14="http://schemas.microsoft.com/office/powerpoint/2010/main" val="315735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141" y="1415685"/>
            <a:ext cx="11280865" cy="2554545"/>
          </a:xfrm>
          <a:prstGeom prst="rect">
            <a:avLst/>
          </a:prstGeom>
          <a:noFill/>
        </p:spPr>
        <p:txBody>
          <a:bodyPr wrap="square" rtlCol="0">
            <a:spAutoFit/>
          </a:bodyPr>
          <a:lstStyle/>
          <a:p>
            <a:pPr algn="ctr"/>
            <a:r>
              <a:rPr lang="en-US" sz="8000" dirty="0" smtClean="0">
                <a:solidFill>
                  <a:schemeClr val="bg1"/>
                </a:solidFill>
              </a:rPr>
              <a:t>Exploratory Data Analysis</a:t>
            </a:r>
          </a:p>
          <a:p>
            <a:pPr algn="ctr"/>
            <a:r>
              <a:rPr lang="en-US" sz="8000" dirty="0" smtClean="0">
                <a:solidFill>
                  <a:schemeClr val="bg1"/>
                </a:solidFill>
              </a:rPr>
              <a:t>Using R</a:t>
            </a:r>
          </a:p>
        </p:txBody>
      </p:sp>
      <p:sp>
        <p:nvSpPr>
          <p:cNvPr id="5" name="TextBox 4"/>
          <p:cNvSpPr txBox="1"/>
          <p:nvPr/>
        </p:nvSpPr>
        <p:spPr>
          <a:xfrm>
            <a:off x="1024037" y="5323231"/>
            <a:ext cx="9813073" cy="1015663"/>
          </a:xfrm>
          <a:prstGeom prst="rect">
            <a:avLst/>
          </a:prstGeom>
          <a:noFill/>
        </p:spPr>
        <p:txBody>
          <a:bodyPr wrap="square" rtlCol="0">
            <a:spAutoFit/>
          </a:bodyPr>
          <a:lstStyle/>
          <a:p>
            <a:pPr algn="ctr"/>
            <a:r>
              <a:rPr lang="en-US" sz="6000" dirty="0" smtClean="0">
                <a:solidFill>
                  <a:schemeClr val="bg1"/>
                </a:solidFill>
                <a:latin typeface="+mj-lt"/>
              </a:rPr>
              <a:t>ES 218 – Spring 2015</a:t>
            </a:r>
          </a:p>
        </p:txBody>
      </p:sp>
    </p:spTree>
    <p:extLst>
      <p:ext uri="{BB962C8B-B14F-4D97-AF65-F5344CB8AC3E}">
        <p14:creationId xmlns:p14="http://schemas.microsoft.com/office/powerpoint/2010/main" val="4149799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58" y="621063"/>
            <a:ext cx="10272409" cy="240831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25590" y="3817893"/>
            <a:ext cx="10831303" cy="1938992"/>
          </a:xfrm>
          <a:prstGeom prst="rect">
            <a:avLst/>
          </a:prstGeom>
          <a:noFill/>
        </p:spPr>
        <p:txBody>
          <a:bodyPr wrap="square" rtlCol="0">
            <a:spAutoFit/>
          </a:bodyPr>
          <a:lstStyle/>
          <a:p>
            <a:r>
              <a:rPr lang="en-US" sz="4000" dirty="0" smtClean="0">
                <a:solidFill>
                  <a:schemeClr val="bg1"/>
                </a:solidFill>
              </a:rPr>
              <a:t>The gist of this research (out of Duke) was that a cancer cell’s gene can, via genomic tests, determine the most effective chemotherapy treatment.</a:t>
            </a: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654" y="246218"/>
            <a:ext cx="7621064" cy="276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5052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raphics8.nytimes.com/images/2011/07/08/us/JP-GENES/JP-GENES-articleLarge.jpg"/>
          <p:cNvPicPr>
            <a:picLocks noChangeAspect="1" noChangeArrowheads="1"/>
          </p:cNvPicPr>
          <p:nvPr/>
        </p:nvPicPr>
        <p:blipFill rotWithShape="1">
          <a:blip r:embed="rId2">
            <a:extLst>
              <a:ext uri="{28A0092B-C50C-407E-A947-70E740481C1C}">
                <a14:useLocalDpi xmlns:a14="http://schemas.microsoft.com/office/drawing/2010/main" val="0"/>
              </a:ext>
            </a:extLst>
          </a:blip>
          <a:srcRect r="19824"/>
          <a:stretch/>
        </p:blipFill>
        <p:spPr bwMode="auto">
          <a:xfrm>
            <a:off x="140596" y="168296"/>
            <a:ext cx="4582011" cy="3333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783" y="3332878"/>
            <a:ext cx="9192908" cy="1867161"/>
          </a:xfrm>
          <a:prstGeom prst="rect">
            <a:avLst/>
          </a:prstGeom>
          <a:ln>
            <a:noFill/>
          </a:ln>
          <a:effectLst>
            <a:outerShdw blurRad="292100" dist="139700" dir="2700000" algn="tl" rotWithShape="0">
              <a:srgbClr val="333333">
                <a:alpha val="65000"/>
              </a:srgbClr>
            </a:outerShdw>
          </a:effectLst>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888" y="5471300"/>
            <a:ext cx="9154803" cy="1257475"/>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5290" y="3448256"/>
            <a:ext cx="1148071" cy="307777"/>
          </a:xfrm>
          <a:prstGeom prst="rect">
            <a:avLst/>
          </a:prstGeom>
          <a:noFill/>
        </p:spPr>
        <p:txBody>
          <a:bodyPr wrap="none" rtlCol="0">
            <a:spAutoFit/>
          </a:bodyPr>
          <a:lstStyle/>
          <a:p>
            <a:r>
              <a:rPr lang="en-US" sz="1400" i="1" dirty="0" err="1" smtClean="0">
                <a:solidFill>
                  <a:schemeClr val="tx1">
                    <a:lumMod val="75000"/>
                    <a:lumOff val="25000"/>
                  </a:schemeClr>
                </a:solidFill>
                <a:latin typeface="+mj-lt"/>
              </a:rPr>
              <a:t>Src</a:t>
            </a:r>
            <a:r>
              <a:rPr lang="en-US" sz="1400" i="1" dirty="0" smtClean="0">
                <a:solidFill>
                  <a:schemeClr val="tx1">
                    <a:lumMod val="75000"/>
                    <a:lumOff val="25000"/>
                  </a:schemeClr>
                </a:solidFill>
                <a:latin typeface="+mj-lt"/>
              </a:rPr>
              <a:t>: NY Times</a:t>
            </a:r>
            <a:endParaRPr lang="en-US" sz="1400" i="1" dirty="0">
              <a:solidFill>
                <a:schemeClr val="tx1">
                  <a:lumMod val="75000"/>
                  <a:lumOff val="25000"/>
                </a:schemeClr>
              </a:solidFill>
              <a:latin typeface="+mj-lt"/>
            </a:endParaRPr>
          </a:p>
        </p:txBody>
      </p:sp>
      <p:sp>
        <p:nvSpPr>
          <p:cNvPr id="11" name="TextBox 10"/>
          <p:cNvSpPr txBox="1"/>
          <p:nvPr/>
        </p:nvSpPr>
        <p:spPr>
          <a:xfrm>
            <a:off x="4797913" y="0"/>
            <a:ext cx="7282925" cy="830997"/>
          </a:xfrm>
          <a:prstGeom prst="rect">
            <a:avLst/>
          </a:prstGeom>
          <a:noFill/>
        </p:spPr>
        <p:txBody>
          <a:bodyPr wrap="square" rtlCol="0">
            <a:spAutoFit/>
          </a:bodyPr>
          <a:lstStyle/>
          <a:p>
            <a:r>
              <a:rPr lang="en-US" sz="2800" dirty="0">
                <a:solidFill>
                  <a:schemeClr val="bg1"/>
                </a:solidFill>
              </a:rPr>
              <a:t>How Bright Promise in Cancer Testing Fell </a:t>
            </a:r>
            <a:r>
              <a:rPr lang="en-US" sz="2800" dirty="0" smtClean="0">
                <a:solidFill>
                  <a:schemeClr val="bg1"/>
                </a:solidFill>
              </a:rPr>
              <a:t>Apart</a:t>
            </a:r>
          </a:p>
          <a:p>
            <a:r>
              <a:rPr lang="en-US" dirty="0" smtClean="0">
                <a:solidFill>
                  <a:schemeClr val="bg1"/>
                </a:solidFill>
              </a:rPr>
              <a:t>(NY Times, July 7, 2011)</a:t>
            </a:r>
            <a:endParaRPr lang="en-US" sz="2800" dirty="0" smtClean="0">
              <a:solidFill>
                <a:schemeClr val="bg1"/>
              </a:solidFill>
            </a:endParaRPr>
          </a:p>
        </p:txBody>
      </p:sp>
      <p:sp>
        <p:nvSpPr>
          <p:cNvPr id="12" name="TextBox 11"/>
          <p:cNvSpPr txBox="1"/>
          <p:nvPr/>
        </p:nvSpPr>
        <p:spPr>
          <a:xfrm>
            <a:off x="4797913" y="964230"/>
            <a:ext cx="6202778" cy="1938992"/>
          </a:xfrm>
          <a:prstGeom prst="rect">
            <a:avLst/>
          </a:prstGeom>
          <a:noFill/>
        </p:spPr>
        <p:txBody>
          <a:bodyPr wrap="square" rtlCol="0">
            <a:spAutoFit/>
          </a:bodyPr>
          <a:lstStyle/>
          <a:p>
            <a:r>
              <a:rPr lang="en-US" sz="2400" i="1" dirty="0" smtClean="0">
                <a:solidFill>
                  <a:schemeClr val="bg1"/>
                </a:solidFill>
              </a:rPr>
              <a:t>“Dr</a:t>
            </a:r>
            <a:r>
              <a:rPr lang="en-US" sz="2400" i="1" dirty="0">
                <a:solidFill>
                  <a:schemeClr val="bg1"/>
                </a:solidFill>
              </a:rPr>
              <a:t>. </a:t>
            </a:r>
            <a:r>
              <a:rPr lang="en-US" sz="2400" i="1" dirty="0" err="1">
                <a:solidFill>
                  <a:schemeClr val="bg1"/>
                </a:solidFill>
              </a:rPr>
              <a:t>Baggerly</a:t>
            </a:r>
            <a:r>
              <a:rPr lang="en-US" sz="2400" i="1" dirty="0">
                <a:solidFill>
                  <a:schemeClr val="bg1"/>
                </a:solidFill>
              </a:rPr>
              <a:t> and Dr. </a:t>
            </a:r>
            <a:r>
              <a:rPr lang="en-US" sz="2400" i="1" dirty="0" err="1">
                <a:solidFill>
                  <a:schemeClr val="bg1"/>
                </a:solidFill>
              </a:rPr>
              <a:t>Coombes</a:t>
            </a:r>
            <a:r>
              <a:rPr lang="en-US" sz="2400" i="1" dirty="0">
                <a:solidFill>
                  <a:schemeClr val="bg1"/>
                </a:solidFill>
              </a:rPr>
              <a:t> found errors almost immediately. Some seemed careless — moving a row or a column over by one in a giant spreadsheet — while others seemed inexplicable</a:t>
            </a:r>
            <a:r>
              <a:rPr lang="en-US" sz="2400" i="1" dirty="0" smtClean="0">
                <a:solidFill>
                  <a:schemeClr val="bg1"/>
                </a:solidFill>
              </a:rPr>
              <a:t>.” </a:t>
            </a:r>
          </a:p>
        </p:txBody>
      </p:sp>
    </p:spTree>
    <p:extLst>
      <p:ext uri="{BB962C8B-B14F-4D97-AF65-F5344CB8AC3E}">
        <p14:creationId xmlns:p14="http://schemas.microsoft.com/office/powerpoint/2010/main" val="137930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58" y="621063"/>
            <a:ext cx="10272409" cy="240831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rot="20982453">
            <a:off x="2609480" y="1193111"/>
            <a:ext cx="5924919" cy="1015663"/>
          </a:xfrm>
          <a:prstGeom prst="rect">
            <a:avLst/>
          </a:prstGeom>
          <a:solidFill>
            <a:srgbClr val="FFFFFF">
              <a:alpha val="43137"/>
            </a:srgbClr>
          </a:solidFill>
        </p:spPr>
        <p:txBody>
          <a:bodyPr wrap="square" rtlCol="0">
            <a:spAutoFit/>
          </a:bodyPr>
          <a:lstStyle/>
          <a:p>
            <a:r>
              <a:rPr lang="en-US" sz="6000" dirty="0" smtClean="0">
                <a:solidFill>
                  <a:srgbClr val="FF0000"/>
                </a:solidFill>
                <a:effectLst>
                  <a:outerShdw blurRad="38100" dist="38100" dir="2700000" algn="tl">
                    <a:srgbClr val="000000">
                      <a:alpha val="43137"/>
                    </a:srgbClr>
                  </a:outerShdw>
                </a:effectLst>
              </a:rPr>
              <a:t>Retracted in 2011</a:t>
            </a: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654" y="246218"/>
            <a:ext cx="7621064" cy="276264"/>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758758" y="3704837"/>
            <a:ext cx="10868351" cy="2062103"/>
          </a:xfrm>
          <a:prstGeom prst="rect">
            <a:avLst/>
          </a:prstGeom>
        </p:spPr>
        <p:txBody>
          <a:bodyPr wrap="square">
            <a:spAutoFit/>
          </a:bodyPr>
          <a:lstStyle/>
          <a:p>
            <a:r>
              <a:rPr lang="en-US" sz="2400" i="1" dirty="0" smtClean="0">
                <a:solidFill>
                  <a:schemeClr val="bg1"/>
                </a:solidFill>
              </a:rPr>
              <a:t>“We </a:t>
            </a:r>
            <a:r>
              <a:rPr lang="en-US" sz="2400" i="1" dirty="0">
                <a:solidFill>
                  <a:schemeClr val="bg1"/>
                </a:solidFill>
              </a:rPr>
              <a:t>wish to retract this article because </a:t>
            </a:r>
            <a:r>
              <a:rPr lang="en-US" sz="2800" i="1" dirty="0">
                <a:solidFill>
                  <a:schemeClr val="accent4">
                    <a:lumMod val="60000"/>
                    <a:lumOff val="40000"/>
                  </a:schemeClr>
                </a:solidFill>
              </a:rPr>
              <a:t>we have been unable to reproduce certain crucial experiments</a:t>
            </a:r>
            <a:r>
              <a:rPr lang="en-US" sz="2400" i="1" dirty="0">
                <a:solidFill>
                  <a:schemeClr val="bg1"/>
                </a:solidFill>
              </a:rPr>
              <a:t> showing validation of signatures for predicting response to chemotherapies, including </a:t>
            </a:r>
            <a:r>
              <a:rPr lang="en-US" sz="2400" i="1" dirty="0" err="1">
                <a:solidFill>
                  <a:schemeClr val="bg1"/>
                </a:solidFill>
              </a:rPr>
              <a:t>docetaxel</a:t>
            </a:r>
            <a:r>
              <a:rPr lang="en-US" sz="2400" i="1" dirty="0">
                <a:solidFill>
                  <a:schemeClr val="bg1"/>
                </a:solidFill>
              </a:rPr>
              <a:t> and </a:t>
            </a:r>
            <a:r>
              <a:rPr lang="en-US" sz="2400" i="1" dirty="0" err="1">
                <a:solidFill>
                  <a:schemeClr val="bg1"/>
                </a:solidFill>
              </a:rPr>
              <a:t>topotecan</a:t>
            </a:r>
            <a:r>
              <a:rPr lang="en-US" sz="2400" i="1" dirty="0" smtClean="0">
                <a:solidFill>
                  <a:schemeClr val="bg1"/>
                </a:solidFill>
              </a:rPr>
              <a:t>.”</a:t>
            </a:r>
          </a:p>
          <a:p>
            <a:endParaRPr lang="en-US" sz="2400" i="1" dirty="0" smtClean="0">
              <a:solidFill>
                <a:schemeClr val="bg1"/>
              </a:solidFill>
            </a:endParaRPr>
          </a:p>
          <a:p>
            <a:pPr algn="r"/>
            <a:r>
              <a:rPr lang="en-US" sz="2400" i="1" dirty="0" smtClean="0">
                <a:solidFill>
                  <a:schemeClr val="bg1"/>
                </a:solidFill>
              </a:rPr>
              <a:t>Nature Medicine, 07 January, 2011</a:t>
            </a:r>
            <a:endParaRPr lang="en-US" sz="2400" i="1" dirty="0">
              <a:solidFill>
                <a:schemeClr val="bg1"/>
              </a:solidFill>
            </a:endParaRPr>
          </a:p>
        </p:txBody>
      </p:sp>
    </p:spTree>
    <p:extLst>
      <p:ext uri="{BB962C8B-B14F-4D97-AF65-F5344CB8AC3E}">
        <p14:creationId xmlns:p14="http://schemas.microsoft.com/office/powerpoint/2010/main" val="39350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4" y="1923419"/>
            <a:ext cx="11865685" cy="1594666"/>
          </a:xfrm>
          <a:prstGeom prst="rect">
            <a:avLst/>
          </a:prstGeom>
          <a:ln>
            <a:noFill/>
          </a:ln>
          <a:effectLst>
            <a:outerShdw blurRad="292100" dist="139700" dir="2700000" algn="tl" rotWithShape="0">
              <a:srgbClr val="333333">
                <a:alpha val="65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4" y="4275418"/>
            <a:ext cx="11909362" cy="184785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75304" y="150423"/>
            <a:ext cx="11409125" cy="1015663"/>
          </a:xfrm>
          <a:prstGeom prst="rect">
            <a:avLst/>
          </a:prstGeom>
          <a:noFill/>
        </p:spPr>
        <p:txBody>
          <a:bodyPr wrap="square" rtlCol="0">
            <a:spAutoFit/>
          </a:bodyPr>
          <a:lstStyle/>
          <a:p>
            <a:r>
              <a:rPr lang="en-US" sz="6000" dirty="0" smtClean="0">
                <a:solidFill>
                  <a:schemeClr val="bg1"/>
                </a:solidFill>
              </a:rPr>
              <a:t>Nature </a:t>
            </a:r>
            <a:r>
              <a:rPr lang="en-US" sz="6000" i="1" dirty="0" smtClean="0">
                <a:solidFill>
                  <a:schemeClr val="bg1"/>
                </a:solidFill>
              </a:rPr>
              <a:t>journals ‘</a:t>
            </a:r>
            <a:r>
              <a:rPr lang="en-US" sz="6000" dirty="0" smtClean="0">
                <a:solidFill>
                  <a:schemeClr val="bg1"/>
                </a:solidFill>
              </a:rPr>
              <a:t>new’ policy</a:t>
            </a:r>
          </a:p>
        </p:txBody>
      </p:sp>
    </p:spTree>
    <p:extLst>
      <p:ext uri="{BB962C8B-B14F-4D97-AF65-F5344CB8AC3E}">
        <p14:creationId xmlns:p14="http://schemas.microsoft.com/office/powerpoint/2010/main" val="276999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0807" y="530713"/>
            <a:ext cx="10488706" cy="1384995"/>
          </a:xfrm>
          <a:prstGeom prst="rect">
            <a:avLst/>
          </a:prstGeom>
          <a:noFill/>
        </p:spPr>
        <p:txBody>
          <a:bodyPr wrap="square" rtlCol="0">
            <a:spAutoFit/>
          </a:bodyPr>
          <a:lstStyle/>
          <a:p>
            <a:r>
              <a:rPr lang="en-US" sz="4000" dirty="0" smtClean="0">
                <a:solidFill>
                  <a:schemeClr val="bg1"/>
                </a:solidFill>
              </a:rPr>
              <a:t>Unfortunately, errors in workflow are all too easy to make, </a:t>
            </a:r>
            <a:r>
              <a:rPr lang="en-US" sz="4200" i="1" dirty="0" err="1" smtClean="0">
                <a:solidFill>
                  <a:schemeClr val="bg1"/>
                </a:solidFill>
                <a:latin typeface="Garamond" panose="02020404030301010803" pitchFamily="18" charset="0"/>
              </a:rPr>
              <a:t>errare</a:t>
            </a:r>
            <a:r>
              <a:rPr lang="en-US" sz="4200" i="1" dirty="0" smtClean="0">
                <a:solidFill>
                  <a:schemeClr val="bg1"/>
                </a:solidFill>
                <a:latin typeface="Garamond" panose="02020404030301010803" pitchFamily="18" charset="0"/>
              </a:rPr>
              <a:t> </a:t>
            </a:r>
            <a:r>
              <a:rPr lang="en-US" sz="4200" i="1" dirty="0" err="1" smtClean="0">
                <a:solidFill>
                  <a:schemeClr val="bg1"/>
                </a:solidFill>
                <a:latin typeface="Garamond" panose="02020404030301010803" pitchFamily="18" charset="0"/>
              </a:rPr>
              <a:t>humanum</a:t>
            </a:r>
            <a:r>
              <a:rPr lang="en-US" sz="4200" i="1" dirty="0" smtClean="0">
                <a:solidFill>
                  <a:schemeClr val="bg1"/>
                </a:solidFill>
                <a:latin typeface="Garamond" panose="02020404030301010803" pitchFamily="18" charset="0"/>
              </a:rPr>
              <a:t> </a:t>
            </a:r>
            <a:r>
              <a:rPr lang="en-US" sz="4200" i="1" dirty="0" err="1" smtClean="0">
                <a:solidFill>
                  <a:schemeClr val="bg1"/>
                </a:solidFill>
                <a:latin typeface="Garamond" panose="02020404030301010803" pitchFamily="18" charset="0"/>
              </a:rPr>
              <a:t>est</a:t>
            </a:r>
            <a:r>
              <a:rPr lang="en-US" sz="4200" i="1" dirty="0" smtClean="0">
                <a:solidFill>
                  <a:schemeClr val="bg1"/>
                </a:solidFill>
                <a:latin typeface="Garamond" panose="02020404030301010803" pitchFamily="18" charset="0"/>
              </a:rPr>
              <a:t> </a:t>
            </a:r>
            <a:r>
              <a:rPr lang="en-US" sz="4000" dirty="0" smtClean="0">
                <a:solidFill>
                  <a:schemeClr val="bg1"/>
                </a:solidFill>
              </a:rPr>
              <a:t>(error is human).</a:t>
            </a:r>
          </a:p>
        </p:txBody>
      </p:sp>
      <p:sp>
        <p:nvSpPr>
          <p:cNvPr id="5" name="TextBox 4"/>
          <p:cNvSpPr txBox="1"/>
          <p:nvPr/>
        </p:nvSpPr>
        <p:spPr>
          <a:xfrm>
            <a:off x="640808" y="2478145"/>
            <a:ext cx="10488706" cy="1323439"/>
          </a:xfrm>
          <a:prstGeom prst="rect">
            <a:avLst/>
          </a:prstGeom>
          <a:noFill/>
        </p:spPr>
        <p:txBody>
          <a:bodyPr wrap="square" rtlCol="0">
            <a:spAutoFit/>
          </a:bodyPr>
          <a:lstStyle/>
          <a:p>
            <a:r>
              <a:rPr lang="en-US" sz="4000" dirty="0" smtClean="0">
                <a:solidFill>
                  <a:schemeClr val="bg1"/>
                </a:solidFill>
              </a:rPr>
              <a:t>For all the mistakes that are caught, how many more are left undiscovered?</a:t>
            </a:r>
          </a:p>
        </p:txBody>
      </p:sp>
      <p:sp>
        <p:nvSpPr>
          <p:cNvPr id="7" name="TextBox 6"/>
          <p:cNvSpPr txBox="1"/>
          <p:nvPr/>
        </p:nvSpPr>
        <p:spPr>
          <a:xfrm>
            <a:off x="640808" y="4364021"/>
            <a:ext cx="10488706" cy="1938992"/>
          </a:xfrm>
          <a:prstGeom prst="rect">
            <a:avLst/>
          </a:prstGeom>
          <a:noFill/>
        </p:spPr>
        <p:txBody>
          <a:bodyPr wrap="square" rtlCol="0">
            <a:spAutoFit/>
          </a:bodyPr>
          <a:lstStyle/>
          <a:p>
            <a:r>
              <a:rPr lang="en-US" sz="4000" dirty="0" smtClean="0">
                <a:solidFill>
                  <a:schemeClr val="bg1"/>
                </a:solidFill>
              </a:rPr>
              <a:t>Replicable analysis should allow anyone to recreate the results from the original, unmodified, data set.</a:t>
            </a:r>
          </a:p>
        </p:txBody>
      </p:sp>
    </p:spTree>
    <p:extLst>
      <p:ext uri="{BB962C8B-B14F-4D97-AF65-F5344CB8AC3E}">
        <p14:creationId xmlns:p14="http://schemas.microsoft.com/office/powerpoint/2010/main" val="3492316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362" y="146955"/>
            <a:ext cx="11280737" cy="1200329"/>
          </a:xfrm>
          <a:prstGeom prst="rect">
            <a:avLst/>
          </a:prstGeom>
          <a:noFill/>
        </p:spPr>
        <p:txBody>
          <a:bodyPr wrap="square" rtlCol="0">
            <a:spAutoFit/>
          </a:bodyPr>
          <a:lstStyle/>
          <a:p>
            <a:r>
              <a:rPr lang="en-US" sz="3600" dirty="0" smtClean="0">
                <a:solidFill>
                  <a:schemeClr val="bg1"/>
                </a:solidFill>
              </a:rPr>
              <a:t>A scripting environment like R makes it easy to </a:t>
            </a:r>
            <a:r>
              <a:rPr lang="en-US" sz="3600" dirty="0" smtClean="0">
                <a:solidFill>
                  <a:schemeClr val="accent4">
                    <a:lumMod val="60000"/>
                    <a:lumOff val="40000"/>
                  </a:schemeClr>
                </a:solidFill>
              </a:rPr>
              <a:t>read</a:t>
            </a:r>
            <a:r>
              <a:rPr lang="en-US" sz="3600" i="1" dirty="0" smtClean="0">
                <a:solidFill>
                  <a:schemeClr val="bg1"/>
                </a:solidFill>
              </a:rPr>
              <a:t> </a:t>
            </a:r>
            <a:r>
              <a:rPr lang="en-US" sz="3600" dirty="0" smtClean="0">
                <a:solidFill>
                  <a:schemeClr val="bg1"/>
                </a:solidFill>
              </a:rPr>
              <a:t>each step of a workflow.</a:t>
            </a:r>
          </a:p>
        </p:txBody>
      </p:sp>
      <p:sp>
        <p:nvSpPr>
          <p:cNvPr id="5" name="TextBox 4"/>
          <p:cNvSpPr txBox="1"/>
          <p:nvPr/>
        </p:nvSpPr>
        <p:spPr>
          <a:xfrm>
            <a:off x="176202" y="5946103"/>
            <a:ext cx="7161580" cy="461665"/>
          </a:xfrm>
          <a:prstGeom prst="rect">
            <a:avLst/>
          </a:prstGeom>
          <a:noFill/>
        </p:spPr>
        <p:txBody>
          <a:bodyPr wrap="square" rtlCol="0">
            <a:spAutoFit/>
          </a:bodyPr>
          <a:lstStyle/>
          <a:p>
            <a:r>
              <a:rPr lang="en-US" sz="2400" dirty="0" smtClean="0">
                <a:solidFill>
                  <a:schemeClr val="bg1"/>
                </a:solidFill>
                <a:latin typeface="Architects Daughter" panose="02000505000000020004" pitchFamily="2" charset="0"/>
              </a:rPr>
              <a:t>Each step is clearly documented</a:t>
            </a:r>
          </a:p>
        </p:txBody>
      </p:sp>
      <p:sp>
        <p:nvSpPr>
          <p:cNvPr id="6" name="TextBox 5"/>
          <p:cNvSpPr txBox="1"/>
          <p:nvPr/>
        </p:nvSpPr>
        <p:spPr>
          <a:xfrm>
            <a:off x="7134709" y="5927254"/>
            <a:ext cx="5307662" cy="830997"/>
          </a:xfrm>
          <a:prstGeom prst="rect">
            <a:avLst/>
          </a:prstGeom>
          <a:noFill/>
        </p:spPr>
        <p:txBody>
          <a:bodyPr wrap="square" rtlCol="0">
            <a:spAutoFit/>
          </a:bodyPr>
          <a:lstStyle/>
          <a:p>
            <a:r>
              <a:rPr lang="en-US" sz="2400" dirty="0" smtClean="0">
                <a:solidFill>
                  <a:schemeClr val="bg1"/>
                </a:solidFill>
                <a:latin typeface="Architects Daughter" panose="02000505000000020004" pitchFamily="2" charset="0"/>
              </a:rPr>
              <a:t>What buttons were clicked? </a:t>
            </a:r>
          </a:p>
          <a:p>
            <a:r>
              <a:rPr lang="en-US" sz="2400" dirty="0" smtClean="0">
                <a:solidFill>
                  <a:schemeClr val="bg1"/>
                </a:solidFill>
                <a:latin typeface="Architects Daughter" panose="02000505000000020004" pitchFamily="2" charset="0"/>
              </a:rPr>
              <a:t>What formulae were used?</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937" y="2640871"/>
            <a:ext cx="4081205" cy="2799420"/>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128219" y="4055296"/>
            <a:ext cx="6209081" cy="1384995"/>
          </a:xfrm>
          <a:prstGeom prst="rect">
            <a:avLst/>
          </a:prstGeom>
          <a:solidFill>
            <a:schemeClr val="bg1">
              <a:lumMod val="95000"/>
            </a:schemeClr>
          </a:solidFill>
        </p:spPr>
        <p:txBody>
          <a:bodyPr wrap="square">
            <a:spAutoFit/>
          </a:bodyPr>
          <a:lstStyle/>
          <a:p>
            <a:r>
              <a:rPr lang="en-US" sz="1200" dirty="0">
                <a:solidFill>
                  <a:schemeClr val="bg2">
                    <a:lumMod val="10000"/>
                  </a:schemeClr>
                </a:solidFill>
                <a:latin typeface="Courier New" panose="02070309020205020404" pitchFamily="49" charset="0"/>
                <a:cs typeface="Courier New" panose="02070309020205020404" pitchFamily="49" charset="0"/>
              </a:rPr>
              <a:t> Crop Year                  Country </a:t>
            </a:r>
            <a:r>
              <a:rPr lang="en-US" sz="1200" dirty="0" smtClean="0">
                <a:solidFill>
                  <a:schemeClr val="bg2">
                    <a:lumMod val="10000"/>
                  </a:schemeClr>
                </a:solidFill>
                <a:latin typeface="Courier New" panose="02070309020205020404" pitchFamily="49" charset="0"/>
                <a:cs typeface="Courier New" panose="02070309020205020404" pitchFamily="49" charset="0"/>
              </a:rPr>
              <a:t>   </a:t>
            </a:r>
            <a:r>
              <a:rPr lang="en-US" sz="1200" dirty="0">
                <a:solidFill>
                  <a:schemeClr val="bg2">
                    <a:lumMod val="10000"/>
                  </a:schemeClr>
                </a:solidFill>
                <a:latin typeface="Courier New" panose="02070309020205020404" pitchFamily="49" charset="0"/>
                <a:cs typeface="Courier New" panose="02070309020205020404" pitchFamily="49" charset="0"/>
              </a:rPr>
              <a:t> </a:t>
            </a:r>
            <a:r>
              <a:rPr lang="en-US" sz="1200" dirty="0" smtClean="0">
                <a:solidFill>
                  <a:schemeClr val="bg2">
                    <a:lumMod val="10000"/>
                  </a:schemeClr>
                </a:solidFill>
                <a:latin typeface="Courier New" panose="02070309020205020404" pitchFamily="49" charset="0"/>
                <a:cs typeface="Courier New" panose="02070309020205020404" pitchFamily="49" charset="0"/>
              </a:rPr>
              <a:t>      Yield</a:t>
            </a:r>
            <a:endParaRPr lang="en-US" sz="1200" dirty="0">
              <a:solidFill>
                <a:schemeClr val="bg2">
                  <a:lumMod val="10000"/>
                </a:schemeClr>
              </a:solidFill>
              <a:latin typeface="Courier New" panose="02070309020205020404" pitchFamily="49" charset="0"/>
              <a:cs typeface="Courier New" panose="02070309020205020404" pitchFamily="49" charset="0"/>
            </a:endParaRPr>
          </a:p>
          <a:p>
            <a:r>
              <a:rPr lang="en-US" sz="1200" dirty="0">
                <a:solidFill>
                  <a:schemeClr val="bg2">
                    <a:lumMod val="10000"/>
                  </a:schemeClr>
                </a:solidFill>
                <a:latin typeface="Courier New" panose="02070309020205020404" pitchFamily="49" charset="0"/>
                <a:cs typeface="Courier New" panose="02070309020205020404" pitchFamily="49" charset="0"/>
              </a:rPr>
              <a:t>1 Barley 2005 United States of America        34873</a:t>
            </a:r>
          </a:p>
          <a:p>
            <a:r>
              <a:rPr lang="en-US" sz="1200" dirty="0">
                <a:solidFill>
                  <a:schemeClr val="bg2">
                    <a:lumMod val="10000"/>
                  </a:schemeClr>
                </a:solidFill>
                <a:latin typeface="Courier New" panose="02070309020205020404" pitchFamily="49" charset="0"/>
                <a:cs typeface="Courier New" panose="02070309020205020404" pitchFamily="49" charset="0"/>
              </a:rPr>
              <a:t>2 Barley 2005                   Canada        32134</a:t>
            </a:r>
          </a:p>
          <a:p>
            <a:r>
              <a:rPr lang="en-US" sz="1200" dirty="0">
                <a:solidFill>
                  <a:schemeClr val="bg2">
                    <a:lumMod val="10000"/>
                  </a:schemeClr>
                </a:solidFill>
                <a:latin typeface="Courier New" panose="02070309020205020404" pitchFamily="49" charset="0"/>
                <a:cs typeface="Courier New" panose="02070309020205020404" pitchFamily="49" charset="0"/>
              </a:rPr>
              <a:t>3 Barley 2006 United States of America        32846</a:t>
            </a:r>
          </a:p>
          <a:p>
            <a:r>
              <a:rPr lang="en-US" sz="1200" dirty="0">
                <a:solidFill>
                  <a:schemeClr val="bg2">
                    <a:lumMod val="10000"/>
                  </a:schemeClr>
                </a:solidFill>
                <a:latin typeface="Courier New" panose="02070309020205020404" pitchFamily="49" charset="0"/>
                <a:cs typeface="Courier New" panose="02070309020205020404" pitchFamily="49" charset="0"/>
              </a:rPr>
              <a:t>4 Barley 2006                   Canada        29703</a:t>
            </a:r>
          </a:p>
          <a:p>
            <a:r>
              <a:rPr lang="en-US" sz="1200" dirty="0">
                <a:solidFill>
                  <a:schemeClr val="bg2">
                    <a:lumMod val="10000"/>
                  </a:schemeClr>
                </a:solidFill>
                <a:latin typeface="Courier New" panose="02070309020205020404" pitchFamily="49" charset="0"/>
                <a:cs typeface="Courier New" panose="02070309020205020404" pitchFamily="49" charset="0"/>
              </a:rPr>
              <a:t>5 Barley 2007 United States of America        32278</a:t>
            </a:r>
          </a:p>
          <a:p>
            <a:r>
              <a:rPr lang="en-US" sz="1200" dirty="0">
                <a:solidFill>
                  <a:schemeClr val="bg2">
                    <a:lumMod val="10000"/>
                  </a:schemeClr>
                </a:solidFill>
                <a:latin typeface="Courier New" panose="02070309020205020404" pitchFamily="49" charset="0"/>
                <a:cs typeface="Courier New" panose="02070309020205020404" pitchFamily="49" charset="0"/>
              </a:rPr>
              <a:t>6 Barley 2007                   Canada        27476</a:t>
            </a:r>
          </a:p>
        </p:txBody>
      </p:sp>
      <p:sp>
        <p:nvSpPr>
          <p:cNvPr id="16" name="Rectangle 15"/>
          <p:cNvSpPr/>
          <p:nvPr/>
        </p:nvSpPr>
        <p:spPr>
          <a:xfrm>
            <a:off x="128219" y="1948374"/>
            <a:ext cx="6209081" cy="2062103"/>
          </a:xfrm>
          <a:prstGeom prst="rect">
            <a:avLst/>
          </a:prstGeom>
          <a:solidFill>
            <a:schemeClr val="bg1">
              <a:lumMod val="95000"/>
            </a:schemeClr>
          </a:solidFill>
        </p:spPr>
        <p:txBody>
          <a:bodyPr wrap="square">
            <a:spAutoFit/>
          </a:bodyPr>
          <a:lstStyle/>
          <a:p>
            <a:r>
              <a:rPr lang="en-US" sz="1600" dirty="0" err="1">
                <a:solidFill>
                  <a:srgbClr val="555555"/>
                </a:solidFill>
                <a:latin typeface="Consolas" panose="020B0609020204030204" pitchFamily="49" charset="0"/>
              </a:rPr>
              <a:t>dat</a:t>
            </a:r>
            <a:r>
              <a:rPr lang="en-US" sz="1600" dirty="0">
                <a:solidFill>
                  <a:srgbClr val="555555"/>
                </a:solidFill>
                <a:latin typeface="Consolas" panose="020B0609020204030204" pitchFamily="49" charset="0"/>
              </a:rPr>
              <a:t> &lt;-</a:t>
            </a:r>
            <a:r>
              <a:rPr lang="en-US" sz="1600" dirty="0">
                <a:solidFill>
                  <a:srgbClr val="008080"/>
                </a:solidFill>
                <a:latin typeface="Consolas" panose="020B0609020204030204" pitchFamily="49" charset="0"/>
              </a:rPr>
              <a:t> </a:t>
            </a:r>
            <a:r>
              <a:rPr lang="en-US" sz="1600" dirty="0">
                <a:solidFill>
                  <a:srgbClr val="0000FF"/>
                </a:solidFill>
                <a:latin typeface="Consolas" panose="020B0609020204030204" pitchFamily="49" charset="0"/>
              </a:rPr>
              <a:t>read.csv</a:t>
            </a:r>
            <a:r>
              <a:rPr lang="en-US" sz="1600" dirty="0" smtClean="0">
                <a:solidFill>
                  <a:srgbClr val="555555"/>
                </a:solidFill>
                <a:latin typeface="Consolas" panose="020B0609020204030204" pitchFamily="49" charset="0"/>
              </a:rPr>
              <a:t>(</a:t>
            </a:r>
            <a:r>
              <a:rPr lang="en-US" sz="1600" dirty="0" smtClean="0">
                <a:solidFill>
                  <a:srgbClr val="008080"/>
                </a:solidFill>
                <a:latin typeface="Consolas" panose="020B0609020204030204" pitchFamily="49" charset="0"/>
              </a:rPr>
              <a:t>"FAO_grains_NA.csv</a:t>
            </a:r>
            <a:r>
              <a:rPr lang="en-US" sz="1600" dirty="0">
                <a:solidFill>
                  <a:srgbClr val="008080"/>
                </a:solidFill>
                <a:latin typeface="Consolas" panose="020B0609020204030204" pitchFamily="49" charset="0"/>
              </a:rPr>
              <a:t>”</a:t>
            </a:r>
            <a:r>
              <a:rPr lang="en-US" sz="1600" dirty="0">
                <a:solidFill>
                  <a:srgbClr val="555555"/>
                </a:solidFill>
                <a:latin typeface="Consolas" panose="020B0609020204030204" pitchFamily="49" charset="0"/>
              </a:rPr>
              <a:t>)</a:t>
            </a:r>
            <a:endParaRPr lang="en-US" sz="1600" dirty="0"/>
          </a:p>
          <a:p>
            <a:r>
              <a:rPr lang="en-US" sz="1600" dirty="0" smtClean="0">
                <a:solidFill>
                  <a:srgbClr val="0000FF"/>
                </a:solidFill>
                <a:latin typeface="Consolas" panose="020B0609020204030204" pitchFamily="49" charset="0"/>
              </a:rPr>
              <a:t>library</a:t>
            </a:r>
            <a:r>
              <a:rPr lang="en-US" sz="1600" dirty="0" smtClean="0">
                <a:solidFill>
                  <a:srgbClr val="555555"/>
                </a:solidFill>
                <a:latin typeface="Consolas" panose="020B0609020204030204" pitchFamily="49" charset="0"/>
              </a:rPr>
              <a:t>(</a:t>
            </a:r>
            <a:r>
              <a:rPr lang="en-US" sz="1600" dirty="0" err="1" smtClean="0">
                <a:solidFill>
                  <a:srgbClr val="555555"/>
                </a:solidFill>
                <a:latin typeface="Consolas" panose="020B0609020204030204" pitchFamily="49" charset="0"/>
              </a:rPr>
              <a:t>dplyr</a:t>
            </a:r>
            <a:r>
              <a:rPr lang="en-US" sz="1600" dirty="0">
                <a:solidFill>
                  <a:srgbClr val="555555"/>
                </a:solidFill>
                <a:latin typeface="Consolas" panose="020B0609020204030204" pitchFamily="49" charset="0"/>
              </a:rPr>
              <a:t>) </a:t>
            </a:r>
            <a:endParaRPr lang="en-US" sz="1600" dirty="0" smtClean="0">
              <a:solidFill>
                <a:srgbClr val="555555"/>
              </a:solidFill>
              <a:latin typeface="Consolas" panose="020B0609020204030204" pitchFamily="49" charset="0"/>
            </a:endParaRPr>
          </a:p>
          <a:p>
            <a:r>
              <a:rPr lang="en-US" sz="1600" dirty="0" smtClean="0">
                <a:solidFill>
                  <a:srgbClr val="555555"/>
                </a:solidFill>
                <a:latin typeface="Consolas" panose="020B0609020204030204" pitchFamily="49" charset="0"/>
              </a:rPr>
              <a:t>dat2 </a:t>
            </a:r>
            <a:r>
              <a:rPr lang="en-US" sz="1600" dirty="0">
                <a:solidFill>
                  <a:srgbClr val="555555"/>
                </a:solidFill>
                <a:latin typeface="Consolas" panose="020B0609020204030204" pitchFamily="49" charset="0"/>
              </a:rPr>
              <a:t>&lt;-</a:t>
            </a:r>
            <a:r>
              <a:rPr lang="en-US" sz="1600" dirty="0">
                <a:solidFill>
                  <a:srgbClr val="008080"/>
                </a:solidFill>
                <a:latin typeface="Consolas" panose="020B0609020204030204" pitchFamily="49" charset="0"/>
              </a:rPr>
              <a:t> </a:t>
            </a:r>
            <a:r>
              <a:rPr lang="en-US" sz="1600" dirty="0" err="1">
                <a:solidFill>
                  <a:srgbClr val="555555"/>
                </a:solidFill>
                <a:latin typeface="Consolas" panose="020B0609020204030204" pitchFamily="49" charset="0"/>
              </a:rPr>
              <a:t>dat</a:t>
            </a:r>
            <a:r>
              <a:rPr lang="en-US" sz="1600" dirty="0">
                <a:solidFill>
                  <a:srgbClr val="555555"/>
                </a:solidFill>
                <a:latin typeface="Consolas" panose="020B0609020204030204" pitchFamily="49" charset="0"/>
              </a:rPr>
              <a:t> %&gt;% </a:t>
            </a:r>
            <a:endParaRPr lang="en-US" sz="1600" dirty="0" smtClean="0">
              <a:solidFill>
                <a:srgbClr val="555555"/>
              </a:solidFill>
              <a:latin typeface="Consolas" panose="020B0609020204030204" pitchFamily="49" charset="0"/>
            </a:endParaRPr>
          </a:p>
          <a:p>
            <a:r>
              <a:rPr lang="en-US" sz="1600" dirty="0">
                <a:solidFill>
                  <a:srgbClr val="555555"/>
                </a:solidFill>
                <a:latin typeface="Consolas" panose="020B0609020204030204" pitchFamily="49" charset="0"/>
              </a:rPr>
              <a:t> </a:t>
            </a:r>
            <a:r>
              <a:rPr lang="en-US" sz="1600" dirty="0" smtClean="0">
                <a:solidFill>
                  <a:srgbClr val="555555"/>
                </a:solidFill>
                <a:latin typeface="Consolas" panose="020B0609020204030204" pitchFamily="49" charset="0"/>
              </a:rPr>
              <a:t>   </a:t>
            </a:r>
            <a:r>
              <a:rPr lang="en-US" sz="1600" dirty="0" smtClean="0">
                <a:solidFill>
                  <a:srgbClr val="0000FF"/>
                </a:solidFill>
                <a:latin typeface="Consolas" panose="020B0609020204030204" pitchFamily="49" charset="0"/>
              </a:rPr>
              <a:t>filter</a:t>
            </a:r>
            <a:r>
              <a:rPr lang="en-US" sz="1600" dirty="0" smtClean="0">
                <a:solidFill>
                  <a:srgbClr val="555555"/>
                </a:solidFill>
                <a:latin typeface="Consolas" panose="020B0609020204030204" pitchFamily="49" charset="0"/>
              </a:rPr>
              <a:t>(Information </a:t>
            </a:r>
            <a:r>
              <a:rPr lang="en-US" sz="1600" dirty="0">
                <a:solidFill>
                  <a:srgbClr val="555555"/>
                </a:solidFill>
                <a:latin typeface="Consolas" panose="020B0609020204030204" pitchFamily="49" charset="0"/>
              </a:rPr>
              <a:t>==</a:t>
            </a:r>
            <a:r>
              <a:rPr lang="en-US" sz="1600" dirty="0">
                <a:solidFill>
                  <a:srgbClr val="008080"/>
                </a:solidFill>
                <a:latin typeface="Consolas" panose="020B0609020204030204" pitchFamily="49" charset="0"/>
              </a:rPr>
              <a:t> "Yield (Hg/Ha)"</a:t>
            </a:r>
            <a:r>
              <a:rPr lang="en-US" sz="1600" dirty="0">
                <a:solidFill>
                  <a:srgbClr val="555555"/>
                </a:solidFill>
                <a:latin typeface="Consolas" panose="020B0609020204030204" pitchFamily="49" charset="0"/>
              </a:rPr>
              <a:t>, </a:t>
            </a:r>
            <a:endParaRPr lang="en-US" sz="1600" dirty="0" smtClean="0">
              <a:solidFill>
                <a:srgbClr val="555555"/>
              </a:solidFill>
              <a:latin typeface="Consolas" panose="020B0609020204030204" pitchFamily="49" charset="0"/>
            </a:endParaRPr>
          </a:p>
          <a:p>
            <a:r>
              <a:rPr lang="en-US" sz="1600" dirty="0">
                <a:solidFill>
                  <a:srgbClr val="555555"/>
                </a:solidFill>
                <a:latin typeface="Consolas" panose="020B0609020204030204" pitchFamily="49" charset="0"/>
              </a:rPr>
              <a:t> </a:t>
            </a:r>
            <a:r>
              <a:rPr lang="en-US" sz="1600" dirty="0" smtClean="0">
                <a:solidFill>
                  <a:srgbClr val="555555"/>
                </a:solidFill>
                <a:latin typeface="Consolas" panose="020B0609020204030204" pitchFamily="49" charset="0"/>
              </a:rPr>
              <a:t>          Year </a:t>
            </a:r>
            <a:r>
              <a:rPr lang="en-US" sz="1600" dirty="0">
                <a:solidFill>
                  <a:srgbClr val="555555"/>
                </a:solidFill>
                <a:latin typeface="Consolas" panose="020B0609020204030204" pitchFamily="49" charset="0"/>
              </a:rPr>
              <a:t>&gt;=</a:t>
            </a:r>
            <a:r>
              <a:rPr lang="en-US" sz="1600" dirty="0">
                <a:solidFill>
                  <a:srgbClr val="008080"/>
                </a:solidFill>
                <a:latin typeface="Consolas" panose="020B0609020204030204" pitchFamily="49" charset="0"/>
              </a:rPr>
              <a:t> </a:t>
            </a:r>
            <a:r>
              <a:rPr lang="en-US" sz="1600" dirty="0">
                <a:solidFill>
                  <a:srgbClr val="555555"/>
                </a:solidFill>
                <a:latin typeface="Consolas" panose="020B0609020204030204" pitchFamily="49" charset="0"/>
              </a:rPr>
              <a:t>2005, Year &lt;=2010) %&gt;% </a:t>
            </a:r>
            <a:r>
              <a:rPr lang="en-US" sz="1600" dirty="0" smtClean="0">
                <a:solidFill>
                  <a:srgbClr val="555555"/>
                </a:solidFill>
                <a:latin typeface="Consolas" panose="020B0609020204030204" pitchFamily="49" charset="0"/>
              </a:rPr>
              <a:t> </a:t>
            </a:r>
          </a:p>
          <a:p>
            <a:r>
              <a:rPr lang="en-US" sz="1600" dirty="0">
                <a:solidFill>
                  <a:srgbClr val="555555"/>
                </a:solidFill>
                <a:latin typeface="Consolas" panose="020B0609020204030204" pitchFamily="49" charset="0"/>
              </a:rPr>
              <a:t> </a:t>
            </a:r>
            <a:r>
              <a:rPr lang="en-US" sz="1600" dirty="0" smtClean="0">
                <a:solidFill>
                  <a:srgbClr val="555555"/>
                </a:solidFill>
                <a:latin typeface="Consolas" panose="020B0609020204030204" pitchFamily="49" charset="0"/>
              </a:rPr>
              <a:t>   </a:t>
            </a:r>
            <a:r>
              <a:rPr lang="en-US" sz="1600" dirty="0" err="1" smtClean="0">
                <a:solidFill>
                  <a:srgbClr val="0000FF"/>
                </a:solidFill>
                <a:latin typeface="Consolas" panose="020B0609020204030204" pitchFamily="49" charset="0"/>
              </a:rPr>
              <a:t>group_by</a:t>
            </a:r>
            <a:r>
              <a:rPr lang="en-US" sz="1600" dirty="0" smtClean="0">
                <a:solidFill>
                  <a:srgbClr val="555555"/>
                </a:solidFill>
                <a:latin typeface="Consolas" panose="020B0609020204030204" pitchFamily="49" charset="0"/>
              </a:rPr>
              <a:t>(Crop</a:t>
            </a:r>
            <a:r>
              <a:rPr lang="en-US" sz="1600" dirty="0">
                <a:solidFill>
                  <a:srgbClr val="555555"/>
                </a:solidFill>
                <a:latin typeface="Consolas" panose="020B0609020204030204" pitchFamily="49" charset="0"/>
              </a:rPr>
              <a:t>, Year, Country) %&gt;% </a:t>
            </a:r>
            <a:endParaRPr lang="en-US" sz="1600" dirty="0" smtClean="0">
              <a:solidFill>
                <a:srgbClr val="555555"/>
              </a:solidFill>
              <a:latin typeface="Consolas" panose="020B0609020204030204" pitchFamily="49" charset="0"/>
            </a:endParaRPr>
          </a:p>
          <a:p>
            <a:r>
              <a:rPr lang="en-US" sz="1600" dirty="0">
                <a:solidFill>
                  <a:srgbClr val="555555"/>
                </a:solidFill>
                <a:latin typeface="Consolas" panose="020B0609020204030204" pitchFamily="49" charset="0"/>
              </a:rPr>
              <a:t> </a:t>
            </a:r>
            <a:r>
              <a:rPr lang="en-US" sz="1600" dirty="0" smtClean="0">
                <a:solidFill>
                  <a:srgbClr val="555555"/>
                </a:solidFill>
                <a:latin typeface="Consolas" panose="020B0609020204030204" pitchFamily="49" charset="0"/>
              </a:rPr>
              <a:t>   </a:t>
            </a:r>
            <a:r>
              <a:rPr lang="en-US" sz="1600" dirty="0" err="1" smtClean="0">
                <a:solidFill>
                  <a:srgbClr val="0000FF"/>
                </a:solidFill>
                <a:latin typeface="Consolas" panose="020B0609020204030204" pitchFamily="49" charset="0"/>
              </a:rPr>
              <a:t>summarise</a:t>
            </a:r>
            <a:r>
              <a:rPr lang="en-US" sz="1600" dirty="0" smtClean="0">
                <a:solidFill>
                  <a:srgbClr val="555555"/>
                </a:solidFill>
                <a:latin typeface="Consolas" panose="020B0609020204030204" pitchFamily="49" charset="0"/>
              </a:rPr>
              <a:t>(</a:t>
            </a:r>
            <a:r>
              <a:rPr lang="en-US" sz="1600" dirty="0" err="1" smtClean="0">
                <a:solidFill>
                  <a:srgbClr val="555555"/>
                </a:solidFill>
                <a:latin typeface="Consolas" panose="020B0609020204030204" pitchFamily="49" charset="0"/>
              </a:rPr>
              <a:t>median_yield</a:t>
            </a:r>
            <a:r>
              <a:rPr lang="en-US" sz="1600" dirty="0" smtClean="0">
                <a:solidFill>
                  <a:srgbClr val="555555"/>
                </a:solidFill>
                <a:latin typeface="Consolas" panose="020B0609020204030204" pitchFamily="49" charset="0"/>
              </a:rPr>
              <a:t> </a:t>
            </a:r>
            <a:r>
              <a:rPr lang="en-US" sz="1600" dirty="0">
                <a:solidFill>
                  <a:srgbClr val="555555"/>
                </a:solidFill>
                <a:latin typeface="Consolas" panose="020B0609020204030204" pitchFamily="49" charset="0"/>
              </a:rPr>
              <a:t>= </a:t>
            </a:r>
            <a:r>
              <a:rPr lang="en-US" sz="1600" dirty="0">
                <a:solidFill>
                  <a:srgbClr val="0000FF"/>
                </a:solidFill>
                <a:latin typeface="Consolas" panose="020B0609020204030204" pitchFamily="49" charset="0"/>
              </a:rPr>
              <a:t>round</a:t>
            </a:r>
            <a:r>
              <a:rPr lang="en-US" sz="1600" dirty="0">
                <a:solidFill>
                  <a:srgbClr val="555555"/>
                </a:solidFill>
                <a:latin typeface="Consolas" panose="020B0609020204030204" pitchFamily="49" charset="0"/>
              </a:rPr>
              <a:t>(</a:t>
            </a:r>
            <a:r>
              <a:rPr lang="en-US" sz="1600" dirty="0">
                <a:solidFill>
                  <a:srgbClr val="0000FF"/>
                </a:solidFill>
                <a:latin typeface="Consolas" panose="020B0609020204030204" pitchFamily="49" charset="0"/>
              </a:rPr>
              <a:t>median</a:t>
            </a:r>
            <a:r>
              <a:rPr lang="en-US" sz="1600" dirty="0">
                <a:solidFill>
                  <a:srgbClr val="555555"/>
                </a:solidFill>
                <a:latin typeface="Consolas" panose="020B0609020204030204" pitchFamily="49" charset="0"/>
              </a:rPr>
              <a:t>(Value))) %&gt;% </a:t>
            </a:r>
            <a:endParaRPr lang="en-US" sz="1600" dirty="0" smtClean="0">
              <a:solidFill>
                <a:srgbClr val="555555"/>
              </a:solidFill>
              <a:latin typeface="Consolas" panose="020B0609020204030204" pitchFamily="49" charset="0"/>
            </a:endParaRPr>
          </a:p>
          <a:p>
            <a:r>
              <a:rPr lang="en-US" sz="1600" dirty="0">
                <a:solidFill>
                  <a:srgbClr val="555555"/>
                </a:solidFill>
                <a:latin typeface="Consolas" panose="020B0609020204030204" pitchFamily="49" charset="0"/>
              </a:rPr>
              <a:t> </a:t>
            </a:r>
            <a:r>
              <a:rPr lang="en-US" sz="1600" dirty="0" smtClean="0">
                <a:solidFill>
                  <a:srgbClr val="555555"/>
                </a:solidFill>
                <a:latin typeface="Consolas" panose="020B0609020204030204" pitchFamily="49" charset="0"/>
              </a:rPr>
              <a:t>   </a:t>
            </a:r>
            <a:r>
              <a:rPr lang="en-US" sz="1600" dirty="0" smtClean="0">
                <a:solidFill>
                  <a:srgbClr val="0000FF"/>
                </a:solidFill>
                <a:latin typeface="Consolas" panose="020B0609020204030204" pitchFamily="49" charset="0"/>
              </a:rPr>
              <a:t>arrange</a:t>
            </a:r>
            <a:r>
              <a:rPr lang="en-US" sz="1600" dirty="0" smtClean="0">
                <a:solidFill>
                  <a:srgbClr val="555555"/>
                </a:solidFill>
                <a:latin typeface="Consolas" panose="020B0609020204030204" pitchFamily="49" charset="0"/>
              </a:rPr>
              <a:t>(Crop</a:t>
            </a:r>
            <a:r>
              <a:rPr lang="en-US" sz="1600" dirty="0">
                <a:solidFill>
                  <a:srgbClr val="555555"/>
                </a:solidFill>
                <a:latin typeface="Consolas" panose="020B0609020204030204" pitchFamily="49" charset="0"/>
              </a:rPr>
              <a:t>, </a:t>
            </a:r>
            <a:r>
              <a:rPr lang="en-US" sz="1600" dirty="0" err="1">
                <a:solidFill>
                  <a:srgbClr val="0000FF"/>
                </a:solidFill>
                <a:latin typeface="Consolas" panose="020B0609020204030204" pitchFamily="49" charset="0"/>
              </a:rPr>
              <a:t>desc</a:t>
            </a:r>
            <a:r>
              <a:rPr lang="en-US" sz="1600" dirty="0">
                <a:solidFill>
                  <a:srgbClr val="555555"/>
                </a:solidFill>
                <a:latin typeface="Consolas" panose="020B0609020204030204" pitchFamily="49" charset="0"/>
              </a:rPr>
              <a:t>(</a:t>
            </a:r>
            <a:r>
              <a:rPr lang="en-US" sz="1600" dirty="0" err="1">
                <a:solidFill>
                  <a:srgbClr val="555555"/>
                </a:solidFill>
                <a:latin typeface="Consolas" panose="020B0609020204030204" pitchFamily="49" charset="0"/>
              </a:rPr>
              <a:t>median_yield</a:t>
            </a:r>
            <a:r>
              <a:rPr lang="en-US" sz="1600" dirty="0">
                <a:solidFill>
                  <a:srgbClr val="555555"/>
                </a:solidFill>
                <a:latin typeface="Consolas" panose="020B0609020204030204" pitchFamily="49" charset="0"/>
              </a:rPr>
              <a:t>)) </a:t>
            </a:r>
            <a:r>
              <a:rPr lang="en-US" sz="1600" dirty="0">
                <a:solidFill>
                  <a:srgbClr val="0000FF"/>
                </a:solidFill>
                <a:latin typeface="Consolas" panose="020B0609020204030204" pitchFamily="49" charset="0"/>
              </a:rPr>
              <a:t>head</a:t>
            </a:r>
            <a:r>
              <a:rPr lang="en-US" sz="1600" dirty="0">
                <a:solidFill>
                  <a:srgbClr val="555555"/>
                </a:solidFill>
                <a:latin typeface="Consolas" panose="020B0609020204030204" pitchFamily="49" charset="0"/>
              </a:rPr>
              <a:t>(dat2)</a:t>
            </a:r>
            <a:endParaRPr lang="en-US" sz="1600" dirty="0"/>
          </a:p>
        </p:txBody>
      </p:sp>
      <p:sp>
        <p:nvSpPr>
          <p:cNvPr id="17" name="TextBox 16"/>
          <p:cNvSpPr txBox="1"/>
          <p:nvPr/>
        </p:nvSpPr>
        <p:spPr>
          <a:xfrm>
            <a:off x="6443777" y="2979425"/>
            <a:ext cx="1197683" cy="707886"/>
          </a:xfrm>
          <a:prstGeom prst="rect">
            <a:avLst/>
          </a:prstGeom>
          <a:noFill/>
        </p:spPr>
        <p:txBody>
          <a:bodyPr wrap="square" rtlCol="0">
            <a:spAutoFit/>
          </a:bodyPr>
          <a:lstStyle/>
          <a:p>
            <a:r>
              <a:rPr lang="en-US" sz="4000" dirty="0" smtClean="0">
                <a:solidFill>
                  <a:schemeClr val="bg1"/>
                </a:solidFill>
                <a:latin typeface="Architects Daughter" panose="02000505000000020004" pitchFamily="2" charset="0"/>
              </a:rPr>
              <a:t>VS.</a:t>
            </a:r>
          </a:p>
        </p:txBody>
      </p:sp>
    </p:spTree>
    <p:extLst>
      <p:ext uri="{BB962C8B-B14F-4D97-AF65-F5344CB8AC3E}">
        <p14:creationId xmlns:p14="http://schemas.microsoft.com/office/powerpoint/2010/main" val="235808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073" y="1442056"/>
            <a:ext cx="11854927" cy="707886"/>
          </a:xfrm>
          <a:prstGeom prst="rect">
            <a:avLst/>
          </a:prstGeom>
          <a:noFill/>
        </p:spPr>
        <p:txBody>
          <a:bodyPr wrap="square" rtlCol="0">
            <a:spAutoFit/>
          </a:bodyPr>
          <a:lstStyle/>
          <a:p>
            <a:r>
              <a:rPr lang="en-US" sz="4000" dirty="0" smtClean="0">
                <a:solidFill>
                  <a:schemeClr val="bg1"/>
                </a:solidFill>
              </a:rPr>
              <a:t>Why make your work replicable?</a:t>
            </a:r>
          </a:p>
        </p:txBody>
      </p:sp>
      <p:sp>
        <p:nvSpPr>
          <p:cNvPr id="6" name="TextBox 5"/>
          <p:cNvSpPr txBox="1"/>
          <p:nvPr/>
        </p:nvSpPr>
        <p:spPr>
          <a:xfrm>
            <a:off x="1134927" y="2674804"/>
            <a:ext cx="9278471"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solidFill>
                  <a:schemeClr val="bg1"/>
                </a:solidFill>
              </a:rPr>
              <a:t>To facilitate sharing of workflows</a:t>
            </a:r>
          </a:p>
        </p:txBody>
      </p:sp>
      <p:sp>
        <p:nvSpPr>
          <p:cNvPr id="7" name="TextBox 6"/>
          <p:cNvSpPr txBox="1"/>
          <p:nvPr/>
        </p:nvSpPr>
        <p:spPr>
          <a:xfrm>
            <a:off x="1134927" y="3368996"/>
            <a:ext cx="9278471"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solidFill>
                  <a:schemeClr val="bg1"/>
                </a:solidFill>
              </a:rPr>
              <a:t>To catch errors</a:t>
            </a:r>
          </a:p>
        </p:txBody>
      </p:sp>
      <p:sp>
        <p:nvSpPr>
          <p:cNvPr id="8" name="TextBox 7"/>
          <p:cNvSpPr txBox="1"/>
          <p:nvPr/>
        </p:nvSpPr>
        <p:spPr>
          <a:xfrm>
            <a:off x="1134927" y="3976153"/>
            <a:ext cx="9784085"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solidFill>
                  <a:schemeClr val="bg1"/>
                </a:solidFill>
              </a:rPr>
              <a:t>To reuse parts or all of an existing workflow </a:t>
            </a:r>
          </a:p>
        </p:txBody>
      </p:sp>
    </p:spTree>
    <p:extLst>
      <p:ext uri="{BB962C8B-B14F-4D97-AF65-F5344CB8AC3E}">
        <p14:creationId xmlns:p14="http://schemas.microsoft.com/office/powerpoint/2010/main" val="1291169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0918" y="88740"/>
            <a:ext cx="7398639" cy="584775"/>
          </a:xfrm>
          <a:prstGeom prst="rect">
            <a:avLst/>
          </a:prstGeom>
          <a:noFill/>
        </p:spPr>
        <p:txBody>
          <a:bodyPr wrap="square" rtlCol="0">
            <a:spAutoFit/>
          </a:bodyPr>
          <a:lstStyle/>
          <a:p>
            <a:r>
              <a:rPr lang="en-US" sz="3200" dirty="0" smtClean="0">
                <a:solidFill>
                  <a:schemeClr val="bg1"/>
                </a:solidFill>
                <a:latin typeface="+mj-lt"/>
              </a:rPr>
              <a:t>Linking analysis to the report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091" y="920246"/>
            <a:ext cx="3469688" cy="577950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994" y="1049867"/>
            <a:ext cx="4224328" cy="5520266"/>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353774" y="1049867"/>
            <a:ext cx="2844800" cy="166199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a:spAutoFit/>
          </a:bodyPr>
          <a:lstStyle/>
          <a:p>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    WDIR           WSPD          WVHT          ATMP     </a:t>
            </a:r>
          </a:p>
          <a:p>
            <a:r>
              <a:rPr lang="en-US" sz="600" dirty="0">
                <a:latin typeface="Courier New" panose="02070309020205020404" pitchFamily="49" charset="0"/>
                <a:cs typeface="Courier New" panose="02070309020205020404" pitchFamily="49" charset="0"/>
              </a:rPr>
              <a:t>------------- -------------- ------------- -------------</a:t>
            </a:r>
          </a:p>
          <a:p>
            <a:r>
              <a:rPr lang="en-US" sz="600" dirty="0">
                <a:latin typeface="Courier New" panose="02070309020205020404" pitchFamily="49" charset="0"/>
                <a:cs typeface="Courier New" panose="02070309020205020404" pitchFamily="49" charset="0"/>
              </a:rPr>
              <a:t> Min.  : 0.0  Min.  : 0.000  Min.  :0.190  Min.  : 3.50 </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1st Qu.:102.0 1st Qu.: 3.800 1st Qu.:0.710 1st Qu.:19.80</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Median :170.0 Median : 5.800 Median :1.080 Median :24.60</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Mean :184.4   Mean : 5.947   Mean :1.204   Mean :23.02 </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3rd Qu.:284.0 3rd Qu.: 7.800 3rd Qu.:1.600 3rd Qu.:27.60</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Max.  :359.0  Max.  :17.500  Max.  :4.810  Max.  :30.50 </a:t>
            </a:r>
          </a:p>
          <a:p>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NA             </a:t>
            </a:r>
            <a:r>
              <a:rPr lang="en-US" sz="600" dirty="0" err="1">
                <a:latin typeface="Courier New" panose="02070309020205020404" pitchFamily="49" charset="0"/>
                <a:cs typeface="Courier New" panose="02070309020205020404" pitchFamily="49" charset="0"/>
              </a:rPr>
              <a:t>NA</a:t>
            </a:r>
            <a:r>
              <a:rPr lang="en-US" sz="600" dirty="0">
                <a:latin typeface="Courier New" panose="02070309020205020404" pitchFamily="49" charset="0"/>
                <a:cs typeface="Courier New" panose="02070309020205020404" pitchFamily="49" charset="0"/>
              </a:rPr>
              <a:t>          NA's :1       NA's :1   </a:t>
            </a:r>
          </a:p>
          <a:p>
            <a:r>
              <a:rPr lang="en-US" sz="600" dirty="0">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5"/>
          <a:stretch>
            <a:fillRect/>
          </a:stretch>
        </p:blipFill>
        <p:spPr>
          <a:xfrm>
            <a:off x="104642" y="2291145"/>
            <a:ext cx="2523733" cy="2538321"/>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stretch>
            <a:fillRect/>
          </a:stretch>
        </p:blipFill>
        <p:spPr>
          <a:xfrm>
            <a:off x="267787" y="4520396"/>
            <a:ext cx="2877384" cy="1098793"/>
          </a:xfrm>
          <a:prstGeom prst="rect">
            <a:avLst/>
          </a:prstGeom>
          <a:effectLst>
            <a:outerShdw blurRad="50800" dist="38100" dir="2700000" algn="tl" rotWithShape="0">
              <a:prstClr val="black">
                <a:alpha val="40000"/>
              </a:prstClr>
            </a:outerShdw>
          </a:effectLst>
        </p:spPr>
      </p:pic>
      <p:sp>
        <p:nvSpPr>
          <p:cNvPr id="9" name="TextBox 8"/>
          <p:cNvSpPr txBox="1"/>
          <p:nvPr/>
        </p:nvSpPr>
        <p:spPr>
          <a:xfrm>
            <a:off x="7050946" y="-160"/>
            <a:ext cx="5141054" cy="1077218"/>
          </a:xfrm>
          <a:prstGeom prst="rect">
            <a:avLst/>
          </a:prstGeom>
          <a:noFill/>
        </p:spPr>
        <p:txBody>
          <a:bodyPr wrap="square" rtlCol="0">
            <a:spAutoFit/>
          </a:bodyPr>
          <a:lstStyle/>
          <a:p>
            <a:pPr algn="ctr"/>
            <a:r>
              <a:rPr lang="en-US" sz="3200" dirty="0" smtClean="0">
                <a:solidFill>
                  <a:schemeClr val="accent4">
                    <a:lumMod val="60000"/>
                    <a:lumOff val="40000"/>
                  </a:schemeClr>
                </a:solidFill>
                <a:latin typeface="+mj-lt"/>
              </a:rPr>
              <a:t>Both analysis and write-up </a:t>
            </a:r>
          </a:p>
          <a:p>
            <a:pPr algn="ctr"/>
            <a:r>
              <a:rPr lang="en-US" sz="3200" dirty="0" smtClean="0">
                <a:solidFill>
                  <a:schemeClr val="accent4">
                    <a:lumMod val="60000"/>
                    <a:lumOff val="40000"/>
                  </a:schemeClr>
                </a:solidFill>
                <a:latin typeface="+mj-lt"/>
              </a:rPr>
              <a:t>in one file using R Markdown!</a:t>
            </a:r>
            <a:endParaRPr lang="en-US" sz="3200" dirty="0" smtClean="0">
              <a:solidFill>
                <a:schemeClr val="accent4">
                  <a:lumMod val="60000"/>
                  <a:lumOff val="40000"/>
                </a:schemeClr>
              </a:solidFill>
              <a:latin typeface="+mj-lt"/>
            </a:endParaRPr>
          </a:p>
        </p:txBody>
      </p:sp>
      <p:cxnSp>
        <p:nvCxnSpPr>
          <p:cNvPr id="11" name="Straight Arrow Connector 10"/>
          <p:cNvCxnSpPr>
            <a:stCxn id="6" idx="3"/>
          </p:cNvCxnSpPr>
          <p:nvPr/>
        </p:nvCxnSpPr>
        <p:spPr>
          <a:xfrm>
            <a:off x="3198574" y="1880864"/>
            <a:ext cx="402582" cy="264025"/>
          </a:xfrm>
          <a:prstGeom prst="straightConnector1">
            <a:avLst/>
          </a:prstGeom>
          <a:ln w="57150">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a:off x="2500878" y="3560305"/>
            <a:ext cx="986711" cy="112173"/>
          </a:xfrm>
          <a:prstGeom prst="straightConnector1">
            <a:avLst/>
          </a:prstGeom>
          <a:ln w="57150">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a:xfrm>
            <a:off x="3078042" y="5192889"/>
            <a:ext cx="409547" cy="191911"/>
          </a:xfrm>
          <a:prstGeom prst="straightConnector1">
            <a:avLst/>
          </a:prstGeom>
          <a:ln w="57150">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
        <p:nvSpPr>
          <p:cNvPr id="18" name="Oval 17"/>
          <p:cNvSpPr/>
          <p:nvPr/>
        </p:nvSpPr>
        <p:spPr>
          <a:xfrm>
            <a:off x="4699824" y="1758531"/>
            <a:ext cx="1621954" cy="23960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67205" y="1413707"/>
            <a:ext cx="2309145" cy="415498"/>
          </a:xfrm>
          <a:prstGeom prst="rect">
            <a:avLst/>
          </a:prstGeom>
          <a:noFill/>
        </p:spPr>
        <p:txBody>
          <a:bodyPr wrap="square" rtlCol="0">
            <a:spAutoFit/>
          </a:bodyPr>
          <a:lstStyle/>
          <a:p>
            <a:pPr algn="ctr"/>
            <a:r>
              <a:rPr lang="en-US" sz="1050" dirty="0" smtClean="0">
                <a:solidFill>
                  <a:srgbClr val="FF0000"/>
                </a:solidFill>
                <a:effectLst>
                  <a:outerShdw blurRad="38100" dist="38100" dir="2700000" algn="tl">
                    <a:srgbClr val="000000">
                      <a:alpha val="43137"/>
                    </a:srgbClr>
                  </a:outerShdw>
                </a:effectLst>
                <a:latin typeface="Architects Daughter" panose="02000505000000020004" pitchFamily="2" charset="0"/>
              </a:rPr>
              <a:t>Don’t forget embedded statistical summaries</a:t>
            </a:r>
            <a:endParaRPr lang="en-US" sz="1050" dirty="0" smtClean="0">
              <a:solidFill>
                <a:srgbClr val="FF0000"/>
              </a:solidFill>
              <a:effectLst>
                <a:outerShdw blurRad="38100" dist="38100" dir="2700000" algn="tl">
                  <a:srgbClr val="000000">
                    <a:alpha val="43137"/>
                  </a:srgbClr>
                </a:outerShdw>
              </a:effectLst>
              <a:latin typeface="Architects Daughter" panose="02000505000000020004" pitchFamily="2" charset="0"/>
            </a:endParaRPr>
          </a:p>
        </p:txBody>
      </p:sp>
    </p:spTree>
    <p:extLst>
      <p:ext uri="{BB962C8B-B14F-4D97-AF65-F5344CB8AC3E}">
        <p14:creationId xmlns:p14="http://schemas.microsoft.com/office/powerpoint/2010/main" val="2155596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0733" y="1895182"/>
            <a:ext cx="9813073" cy="1015663"/>
          </a:xfrm>
          <a:prstGeom prst="rect">
            <a:avLst/>
          </a:prstGeom>
          <a:noFill/>
        </p:spPr>
        <p:txBody>
          <a:bodyPr wrap="square" rtlCol="0">
            <a:spAutoFit/>
          </a:bodyPr>
          <a:lstStyle/>
          <a:p>
            <a:r>
              <a:rPr lang="en-US" sz="6000" dirty="0" smtClean="0">
                <a:solidFill>
                  <a:schemeClr val="bg1"/>
                </a:solidFill>
              </a:rPr>
              <a:t>Explore Data</a:t>
            </a:r>
          </a:p>
        </p:txBody>
      </p:sp>
      <p:sp>
        <p:nvSpPr>
          <p:cNvPr id="3" name="TextBox 2"/>
          <p:cNvSpPr txBox="1"/>
          <p:nvPr/>
        </p:nvSpPr>
        <p:spPr>
          <a:xfrm>
            <a:off x="1410734" y="2941793"/>
            <a:ext cx="10896909" cy="1015663"/>
          </a:xfrm>
          <a:prstGeom prst="rect">
            <a:avLst/>
          </a:prstGeom>
          <a:noFill/>
        </p:spPr>
        <p:txBody>
          <a:bodyPr wrap="square" rtlCol="0">
            <a:spAutoFit/>
          </a:bodyPr>
          <a:lstStyle/>
          <a:p>
            <a:r>
              <a:rPr lang="en-US" sz="6000" dirty="0" smtClean="0">
                <a:solidFill>
                  <a:schemeClr val="bg1"/>
                </a:solidFill>
              </a:rPr>
              <a:t>Program in R</a:t>
            </a:r>
          </a:p>
        </p:txBody>
      </p:sp>
      <p:sp>
        <p:nvSpPr>
          <p:cNvPr id="5" name="TextBox 4"/>
          <p:cNvSpPr txBox="1"/>
          <p:nvPr/>
        </p:nvSpPr>
        <p:spPr>
          <a:xfrm>
            <a:off x="1410734" y="3988404"/>
            <a:ext cx="9813073" cy="1015663"/>
          </a:xfrm>
          <a:prstGeom prst="rect">
            <a:avLst/>
          </a:prstGeom>
          <a:noFill/>
        </p:spPr>
        <p:txBody>
          <a:bodyPr wrap="square" rtlCol="0">
            <a:spAutoFit/>
          </a:bodyPr>
          <a:lstStyle/>
          <a:p>
            <a:r>
              <a:rPr lang="en-US" sz="6000" dirty="0" smtClean="0">
                <a:solidFill>
                  <a:schemeClr val="bg1"/>
                </a:solidFill>
              </a:rPr>
              <a:t>Create reproducible analyses</a:t>
            </a:r>
          </a:p>
        </p:txBody>
      </p:sp>
      <p:sp>
        <p:nvSpPr>
          <p:cNvPr id="6" name="TextBox 5"/>
          <p:cNvSpPr txBox="1"/>
          <p:nvPr/>
        </p:nvSpPr>
        <p:spPr>
          <a:xfrm>
            <a:off x="177491" y="627728"/>
            <a:ext cx="9813073" cy="1015663"/>
          </a:xfrm>
          <a:prstGeom prst="rect">
            <a:avLst/>
          </a:prstGeom>
          <a:noFill/>
        </p:spPr>
        <p:txBody>
          <a:bodyPr wrap="square" rtlCol="0">
            <a:spAutoFit/>
          </a:bodyPr>
          <a:lstStyle/>
          <a:p>
            <a:r>
              <a:rPr lang="en-US" sz="6000" dirty="0" smtClean="0">
                <a:solidFill>
                  <a:schemeClr val="tx1">
                    <a:lumMod val="75000"/>
                    <a:lumOff val="25000"/>
                  </a:schemeClr>
                </a:solidFill>
              </a:rPr>
              <a:t>You will learn to:</a:t>
            </a:r>
          </a:p>
        </p:txBody>
      </p:sp>
      <p:sp>
        <p:nvSpPr>
          <p:cNvPr id="7" name="TextBox 6"/>
          <p:cNvSpPr txBox="1"/>
          <p:nvPr/>
        </p:nvSpPr>
        <p:spPr>
          <a:xfrm>
            <a:off x="1410732" y="5035015"/>
            <a:ext cx="10433437" cy="1015663"/>
          </a:xfrm>
          <a:prstGeom prst="rect">
            <a:avLst/>
          </a:prstGeom>
          <a:noFill/>
        </p:spPr>
        <p:txBody>
          <a:bodyPr wrap="square" rtlCol="0">
            <a:spAutoFit/>
          </a:bodyPr>
          <a:lstStyle/>
          <a:p>
            <a:r>
              <a:rPr lang="en-US" sz="6000" dirty="0" smtClean="0">
                <a:solidFill>
                  <a:schemeClr val="bg1"/>
                </a:solidFill>
              </a:rPr>
              <a:t>Create </a:t>
            </a:r>
            <a:r>
              <a:rPr lang="en-US" sz="6000" dirty="0" smtClean="0">
                <a:solidFill>
                  <a:schemeClr val="bg1"/>
                </a:solidFill>
              </a:rPr>
              <a:t>dynami</a:t>
            </a:r>
            <a:r>
              <a:rPr lang="en-US" sz="6000" dirty="0" smtClean="0">
                <a:solidFill>
                  <a:schemeClr val="bg1"/>
                </a:solidFill>
              </a:rPr>
              <a:t>c </a:t>
            </a:r>
            <a:r>
              <a:rPr lang="en-US" sz="6000" dirty="0" smtClean="0">
                <a:solidFill>
                  <a:schemeClr val="bg1"/>
                </a:solidFill>
              </a:rPr>
              <a:t>reports</a:t>
            </a:r>
            <a:endParaRPr lang="en-US" sz="6000" dirty="0" smtClean="0">
              <a:solidFill>
                <a:schemeClr val="bg1"/>
              </a:solidFill>
            </a:endParaRPr>
          </a:p>
        </p:txBody>
      </p:sp>
    </p:spTree>
    <p:extLst>
      <p:ext uri="{BB962C8B-B14F-4D97-AF65-F5344CB8AC3E}">
        <p14:creationId xmlns:p14="http://schemas.microsoft.com/office/powerpoint/2010/main" val="297365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40" y="818686"/>
            <a:ext cx="1319290" cy="1404958"/>
          </a:xfrm>
          <a:prstGeom prst="rect">
            <a:avLst/>
          </a:prstGeom>
        </p:spPr>
      </p:pic>
      <p:sp>
        <p:nvSpPr>
          <p:cNvPr id="539" name="TextBox 538"/>
          <p:cNvSpPr txBox="1"/>
          <p:nvPr/>
        </p:nvSpPr>
        <p:spPr>
          <a:xfrm>
            <a:off x="378728" y="315388"/>
            <a:ext cx="4255186" cy="400110"/>
          </a:xfrm>
          <a:prstGeom prst="rect">
            <a:avLst/>
          </a:prstGeom>
          <a:noFill/>
        </p:spPr>
        <p:txBody>
          <a:bodyPr wrap="square" rtlCol="0">
            <a:spAutoFit/>
          </a:bodyPr>
          <a:lstStyle/>
          <a:p>
            <a:r>
              <a:rPr lang="en-US" sz="2000" dirty="0" smtClean="0">
                <a:solidFill>
                  <a:schemeClr val="bg1"/>
                </a:solidFill>
                <a:latin typeface="Architects Daughter" panose="02000505000000020004" pitchFamily="2" charset="0"/>
              </a:rPr>
              <a:t>I have some data!</a:t>
            </a:r>
          </a:p>
        </p:txBody>
      </p:sp>
      <p:grpSp>
        <p:nvGrpSpPr>
          <p:cNvPr id="5" name="Group 4"/>
          <p:cNvGrpSpPr/>
          <p:nvPr/>
        </p:nvGrpSpPr>
        <p:grpSpPr>
          <a:xfrm>
            <a:off x="6375402" y="525287"/>
            <a:ext cx="5162549" cy="2166719"/>
            <a:chOff x="6375402" y="397097"/>
            <a:chExt cx="5162549" cy="2166719"/>
          </a:xfrm>
        </p:grpSpPr>
        <p:sp>
          <p:nvSpPr>
            <p:cNvPr id="1566" name="Rectangle 1565"/>
            <p:cNvSpPr/>
            <p:nvPr/>
          </p:nvSpPr>
          <p:spPr>
            <a:xfrm>
              <a:off x="6375402" y="397097"/>
              <a:ext cx="5162549" cy="1815882"/>
            </a:xfrm>
            <a:prstGeom prst="rect">
              <a:avLst/>
            </a:prstGeom>
            <a:solidFill>
              <a:schemeClr val="accent5">
                <a:lumMod val="20000"/>
                <a:lumOff val="80000"/>
              </a:schemeClr>
            </a:solidFill>
          </p:spPr>
          <p:txBody>
            <a:bodyPr wrap="square">
              <a:spAutoFit/>
            </a:bodyPr>
            <a:lstStyle/>
            <a:p>
              <a:r>
                <a:rPr lang="en-US" sz="1400" dirty="0" smtClean="0"/>
                <a:t>Coefficients:</a:t>
              </a:r>
              <a:br>
                <a:rPr lang="en-US" sz="1400" dirty="0" smtClean="0"/>
              </a:br>
              <a:endParaRPr lang="en-US" sz="1400" dirty="0"/>
            </a:p>
            <a:p>
              <a:r>
                <a:rPr lang="en-US" sz="1400" dirty="0"/>
                <a:t>            </a:t>
              </a:r>
              <a:r>
                <a:rPr lang="en-US" sz="1400" dirty="0" smtClean="0"/>
                <a:t>(</a:t>
              </a:r>
              <a:r>
                <a:rPr lang="en-US" sz="1400" dirty="0"/>
                <a:t>Intercept)   3.0017     1.1239   2.671  0.02559 * </a:t>
              </a:r>
            </a:p>
            <a:p>
              <a:r>
                <a:rPr lang="en-US" sz="1400" dirty="0" smtClean="0"/>
                <a:t>x            </a:t>
              </a:r>
              <a:r>
                <a:rPr lang="en-US" sz="1400" dirty="0"/>
                <a:t>0.4999     0.1178   4.243  </a:t>
              </a:r>
              <a:r>
                <a:rPr lang="en-US" sz="1400" dirty="0">
                  <a:solidFill>
                    <a:srgbClr val="FF0000"/>
                  </a:solidFill>
                </a:rPr>
                <a:t>0.00216</a:t>
              </a:r>
              <a:r>
                <a:rPr lang="en-US" sz="1400" dirty="0"/>
                <a:t> **</a:t>
              </a:r>
            </a:p>
            <a:p>
              <a:endParaRPr lang="en-US" sz="1400" dirty="0"/>
            </a:p>
            <a:p>
              <a:r>
                <a:rPr lang="en-US" sz="1400" dirty="0"/>
                <a:t>Residual standard error: 1.236 on 9 degrees of freedom</a:t>
              </a:r>
            </a:p>
            <a:p>
              <a:r>
                <a:rPr lang="en-US" sz="1400" dirty="0"/>
                <a:t>Multiple R-squared:  0.6667,	Adjusted R-squared:  </a:t>
              </a:r>
              <a:r>
                <a:rPr lang="en-US" sz="1400" dirty="0">
                  <a:solidFill>
                    <a:srgbClr val="FF0000"/>
                  </a:solidFill>
                </a:rPr>
                <a:t>0.6297</a:t>
              </a:r>
              <a:r>
                <a:rPr lang="en-US" sz="1400" dirty="0"/>
                <a:t> </a:t>
              </a:r>
            </a:p>
            <a:p>
              <a:r>
                <a:rPr lang="en-US" sz="1400" dirty="0"/>
                <a:t>F-statistic:    18 on 1 and 9 DF,  p-value: </a:t>
              </a:r>
              <a:r>
                <a:rPr lang="en-US" sz="1400" dirty="0">
                  <a:solidFill>
                    <a:srgbClr val="FF0000"/>
                  </a:solidFill>
                </a:rPr>
                <a:t>0.002165</a:t>
              </a:r>
            </a:p>
          </p:txBody>
        </p:sp>
        <p:sp>
          <p:nvSpPr>
            <p:cNvPr id="541" name="TextBox 540"/>
            <p:cNvSpPr txBox="1"/>
            <p:nvPr/>
          </p:nvSpPr>
          <p:spPr>
            <a:xfrm>
              <a:off x="6642895" y="2286817"/>
              <a:ext cx="4586973" cy="276999"/>
            </a:xfrm>
            <a:prstGeom prst="rect">
              <a:avLst/>
            </a:prstGeom>
            <a:noFill/>
          </p:spPr>
          <p:txBody>
            <a:bodyPr wrap="square" rtlCol="0">
              <a:spAutoFit/>
            </a:bodyPr>
            <a:lstStyle/>
            <a:p>
              <a:r>
                <a:rPr lang="en-US" sz="1200" dirty="0" smtClean="0">
                  <a:solidFill>
                    <a:schemeClr val="bg1"/>
                  </a:solidFill>
                  <a:latin typeface="Architects Daughter" panose="02000505000000020004" pitchFamily="2" charset="0"/>
                </a:rPr>
                <a:t>We have a model of the form   Y = 0.5 </a:t>
              </a:r>
              <a:r>
                <a:rPr lang="en-US" sz="900" dirty="0" smtClean="0">
                  <a:solidFill>
                    <a:schemeClr val="bg1"/>
                  </a:solidFill>
                  <a:latin typeface="Architects Daughter" panose="02000505000000020004" pitchFamily="2" charset="0"/>
                </a:rPr>
                <a:t>x</a:t>
              </a:r>
              <a:r>
                <a:rPr lang="en-US" sz="1200" dirty="0" smtClean="0">
                  <a:solidFill>
                    <a:schemeClr val="bg1"/>
                  </a:solidFill>
                  <a:latin typeface="Architects Daughter" panose="02000505000000020004" pitchFamily="2" charset="0"/>
                </a:rPr>
                <a:t> 0.12 X</a:t>
              </a:r>
            </a:p>
          </p:txBody>
        </p:sp>
      </p:grpSp>
      <p:grpSp>
        <p:nvGrpSpPr>
          <p:cNvPr id="4" name="Group 3"/>
          <p:cNvGrpSpPr/>
          <p:nvPr/>
        </p:nvGrpSpPr>
        <p:grpSpPr>
          <a:xfrm>
            <a:off x="2497139" y="1003491"/>
            <a:ext cx="3382810" cy="1015663"/>
            <a:chOff x="2497139" y="875301"/>
            <a:chExt cx="3382810" cy="1015663"/>
          </a:xfrm>
        </p:grpSpPr>
        <p:sp>
          <p:nvSpPr>
            <p:cNvPr id="1567" name="TextBox 1566"/>
            <p:cNvSpPr txBox="1"/>
            <p:nvPr/>
          </p:nvSpPr>
          <p:spPr>
            <a:xfrm>
              <a:off x="3214003" y="875301"/>
              <a:ext cx="1902511" cy="1015663"/>
            </a:xfrm>
            <a:prstGeom prst="rect">
              <a:avLst/>
            </a:prstGeom>
            <a:noFill/>
          </p:spPr>
          <p:txBody>
            <a:bodyPr wrap="square" rtlCol="0">
              <a:spAutoFit/>
            </a:bodyPr>
            <a:lstStyle/>
            <a:p>
              <a:pPr algn="ctr"/>
              <a:r>
                <a:rPr lang="en-US" sz="2000" dirty="0" smtClean="0">
                  <a:solidFill>
                    <a:schemeClr val="bg1"/>
                  </a:solidFill>
                  <a:latin typeface="Architects Daughter" panose="02000505000000020004" pitchFamily="2" charset="0"/>
                </a:rPr>
                <a:t>Let’s run a regression analysis</a:t>
              </a:r>
            </a:p>
          </p:txBody>
        </p:sp>
        <p:sp>
          <p:nvSpPr>
            <p:cNvPr id="3" name="Right Arrow 2"/>
            <p:cNvSpPr/>
            <p:nvPr/>
          </p:nvSpPr>
          <p:spPr>
            <a:xfrm>
              <a:off x="2497139" y="1184344"/>
              <a:ext cx="661835" cy="36339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ight Arrow 541"/>
            <p:cNvSpPr/>
            <p:nvPr/>
          </p:nvSpPr>
          <p:spPr>
            <a:xfrm>
              <a:off x="5218114" y="1184344"/>
              <a:ext cx="661835" cy="36339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5099" y="278417"/>
            <a:ext cx="9813073" cy="1015663"/>
          </a:xfrm>
          <a:prstGeom prst="rect">
            <a:avLst/>
          </a:prstGeom>
          <a:noFill/>
        </p:spPr>
        <p:txBody>
          <a:bodyPr wrap="square" rtlCol="0">
            <a:spAutoFit/>
          </a:bodyPr>
          <a:lstStyle/>
          <a:p>
            <a:r>
              <a:rPr lang="en-US" sz="6000" dirty="0" smtClean="0">
                <a:solidFill>
                  <a:schemeClr val="bg1"/>
                </a:solidFill>
              </a:rPr>
              <a:t>Traditional data analysis</a:t>
            </a:r>
          </a:p>
        </p:txBody>
      </p:sp>
      <p:sp>
        <p:nvSpPr>
          <p:cNvPr id="5" name="TextBox 4"/>
          <p:cNvSpPr txBox="1"/>
          <p:nvPr/>
        </p:nvSpPr>
        <p:spPr>
          <a:xfrm>
            <a:off x="603214" y="4308708"/>
            <a:ext cx="1808682" cy="584775"/>
          </a:xfrm>
          <a:prstGeom prst="rect">
            <a:avLst/>
          </a:prstGeom>
          <a:noFill/>
        </p:spPr>
        <p:txBody>
          <a:bodyPr wrap="square" rtlCol="0">
            <a:spAutoFit/>
          </a:bodyPr>
          <a:lstStyle/>
          <a:p>
            <a:r>
              <a:rPr lang="en-US" sz="3200" dirty="0" smtClean="0">
                <a:solidFill>
                  <a:schemeClr val="bg1"/>
                </a:solidFill>
              </a:rPr>
              <a:t>My data</a:t>
            </a:r>
          </a:p>
        </p:txBody>
      </p:sp>
      <p:sp>
        <p:nvSpPr>
          <p:cNvPr id="7" name="TextBox 6"/>
          <p:cNvSpPr txBox="1"/>
          <p:nvPr/>
        </p:nvSpPr>
        <p:spPr>
          <a:xfrm>
            <a:off x="8594189" y="4411680"/>
            <a:ext cx="2895441" cy="1077218"/>
          </a:xfrm>
          <a:prstGeom prst="rect">
            <a:avLst/>
          </a:prstGeom>
          <a:noFill/>
        </p:spPr>
        <p:txBody>
          <a:bodyPr wrap="square" rtlCol="0">
            <a:spAutoFit/>
          </a:bodyPr>
          <a:lstStyle/>
          <a:p>
            <a:r>
              <a:rPr lang="en-US" sz="3200" dirty="0" smtClean="0">
                <a:solidFill>
                  <a:schemeClr val="bg1"/>
                </a:solidFill>
              </a:rPr>
              <a:t>What statistic do I use?</a:t>
            </a:r>
          </a:p>
        </p:txBody>
      </p:sp>
      <p:sp>
        <p:nvSpPr>
          <p:cNvPr id="8" name="TextBox 7"/>
          <p:cNvSpPr txBox="1"/>
          <p:nvPr/>
        </p:nvSpPr>
        <p:spPr>
          <a:xfrm>
            <a:off x="3826643" y="5539720"/>
            <a:ext cx="4399562" cy="769441"/>
          </a:xfrm>
          <a:prstGeom prst="rect">
            <a:avLst/>
          </a:prstGeom>
          <a:noFill/>
        </p:spPr>
        <p:txBody>
          <a:bodyPr wrap="square" rtlCol="0">
            <a:spAutoFit/>
          </a:bodyPr>
          <a:lstStyle/>
          <a:p>
            <a:r>
              <a:rPr lang="en-US" sz="4400" dirty="0" smtClean="0">
                <a:solidFill>
                  <a:schemeClr val="bg1"/>
                </a:solidFill>
              </a:rPr>
              <a:t>What’s Missing?</a:t>
            </a:r>
          </a:p>
        </p:txBody>
      </p:sp>
      <p:sp>
        <p:nvSpPr>
          <p:cNvPr id="2" name="Right Arrow 1"/>
          <p:cNvSpPr/>
          <p:nvPr/>
        </p:nvSpPr>
        <p:spPr>
          <a:xfrm>
            <a:off x="4051931" y="2816159"/>
            <a:ext cx="2984974" cy="830422"/>
          </a:xfrm>
          <a:prstGeom prs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744490923"/>
              </p:ext>
            </p:extLst>
          </p:nvPr>
        </p:nvGraphicFramePr>
        <p:xfrm>
          <a:off x="788744" y="2221058"/>
          <a:ext cx="1152859" cy="1894725"/>
        </p:xfrm>
        <a:graphic>
          <a:graphicData uri="http://schemas.openxmlformats.org/drawingml/2006/table">
            <a:tbl>
              <a:tblPr firstRow="1" bandRow="1">
                <a:tableStyleId>{E8034E78-7F5D-4C2E-B375-FC64B27BC917}</a:tableStyleId>
              </a:tblPr>
              <a:tblGrid>
                <a:gridCol w="649657"/>
                <a:gridCol w="503202"/>
              </a:tblGrid>
              <a:tr h="378945">
                <a:tc>
                  <a:txBody>
                    <a:bodyPr/>
                    <a:lstStyle/>
                    <a:p>
                      <a:r>
                        <a:rPr lang="en-US" dirty="0" smtClean="0"/>
                        <a:t>x</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y</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8945">
                <a:tc>
                  <a:txBody>
                    <a:bodyPr/>
                    <a:lstStyle/>
                    <a:p>
                      <a:r>
                        <a:rPr lang="en-US" dirty="0" smtClean="0"/>
                        <a:t>12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en-US" dirty="0" smtClean="0"/>
                        <a:t>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r>
              <a:tr h="378945">
                <a:tc>
                  <a:txBody>
                    <a:bodyPr/>
                    <a:lstStyle/>
                    <a:p>
                      <a:r>
                        <a:rPr lang="en-US" dirty="0" smtClean="0"/>
                        <a:t>3</a:t>
                      </a:r>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dirty="0" smtClean="0"/>
                        <a:t>7</a:t>
                      </a:r>
                      <a:endParaRPr lang="en-US" dirty="0"/>
                    </a:p>
                  </a:txBody>
                  <a:tcPr>
                    <a:lnL>
                      <a:noFill/>
                    </a:lnL>
                    <a:lnR>
                      <a:noFill/>
                    </a:lnR>
                    <a:lnT>
                      <a:noFill/>
                    </a:lnT>
                    <a:lnB>
                      <a:noFill/>
                    </a:lnB>
                    <a:lnTlToBr w="12700" cmpd="sng">
                      <a:noFill/>
                      <a:prstDash val="solid"/>
                    </a:lnTlToBr>
                    <a:lnBlToTr w="12700" cmpd="sng">
                      <a:noFill/>
                      <a:prstDash val="solid"/>
                    </a:lnBlToTr>
                    <a:noFill/>
                  </a:tcPr>
                </a:tc>
              </a:tr>
              <a:tr h="378945">
                <a:tc>
                  <a:txBody>
                    <a:bodyPr/>
                    <a:lstStyle/>
                    <a:p>
                      <a:r>
                        <a:rPr lang="en-US" dirty="0" smtClean="0"/>
                        <a:t>7</a:t>
                      </a:r>
                      <a:endParaRPr lang="en-US"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dirty="0" smtClean="0"/>
                        <a:t>2</a:t>
                      </a:r>
                      <a:endParaRPr lang="en-US" dirty="0"/>
                    </a:p>
                  </a:txBody>
                  <a:tcPr>
                    <a:lnL>
                      <a:noFill/>
                    </a:lnL>
                    <a:lnR>
                      <a:noFill/>
                    </a:lnR>
                    <a:lnT>
                      <a:noFill/>
                    </a:lnT>
                    <a:lnB>
                      <a:noFill/>
                    </a:lnB>
                    <a:lnTlToBr w="12700" cmpd="sng">
                      <a:noFill/>
                      <a:prstDash val="solid"/>
                    </a:lnTlToBr>
                    <a:lnBlToTr w="12700" cmpd="sng">
                      <a:noFill/>
                      <a:prstDash val="solid"/>
                    </a:lnBlToTr>
                    <a:noFill/>
                  </a:tcPr>
                </a:tc>
              </a:tr>
              <a:tr h="378945">
                <a:tc>
                  <a:txBody>
                    <a:bodyPr/>
                    <a:lstStyle/>
                    <a:p>
                      <a:r>
                        <a:rPr lang="en-US" dirty="0" smtClean="0"/>
                        <a:t>4</a:t>
                      </a:r>
                      <a:endParaRPr 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8</a:t>
                      </a:r>
                      <a:endParaRPr 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7803649" y="2801979"/>
            <a:ext cx="2560916" cy="1506729"/>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9459911" y="1570967"/>
            <a:ext cx="1671398" cy="1880323"/>
          </a:xfrm>
          <a:prstGeom prst="rect">
            <a:avLst/>
          </a:prstGeom>
        </p:spPr>
      </p:pic>
    </p:spTree>
    <p:extLst>
      <p:ext uri="{BB962C8B-B14F-4D97-AF65-F5344CB8AC3E}">
        <p14:creationId xmlns:p14="http://schemas.microsoft.com/office/powerpoint/2010/main" val="28912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1026"/>
          <p:cNvGrpSpPr>
            <a:grpSpLocks noChangeAspect="1"/>
          </p:cNvGrpSpPr>
          <p:nvPr/>
        </p:nvGrpSpPr>
        <p:grpSpPr bwMode="auto">
          <a:xfrm>
            <a:off x="357188" y="3368674"/>
            <a:ext cx="11206163" cy="3489325"/>
            <a:chOff x="313" y="1943"/>
            <a:chExt cx="7059" cy="2198"/>
          </a:xfrm>
        </p:grpSpPr>
        <p:sp>
          <p:nvSpPr>
            <p:cNvPr id="1032" name="AutoShape 1025"/>
            <p:cNvSpPr>
              <a:spLocks noChangeAspect="1" noChangeArrowheads="1" noTextEdit="1"/>
            </p:cNvSpPr>
            <p:nvPr/>
          </p:nvSpPr>
          <p:spPr bwMode="auto">
            <a:xfrm>
              <a:off x="404" y="2028"/>
              <a:ext cx="6952"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33" name="Group 1227"/>
            <p:cNvGrpSpPr>
              <a:grpSpLocks/>
            </p:cNvGrpSpPr>
            <p:nvPr/>
          </p:nvGrpSpPr>
          <p:grpSpPr bwMode="auto">
            <a:xfrm>
              <a:off x="388" y="1980"/>
              <a:ext cx="6984" cy="2161"/>
              <a:chOff x="388" y="1980"/>
              <a:chExt cx="6984" cy="2161"/>
            </a:xfrm>
          </p:grpSpPr>
          <p:sp>
            <p:nvSpPr>
              <p:cNvPr id="1365" name="Rectangle 1027"/>
              <p:cNvSpPr>
                <a:spLocks noChangeArrowheads="1"/>
              </p:cNvSpPr>
              <p:nvPr/>
            </p:nvSpPr>
            <p:spPr bwMode="auto">
              <a:xfrm>
                <a:off x="404" y="1980"/>
                <a:ext cx="6968" cy="21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6" name="Rectangle 1028"/>
              <p:cNvSpPr>
                <a:spLocks noChangeArrowheads="1"/>
              </p:cNvSpPr>
              <p:nvPr/>
            </p:nvSpPr>
            <p:spPr bwMode="auto">
              <a:xfrm>
                <a:off x="1341" y="2960"/>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7" name="Rectangle 1029"/>
              <p:cNvSpPr>
                <a:spLocks noChangeArrowheads="1"/>
              </p:cNvSpPr>
              <p:nvPr/>
            </p:nvSpPr>
            <p:spPr bwMode="auto">
              <a:xfrm>
                <a:off x="1341" y="296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8" name="Rectangle 1030"/>
              <p:cNvSpPr>
                <a:spLocks noChangeArrowheads="1"/>
              </p:cNvSpPr>
              <p:nvPr/>
            </p:nvSpPr>
            <p:spPr bwMode="auto">
              <a:xfrm>
                <a:off x="1341" y="300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9" name="Rectangle 1031"/>
              <p:cNvSpPr>
                <a:spLocks noChangeArrowheads="1"/>
              </p:cNvSpPr>
              <p:nvPr/>
            </p:nvSpPr>
            <p:spPr bwMode="auto">
              <a:xfrm>
                <a:off x="1333" y="296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0" name="Rectangle 1032"/>
              <p:cNvSpPr>
                <a:spLocks noChangeArrowheads="1"/>
              </p:cNvSpPr>
              <p:nvPr/>
            </p:nvSpPr>
            <p:spPr bwMode="auto">
              <a:xfrm>
                <a:off x="1333" y="299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1" name="Rectangle 1033"/>
              <p:cNvSpPr>
                <a:spLocks noChangeArrowheads="1"/>
              </p:cNvSpPr>
              <p:nvPr/>
            </p:nvSpPr>
            <p:spPr bwMode="auto">
              <a:xfrm>
                <a:off x="1325" y="297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2" name="Rectangle 1034"/>
              <p:cNvSpPr>
                <a:spLocks noChangeArrowheads="1"/>
              </p:cNvSpPr>
              <p:nvPr/>
            </p:nvSpPr>
            <p:spPr bwMode="auto">
              <a:xfrm>
                <a:off x="1325" y="298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3" name="Rectangle 1035"/>
              <p:cNvSpPr>
                <a:spLocks noChangeArrowheads="1"/>
              </p:cNvSpPr>
              <p:nvPr/>
            </p:nvSpPr>
            <p:spPr bwMode="auto">
              <a:xfrm>
                <a:off x="1325" y="298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4" name="Rectangle 1036"/>
              <p:cNvSpPr>
                <a:spLocks noChangeArrowheads="1"/>
              </p:cNvSpPr>
              <p:nvPr/>
            </p:nvSpPr>
            <p:spPr bwMode="auto">
              <a:xfrm>
                <a:off x="1325" y="297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5" name="Oval 1037"/>
              <p:cNvSpPr>
                <a:spLocks noChangeArrowheads="1"/>
              </p:cNvSpPr>
              <p:nvPr/>
            </p:nvSpPr>
            <p:spPr bwMode="auto">
              <a:xfrm>
                <a:off x="1325" y="2960"/>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Rectangle 1038"/>
              <p:cNvSpPr>
                <a:spLocks noChangeArrowheads="1"/>
              </p:cNvSpPr>
              <p:nvPr/>
            </p:nvSpPr>
            <p:spPr bwMode="auto">
              <a:xfrm>
                <a:off x="1205" y="3096"/>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7" name="Rectangle 1039"/>
              <p:cNvSpPr>
                <a:spLocks noChangeArrowheads="1"/>
              </p:cNvSpPr>
              <p:nvPr/>
            </p:nvSpPr>
            <p:spPr bwMode="auto">
              <a:xfrm>
                <a:off x="1205" y="30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8" name="Rectangle 1040"/>
              <p:cNvSpPr>
                <a:spLocks noChangeArrowheads="1"/>
              </p:cNvSpPr>
              <p:nvPr/>
            </p:nvSpPr>
            <p:spPr bwMode="auto">
              <a:xfrm>
                <a:off x="1205" y="3136"/>
                <a:ext cx="1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9" name="Rectangle 1041"/>
              <p:cNvSpPr>
                <a:spLocks noChangeArrowheads="1"/>
              </p:cNvSpPr>
              <p:nvPr/>
            </p:nvSpPr>
            <p:spPr bwMode="auto">
              <a:xfrm>
                <a:off x="1197" y="310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0" name="Rectangle 1042"/>
              <p:cNvSpPr>
                <a:spLocks noChangeArrowheads="1"/>
              </p:cNvSpPr>
              <p:nvPr/>
            </p:nvSpPr>
            <p:spPr bwMode="auto">
              <a:xfrm>
                <a:off x="1197" y="312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1" name="Rectangle 1043"/>
              <p:cNvSpPr>
                <a:spLocks noChangeArrowheads="1"/>
              </p:cNvSpPr>
              <p:nvPr/>
            </p:nvSpPr>
            <p:spPr bwMode="auto">
              <a:xfrm>
                <a:off x="1189" y="311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2" name="Rectangle 1044"/>
              <p:cNvSpPr>
                <a:spLocks noChangeArrowheads="1"/>
              </p:cNvSpPr>
              <p:nvPr/>
            </p:nvSpPr>
            <p:spPr bwMode="auto">
              <a:xfrm>
                <a:off x="1189" y="31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1045"/>
              <p:cNvSpPr>
                <a:spLocks noChangeArrowheads="1"/>
              </p:cNvSpPr>
              <p:nvPr/>
            </p:nvSpPr>
            <p:spPr bwMode="auto">
              <a:xfrm>
                <a:off x="1189" y="31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1046"/>
              <p:cNvSpPr>
                <a:spLocks noChangeArrowheads="1"/>
              </p:cNvSpPr>
              <p:nvPr/>
            </p:nvSpPr>
            <p:spPr bwMode="auto">
              <a:xfrm>
                <a:off x="1189" y="311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Oval 1047"/>
              <p:cNvSpPr>
                <a:spLocks noChangeArrowheads="1"/>
              </p:cNvSpPr>
              <p:nvPr/>
            </p:nvSpPr>
            <p:spPr bwMode="auto">
              <a:xfrm>
                <a:off x="1189" y="3096"/>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1048"/>
              <p:cNvSpPr>
                <a:spLocks noChangeArrowheads="1"/>
              </p:cNvSpPr>
              <p:nvPr/>
            </p:nvSpPr>
            <p:spPr bwMode="auto">
              <a:xfrm>
                <a:off x="1557" y="3016"/>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49"/>
              <p:cNvSpPr>
                <a:spLocks noChangeArrowheads="1"/>
              </p:cNvSpPr>
              <p:nvPr/>
            </p:nvSpPr>
            <p:spPr bwMode="auto">
              <a:xfrm>
                <a:off x="1557" y="301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050"/>
              <p:cNvSpPr>
                <a:spLocks noChangeArrowheads="1"/>
              </p:cNvSpPr>
              <p:nvPr/>
            </p:nvSpPr>
            <p:spPr bwMode="auto">
              <a:xfrm>
                <a:off x="1557" y="305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051"/>
              <p:cNvSpPr>
                <a:spLocks noChangeArrowheads="1"/>
              </p:cNvSpPr>
              <p:nvPr/>
            </p:nvSpPr>
            <p:spPr bwMode="auto">
              <a:xfrm>
                <a:off x="1549" y="302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052"/>
              <p:cNvSpPr>
                <a:spLocks noChangeArrowheads="1"/>
              </p:cNvSpPr>
              <p:nvPr/>
            </p:nvSpPr>
            <p:spPr bwMode="auto">
              <a:xfrm>
                <a:off x="1549" y="304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053"/>
              <p:cNvSpPr>
                <a:spLocks noChangeArrowheads="1"/>
              </p:cNvSpPr>
              <p:nvPr/>
            </p:nvSpPr>
            <p:spPr bwMode="auto">
              <a:xfrm>
                <a:off x="1541" y="303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2" name="Rectangle 1054"/>
              <p:cNvSpPr>
                <a:spLocks noChangeArrowheads="1"/>
              </p:cNvSpPr>
              <p:nvPr/>
            </p:nvSpPr>
            <p:spPr bwMode="auto">
              <a:xfrm>
                <a:off x="1541" y="304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Rectangle 1055"/>
              <p:cNvSpPr>
                <a:spLocks noChangeArrowheads="1"/>
              </p:cNvSpPr>
              <p:nvPr/>
            </p:nvSpPr>
            <p:spPr bwMode="auto">
              <a:xfrm>
                <a:off x="1541" y="304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4" name="Rectangle 1056"/>
              <p:cNvSpPr>
                <a:spLocks noChangeArrowheads="1"/>
              </p:cNvSpPr>
              <p:nvPr/>
            </p:nvSpPr>
            <p:spPr bwMode="auto">
              <a:xfrm>
                <a:off x="1541" y="303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Oval 1057"/>
              <p:cNvSpPr>
                <a:spLocks noChangeArrowheads="1"/>
              </p:cNvSpPr>
              <p:nvPr/>
            </p:nvSpPr>
            <p:spPr bwMode="auto">
              <a:xfrm>
                <a:off x="1541" y="3016"/>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058"/>
              <p:cNvSpPr>
                <a:spLocks noChangeArrowheads="1"/>
              </p:cNvSpPr>
              <p:nvPr/>
            </p:nvSpPr>
            <p:spPr bwMode="auto">
              <a:xfrm>
                <a:off x="1277" y="2855"/>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059"/>
              <p:cNvSpPr>
                <a:spLocks noChangeArrowheads="1"/>
              </p:cNvSpPr>
              <p:nvPr/>
            </p:nvSpPr>
            <p:spPr bwMode="auto">
              <a:xfrm>
                <a:off x="1277" y="285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1060"/>
              <p:cNvSpPr>
                <a:spLocks noChangeArrowheads="1"/>
              </p:cNvSpPr>
              <p:nvPr/>
            </p:nvSpPr>
            <p:spPr bwMode="auto">
              <a:xfrm>
                <a:off x="1277" y="28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Rectangle 1061"/>
              <p:cNvSpPr>
                <a:spLocks noChangeArrowheads="1"/>
              </p:cNvSpPr>
              <p:nvPr/>
            </p:nvSpPr>
            <p:spPr bwMode="auto">
              <a:xfrm>
                <a:off x="1269" y="286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1062"/>
              <p:cNvSpPr>
                <a:spLocks noChangeArrowheads="1"/>
              </p:cNvSpPr>
              <p:nvPr/>
            </p:nvSpPr>
            <p:spPr bwMode="auto">
              <a:xfrm>
                <a:off x="1269" y="288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1063"/>
              <p:cNvSpPr>
                <a:spLocks noChangeArrowheads="1"/>
              </p:cNvSpPr>
              <p:nvPr/>
            </p:nvSpPr>
            <p:spPr bwMode="auto">
              <a:xfrm>
                <a:off x="1261" y="287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1064"/>
              <p:cNvSpPr>
                <a:spLocks noChangeArrowheads="1"/>
              </p:cNvSpPr>
              <p:nvPr/>
            </p:nvSpPr>
            <p:spPr bwMode="auto">
              <a:xfrm>
                <a:off x="1261"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1065"/>
              <p:cNvSpPr>
                <a:spLocks noChangeArrowheads="1"/>
              </p:cNvSpPr>
              <p:nvPr/>
            </p:nvSpPr>
            <p:spPr bwMode="auto">
              <a:xfrm>
                <a:off x="1261"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1066"/>
              <p:cNvSpPr>
                <a:spLocks noChangeArrowheads="1"/>
              </p:cNvSpPr>
              <p:nvPr/>
            </p:nvSpPr>
            <p:spPr bwMode="auto">
              <a:xfrm>
                <a:off x="1261" y="287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Oval 1067"/>
              <p:cNvSpPr>
                <a:spLocks noChangeArrowheads="1"/>
              </p:cNvSpPr>
              <p:nvPr/>
            </p:nvSpPr>
            <p:spPr bwMode="auto">
              <a:xfrm>
                <a:off x="1261" y="2855"/>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1068"/>
              <p:cNvSpPr>
                <a:spLocks noChangeArrowheads="1"/>
              </p:cNvSpPr>
              <p:nvPr/>
            </p:nvSpPr>
            <p:spPr bwMode="auto">
              <a:xfrm>
                <a:off x="1413" y="2920"/>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1069"/>
              <p:cNvSpPr>
                <a:spLocks noChangeArrowheads="1"/>
              </p:cNvSpPr>
              <p:nvPr/>
            </p:nvSpPr>
            <p:spPr bwMode="auto">
              <a:xfrm>
                <a:off x="1413" y="292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Rectangle 1070"/>
              <p:cNvSpPr>
                <a:spLocks noChangeArrowheads="1"/>
              </p:cNvSpPr>
              <p:nvPr/>
            </p:nvSpPr>
            <p:spPr bwMode="auto">
              <a:xfrm>
                <a:off x="1413" y="296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9" name="Rectangle 1071"/>
              <p:cNvSpPr>
                <a:spLocks noChangeArrowheads="1"/>
              </p:cNvSpPr>
              <p:nvPr/>
            </p:nvSpPr>
            <p:spPr bwMode="auto">
              <a:xfrm>
                <a:off x="1405" y="292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0" name="Rectangle 1072"/>
              <p:cNvSpPr>
                <a:spLocks noChangeArrowheads="1"/>
              </p:cNvSpPr>
              <p:nvPr/>
            </p:nvSpPr>
            <p:spPr bwMode="auto">
              <a:xfrm>
                <a:off x="1405" y="295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1073"/>
              <p:cNvSpPr>
                <a:spLocks noChangeArrowheads="1"/>
              </p:cNvSpPr>
              <p:nvPr/>
            </p:nvSpPr>
            <p:spPr bwMode="auto">
              <a:xfrm>
                <a:off x="1397" y="293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Rectangle 1074"/>
              <p:cNvSpPr>
                <a:spLocks noChangeArrowheads="1"/>
              </p:cNvSpPr>
              <p:nvPr/>
            </p:nvSpPr>
            <p:spPr bwMode="auto">
              <a:xfrm>
                <a:off x="1397" y="294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3" name="Rectangle 1075"/>
              <p:cNvSpPr>
                <a:spLocks noChangeArrowheads="1"/>
              </p:cNvSpPr>
              <p:nvPr/>
            </p:nvSpPr>
            <p:spPr bwMode="auto">
              <a:xfrm>
                <a:off x="1397" y="294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4" name="Rectangle 1076"/>
              <p:cNvSpPr>
                <a:spLocks noChangeArrowheads="1"/>
              </p:cNvSpPr>
              <p:nvPr/>
            </p:nvSpPr>
            <p:spPr bwMode="auto">
              <a:xfrm>
                <a:off x="1397" y="293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5" name="Oval 1077"/>
              <p:cNvSpPr>
                <a:spLocks noChangeArrowheads="1"/>
              </p:cNvSpPr>
              <p:nvPr/>
            </p:nvSpPr>
            <p:spPr bwMode="auto">
              <a:xfrm>
                <a:off x="1397" y="2920"/>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6" name="Rectangle 1078"/>
              <p:cNvSpPr>
                <a:spLocks noChangeArrowheads="1"/>
              </p:cNvSpPr>
              <p:nvPr/>
            </p:nvSpPr>
            <p:spPr bwMode="auto">
              <a:xfrm>
                <a:off x="1629" y="2711"/>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1079"/>
              <p:cNvSpPr>
                <a:spLocks noChangeArrowheads="1"/>
              </p:cNvSpPr>
              <p:nvPr/>
            </p:nvSpPr>
            <p:spPr bwMode="auto">
              <a:xfrm>
                <a:off x="1629" y="271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1080"/>
              <p:cNvSpPr>
                <a:spLocks noChangeArrowheads="1"/>
              </p:cNvSpPr>
              <p:nvPr/>
            </p:nvSpPr>
            <p:spPr bwMode="auto">
              <a:xfrm>
                <a:off x="1629" y="275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1081"/>
              <p:cNvSpPr>
                <a:spLocks noChangeArrowheads="1"/>
              </p:cNvSpPr>
              <p:nvPr/>
            </p:nvSpPr>
            <p:spPr bwMode="auto">
              <a:xfrm>
                <a:off x="1621" y="2719"/>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1082"/>
              <p:cNvSpPr>
                <a:spLocks noChangeArrowheads="1"/>
              </p:cNvSpPr>
              <p:nvPr/>
            </p:nvSpPr>
            <p:spPr bwMode="auto">
              <a:xfrm>
                <a:off x="1621" y="274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1083"/>
              <p:cNvSpPr>
                <a:spLocks noChangeArrowheads="1"/>
              </p:cNvSpPr>
              <p:nvPr/>
            </p:nvSpPr>
            <p:spPr bwMode="auto">
              <a:xfrm>
                <a:off x="1613" y="272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1084"/>
              <p:cNvSpPr>
                <a:spLocks noChangeArrowheads="1"/>
              </p:cNvSpPr>
              <p:nvPr/>
            </p:nvSpPr>
            <p:spPr bwMode="auto">
              <a:xfrm>
                <a:off x="1613" y="273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Rectangle 1085"/>
              <p:cNvSpPr>
                <a:spLocks noChangeArrowheads="1"/>
              </p:cNvSpPr>
              <p:nvPr/>
            </p:nvSpPr>
            <p:spPr bwMode="auto">
              <a:xfrm>
                <a:off x="1613" y="273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4" name="Rectangle 1086"/>
              <p:cNvSpPr>
                <a:spLocks noChangeArrowheads="1"/>
              </p:cNvSpPr>
              <p:nvPr/>
            </p:nvSpPr>
            <p:spPr bwMode="auto">
              <a:xfrm>
                <a:off x="1613" y="272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5" name="Oval 1087"/>
              <p:cNvSpPr>
                <a:spLocks noChangeArrowheads="1"/>
              </p:cNvSpPr>
              <p:nvPr/>
            </p:nvSpPr>
            <p:spPr bwMode="auto">
              <a:xfrm>
                <a:off x="1613" y="2711"/>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6" name="Rectangle 1088"/>
              <p:cNvSpPr>
                <a:spLocks noChangeArrowheads="1"/>
              </p:cNvSpPr>
              <p:nvPr/>
            </p:nvSpPr>
            <p:spPr bwMode="auto">
              <a:xfrm>
                <a:off x="1061" y="3056"/>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7" name="Rectangle 1089"/>
              <p:cNvSpPr>
                <a:spLocks noChangeArrowheads="1"/>
              </p:cNvSpPr>
              <p:nvPr/>
            </p:nvSpPr>
            <p:spPr bwMode="auto">
              <a:xfrm>
                <a:off x="1061" y="305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1090"/>
              <p:cNvSpPr>
                <a:spLocks noChangeArrowheads="1"/>
              </p:cNvSpPr>
              <p:nvPr/>
            </p:nvSpPr>
            <p:spPr bwMode="auto">
              <a:xfrm>
                <a:off x="1061" y="30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1091"/>
              <p:cNvSpPr>
                <a:spLocks noChangeArrowheads="1"/>
              </p:cNvSpPr>
              <p:nvPr/>
            </p:nvSpPr>
            <p:spPr bwMode="auto">
              <a:xfrm>
                <a:off x="1053" y="306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1092"/>
              <p:cNvSpPr>
                <a:spLocks noChangeArrowheads="1"/>
              </p:cNvSpPr>
              <p:nvPr/>
            </p:nvSpPr>
            <p:spPr bwMode="auto">
              <a:xfrm>
                <a:off x="1053" y="308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1093"/>
              <p:cNvSpPr>
                <a:spLocks noChangeArrowheads="1"/>
              </p:cNvSpPr>
              <p:nvPr/>
            </p:nvSpPr>
            <p:spPr bwMode="auto">
              <a:xfrm>
                <a:off x="1045" y="307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2" name="Rectangle 1094"/>
              <p:cNvSpPr>
                <a:spLocks noChangeArrowheads="1"/>
              </p:cNvSpPr>
              <p:nvPr/>
            </p:nvSpPr>
            <p:spPr bwMode="auto">
              <a:xfrm>
                <a:off x="1045" y="308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1095"/>
              <p:cNvSpPr>
                <a:spLocks noChangeArrowheads="1"/>
              </p:cNvSpPr>
              <p:nvPr/>
            </p:nvSpPr>
            <p:spPr bwMode="auto">
              <a:xfrm>
                <a:off x="1045" y="308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4" name="Rectangle 1096"/>
              <p:cNvSpPr>
                <a:spLocks noChangeArrowheads="1"/>
              </p:cNvSpPr>
              <p:nvPr/>
            </p:nvSpPr>
            <p:spPr bwMode="auto">
              <a:xfrm>
                <a:off x="1045" y="307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Oval 1097"/>
              <p:cNvSpPr>
                <a:spLocks noChangeArrowheads="1"/>
              </p:cNvSpPr>
              <p:nvPr/>
            </p:nvSpPr>
            <p:spPr bwMode="auto">
              <a:xfrm>
                <a:off x="1045" y="3056"/>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1098"/>
              <p:cNvSpPr>
                <a:spLocks noChangeArrowheads="1"/>
              </p:cNvSpPr>
              <p:nvPr/>
            </p:nvSpPr>
            <p:spPr bwMode="auto">
              <a:xfrm>
                <a:off x="925" y="3442"/>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1099"/>
              <p:cNvSpPr>
                <a:spLocks noChangeArrowheads="1"/>
              </p:cNvSpPr>
              <p:nvPr/>
            </p:nvSpPr>
            <p:spPr bwMode="auto">
              <a:xfrm>
                <a:off x="925" y="344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1100"/>
              <p:cNvSpPr>
                <a:spLocks noChangeArrowheads="1"/>
              </p:cNvSpPr>
              <p:nvPr/>
            </p:nvSpPr>
            <p:spPr bwMode="auto">
              <a:xfrm>
                <a:off x="925" y="348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1101"/>
              <p:cNvSpPr>
                <a:spLocks noChangeArrowheads="1"/>
              </p:cNvSpPr>
              <p:nvPr/>
            </p:nvSpPr>
            <p:spPr bwMode="auto">
              <a:xfrm>
                <a:off x="917" y="345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1102"/>
              <p:cNvSpPr>
                <a:spLocks noChangeArrowheads="1"/>
              </p:cNvSpPr>
              <p:nvPr/>
            </p:nvSpPr>
            <p:spPr bwMode="auto">
              <a:xfrm>
                <a:off x="917" y="347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1103"/>
              <p:cNvSpPr>
                <a:spLocks noChangeArrowheads="1"/>
              </p:cNvSpPr>
              <p:nvPr/>
            </p:nvSpPr>
            <p:spPr bwMode="auto">
              <a:xfrm>
                <a:off x="909" y="345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1104"/>
              <p:cNvSpPr>
                <a:spLocks noChangeArrowheads="1"/>
              </p:cNvSpPr>
              <p:nvPr/>
            </p:nvSpPr>
            <p:spPr bwMode="auto">
              <a:xfrm>
                <a:off x="909" y="346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1105"/>
              <p:cNvSpPr>
                <a:spLocks noChangeArrowheads="1"/>
              </p:cNvSpPr>
              <p:nvPr/>
            </p:nvSpPr>
            <p:spPr bwMode="auto">
              <a:xfrm>
                <a:off x="909" y="346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1106"/>
              <p:cNvSpPr>
                <a:spLocks noChangeArrowheads="1"/>
              </p:cNvSpPr>
              <p:nvPr/>
            </p:nvSpPr>
            <p:spPr bwMode="auto">
              <a:xfrm>
                <a:off x="909" y="345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Oval 1107"/>
              <p:cNvSpPr>
                <a:spLocks noChangeArrowheads="1"/>
              </p:cNvSpPr>
              <p:nvPr/>
            </p:nvSpPr>
            <p:spPr bwMode="auto">
              <a:xfrm>
                <a:off x="909" y="3442"/>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1108"/>
              <p:cNvSpPr>
                <a:spLocks noChangeArrowheads="1"/>
              </p:cNvSpPr>
              <p:nvPr/>
            </p:nvSpPr>
            <p:spPr bwMode="auto">
              <a:xfrm>
                <a:off x="1485" y="2598"/>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1109"/>
              <p:cNvSpPr>
                <a:spLocks noChangeArrowheads="1"/>
              </p:cNvSpPr>
              <p:nvPr/>
            </p:nvSpPr>
            <p:spPr bwMode="auto">
              <a:xfrm>
                <a:off x="1485" y="2598"/>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Rectangle 1110"/>
              <p:cNvSpPr>
                <a:spLocks noChangeArrowheads="1"/>
              </p:cNvSpPr>
              <p:nvPr/>
            </p:nvSpPr>
            <p:spPr bwMode="auto">
              <a:xfrm>
                <a:off x="1485" y="263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9" name="Rectangle 1111"/>
              <p:cNvSpPr>
                <a:spLocks noChangeArrowheads="1"/>
              </p:cNvSpPr>
              <p:nvPr/>
            </p:nvSpPr>
            <p:spPr bwMode="auto">
              <a:xfrm>
                <a:off x="1477" y="260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0" name="Rectangle 1112"/>
              <p:cNvSpPr>
                <a:spLocks noChangeArrowheads="1"/>
              </p:cNvSpPr>
              <p:nvPr/>
            </p:nvSpPr>
            <p:spPr bwMode="auto">
              <a:xfrm>
                <a:off x="1477" y="263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1" name="Rectangle 1113"/>
              <p:cNvSpPr>
                <a:spLocks noChangeArrowheads="1"/>
              </p:cNvSpPr>
              <p:nvPr/>
            </p:nvSpPr>
            <p:spPr bwMode="auto">
              <a:xfrm>
                <a:off x="1469" y="261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Rectangle 1114"/>
              <p:cNvSpPr>
                <a:spLocks noChangeArrowheads="1"/>
              </p:cNvSpPr>
              <p:nvPr/>
            </p:nvSpPr>
            <p:spPr bwMode="auto">
              <a:xfrm>
                <a:off x="1469" y="2622"/>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1115"/>
              <p:cNvSpPr>
                <a:spLocks noChangeArrowheads="1"/>
              </p:cNvSpPr>
              <p:nvPr/>
            </p:nvSpPr>
            <p:spPr bwMode="auto">
              <a:xfrm>
                <a:off x="1469" y="2622"/>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Rectangle 1116"/>
              <p:cNvSpPr>
                <a:spLocks noChangeArrowheads="1"/>
              </p:cNvSpPr>
              <p:nvPr/>
            </p:nvSpPr>
            <p:spPr bwMode="auto">
              <a:xfrm>
                <a:off x="1469" y="261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5" name="Oval 1117"/>
              <p:cNvSpPr>
                <a:spLocks noChangeArrowheads="1"/>
              </p:cNvSpPr>
              <p:nvPr/>
            </p:nvSpPr>
            <p:spPr bwMode="auto">
              <a:xfrm>
                <a:off x="1469" y="2598"/>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1118"/>
              <p:cNvSpPr>
                <a:spLocks noChangeArrowheads="1"/>
              </p:cNvSpPr>
              <p:nvPr/>
            </p:nvSpPr>
            <p:spPr bwMode="auto">
              <a:xfrm>
                <a:off x="1133" y="3369"/>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7" name="Rectangle 1119"/>
              <p:cNvSpPr>
                <a:spLocks noChangeArrowheads="1"/>
              </p:cNvSpPr>
              <p:nvPr/>
            </p:nvSpPr>
            <p:spPr bwMode="auto">
              <a:xfrm>
                <a:off x="1133" y="336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1120"/>
              <p:cNvSpPr>
                <a:spLocks noChangeArrowheads="1"/>
              </p:cNvSpPr>
              <p:nvPr/>
            </p:nvSpPr>
            <p:spPr bwMode="auto">
              <a:xfrm>
                <a:off x="1133" y="341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1121"/>
              <p:cNvSpPr>
                <a:spLocks noChangeArrowheads="1"/>
              </p:cNvSpPr>
              <p:nvPr/>
            </p:nvSpPr>
            <p:spPr bwMode="auto">
              <a:xfrm>
                <a:off x="1125" y="337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1122"/>
              <p:cNvSpPr>
                <a:spLocks noChangeArrowheads="1"/>
              </p:cNvSpPr>
              <p:nvPr/>
            </p:nvSpPr>
            <p:spPr bwMode="auto">
              <a:xfrm>
                <a:off x="1125" y="340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1123"/>
              <p:cNvSpPr>
                <a:spLocks noChangeArrowheads="1"/>
              </p:cNvSpPr>
              <p:nvPr/>
            </p:nvSpPr>
            <p:spPr bwMode="auto">
              <a:xfrm>
                <a:off x="1117" y="338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1124"/>
              <p:cNvSpPr>
                <a:spLocks noChangeArrowheads="1"/>
              </p:cNvSpPr>
              <p:nvPr/>
            </p:nvSpPr>
            <p:spPr bwMode="auto">
              <a:xfrm>
                <a:off x="1117" y="3393"/>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1125"/>
              <p:cNvSpPr>
                <a:spLocks noChangeArrowheads="1"/>
              </p:cNvSpPr>
              <p:nvPr/>
            </p:nvSpPr>
            <p:spPr bwMode="auto">
              <a:xfrm>
                <a:off x="1117" y="3393"/>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Rectangle 1126"/>
              <p:cNvSpPr>
                <a:spLocks noChangeArrowheads="1"/>
              </p:cNvSpPr>
              <p:nvPr/>
            </p:nvSpPr>
            <p:spPr bwMode="auto">
              <a:xfrm>
                <a:off x="1117" y="338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Oval 1127"/>
              <p:cNvSpPr>
                <a:spLocks noChangeArrowheads="1"/>
              </p:cNvSpPr>
              <p:nvPr/>
            </p:nvSpPr>
            <p:spPr bwMode="auto">
              <a:xfrm>
                <a:off x="1117" y="3369"/>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Rectangle 1128"/>
              <p:cNvSpPr>
                <a:spLocks noChangeArrowheads="1"/>
              </p:cNvSpPr>
              <p:nvPr/>
            </p:nvSpPr>
            <p:spPr bwMode="auto">
              <a:xfrm>
                <a:off x="997" y="3257"/>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7" name="Rectangle 1129"/>
              <p:cNvSpPr>
                <a:spLocks noChangeArrowheads="1"/>
              </p:cNvSpPr>
              <p:nvPr/>
            </p:nvSpPr>
            <p:spPr bwMode="auto">
              <a:xfrm>
                <a:off x="997" y="3257"/>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1130"/>
              <p:cNvSpPr>
                <a:spLocks noChangeArrowheads="1"/>
              </p:cNvSpPr>
              <p:nvPr/>
            </p:nvSpPr>
            <p:spPr bwMode="auto">
              <a:xfrm>
                <a:off x="997" y="3297"/>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Rectangle 1131"/>
              <p:cNvSpPr>
                <a:spLocks noChangeArrowheads="1"/>
              </p:cNvSpPr>
              <p:nvPr/>
            </p:nvSpPr>
            <p:spPr bwMode="auto">
              <a:xfrm>
                <a:off x="989" y="3265"/>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0" name="Rectangle 1132"/>
              <p:cNvSpPr>
                <a:spLocks noChangeArrowheads="1"/>
              </p:cNvSpPr>
              <p:nvPr/>
            </p:nvSpPr>
            <p:spPr bwMode="auto">
              <a:xfrm>
                <a:off x="989" y="3289"/>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 name="Rectangle 1133"/>
              <p:cNvSpPr>
                <a:spLocks noChangeArrowheads="1"/>
              </p:cNvSpPr>
              <p:nvPr/>
            </p:nvSpPr>
            <p:spPr bwMode="auto">
              <a:xfrm>
                <a:off x="981"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1134"/>
              <p:cNvSpPr>
                <a:spLocks noChangeArrowheads="1"/>
              </p:cNvSpPr>
              <p:nvPr/>
            </p:nvSpPr>
            <p:spPr bwMode="auto">
              <a:xfrm>
                <a:off x="981" y="328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Rectangle 1135"/>
              <p:cNvSpPr>
                <a:spLocks noChangeArrowheads="1"/>
              </p:cNvSpPr>
              <p:nvPr/>
            </p:nvSpPr>
            <p:spPr bwMode="auto">
              <a:xfrm>
                <a:off x="981" y="328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4" name="Rectangle 1136"/>
              <p:cNvSpPr>
                <a:spLocks noChangeArrowheads="1"/>
              </p:cNvSpPr>
              <p:nvPr/>
            </p:nvSpPr>
            <p:spPr bwMode="auto">
              <a:xfrm>
                <a:off x="981"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5" name="Oval 1137"/>
              <p:cNvSpPr>
                <a:spLocks noChangeArrowheads="1"/>
              </p:cNvSpPr>
              <p:nvPr/>
            </p:nvSpPr>
            <p:spPr bwMode="auto">
              <a:xfrm>
                <a:off x="981" y="3257"/>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Line 1138"/>
              <p:cNvSpPr>
                <a:spLocks noChangeShapeType="1"/>
              </p:cNvSpPr>
              <p:nvPr/>
            </p:nvSpPr>
            <p:spPr bwMode="auto">
              <a:xfrm>
                <a:off x="1005" y="3683"/>
                <a:ext cx="697"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7" name="Line 1139"/>
              <p:cNvSpPr>
                <a:spLocks noChangeShapeType="1"/>
              </p:cNvSpPr>
              <p:nvPr/>
            </p:nvSpPr>
            <p:spPr bwMode="auto">
              <a:xfrm>
                <a:off x="1005"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Line 1140"/>
              <p:cNvSpPr>
                <a:spLocks noChangeShapeType="1"/>
              </p:cNvSpPr>
              <p:nvPr/>
            </p:nvSpPr>
            <p:spPr bwMode="auto">
              <a:xfrm>
                <a:off x="1349"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9" name="Line 1141"/>
              <p:cNvSpPr>
                <a:spLocks noChangeShapeType="1"/>
              </p:cNvSpPr>
              <p:nvPr/>
            </p:nvSpPr>
            <p:spPr bwMode="auto">
              <a:xfrm>
                <a:off x="1702"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1142"/>
              <p:cNvSpPr>
                <a:spLocks noChangeArrowheads="1"/>
              </p:cNvSpPr>
              <p:nvPr/>
            </p:nvSpPr>
            <p:spPr bwMode="auto">
              <a:xfrm>
                <a:off x="945" y="376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1" name="Rectangle 1143"/>
              <p:cNvSpPr>
                <a:spLocks noChangeArrowheads="1"/>
              </p:cNvSpPr>
              <p:nvPr/>
            </p:nvSpPr>
            <p:spPr bwMode="auto">
              <a:xfrm>
                <a:off x="1253"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2" name="Rectangle 1144"/>
              <p:cNvSpPr>
                <a:spLocks noChangeArrowheads="1"/>
              </p:cNvSpPr>
              <p:nvPr/>
            </p:nvSpPr>
            <p:spPr bwMode="auto">
              <a:xfrm>
                <a:off x="1606"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3" name="Line 1145"/>
              <p:cNvSpPr>
                <a:spLocks noChangeShapeType="1"/>
              </p:cNvSpPr>
              <p:nvPr/>
            </p:nvSpPr>
            <p:spPr bwMode="auto">
              <a:xfrm flipV="1">
                <a:off x="812" y="2470"/>
                <a:ext cx="0" cy="102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4" name="Line 1146"/>
              <p:cNvSpPr>
                <a:spLocks noChangeShapeType="1"/>
              </p:cNvSpPr>
              <p:nvPr/>
            </p:nvSpPr>
            <p:spPr bwMode="auto">
              <a:xfrm flipH="1">
                <a:off x="764" y="3498"/>
                <a:ext cx="4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1147"/>
              <p:cNvSpPr>
                <a:spLocks noChangeShapeType="1"/>
              </p:cNvSpPr>
              <p:nvPr/>
            </p:nvSpPr>
            <p:spPr bwMode="auto">
              <a:xfrm flipH="1">
                <a:off x="764" y="3241"/>
                <a:ext cx="4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Line 1148"/>
              <p:cNvSpPr>
                <a:spLocks noChangeShapeType="1"/>
              </p:cNvSpPr>
              <p:nvPr/>
            </p:nvSpPr>
            <p:spPr bwMode="auto">
              <a:xfrm flipH="1">
                <a:off x="764" y="2984"/>
                <a:ext cx="4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1149"/>
              <p:cNvSpPr>
                <a:spLocks noChangeShapeType="1"/>
              </p:cNvSpPr>
              <p:nvPr/>
            </p:nvSpPr>
            <p:spPr bwMode="auto">
              <a:xfrm flipH="1">
                <a:off x="764" y="2727"/>
                <a:ext cx="4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Line 1150"/>
              <p:cNvSpPr>
                <a:spLocks noChangeShapeType="1"/>
              </p:cNvSpPr>
              <p:nvPr/>
            </p:nvSpPr>
            <p:spPr bwMode="auto">
              <a:xfrm flipH="1">
                <a:off x="764" y="2470"/>
                <a:ext cx="4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9" name="Rectangle 1151"/>
              <p:cNvSpPr>
                <a:spLocks noChangeArrowheads="1"/>
              </p:cNvSpPr>
              <p:nvPr/>
            </p:nvSpPr>
            <p:spPr bwMode="auto">
              <a:xfrm rot="16200000">
                <a:off x="613" y="341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0" name="Rectangle 1152"/>
              <p:cNvSpPr>
                <a:spLocks noChangeArrowheads="1"/>
              </p:cNvSpPr>
              <p:nvPr/>
            </p:nvSpPr>
            <p:spPr bwMode="auto">
              <a:xfrm rot="16200000">
                <a:off x="613" y="3156"/>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1" name="Rectangle 1153"/>
              <p:cNvSpPr>
                <a:spLocks noChangeArrowheads="1"/>
              </p:cNvSpPr>
              <p:nvPr/>
            </p:nvSpPr>
            <p:spPr bwMode="auto">
              <a:xfrm rot="16200000">
                <a:off x="613" y="2899"/>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2" name="Rectangle 1154"/>
              <p:cNvSpPr>
                <a:spLocks noChangeArrowheads="1"/>
              </p:cNvSpPr>
              <p:nvPr/>
            </p:nvSpPr>
            <p:spPr bwMode="auto">
              <a:xfrm rot="16200000">
                <a:off x="577" y="2642"/>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3" name="Rectangle 1155"/>
              <p:cNvSpPr>
                <a:spLocks noChangeArrowheads="1"/>
              </p:cNvSpPr>
              <p:nvPr/>
            </p:nvSpPr>
            <p:spPr bwMode="auto">
              <a:xfrm rot="16200000">
                <a:off x="577" y="2385"/>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4" name="Rectangle 1156"/>
              <p:cNvSpPr>
                <a:spLocks noChangeArrowheads="1"/>
              </p:cNvSpPr>
              <p:nvPr/>
            </p:nvSpPr>
            <p:spPr bwMode="auto">
              <a:xfrm>
                <a:off x="812" y="2293"/>
                <a:ext cx="1218" cy="1390"/>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5" name="Rectangle 1157"/>
              <p:cNvSpPr>
                <a:spLocks noChangeArrowheads="1"/>
              </p:cNvSpPr>
              <p:nvPr/>
            </p:nvSpPr>
            <p:spPr bwMode="auto">
              <a:xfrm>
                <a:off x="1329" y="3972"/>
                <a:ext cx="1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x1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6" name="Rectangle 1158"/>
              <p:cNvSpPr>
                <a:spLocks noChangeArrowheads="1"/>
              </p:cNvSpPr>
              <p:nvPr/>
            </p:nvSpPr>
            <p:spPr bwMode="auto">
              <a:xfrm rot="16200000">
                <a:off x="385" y="2899"/>
                <a:ext cx="17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y1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7" name="Line 1159"/>
              <p:cNvSpPr>
                <a:spLocks noChangeShapeType="1"/>
              </p:cNvSpPr>
              <p:nvPr/>
            </p:nvSpPr>
            <p:spPr bwMode="auto">
              <a:xfrm flipV="1">
                <a:off x="812" y="2365"/>
                <a:ext cx="1218" cy="1109"/>
              </a:xfrm>
              <a:prstGeom prst="line">
                <a:avLst/>
              </a:prstGeom>
              <a:noFill/>
              <a:ln w="1270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Rectangle 1160"/>
              <p:cNvSpPr>
                <a:spLocks noChangeArrowheads="1"/>
              </p:cNvSpPr>
              <p:nvPr/>
            </p:nvSpPr>
            <p:spPr bwMode="auto">
              <a:xfrm>
                <a:off x="3087" y="2815"/>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Rectangle 1161"/>
              <p:cNvSpPr>
                <a:spLocks noChangeArrowheads="1"/>
              </p:cNvSpPr>
              <p:nvPr/>
            </p:nvSpPr>
            <p:spPr bwMode="auto">
              <a:xfrm>
                <a:off x="3087" y="281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0" name="Rectangle 1162"/>
              <p:cNvSpPr>
                <a:spLocks noChangeArrowheads="1"/>
              </p:cNvSpPr>
              <p:nvPr/>
            </p:nvSpPr>
            <p:spPr bwMode="auto">
              <a:xfrm>
                <a:off x="3087" y="285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Rectangle 1163"/>
              <p:cNvSpPr>
                <a:spLocks noChangeArrowheads="1"/>
              </p:cNvSpPr>
              <p:nvPr/>
            </p:nvSpPr>
            <p:spPr bwMode="auto">
              <a:xfrm>
                <a:off x="3079" y="282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2" name="Rectangle 1164"/>
              <p:cNvSpPr>
                <a:spLocks noChangeArrowheads="1"/>
              </p:cNvSpPr>
              <p:nvPr/>
            </p:nvSpPr>
            <p:spPr bwMode="auto">
              <a:xfrm>
                <a:off x="3079" y="284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Rectangle 1165"/>
              <p:cNvSpPr>
                <a:spLocks noChangeArrowheads="1"/>
              </p:cNvSpPr>
              <p:nvPr/>
            </p:nvSpPr>
            <p:spPr bwMode="auto">
              <a:xfrm>
                <a:off x="3071" y="283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4" name="Rectangle 1166"/>
              <p:cNvSpPr>
                <a:spLocks noChangeArrowheads="1"/>
              </p:cNvSpPr>
              <p:nvPr/>
            </p:nvSpPr>
            <p:spPr bwMode="auto">
              <a:xfrm>
                <a:off x="3071" y="283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Rectangle 1167"/>
              <p:cNvSpPr>
                <a:spLocks noChangeArrowheads="1"/>
              </p:cNvSpPr>
              <p:nvPr/>
            </p:nvSpPr>
            <p:spPr bwMode="auto">
              <a:xfrm>
                <a:off x="3071" y="283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6" name="Rectangle 1168"/>
              <p:cNvSpPr>
                <a:spLocks noChangeArrowheads="1"/>
              </p:cNvSpPr>
              <p:nvPr/>
            </p:nvSpPr>
            <p:spPr bwMode="auto">
              <a:xfrm>
                <a:off x="3071" y="283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Oval 1169"/>
              <p:cNvSpPr>
                <a:spLocks noChangeArrowheads="1"/>
              </p:cNvSpPr>
              <p:nvPr/>
            </p:nvSpPr>
            <p:spPr bwMode="auto">
              <a:xfrm>
                <a:off x="3071" y="2815"/>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Rectangle 1170"/>
              <p:cNvSpPr>
                <a:spLocks noChangeArrowheads="1"/>
              </p:cNvSpPr>
              <p:nvPr/>
            </p:nvSpPr>
            <p:spPr bwMode="auto">
              <a:xfrm>
                <a:off x="2943" y="2944"/>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Rectangle 1171"/>
              <p:cNvSpPr>
                <a:spLocks noChangeArrowheads="1"/>
              </p:cNvSpPr>
              <p:nvPr/>
            </p:nvSpPr>
            <p:spPr bwMode="auto">
              <a:xfrm>
                <a:off x="2943" y="294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0" name="Rectangle 1172"/>
              <p:cNvSpPr>
                <a:spLocks noChangeArrowheads="1"/>
              </p:cNvSpPr>
              <p:nvPr/>
            </p:nvSpPr>
            <p:spPr bwMode="auto">
              <a:xfrm>
                <a:off x="2943" y="298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Rectangle 1173"/>
              <p:cNvSpPr>
                <a:spLocks noChangeArrowheads="1"/>
              </p:cNvSpPr>
              <p:nvPr/>
            </p:nvSpPr>
            <p:spPr bwMode="auto">
              <a:xfrm>
                <a:off x="2935" y="295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2" name="Rectangle 1174"/>
              <p:cNvSpPr>
                <a:spLocks noChangeArrowheads="1"/>
              </p:cNvSpPr>
              <p:nvPr/>
            </p:nvSpPr>
            <p:spPr bwMode="auto">
              <a:xfrm>
                <a:off x="2935" y="297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Rectangle 1175"/>
              <p:cNvSpPr>
                <a:spLocks noChangeArrowheads="1"/>
              </p:cNvSpPr>
              <p:nvPr/>
            </p:nvSpPr>
            <p:spPr bwMode="auto">
              <a:xfrm>
                <a:off x="2927" y="296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4" name="Rectangle 1176"/>
              <p:cNvSpPr>
                <a:spLocks noChangeArrowheads="1"/>
              </p:cNvSpPr>
              <p:nvPr/>
            </p:nvSpPr>
            <p:spPr bwMode="auto">
              <a:xfrm>
                <a:off x="2927"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Rectangle 1177"/>
              <p:cNvSpPr>
                <a:spLocks noChangeArrowheads="1"/>
              </p:cNvSpPr>
              <p:nvPr/>
            </p:nvSpPr>
            <p:spPr bwMode="auto">
              <a:xfrm>
                <a:off x="2927"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6" name="Rectangle 1178"/>
              <p:cNvSpPr>
                <a:spLocks noChangeArrowheads="1"/>
              </p:cNvSpPr>
              <p:nvPr/>
            </p:nvSpPr>
            <p:spPr bwMode="auto">
              <a:xfrm>
                <a:off x="2927" y="296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7" name="Oval 1179"/>
              <p:cNvSpPr>
                <a:spLocks noChangeArrowheads="1"/>
              </p:cNvSpPr>
              <p:nvPr/>
            </p:nvSpPr>
            <p:spPr bwMode="auto">
              <a:xfrm>
                <a:off x="2927" y="2944"/>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8" name="Rectangle 1180"/>
              <p:cNvSpPr>
                <a:spLocks noChangeArrowheads="1"/>
              </p:cNvSpPr>
              <p:nvPr/>
            </p:nvSpPr>
            <p:spPr bwMode="auto">
              <a:xfrm>
                <a:off x="3295" y="2863"/>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Rectangle 1181"/>
              <p:cNvSpPr>
                <a:spLocks noChangeArrowheads="1"/>
              </p:cNvSpPr>
              <p:nvPr/>
            </p:nvSpPr>
            <p:spPr bwMode="auto">
              <a:xfrm>
                <a:off x="3295" y="286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0" name="Rectangle 1182"/>
              <p:cNvSpPr>
                <a:spLocks noChangeArrowheads="1"/>
              </p:cNvSpPr>
              <p:nvPr/>
            </p:nvSpPr>
            <p:spPr bwMode="auto">
              <a:xfrm>
                <a:off x="3295" y="290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Rectangle 1183"/>
              <p:cNvSpPr>
                <a:spLocks noChangeArrowheads="1"/>
              </p:cNvSpPr>
              <p:nvPr/>
            </p:nvSpPr>
            <p:spPr bwMode="auto">
              <a:xfrm>
                <a:off x="3287" y="287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2" name="Rectangle 1184"/>
              <p:cNvSpPr>
                <a:spLocks noChangeArrowheads="1"/>
              </p:cNvSpPr>
              <p:nvPr/>
            </p:nvSpPr>
            <p:spPr bwMode="auto">
              <a:xfrm>
                <a:off x="3287" y="289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3" name="Rectangle 1185"/>
              <p:cNvSpPr>
                <a:spLocks noChangeArrowheads="1"/>
              </p:cNvSpPr>
              <p:nvPr/>
            </p:nvSpPr>
            <p:spPr bwMode="auto">
              <a:xfrm>
                <a:off x="3279"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4" name="Rectangle 1186"/>
              <p:cNvSpPr>
                <a:spLocks noChangeArrowheads="1"/>
              </p:cNvSpPr>
              <p:nvPr/>
            </p:nvSpPr>
            <p:spPr bwMode="auto">
              <a:xfrm>
                <a:off x="3279" y="28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1187"/>
              <p:cNvSpPr>
                <a:spLocks noChangeArrowheads="1"/>
              </p:cNvSpPr>
              <p:nvPr/>
            </p:nvSpPr>
            <p:spPr bwMode="auto">
              <a:xfrm>
                <a:off x="3279" y="28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1188"/>
              <p:cNvSpPr>
                <a:spLocks noChangeArrowheads="1"/>
              </p:cNvSpPr>
              <p:nvPr/>
            </p:nvSpPr>
            <p:spPr bwMode="auto">
              <a:xfrm>
                <a:off x="3279"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Oval 1189"/>
              <p:cNvSpPr>
                <a:spLocks noChangeArrowheads="1"/>
              </p:cNvSpPr>
              <p:nvPr/>
            </p:nvSpPr>
            <p:spPr bwMode="auto">
              <a:xfrm>
                <a:off x="3279" y="2863"/>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1190"/>
              <p:cNvSpPr>
                <a:spLocks noChangeArrowheads="1"/>
              </p:cNvSpPr>
              <p:nvPr/>
            </p:nvSpPr>
            <p:spPr bwMode="auto">
              <a:xfrm>
                <a:off x="3015" y="2863"/>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1191"/>
              <p:cNvSpPr>
                <a:spLocks noChangeArrowheads="1"/>
              </p:cNvSpPr>
              <p:nvPr/>
            </p:nvSpPr>
            <p:spPr bwMode="auto">
              <a:xfrm>
                <a:off x="3015" y="286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1192"/>
              <p:cNvSpPr>
                <a:spLocks noChangeArrowheads="1"/>
              </p:cNvSpPr>
              <p:nvPr/>
            </p:nvSpPr>
            <p:spPr bwMode="auto">
              <a:xfrm>
                <a:off x="3015" y="290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1193"/>
              <p:cNvSpPr>
                <a:spLocks noChangeArrowheads="1"/>
              </p:cNvSpPr>
              <p:nvPr/>
            </p:nvSpPr>
            <p:spPr bwMode="auto">
              <a:xfrm>
                <a:off x="3007" y="287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1194"/>
              <p:cNvSpPr>
                <a:spLocks noChangeArrowheads="1"/>
              </p:cNvSpPr>
              <p:nvPr/>
            </p:nvSpPr>
            <p:spPr bwMode="auto">
              <a:xfrm>
                <a:off x="3007" y="289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1195"/>
              <p:cNvSpPr>
                <a:spLocks noChangeArrowheads="1"/>
              </p:cNvSpPr>
              <p:nvPr/>
            </p:nvSpPr>
            <p:spPr bwMode="auto">
              <a:xfrm>
                <a:off x="2999"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1196"/>
              <p:cNvSpPr>
                <a:spLocks noChangeArrowheads="1"/>
              </p:cNvSpPr>
              <p:nvPr/>
            </p:nvSpPr>
            <p:spPr bwMode="auto">
              <a:xfrm>
                <a:off x="2999" y="28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1197"/>
              <p:cNvSpPr>
                <a:spLocks noChangeArrowheads="1"/>
              </p:cNvSpPr>
              <p:nvPr/>
            </p:nvSpPr>
            <p:spPr bwMode="auto">
              <a:xfrm>
                <a:off x="2999" y="28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1198"/>
              <p:cNvSpPr>
                <a:spLocks noChangeArrowheads="1"/>
              </p:cNvSpPr>
              <p:nvPr/>
            </p:nvSpPr>
            <p:spPr bwMode="auto">
              <a:xfrm>
                <a:off x="2999"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Oval 1199"/>
              <p:cNvSpPr>
                <a:spLocks noChangeArrowheads="1"/>
              </p:cNvSpPr>
              <p:nvPr/>
            </p:nvSpPr>
            <p:spPr bwMode="auto">
              <a:xfrm>
                <a:off x="2999" y="2863"/>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1200"/>
              <p:cNvSpPr>
                <a:spLocks noChangeArrowheads="1"/>
              </p:cNvSpPr>
              <p:nvPr/>
            </p:nvSpPr>
            <p:spPr bwMode="auto">
              <a:xfrm>
                <a:off x="3159" y="2799"/>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1201"/>
              <p:cNvSpPr>
                <a:spLocks noChangeArrowheads="1"/>
              </p:cNvSpPr>
              <p:nvPr/>
            </p:nvSpPr>
            <p:spPr bwMode="auto">
              <a:xfrm>
                <a:off x="3159" y="279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1202"/>
              <p:cNvSpPr>
                <a:spLocks noChangeArrowheads="1"/>
              </p:cNvSpPr>
              <p:nvPr/>
            </p:nvSpPr>
            <p:spPr bwMode="auto">
              <a:xfrm>
                <a:off x="3159" y="283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1203"/>
              <p:cNvSpPr>
                <a:spLocks noChangeArrowheads="1"/>
              </p:cNvSpPr>
              <p:nvPr/>
            </p:nvSpPr>
            <p:spPr bwMode="auto">
              <a:xfrm>
                <a:off x="3151" y="280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1204"/>
              <p:cNvSpPr>
                <a:spLocks noChangeArrowheads="1"/>
              </p:cNvSpPr>
              <p:nvPr/>
            </p:nvSpPr>
            <p:spPr bwMode="auto">
              <a:xfrm>
                <a:off x="3151" y="283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Rectangle 1205"/>
              <p:cNvSpPr>
                <a:spLocks noChangeArrowheads="1"/>
              </p:cNvSpPr>
              <p:nvPr/>
            </p:nvSpPr>
            <p:spPr bwMode="auto">
              <a:xfrm>
                <a:off x="3143" y="281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4" name="Rectangle 1206"/>
              <p:cNvSpPr>
                <a:spLocks noChangeArrowheads="1"/>
              </p:cNvSpPr>
              <p:nvPr/>
            </p:nvSpPr>
            <p:spPr bwMode="auto">
              <a:xfrm>
                <a:off x="3143" y="282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5" name="Rectangle 1207"/>
              <p:cNvSpPr>
                <a:spLocks noChangeArrowheads="1"/>
              </p:cNvSpPr>
              <p:nvPr/>
            </p:nvSpPr>
            <p:spPr bwMode="auto">
              <a:xfrm>
                <a:off x="3143" y="282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6" name="Rectangle 1208"/>
              <p:cNvSpPr>
                <a:spLocks noChangeArrowheads="1"/>
              </p:cNvSpPr>
              <p:nvPr/>
            </p:nvSpPr>
            <p:spPr bwMode="auto">
              <a:xfrm>
                <a:off x="3143" y="281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7" name="Oval 1209"/>
              <p:cNvSpPr>
                <a:spLocks noChangeArrowheads="1"/>
              </p:cNvSpPr>
              <p:nvPr/>
            </p:nvSpPr>
            <p:spPr bwMode="auto">
              <a:xfrm>
                <a:off x="3143" y="2799"/>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Rectangle 1210"/>
              <p:cNvSpPr>
                <a:spLocks noChangeArrowheads="1"/>
              </p:cNvSpPr>
              <p:nvPr/>
            </p:nvSpPr>
            <p:spPr bwMode="auto">
              <a:xfrm>
                <a:off x="3367" y="2952"/>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Rectangle 1211"/>
              <p:cNvSpPr>
                <a:spLocks noChangeArrowheads="1"/>
              </p:cNvSpPr>
              <p:nvPr/>
            </p:nvSpPr>
            <p:spPr bwMode="auto">
              <a:xfrm>
                <a:off x="3367" y="295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1212"/>
              <p:cNvSpPr>
                <a:spLocks noChangeArrowheads="1"/>
              </p:cNvSpPr>
              <p:nvPr/>
            </p:nvSpPr>
            <p:spPr bwMode="auto">
              <a:xfrm>
                <a:off x="3367" y="299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Rectangle 1213"/>
              <p:cNvSpPr>
                <a:spLocks noChangeArrowheads="1"/>
              </p:cNvSpPr>
              <p:nvPr/>
            </p:nvSpPr>
            <p:spPr bwMode="auto">
              <a:xfrm>
                <a:off x="3359" y="296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1214"/>
              <p:cNvSpPr>
                <a:spLocks noChangeArrowheads="1"/>
              </p:cNvSpPr>
              <p:nvPr/>
            </p:nvSpPr>
            <p:spPr bwMode="auto">
              <a:xfrm>
                <a:off x="3359" y="298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1215"/>
              <p:cNvSpPr>
                <a:spLocks noChangeArrowheads="1"/>
              </p:cNvSpPr>
              <p:nvPr/>
            </p:nvSpPr>
            <p:spPr bwMode="auto">
              <a:xfrm>
                <a:off x="3351"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1216"/>
              <p:cNvSpPr>
                <a:spLocks noChangeArrowheads="1"/>
              </p:cNvSpPr>
              <p:nvPr/>
            </p:nvSpPr>
            <p:spPr bwMode="auto">
              <a:xfrm>
                <a:off x="3351" y="297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1217"/>
              <p:cNvSpPr>
                <a:spLocks noChangeArrowheads="1"/>
              </p:cNvSpPr>
              <p:nvPr/>
            </p:nvSpPr>
            <p:spPr bwMode="auto">
              <a:xfrm>
                <a:off x="3351" y="297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1218"/>
              <p:cNvSpPr>
                <a:spLocks noChangeArrowheads="1"/>
              </p:cNvSpPr>
              <p:nvPr/>
            </p:nvSpPr>
            <p:spPr bwMode="auto">
              <a:xfrm>
                <a:off x="3351"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Oval 1219"/>
              <p:cNvSpPr>
                <a:spLocks noChangeArrowheads="1"/>
              </p:cNvSpPr>
              <p:nvPr/>
            </p:nvSpPr>
            <p:spPr bwMode="auto">
              <a:xfrm>
                <a:off x="3351" y="2952"/>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1220"/>
              <p:cNvSpPr>
                <a:spLocks noChangeArrowheads="1"/>
              </p:cNvSpPr>
              <p:nvPr/>
            </p:nvSpPr>
            <p:spPr bwMode="auto">
              <a:xfrm>
                <a:off x="2807" y="3201"/>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Rectangle 1221"/>
              <p:cNvSpPr>
                <a:spLocks noChangeArrowheads="1"/>
              </p:cNvSpPr>
              <p:nvPr/>
            </p:nvSpPr>
            <p:spPr bwMode="auto">
              <a:xfrm>
                <a:off x="2807" y="320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Rectangle 1222"/>
              <p:cNvSpPr>
                <a:spLocks noChangeArrowheads="1"/>
              </p:cNvSpPr>
              <p:nvPr/>
            </p:nvSpPr>
            <p:spPr bwMode="auto">
              <a:xfrm>
                <a:off x="2807" y="324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1" name="Rectangle 1223"/>
              <p:cNvSpPr>
                <a:spLocks noChangeArrowheads="1"/>
              </p:cNvSpPr>
              <p:nvPr/>
            </p:nvSpPr>
            <p:spPr bwMode="auto">
              <a:xfrm>
                <a:off x="2799" y="3209"/>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2" name="Rectangle 1224"/>
              <p:cNvSpPr>
                <a:spLocks noChangeArrowheads="1"/>
              </p:cNvSpPr>
              <p:nvPr/>
            </p:nvSpPr>
            <p:spPr bwMode="auto">
              <a:xfrm>
                <a:off x="2799" y="323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1225"/>
              <p:cNvSpPr>
                <a:spLocks noChangeArrowheads="1"/>
              </p:cNvSpPr>
              <p:nvPr/>
            </p:nvSpPr>
            <p:spPr bwMode="auto">
              <a:xfrm>
                <a:off x="2791" y="321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Rectangle 1226"/>
              <p:cNvSpPr>
                <a:spLocks noChangeArrowheads="1"/>
              </p:cNvSpPr>
              <p:nvPr/>
            </p:nvSpPr>
            <p:spPr bwMode="auto">
              <a:xfrm>
                <a:off x="2791" y="322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34" name="Group 1428"/>
            <p:cNvGrpSpPr>
              <a:grpSpLocks/>
            </p:cNvGrpSpPr>
            <p:nvPr/>
          </p:nvGrpSpPr>
          <p:grpSpPr bwMode="auto">
            <a:xfrm>
              <a:off x="2126" y="2293"/>
              <a:ext cx="4317" cy="1848"/>
              <a:chOff x="2126" y="2293"/>
              <a:chExt cx="4317" cy="1848"/>
            </a:xfrm>
          </p:grpSpPr>
          <p:sp>
            <p:nvSpPr>
              <p:cNvPr id="1165" name="Rectangle 1228"/>
              <p:cNvSpPr>
                <a:spLocks noChangeArrowheads="1"/>
              </p:cNvSpPr>
              <p:nvPr/>
            </p:nvSpPr>
            <p:spPr bwMode="auto">
              <a:xfrm>
                <a:off x="2791" y="322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229"/>
              <p:cNvSpPr>
                <a:spLocks noChangeArrowheads="1"/>
              </p:cNvSpPr>
              <p:nvPr/>
            </p:nvSpPr>
            <p:spPr bwMode="auto">
              <a:xfrm>
                <a:off x="2791" y="321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Oval 1230"/>
              <p:cNvSpPr>
                <a:spLocks noChangeArrowheads="1"/>
              </p:cNvSpPr>
              <p:nvPr/>
            </p:nvSpPr>
            <p:spPr bwMode="auto">
              <a:xfrm>
                <a:off x="2791" y="3201"/>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8" name="Rectangle 1231"/>
              <p:cNvSpPr>
                <a:spLocks noChangeArrowheads="1"/>
              </p:cNvSpPr>
              <p:nvPr/>
            </p:nvSpPr>
            <p:spPr bwMode="auto">
              <a:xfrm>
                <a:off x="2663" y="3594"/>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Rectangle 1232"/>
              <p:cNvSpPr>
                <a:spLocks noChangeArrowheads="1"/>
              </p:cNvSpPr>
              <p:nvPr/>
            </p:nvSpPr>
            <p:spPr bwMode="auto">
              <a:xfrm>
                <a:off x="2663" y="359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Rectangle 1233"/>
              <p:cNvSpPr>
                <a:spLocks noChangeArrowheads="1"/>
              </p:cNvSpPr>
              <p:nvPr/>
            </p:nvSpPr>
            <p:spPr bwMode="auto">
              <a:xfrm>
                <a:off x="2663" y="363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Rectangle 1234"/>
              <p:cNvSpPr>
                <a:spLocks noChangeArrowheads="1"/>
              </p:cNvSpPr>
              <p:nvPr/>
            </p:nvSpPr>
            <p:spPr bwMode="auto">
              <a:xfrm>
                <a:off x="2655" y="360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Rectangle 1235"/>
              <p:cNvSpPr>
                <a:spLocks noChangeArrowheads="1"/>
              </p:cNvSpPr>
              <p:nvPr/>
            </p:nvSpPr>
            <p:spPr bwMode="auto">
              <a:xfrm>
                <a:off x="2655" y="362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Rectangle 1236"/>
              <p:cNvSpPr>
                <a:spLocks noChangeArrowheads="1"/>
              </p:cNvSpPr>
              <p:nvPr/>
            </p:nvSpPr>
            <p:spPr bwMode="auto">
              <a:xfrm>
                <a:off x="2647" y="361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4" name="Rectangle 1237"/>
              <p:cNvSpPr>
                <a:spLocks noChangeArrowheads="1"/>
              </p:cNvSpPr>
              <p:nvPr/>
            </p:nvSpPr>
            <p:spPr bwMode="auto">
              <a:xfrm>
                <a:off x="2647" y="361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5" name="Rectangle 1238"/>
              <p:cNvSpPr>
                <a:spLocks noChangeArrowheads="1"/>
              </p:cNvSpPr>
              <p:nvPr/>
            </p:nvSpPr>
            <p:spPr bwMode="auto">
              <a:xfrm>
                <a:off x="2647" y="361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6" name="Rectangle 1239"/>
              <p:cNvSpPr>
                <a:spLocks noChangeArrowheads="1"/>
              </p:cNvSpPr>
              <p:nvPr/>
            </p:nvSpPr>
            <p:spPr bwMode="auto">
              <a:xfrm>
                <a:off x="2647" y="361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7" name="Oval 1240"/>
              <p:cNvSpPr>
                <a:spLocks noChangeArrowheads="1"/>
              </p:cNvSpPr>
              <p:nvPr/>
            </p:nvSpPr>
            <p:spPr bwMode="auto">
              <a:xfrm>
                <a:off x="2647" y="3594"/>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Rectangle 1241"/>
              <p:cNvSpPr>
                <a:spLocks noChangeArrowheads="1"/>
              </p:cNvSpPr>
              <p:nvPr/>
            </p:nvSpPr>
            <p:spPr bwMode="auto">
              <a:xfrm>
                <a:off x="3231" y="2815"/>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9" name="Rectangle 1242"/>
              <p:cNvSpPr>
                <a:spLocks noChangeArrowheads="1"/>
              </p:cNvSpPr>
              <p:nvPr/>
            </p:nvSpPr>
            <p:spPr bwMode="auto">
              <a:xfrm>
                <a:off x="3231" y="281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0" name="Rectangle 1243"/>
              <p:cNvSpPr>
                <a:spLocks noChangeArrowheads="1"/>
              </p:cNvSpPr>
              <p:nvPr/>
            </p:nvSpPr>
            <p:spPr bwMode="auto">
              <a:xfrm>
                <a:off x="3231" y="285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1" name="Rectangle 1244"/>
              <p:cNvSpPr>
                <a:spLocks noChangeArrowheads="1"/>
              </p:cNvSpPr>
              <p:nvPr/>
            </p:nvSpPr>
            <p:spPr bwMode="auto">
              <a:xfrm>
                <a:off x="3223" y="282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2" name="Rectangle 1245"/>
              <p:cNvSpPr>
                <a:spLocks noChangeArrowheads="1"/>
              </p:cNvSpPr>
              <p:nvPr/>
            </p:nvSpPr>
            <p:spPr bwMode="auto">
              <a:xfrm>
                <a:off x="3223" y="284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3" name="Rectangle 1246"/>
              <p:cNvSpPr>
                <a:spLocks noChangeArrowheads="1"/>
              </p:cNvSpPr>
              <p:nvPr/>
            </p:nvSpPr>
            <p:spPr bwMode="auto">
              <a:xfrm>
                <a:off x="3215" y="283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4" name="Rectangle 1247"/>
              <p:cNvSpPr>
                <a:spLocks noChangeArrowheads="1"/>
              </p:cNvSpPr>
              <p:nvPr/>
            </p:nvSpPr>
            <p:spPr bwMode="auto">
              <a:xfrm>
                <a:off x="3215" y="283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5" name="Rectangle 1248"/>
              <p:cNvSpPr>
                <a:spLocks noChangeArrowheads="1"/>
              </p:cNvSpPr>
              <p:nvPr/>
            </p:nvSpPr>
            <p:spPr bwMode="auto">
              <a:xfrm>
                <a:off x="3215" y="283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6" name="Rectangle 1249"/>
              <p:cNvSpPr>
                <a:spLocks noChangeArrowheads="1"/>
              </p:cNvSpPr>
              <p:nvPr/>
            </p:nvSpPr>
            <p:spPr bwMode="auto">
              <a:xfrm>
                <a:off x="3215" y="283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 name="Oval 1250"/>
              <p:cNvSpPr>
                <a:spLocks noChangeArrowheads="1"/>
              </p:cNvSpPr>
              <p:nvPr/>
            </p:nvSpPr>
            <p:spPr bwMode="auto">
              <a:xfrm>
                <a:off x="3215" y="2815"/>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Rectangle 1251"/>
              <p:cNvSpPr>
                <a:spLocks noChangeArrowheads="1"/>
              </p:cNvSpPr>
              <p:nvPr/>
            </p:nvSpPr>
            <p:spPr bwMode="auto">
              <a:xfrm>
                <a:off x="2879" y="3056"/>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9" name="Rectangle 1252"/>
              <p:cNvSpPr>
                <a:spLocks noChangeArrowheads="1"/>
              </p:cNvSpPr>
              <p:nvPr/>
            </p:nvSpPr>
            <p:spPr bwMode="auto">
              <a:xfrm>
                <a:off x="2879" y="305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0" name="Rectangle 1253"/>
              <p:cNvSpPr>
                <a:spLocks noChangeArrowheads="1"/>
              </p:cNvSpPr>
              <p:nvPr/>
            </p:nvSpPr>
            <p:spPr bwMode="auto">
              <a:xfrm>
                <a:off x="2879" y="30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1" name="Rectangle 1254"/>
              <p:cNvSpPr>
                <a:spLocks noChangeArrowheads="1"/>
              </p:cNvSpPr>
              <p:nvPr/>
            </p:nvSpPr>
            <p:spPr bwMode="auto">
              <a:xfrm>
                <a:off x="2871" y="306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2" name="Rectangle 1255"/>
              <p:cNvSpPr>
                <a:spLocks noChangeArrowheads="1"/>
              </p:cNvSpPr>
              <p:nvPr/>
            </p:nvSpPr>
            <p:spPr bwMode="auto">
              <a:xfrm>
                <a:off x="2871" y="308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3" name="Rectangle 1256"/>
              <p:cNvSpPr>
                <a:spLocks noChangeArrowheads="1"/>
              </p:cNvSpPr>
              <p:nvPr/>
            </p:nvSpPr>
            <p:spPr bwMode="auto">
              <a:xfrm>
                <a:off x="2863" y="307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Rectangle 1257"/>
              <p:cNvSpPr>
                <a:spLocks noChangeArrowheads="1"/>
              </p:cNvSpPr>
              <p:nvPr/>
            </p:nvSpPr>
            <p:spPr bwMode="auto">
              <a:xfrm>
                <a:off x="2863" y="308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5" name="Rectangle 1258"/>
              <p:cNvSpPr>
                <a:spLocks noChangeArrowheads="1"/>
              </p:cNvSpPr>
              <p:nvPr/>
            </p:nvSpPr>
            <p:spPr bwMode="auto">
              <a:xfrm>
                <a:off x="2863" y="308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6" name="Rectangle 1259"/>
              <p:cNvSpPr>
                <a:spLocks noChangeArrowheads="1"/>
              </p:cNvSpPr>
              <p:nvPr/>
            </p:nvSpPr>
            <p:spPr bwMode="auto">
              <a:xfrm>
                <a:off x="2863" y="307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7" name="Oval 1260"/>
              <p:cNvSpPr>
                <a:spLocks noChangeArrowheads="1"/>
              </p:cNvSpPr>
              <p:nvPr/>
            </p:nvSpPr>
            <p:spPr bwMode="auto">
              <a:xfrm>
                <a:off x="2863" y="3056"/>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Rectangle 1261"/>
              <p:cNvSpPr>
                <a:spLocks noChangeArrowheads="1"/>
              </p:cNvSpPr>
              <p:nvPr/>
            </p:nvSpPr>
            <p:spPr bwMode="auto">
              <a:xfrm>
                <a:off x="2735" y="3377"/>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Rectangle 1262"/>
              <p:cNvSpPr>
                <a:spLocks noChangeArrowheads="1"/>
              </p:cNvSpPr>
              <p:nvPr/>
            </p:nvSpPr>
            <p:spPr bwMode="auto">
              <a:xfrm>
                <a:off x="2735" y="3377"/>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Rectangle 1263"/>
              <p:cNvSpPr>
                <a:spLocks noChangeArrowheads="1"/>
              </p:cNvSpPr>
              <p:nvPr/>
            </p:nvSpPr>
            <p:spPr bwMode="auto">
              <a:xfrm>
                <a:off x="2735" y="3418"/>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1" name="Rectangle 1264"/>
              <p:cNvSpPr>
                <a:spLocks noChangeArrowheads="1"/>
              </p:cNvSpPr>
              <p:nvPr/>
            </p:nvSpPr>
            <p:spPr bwMode="auto">
              <a:xfrm>
                <a:off x="2727" y="3385"/>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2" name="Rectangle 1265"/>
              <p:cNvSpPr>
                <a:spLocks noChangeArrowheads="1"/>
              </p:cNvSpPr>
              <p:nvPr/>
            </p:nvSpPr>
            <p:spPr bwMode="auto">
              <a:xfrm>
                <a:off x="2727" y="341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3" name="Rectangle 1266"/>
              <p:cNvSpPr>
                <a:spLocks noChangeArrowheads="1"/>
              </p:cNvSpPr>
              <p:nvPr/>
            </p:nvSpPr>
            <p:spPr bwMode="auto">
              <a:xfrm>
                <a:off x="2719" y="3393"/>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4" name="Rectangle 1267"/>
              <p:cNvSpPr>
                <a:spLocks noChangeArrowheads="1"/>
              </p:cNvSpPr>
              <p:nvPr/>
            </p:nvSpPr>
            <p:spPr bwMode="auto">
              <a:xfrm>
                <a:off x="2719" y="340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5" name="Rectangle 1268"/>
              <p:cNvSpPr>
                <a:spLocks noChangeArrowheads="1"/>
              </p:cNvSpPr>
              <p:nvPr/>
            </p:nvSpPr>
            <p:spPr bwMode="auto">
              <a:xfrm>
                <a:off x="2719" y="340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Rectangle 1269"/>
              <p:cNvSpPr>
                <a:spLocks noChangeArrowheads="1"/>
              </p:cNvSpPr>
              <p:nvPr/>
            </p:nvSpPr>
            <p:spPr bwMode="auto">
              <a:xfrm>
                <a:off x="2719" y="3393"/>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Oval 1270"/>
              <p:cNvSpPr>
                <a:spLocks noChangeArrowheads="1"/>
              </p:cNvSpPr>
              <p:nvPr/>
            </p:nvSpPr>
            <p:spPr bwMode="auto">
              <a:xfrm>
                <a:off x="2719" y="3377"/>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Line 1271"/>
              <p:cNvSpPr>
                <a:spLocks noChangeShapeType="1"/>
              </p:cNvSpPr>
              <p:nvPr/>
            </p:nvSpPr>
            <p:spPr bwMode="auto">
              <a:xfrm>
                <a:off x="2743" y="3683"/>
                <a:ext cx="705"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9" name="Line 1272"/>
              <p:cNvSpPr>
                <a:spLocks noChangeShapeType="1"/>
              </p:cNvSpPr>
              <p:nvPr/>
            </p:nvSpPr>
            <p:spPr bwMode="auto">
              <a:xfrm>
                <a:off x="2743"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0" name="Line 1273"/>
              <p:cNvSpPr>
                <a:spLocks noChangeShapeType="1"/>
              </p:cNvSpPr>
              <p:nvPr/>
            </p:nvSpPr>
            <p:spPr bwMode="auto">
              <a:xfrm>
                <a:off x="3095"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1" name="Line 1274"/>
              <p:cNvSpPr>
                <a:spLocks noChangeShapeType="1"/>
              </p:cNvSpPr>
              <p:nvPr/>
            </p:nvSpPr>
            <p:spPr bwMode="auto">
              <a:xfrm>
                <a:off x="3448"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2" name="Rectangle 1275"/>
              <p:cNvSpPr>
                <a:spLocks noChangeArrowheads="1"/>
              </p:cNvSpPr>
              <p:nvPr/>
            </p:nvSpPr>
            <p:spPr bwMode="auto">
              <a:xfrm>
                <a:off x="2683" y="376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3" name="Rectangle 1276"/>
              <p:cNvSpPr>
                <a:spLocks noChangeArrowheads="1"/>
              </p:cNvSpPr>
              <p:nvPr/>
            </p:nvSpPr>
            <p:spPr bwMode="auto">
              <a:xfrm>
                <a:off x="2999"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4" name="Rectangle 1277"/>
              <p:cNvSpPr>
                <a:spLocks noChangeArrowheads="1"/>
              </p:cNvSpPr>
              <p:nvPr/>
            </p:nvSpPr>
            <p:spPr bwMode="auto">
              <a:xfrm>
                <a:off x="3352"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5" name="Line 1278"/>
              <p:cNvSpPr>
                <a:spLocks noChangeShapeType="1"/>
              </p:cNvSpPr>
              <p:nvPr/>
            </p:nvSpPr>
            <p:spPr bwMode="auto">
              <a:xfrm flipV="1">
                <a:off x="2559" y="2470"/>
                <a:ext cx="0" cy="102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Line 1279"/>
              <p:cNvSpPr>
                <a:spLocks noChangeShapeType="1"/>
              </p:cNvSpPr>
              <p:nvPr/>
            </p:nvSpPr>
            <p:spPr bwMode="auto">
              <a:xfrm flipH="1">
                <a:off x="2510" y="3498"/>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7" name="Line 1280"/>
              <p:cNvSpPr>
                <a:spLocks noChangeShapeType="1"/>
              </p:cNvSpPr>
              <p:nvPr/>
            </p:nvSpPr>
            <p:spPr bwMode="auto">
              <a:xfrm flipH="1">
                <a:off x="2510" y="3241"/>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Line 1281"/>
              <p:cNvSpPr>
                <a:spLocks noChangeShapeType="1"/>
              </p:cNvSpPr>
              <p:nvPr/>
            </p:nvSpPr>
            <p:spPr bwMode="auto">
              <a:xfrm flipH="1">
                <a:off x="2510" y="2984"/>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9" name="Line 1282"/>
              <p:cNvSpPr>
                <a:spLocks noChangeShapeType="1"/>
              </p:cNvSpPr>
              <p:nvPr/>
            </p:nvSpPr>
            <p:spPr bwMode="auto">
              <a:xfrm flipH="1">
                <a:off x="2510" y="2727"/>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0" name="Line 1283"/>
              <p:cNvSpPr>
                <a:spLocks noChangeShapeType="1"/>
              </p:cNvSpPr>
              <p:nvPr/>
            </p:nvSpPr>
            <p:spPr bwMode="auto">
              <a:xfrm flipH="1">
                <a:off x="2510" y="2470"/>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1284"/>
              <p:cNvSpPr>
                <a:spLocks noChangeArrowheads="1"/>
              </p:cNvSpPr>
              <p:nvPr/>
            </p:nvSpPr>
            <p:spPr bwMode="auto">
              <a:xfrm rot="16200000">
                <a:off x="2359" y="3412"/>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2" name="Rectangle 1285"/>
              <p:cNvSpPr>
                <a:spLocks noChangeArrowheads="1"/>
              </p:cNvSpPr>
              <p:nvPr/>
            </p:nvSpPr>
            <p:spPr bwMode="auto">
              <a:xfrm rot="16200000">
                <a:off x="2359" y="3155"/>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3" name="Rectangle 1286"/>
              <p:cNvSpPr>
                <a:spLocks noChangeArrowheads="1"/>
              </p:cNvSpPr>
              <p:nvPr/>
            </p:nvSpPr>
            <p:spPr bwMode="auto">
              <a:xfrm rot="16200000">
                <a:off x="2359" y="2898"/>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4" name="Rectangle 1287"/>
              <p:cNvSpPr>
                <a:spLocks noChangeArrowheads="1"/>
              </p:cNvSpPr>
              <p:nvPr/>
            </p:nvSpPr>
            <p:spPr bwMode="auto">
              <a:xfrm rot="16200000">
                <a:off x="2323" y="2641"/>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5" name="Rectangle 1288"/>
              <p:cNvSpPr>
                <a:spLocks noChangeArrowheads="1"/>
              </p:cNvSpPr>
              <p:nvPr/>
            </p:nvSpPr>
            <p:spPr bwMode="auto">
              <a:xfrm rot="16200000">
                <a:off x="2323" y="2384"/>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6" name="Rectangle 1289"/>
              <p:cNvSpPr>
                <a:spLocks noChangeArrowheads="1"/>
              </p:cNvSpPr>
              <p:nvPr/>
            </p:nvSpPr>
            <p:spPr bwMode="auto">
              <a:xfrm>
                <a:off x="2559" y="2293"/>
                <a:ext cx="1217" cy="1390"/>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Rectangle 1290"/>
              <p:cNvSpPr>
                <a:spLocks noChangeArrowheads="1"/>
              </p:cNvSpPr>
              <p:nvPr/>
            </p:nvSpPr>
            <p:spPr bwMode="auto">
              <a:xfrm>
                <a:off x="3075" y="3972"/>
                <a:ext cx="1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x2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8" name="Rectangle 1291"/>
              <p:cNvSpPr>
                <a:spLocks noChangeArrowheads="1"/>
              </p:cNvSpPr>
              <p:nvPr/>
            </p:nvSpPr>
            <p:spPr bwMode="auto">
              <a:xfrm rot="16200000">
                <a:off x="2123" y="2898"/>
                <a:ext cx="17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y2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9" name="Line 1292"/>
              <p:cNvSpPr>
                <a:spLocks noChangeShapeType="1"/>
              </p:cNvSpPr>
              <p:nvPr/>
            </p:nvSpPr>
            <p:spPr bwMode="auto">
              <a:xfrm flipV="1">
                <a:off x="2559" y="2365"/>
                <a:ext cx="1217" cy="1109"/>
              </a:xfrm>
              <a:prstGeom prst="line">
                <a:avLst/>
              </a:prstGeom>
              <a:noFill/>
              <a:ln w="1270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 name="Rectangle 1293"/>
              <p:cNvSpPr>
                <a:spLocks noChangeArrowheads="1"/>
              </p:cNvSpPr>
              <p:nvPr/>
            </p:nvSpPr>
            <p:spPr bwMode="auto">
              <a:xfrm>
                <a:off x="4825" y="3032"/>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1" name="Rectangle 1294"/>
              <p:cNvSpPr>
                <a:spLocks noChangeArrowheads="1"/>
              </p:cNvSpPr>
              <p:nvPr/>
            </p:nvSpPr>
            <p:spPr bwMode="auto">
              <a:xfrm>
                <a:off x="4825" y="303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2" name="Rectangle 1295"/>
              <p:cNvSpPr>
                <a:spLocks noChangeArrowheads="1"/>
              </p:cNvSpPr>
              <p:nvPr/>
            </p:nvSpPr>
            <p:spPr bwMode="auto">
              <a:xfrm>
                <a:off x="4825" y="307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1296"/>
              <p:cNvSpPr>
                <a:spLocks noChangeArrowheads="1"/>
              </p:cNvSpPr>
              <p:nvPr/>
            </p:nvSpPr>
            <p:spPr bwMode="auto">
              <a:xfrm>
                <a:off x="4817" y="304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4" name="Rectangle 1297"/>
              <p:cNvSpPr>
                <a:spLocks noChangeArrowheads="1"/>
              </p:cNvSpPr>
              <p:nvPr/>
            </p:nvSpPr>
            <p:spPr bwMode="auto">
              <a:xfrm>
                <a:off x="4817" y="306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 name="Rectangle 1298"/>
              <p:cNvSpPr>
                <a:spLocks noChangeArrowheads="1"/>
              </p:cNvSpPr>
              <p:nvPr/>
            </p:nvSpPr>
            <p:spPr bwMode="auto">
              <a:xfrm>
                <a:off x="4809" y="304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Rectangle 1299"/>
              <p:cNvSpPr>
                <a:spLocks noChangeArrowheads="1"/>
              </p:cNvSpPr>
              <p:nvPr/>
            </p:nvSpPr>
            <p:spPr bwMode="auto">
              <a:xfrm>
                <a:off x="4809" y="305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Rectangle 1300"/>
              <p:cNvSpPr>
                <a:spLocks noChangeArrowheads="1"/>
              </p:cNvSpPr>
              <p:nvPr/>
            </p:nvSpPr>
            <p:spPr bwMode="auto">
              <a:xfrm>
                <a:off x="4809" y="305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 name="Rectangle 1301"/>
              <p:cNvSpPr>
                <a:spLocks noChangeArrowheads="1"/>
              </p:cNvSpPr>
              <p:nvPr/>
            </p:nvSpPr>
            <p:spPr bwMode="auto">
              <a:xfrm>
                <a:off x="4809" y="304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9" name="Oval 1302"/>
              <p:cNvSpPr>
                <a:spLocks noChangeArrowheads="1"/>
              </p:cNvSpPr>
              <p:nvPr/>
            </p:nvSpPr>
            <p:spPr bwMode="auto">
              <a:xfrm>
                <a:off x="4809" y="3032"/>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0" name="Rectangle 1303"/>
              <p:cNvSpPr>
                <a:spLocks noChangeArrowheads="1"/>
              </p:cNvSpPr>
              <p:nvPr/>
            </p:nvSpPr>
            <p:spPr bwMode="auto">
              <a:xfrm>
                <a:off x="4689" y="3120"/>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Rectangle 1304"/>
              <p:cNvSpPr>
                <a:spLocks noChangeArrowheads="1"/>
              </p:cNvSpPr>
              <p:nvPr/>
            </p:nvSpPr>
            <p:spPr bwMode="auto">
              <a:xfrm>
                <a:off x="4689" y="312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2" name="Rectangle 1305"/>
              <p:cNvSpPr>
                <a:spLocks noChangeArrowheads="1"/>
              </p:cNvSpPr>
              <p:nvPr/>
            </p:nvSpPr>
            <p:spPr bwMode="auto">
              <a:xfrm>
                <a:off x="4689" y="316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3" name="Rectangle 1306"/>
              <p:cNvSpPr>
                <a:spLocks noChangeArrowheads="1"/>
              </p:cNvSpPr>
              <p:nvPr/>
            </p:nvSpPr>
            <p:spPr bwMode="auto">
              <a:xfrm>
                <a:off x="4681" y="312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4" name="Rectangle 1307"/>
              <p:cNvSpPr>
                <a:spLocks noChangeArrowheads="1"/>
              </p:cNvSpPr>
              <p:nvPr/>
            </p:nvSpPr>
            <p:spPr bwMode="auto">
              <a:xfrm>
                <a:off x="4681" y="315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5" name="Rectangle 1308"/>
              <p:cNvSpPr>
                <a:spLocks noChangeArrowheads="1"/>
              </p:cNvSpPr>
              <p:nvPr/>
            </p:nvSpPr>
            <p:spPr bwMode="auto">
              <a:xfrm>
                <a:off x="4673" y="3136"/>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Rectangle 1309"/>
              <p:cNvSpPr>
                <a:spLocks noChangeArrowheads="1"/>
              </p:cNvSpPr>
              <p:nvPr/>
            </p:nvSpPr>
            <p:spPr bwMode="auto">
              <a:xfrm>
                <a:off x="4673" y="314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7" name="Rectangle 1310"/>
              <p:cNvSpPr>
                <a:spLocks noChangeArrowheads="1"/>
              </p:cNvSpPr>
              <p:nvPr/>
            </p:nvSpPr>
            <p:spPr bwMode="auto">
              <a:xfrm>
                <a:off x="4673" y="314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8" name="Rectangle 1311"/>
              <p:cNvSpPr>
                <a:spLocks noChangeArrowheads="1"/>
              </p:cNvSpPr>
              <p:nvPr/>
            </p:nvSpPr>
            <p:spPr bwMode="auto">
              <a:xfrm>
                <a:off x="4673" y="3136"/>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9" name="Oval 1312"/>
              <p:cNvSpPr>
                <a:spLocks noChangeArrowheads="1"/>
              </p:cNvSpPr>
              <p:nvPr/>
            </p:nvSpPr>
            <p:spPr bwMode="auto">
              <a:xfrm>
                <a:off x="4673" y="3120"/>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0" name="Rectangle 1313"/>
              <p:cNvSpPr>
                <a:spLocks noChangeArrowheads="1"/>
              </p:cNvSpPr>
              <p:nvPr/>
            </p:nvSpPr>
            <p:spPr bwMode="auto">
              <a:xfrm>
                <a:off x="5041" y="2349"/>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1314"/>
              <p:cNvSpPr>
                <a:spLocks noChangeArrowheads="1"/>
              </p:cNvSpPr>
              <p:nvPr/>
            </p:nvSpPr>
            <p:spPr bwMode="auto">
              <a:xfrm>
                <a:off x="5041" y="234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1315"/>
              <p:cNvSpPr>
                <a:spLocks noChangeArrowheads="1"/>
              </p:cNvSpPr>
              <p:nvPr/>
            </p:nvSpPr>
            <p:spPr bwMode="auto">
              <a:xfrm>
                <a:off x="5041" y="239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1316"/>
              <p:cNvSpPr>
                <a:spLocks noChangeArrowheads="1"/>
              </p:cNvSpPr>
              <p:nvPr/>
            </p:nvSpPr>
            <p:spPr bwMode="auto">
              <a:xfrm>
                <a:off x="5033" y="235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1317"/>
              <p:cNvSpPr>
                <a:spLocks noChangeArrowheads="1"/>
              </p:cNvSpPr>
              <p:nvPr/>
            </p:nvSpPr>
            <p:spPr bwMode="auto">
              <a:xfrm>
                <a:off x="5033" y="238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1318"/>
              <p:cNvSpPr>
                <a:spLocks noChangeArrowheads="1"/>
              </p:cNvSpPr>
              <p:nvPr/>
            </p:nvSpPr>
            <p:spPr bwMode="auto">
              <a:xfrm>
                <a:off x="5025" y="2365"/>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Rectangle 1319"/>
              <p:cNvSpPr>
                <a:spLocks noChangeArrowheads="1"/>
              </p:cNvSpPr>
              <p:nvPr/>
            </p:nvSpPr>
            <p:spPr bwMode="auto">
              <a:xfrm>
                <a:off x="5025" y="237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7" name="Rectangle 1320"/>
              <p:cNvSpPr>
                <a:spLocks noChangeArrowheads="1"/>
              </p:cNvSpPr>
              <p:nvPr/>
            </p:nvSpPr>
            <p:spPr bwMode="auto">
              <a:xfrm>
                <a:off x="5025" y="237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8" name="Rectangle 1321"/>
              <p:cNvSpPr>
                <a:spLocks noChangeArrowheads="1"/>
              </p:cNvSpPr>
              <p:nvPr/>
            </p:nvSpPr>
            <p:spPr bwMode="auto">
              <a:xfrm>
                <a:off x="5025" y="2365"/>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9" name="Oval 1322"/>
              <p:cNvSpPr>
                <a:spLocks noChangeArrowheads="1"/>
              </p:cNvSpPr>
              <p:nvPr/>
            </p:nvSpPr>
            <p:spPr bwMode="auto">
              <a:xfrm>
                <a:off x="5025" y="2349"/>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0" name="Rectangle 1323"/>
              <p:cNvSpPr>
                <a:spLocks noChangeArrowheads="1"/>
              </p:cNvSpPr>
              <p:nvPr/>
            </p:nvSpPr>
            <p:spPr bwMode="auto">
              <a:xfrm>
                <a:off x="4761" y="3072"/>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1324"/>
              <p:cNvSpPr>
                <a:spLocks noChangeArrowheads="1"/>
              </p:cNvSpPr>
              <p:nvPr/>
            </p:nvSpPr>
            <p:spPr bwMode="auto">
              <a:xfrm>
                <a:off x="4761" y="307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1325"/>
              <p:cNvSpPr>
                <a:spLocks noChangeArrowheads="1"/>
              </p:cNvSpPr>
              <p:nvPr/>
            </p:nvSpPr>
            <p:spPr bwMode="auto">
              <a:xfrm>
                <a:off x="4761" y="311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1326"/>
              <p:cNvSpPr>
                <a:spLocks noChangeArrowheads="1"/>
              </p:cNvSpPr>
              <p:nvPr/>
            </p:nvSpPr>
            <p:spPr bwMode="auto">
              <a:xfrm>
                <a:off x="4753" y="308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1327"/>
              <p:cNvSpPr>
                <a:spLocks noChangeArrowheads="1"/>
              </p:cNvSpPr>
              <p:nvPr/>
            </p:nvSpPr>
            <p:spPr bwMode="auto">
              <a:xfrm>
                <a:off x="4753" y="310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1328"/>
              <p:cNvSpPr>
                <a:spLocks noChangeArrowheads="1"/>
              </p:cNvSpPr>
              <p:nvPr/>
            </p:nvSpPr>
            <p:spPr bwMode="auto">
              <a:xfrm>
                <a:off x="4745" y="30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1329"/>
              <p:cNvSpPr>
                <a:spLocks noChangeArrowheads="1"/>
              </p:cNvSpPr>
              <p:nvPr/>
            </p:nvSpPr>
            <p:spPr bwMode="auto">
              <a:xfrm>
                <a:off x="4745" y="309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1330"/>
              <p:cNvSpPr>
                <a:spLocks noChangeArrowheads="1"/>
              </p:cNvSpPr>
              <p:nvPr/>
            </p:nvSpPr>
            <p:spPr bwMode="auto">
              <a:xfrm>
                <a:off x="4745" y="309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1331"/>
              <p:cNvSpPr>
                <a:spLocks noChangeArrowheads="1"/>
              </p:cNvSpPr>
              <p:nvPr/>
            </p:nvSpPr>
            <p:spPr bwMode="auto">
              <a:xfrm>
                <a:off x="4745" y="308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Oval 1332"/>
              <p:cNvSpPr>
                <a:spLocks noChangeArrowheads="1"/>
              </p:cNvSpPr>
              <p:nvPr/>
            </p:nvSpPr>
            <p:spPr bwMode="auto">
              <a:xfrm>
                <a:off x="4745" y="3072"/>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0" name="Rectangle 1333"/>
              <p:cNvSpPr>
                <a:spLocks noChangeArrowheads="1"/>
              </p:cNvSpPr>
              <p:nvPr/>
            </p:nvSpPr>
            <p:spPr bwMode="auto">
              <a:xfrm>
                <a:off x="4897" y="2984"/>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1334"/>
              <p:cNvSpPr>
                <a:spLocks noChangeArrowheads="1"/>
              </p:cNvSpPr>
              <p:nvPr/>
            </p:nvSpPr>
            <p:spPr bwMode="auto">
              <a:xfrm>
                <a:off x="4897" y="298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2" name="Rectangle 1335"/>
              <p:cNvSpPr>
                <a:spLocks noChangeArrowheads="1"/>
              </p:cNvSpPr>
              <p:nvPr/>
            </p:nvSpPr>
            <p:spPr bwMode="auto">
              <a:xfrm>
                <a:off x="4897" y="302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1336"/>
              <p:cNvSpPr>
                <a:spLocks noChangeArrowheads="1"/>
              </p:cNvSpPr>
              <p:nvPr/>
            </p:nvSpPr>
            <p:spPr bwMode="auto">
              <a:xfrm>
                <a:off x="4889" y="299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1337"/>
              <p:cNvSpPr>
                <a:spLocks noChangeArrowheads="1"/>
              </p:cNvSpPr>
              <p:nvPr/>
            </p:nvSpPr>
            <p:spPr bwMode="auto">
              <a:xfrm>
                <a:off x="4889" y="301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1338"/>
              <p:cNvSpPr>
                <a:spLocks noChangeArrowheads="1"/>
              </p:cNvSpPr>
              <p:nvPr/>
            </p:nvSpPr>
            <p:spPr bwMode="auto">
              <a:xfrm>
                <a:off x="4881" y="300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1339"/>
              <p:cNvSpPr>
                <a:spLocks noChangeArrowheads="1"/>
              </p:cNvSpPr>
              <p:nvPr/>
            </p:nvSpPr>
            <p:spPr bwMode="auto">
              <a:xfrm>
                <a:off x="4881" y="300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1340"/>
              <p:cNvSpPr>
                <a:spLocks noChangeArrowheads="1"/>
              </p:cNvSpPr>
              <p:nvPr/>
            </p:nvSpPr>
            <p:spPr bwMode="auto">
              <a:xfrm>
                <a:off x="4881" y="300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1341"/>
              <p:cNvSpPr>
                <a:spLocks noChangeArrowheads="1"/>
              </p:cNvSpPr>
              <p:nvPr/>
            </p:nvSpPr>
            <p:spPr bwMode="auto">
              <a:xfrm>
                <a:off x="4881" y="300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Oval 1342"/>
              <p:cNvSpPr>
                <a:spLocks noChangeArrowheads="1"/>
              </p:cNvSpPr>
              <p:nvPr/>
            </p:nvSpPr>
            <p:spPr bwMode="auto">
              <a:xfrm>
                <a:off x="4881" y="2984"/>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1343"/>
              <p:cNvSpPr>
                <a:spLocks noChangeArrowheads="1"/>
              </p:cNvSpPr>
              <p:nvPr/>
            </p:nvSpPr>
            <p:spPr bwMode="auto">
              <a:xfrm>
                <a:off x="5113" y="2855"/>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1344"/>
              <p:cNvSpPr>
                <a:spLocks noChangeArrowheads="1"/>
              </p:cNvSpPr>
              <p:nvPr/>
            </p:nvSpPr>
            <p:spPr bwMode="auto">
              <a:xfrm>
                <a:off x="5113" y="285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1345"/>
              <p:cNvSpPr>
                <a:spLocks noChangeArrowheads="1"/>
              </p:cNvSpPr>
              <p:nvPr/>
            </p:nvSpPr>
            <p:spPr bwMode="auto">
              <a:xfrm>
                <a:off x="5113" y="28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1346"/>
              <p:cNvSpPr>
                <a:spLocks noChangeArrowheads="1"/>
              </p:cNvSpPr>
              <p:nvPr/>
            </p:nvSpPr>
            <p:spPr bwMode="auto">
              <a:xfrm>
                <a:off x="5105" y="2863"/>
                <a:ext cx="3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1347"/>
              <p:cNvSpPr>
                <a:spLocks noChangeArrowheads="1"/>
              </p:cNvSpPr>
              <p:nvPr/>
            </p:nvSpPr>
            <p:spPr bwMode="auto">
              <a:xfrm>
                <a:off x="5105" y="2888"/>
                <a:ext cx="3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1348"/>
              <p:cNvSpPr>
                <a:spLocks noChangeArrowheads="1"/>
              </p:cNvSpPr>
              <p:nvPr/>
            </p:nvSpPr>
            <p:spPr bwMode="auto">
              <a:xfrm>
                <a:off x="5097" y="2871"/>
                <a:ext cx="4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1349"/>
              <p:cNvSpPr>
                <a:spLocks noChangeArrowheads="1"/>
              </p:cNvSpPr>
              <p:nvPr/>
            </p:nvSpPr>
            <p:spPr bwMode="auto">
              <a:xfrm>
                <a:off x="5097" y="2879"/>
                <a:ext cx="4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7" name="Rectangle 1350"/>
              <p:cNvSpPr>
                <a:spLocks noChangeArrowheads="1"/>
              </p:cNvSpPr>
              <p:nvPr/>
            </p:nvSpPr>
            <p:spPr bwMode="auto">
              <a:xfrm>
                <a:off x="5097" y="2879"/>
                <a:ext cx="4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1351"/>
              <p:cNvSpPr>
                <a:spLocks noChangeArrowheads="1"/>
              </p:cNvSpPr>
              <p:nvPr/>
            </p:nvSpPr>
            <p:spPr bwMode="auto">
              <a:xfrm>
                <a:off x="5097" y="2871"/>
                <a:ext cx="4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Oval 1352"/>
              <p:cNvSpPr>
                <a:spLocks noChangeArrowheads="1"/>
              </p:cNvSpPr>
              <p:nvPr/>
            </p:nvSpPr>
            <p:spPr bwMode="auto">
              <a:xfrm>
                <a:off x="5097" y="2855"/>
                <a:ext cx="41"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1353"/>
              <p:cNvSpPr>
                <a:spLocks noChangeArrowheads="1"/>
              </p:cNvSpPr>
              <p:nvPr/>
            </p:nvSpPr>
            <p:spPr bwMode="auto">
              <a:xfrm>
                <a:off x="4545" y="3209"/>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1354"/>
              <p:cNvSpPr>
                <a:spLocks noChangeArrowheads="1"/>
              </p:cNvSpPr>
              <p:nvPr/>
            </p:nvSpPr>
            <p:spPr bwMode="auto">
              <a:xfrm>
                <a:off x="4545" y="320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1355"/>
              <p:cNvSpPr>
                <a:spLocks noChangeArrowheads="1"/>
              </p:cNvSpPr>
              <p:nvPr/>
            </p:nvSpPr>
            <p:spPr bwMode="auto">
              <a:xfrm>
                <a:off x="4545" y="324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1356"/>
              <p:cNvSpPr>
                <a:spLocks noChangeArrowheads="1"/>
              </p:cNvSpPr>
              <p:nvPr/>
            </p:nvSpPr>
            <p:spPr bwMode="auto">
              <a:xfrm>
                <a:off x="4537" y="321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1357"/>
              <p:cNvSpPr>
                <a:spLocks noChangeArrowheads="1"/>
              </p:cNvSpPr>
              <p:nvPr/>
            </p:nvSpPr>
            <p:spPr bwMode="auto">
              <a:xfrm>
                <a:off x="4537" y="324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1358"/>
              <p:cNvSpPr>
                <a:spLocks noChangeArrowheads="1"/>
              </p:cNvSpPr>
              <p:nvPr/>
            </p:nvSpPr>
            <p:spPr bwMode="auto">
              <a:xfrm>
                <a:off x="4529" y="322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1359"/>
              <p:cNvSpPr>
                <a:spLocks noChangeArrowheads="1"/>
              </p:cNvSpPr>
              <p:nvPr/>
            </p:nvSpPr>
            <p:spPr bwMode="auto">
              <a:xfrm>
                <a:off x="4529" y="323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1360"/>
              <p:cNvSpPr>
                <a:spLocks noChangeArrowheads="1"/>
              </p:cNvSpPr>
              <p:nvPr/>
            </p:nvSpPr>
            <p:spPr bwMode="auto">
              <a:xfrm>
                <a:off x="4529" y="323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1361"/>
              <p:cNvSpPr>
                <a:spLocks noChangeArrowheads="1"/>
              </p:cNvSpPr>
              <p:nvPr/>
            </p:nvSpPr>
            <p:spPr bwMode="auto">
              <a:xfrm>
                <a:off x="4529" y="322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Oval 1362"/>
              <p:cNvSpPr>
                <a:spLocks noChangeArrowheads="1"/>
              </p:cNvSpPr>
              <p:nvPr/>
            </p:nvSpPr>
            <p:spPr bwMode="auto">
              <a:xfrm>
                <a:off x="4529" y="3209"/>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0" name="Rectangle 1363"/>
              <p:cNvSpPr>
                <a:spLocks noChangeArrowheads="1"/>
              </p:cNvSpPr>
              <p:nvPr/>
            </p:nvSpPr>
            <p:spPr bwMode="auto">
              <a:xfrm>
                <a:off x="4409" y="3297"/>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Rectangle 1364"/>
              <p:cNvSpPr>
                <a:spLocks noChangeArrowheads="1"/>
              </p:cNvSpPr>
              <p:nvPr/>
            </p:nvSpPr>
            <p:spPr bwMode="auto">
              <a:xfrm>
                <a:off x="4409" y="3297"/>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Rectangle 1365"/>
              <p:cNvSpPr>
                <a:spLocks noChangeArrowheads="1"/>
              </p:cNvSpPr>
              <p:nvPr/>
            </p:nvSpPr>
            <p:spPr bwMode="auto">
              <a:xfrm>
                <a:off x="4409" y="3337"/>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1366"/>
              <p:cNvSpPr>
                <a:spLocks noChangeArrowheads="1"/>
              </p:cNvSpPr>
              <p:nvPr/>
            </p:nvSpPr>
            <p:spPr bwMode="auto">
              <a:xfrm>
                <a:off x="4401" y="3305"/>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1367"/>
              <p:cNvSpPr>
                <a:spLocks noChangeArrowheads="1"/>
              </p:cNvSpPr>
              <p:nvPr/>
            </p:nvSpPr>
            <p:spPr bwMode="auto">
              <a:xfrm>
                <a:off x="4401" y="3329"/>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1368"/>
              <p:cNvSpPr>
                <a:spLocks noChangeArrowheads="1"/>
              </p:cNvSpPr>
              <p:nvPr/>
            </p:nvSpPr>
            <p:spPr bwMode="auto">
              <a:xfrm>
                <a:off x="4393" y="331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1369"/>
              <p:cNvSpPr>
                <a:spLocks noChangeArrowheads="1"/>
              </p:cNvSpPr>
              <p:nvPr/>
            </p:nvSpPr>
            <p:spPr bwMode="auto">
              <a:xfrm>
                <a:off x="4393" y="332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7" name="Rectangle 1370"/>
              <p:cNvSpPr>
                <a:spLocks noChangeArrowheads="1"/>
              </p:cNvSpPr>
              <p:nvPr/>
            </p:nvSpPr>
            <p:spPr bwMode="auto">
              <a:xfrm>
                <a:off x="4393" y="332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1371"/>
              <p:cNvSpPr>
                <a:spLocks noChangeArrowheads="1"/>
              </p:cNvSpPr>
              <p:nvPr/>
            </p:nvSpPr>
            <p:spPr bwMode="auto">
              <a:xfrm>
                <a:off x="4393" y="331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9" name="Oval 1372"/>
              <p:cNvSpPr>
                <a:spLocks noChangeArrowheads="1"/>
              </p:cNvSpPr>
              <p:nvPr/>
            </p:nvSpPr>
            <p:spPr bwMode="auto">
              <a:xfrm>
                <a:off x="4393" y="3297"/>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1373"/>
              <p:cNvSpPr>
                <a:spLocks noChangeArrowheads="1"/>
              </p:cNvSpPr>
              <p:nvPr/>
            </p:nvSpPr>
            <p:spPr bwMode="auto">
              <a:xfrm>
                <a:off x="4969" y="2944"/>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1374"/>
              <p:cNvSpPr>
                <a:spLocks noChangeArrowheads="1"/>
              </p:cNvSpPr>
              <p:nvPr/>
            </p:nvSpPr>
            <p:spPr bwMode="auto">
              <a:xfrm>
                <a:off x="4969" y="294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1375"/>
              <p:cNvSpPr>
                <a:spLocks noChangeArrowheads="1"/>
              </p:cNvSpPr>
              <p:nvPr/>
            </p:nvSpPr>
            <p:spPr bwMode="auto">
              <a:xfrm>
                <a:off x="4969" y="298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1376"/>
              <p:cNvSpPr>
                <a:spLocks noChangeArrowheads="1"/>
              </p:cNvSpPr>
              <p:nvPr/>
            </p:nvSpPr>
            <p:spPr bwMode="auto">
              <a:xfrm>
                <a:off x="4961" y="295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1377"/>
              <p:cNvSpPr>
                <a:spLocks noChangeArrowheads="1"/>
              </p:cNvSpPr>
              <p:nvPr/>
            </p:nvSpPr>
            <p:spPr bwMode="auto">
              <a:xfrm>
                <a:off x="4961" y="297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1378"/>
              <p:cNvSpPr>
                <a:spLocks noChangeArrowheads="1"/>
              </p:cNvSpPr>
              <p:nvPr/>
            </p:nvSpPr>
            <p:spPr bwMode="auto">
              <a:xfrm>
                <a:off x="4953" y="296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1379"/>
              <p:cNvSpPr>
                <a:spLocks noChangeArrowheads="1"/>
              </p:cNvSpPr>
              <p:nvPr/>
            </p:nvSpPr>
            <p:spPr bwMode="auto">
              <a:xfrm>
                <a:off x="4953"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1380"/>
              <p:cNvSpPr>
                <a:spLocks noChangeArrowheads="1"/>
              </p:cNvSpPr>
              <p:nvPr/>
            </p:nvSpPr>
            <p:spPr bwMode="auto">
              <a:xfrm>
                <a:off x="4953" y="296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1381"/>
              <p:cNvSpPr>
                <a:spLocks noChangeArrowheads="1"/>
              </p:cNvSpPr>
              <p:nvPr/>
            </p:nvSpPr>
            <p:spPr bwMode="auto">
              <a:xfrm>
                <a:off x="4953" y="296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Oval 1382"/>
              <p:cNvSpPr>
                <a:spLocks noChangeArrowheads="1"/>
              </p:cNvSpPr>
              <p:nvPr/>
            </p:nvSpPr>
            <p:spPr bwMode="auto">
              <a:xfrm>
                <a:off x="4953" y="2944"/>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0" name="Rectangle 1383"/>
              <p:cNvSpPr>
                <a:spLocks noChangeArrowheads="1"/>
              </p:cNvSpPr>
              <p:nvPr/>
            </p:nvSpPr>
            <p:spPr bwMode="auto">
              <a:xfrm>
                <a:off x="4617" y="3161"/>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1" name="Rectangle 1384"/>
              <p:cNvSpPr>
                <a:spLocks noChangeArrowheads="1"/>
              </p:cNvSpPr>
              <p:nvPr/>
            </p:nvSpPr>
            <p:spPr bwMode="auto">
              <a:xfrm>
                <a:off x="4617" y="316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2" name="Rectangle 1385"/>
              <p:cNvSpPr>
                <a:spLocks noChangeArrowheads="1"/>
              </p:cNvSpPr>
              <p:nvPr/>
            </p:nvSpPr>
            <p:spPr bwMode="auto">
              <a:xfrm>
                <a:off x="4617" y="3201"/>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Rectangle 1386"/>
              <p:cNvSpPr>
                <a:spLocks noChangeArrowheads="1"/>
              </p:cNvSpPr>
              <p:nvPr/>
            </p:nvSpPr>
            <p:spPr bwMode="auto">
              <a:xfrm>
                <a:off x="4609" y="3169"/>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4" name="Rectangle 1387"/>
              <p:cNvSpPr>
                <a:spLocks noChangeArrowheads="1"/>
              </p:cNvSpPr>
              <p:nvPr/>
            </p:nvSpPr>
            <p:spPr bwMode="auto">
              <a:xfrm>
                <a:off x="4609" y="319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5" name="Rectangle 1388"/>
              <p:cNvSpPr>
                <a:spLocks noChangeArrowheads="1"/>
              </p:cNvSpPr>
              <p:nvPr/>
            </p:nvSpPr>
            <p:spPr bwMode="auto">
              <a:xfrm>
                <a:off x="4601" y="317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6" name="Rectangle 1389"/>
              <p:cNvSpPr>
                <a:spLocks noChangeArrowheads="1"/>
              </p:cNvSpPr>
              <p:nvPr/>
            </p:nvSpPr>
            <p:spPr bwMode="auto">
              <a:xfrm>
                <a:off x="4601" y="318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7" name="Rectangle 1390"/>
              <p:cNvSpPr>
                <a:spLocks noChangeArrowheads="1"/>
              </p:cNvSpPr>
              <p:nvPr/>
            </p:nvSpPr>
            <p:spPr bwMode="auto">
              <a:xfrm>
                <a:off x="4601" y="318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1391"/>
              <p:cNvSpPr>
                <a:spLocks noChangeArrowheads="1"/>
              </p:cNvSpPr>
              <p:nvPr/>
            </p:nvSpPr>
            <p:spPr bwMode="auto">
              <a:xfrm>
                <a:off x="4601" y="317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Oval 1392"/>
              <p:cNvSpPr>
                <a:spLocks noChangeArrowheads="1"/>
              </p:cNvSpPr>
              <p:nvPr/>
            </p:nvSpPr>
            <p:spPr bwMode="auto">
              <a:xfrm>
                <a:off x="4601" y="3161"/>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0" name="Rectangle 1393"/>
              <p:cNvSpPr>
                <a:spLocks noChangeArrowheads="1"/>
              </p:cNvSpPr>
              <p:nvPr/>
            </p:nvSpPr>
            <p:spPr bwMode="auto">
              <a:xfrm>
                <a:off x="4481" y="3249"/>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1394"/>
              <p:cNvSpPr>
                <a:spLocks noChangeArrowheads="1"/>
              </p:cNvSpPr>
              <p:nvPr/>
            </p:nvSpPr>
            <p:spPr bwMode="auto">
              <a:xfrm>
                <a:off x="4481" y="324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2" name="Rectangle 1395"/>
              <p:cNvSpPr>
                <a:spLocks noChangeArrowheads="1"/>
              </p:cNvSpPr>
              <p:nvPr/>
            </p:nvSpPr>
            <p:spPr bwMode="auto">
              <a:xfrm>
                <a:off x="4481" y="328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1396"/>
              <p:cNvSpPr>
                <a:spLocks noChangeArrowheads="1"/>
              </p:cNvSpPr>
              <p:nvPr/>
            </p:nvSpPr>
            <p:spPr bwMode="auto">
              <a:xfrm>
                <a:off x="4473" y="325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1397"/>
              <p:cNvSpPr>
                <a:spLocks noChangeArrowheads="1"/>
              </p:cNvSpPr>
              <p:nvPr/>
            </p:nvSpPr>
            <p:spPr bwMode="auto">
              <a:xfrm>
                <a:off x="4473" y="328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1398"/>
              <p:cNvSpPr>
                <a:spLocks noChangeArrowheads="1"/>
              </p:cNvSpPr>
              <p:nvPr/>
            </p:nvSpPr>
            <p:spPr bwMode="auto">
              <a:xfrm>
                <a:off x="4465" y="326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1399"/>
              <p:cNvSpPr>
                <a:spLocks noChangeArrowheads="1"/>
              </p:cNvSpPr>
              <p:nvPr/>
            </p:nvSpPr>
            <p:spPr bwMode="auto">
              <a:xfrm>
                <a:off x="4465"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1400"/>
              <p:cNvSpPr>
                <a:spLocks noChangeArrowheads="1"/>
              </p:cNvSpPr>
              <p:nvPr/>
            </p:nvSpPr>
            <p:spPr bwMode="auto">
              <a:xfrm>
                <a:off x="4465"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1401"/>
              <p:cNvSpPr>
                <a:spLocks noChangeArrowheads="1"/>
              </p:cNvSpPr>
              <p:nvPr/>
            </p:nvSpPr>
            <p:spPr bwMode="auto">
              <a:xfrm>
                <a:off x="4465" y="326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Oval 1402"/>
              <p:cNvSpPr>
                <a:spLocks noChangeArrowheads="1"/>
              </p:cNvSpPr>
              <p:nvPr/>
            </p:nvSpPr>
            <p:spPr bwMode="auto">
              <a:xfrm>
                <a:off x="4465" y="3249"/>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0" name="Line 1403"/>
              <p:cNvSpPr>
                <a:spLocks noChangeShapeType="1"/>
              </p:cNvSpPr>
              <p:nvPr/>
            </p:nvSpPr>
            <p:spPr bwMode="auto">
              <a:xfrm>
                <a:off x="4489" y="3683"/>
                <a:ext cx="697"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1" name="Line 1404"/>
              <p:cNvSpPr>
                <a:spLocks noChangeShapeType="1"/>
              </p:cNvSpPr>
              <p:nvPr/>
            </p:nvSpPr>
            <p:spPr bwMode="auto">
              <a:xfrm>
                <a:off x="4489"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2" name="Line 1405"/>
              <p:cNvSpPr>
                <a:spLocks noChangeShapeType="1"/>
              </p:cNvSpPr>
              <p:nvPr/>
            </p:nvSpPr>
            <p:spPr bwMode="auto">
              <a:xfrm>
                <a:off x="4833"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3" name="Line 1406"/>
              <p:cNvSpPr>
                <a:spLocks noChangeShapeType="1"/>
              </p:cNvSpPr>
              <p:nvPr/>
            </p:nvSpPr>
            <p:spPr bwMode="auto">
              <a:xfrm>
                <a:off x="5186"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1407"/>
              <p:cNvSpPr>
                <a:spLocks noChangeArrowheads="1"/>
              </p:cNvSpPr>
              <p:nvPr/>
            </p:nvSpPr>
            <p:spPr bwMode="auto">
              <a:xfrm>
                <a:off x="4429" y="376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5" name="Rectangle 1408"/>
              <p:cNvSpPr>
                <a:spLocks noChangeArrowheads="1"/>
              </p:cNvSpPr>
              <p:nvPr/>
            </p:nvSpPr>
            <p:spPr bwMode="auto">
              <a:xfrm>
                <a:off x="4737"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6" name="Rectangle 1409"/>
              <p:cNvSpPr>
                <a:spLocks noChangeArrowheads="1"/>
              </p:cNvSpPr>
              <p:nvPr/>
            </p:nvSpPr>
            <p:spPr bwMode="auto">
              <a:xfrm>
                <a:off x="5090"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7" name="Line 1410"/>
              <p:cNvSpPr>
                <a:spLocks noChangeShapeType="1"/>
              </p:cNvSpPr>
              <p:nvPr/>
            </p:nvSpPr>
            <p:spPr bwMode="auto">
              <a:xfrm flipV="1">
                <a:off x="4297" y="2470"/>
                <a:ext cx="0" cy="102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8" name="Line 1411"/>
              <p:cNvSpPr>
                <a:spLocks noChangeShapeType="1"/>
              </p:cNvSpPr>
              <p:nvPr/>
            </p:nvSpPr>
            <p:spPr bwMode="auto">
              <a:xfrm flipH="1">
                <a:off x="4248" y="3498"/>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9" name="Line 1412"/>
              <p:cNvSpPr>
                <a:spLocks noChangeShapeType="1"/>
              </p:cNvSpPr>
              <p:nvPr/>
            </p:nvSpPr>
            <p:spPr bwMode="auto">
              <a:xfrm flipH="1">
                <a:off x="4248" y="3241"/>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0" name="Line 1413"/>
              <p:cNvSpPr>
                <a:spLocks noChangeShapeType="1"/>
              </p:cNvSpPr>
              <p:nvPr/>
            </p:nvSpPr>
            <p:spPr bwMode="auto">
              <a:xfrm flipH="1">
                <a:off x="4248" y="2984"/>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1" name="Line 1414"/>
              <p:cNvSpPr>
                <a:spLocks noChangeShapeType="1"/>
              </p:cNvSpPr>
              <p:nvPr/>
            </p:nvSpPr>
            <p:spPr bwMode="auto">
              <a:xfrm flipH="1">
                <a:off x="4248" y="2727"/>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2" name="Line 1415"/>
              <p:cNvSpPr>
                <a:spLocks noChangeShapeType="1"/>
              </p:cNvSpPr>
              <p:nvPr/>
            </p:nvSpPr>
            <p:spPr bwMode="auto">
              <a:xfrm flipH="1">
                <a:off x="4248" y="2470"/>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1416"/>
              <p:cNvSpPr>
                <a:spLocks noChangeArrowheads="1"/>
              </p:cNvSpPr>
              <p:nvPr/>
            </p:nvSpPr>
            <p:spPr bwMode="auto">
              <a:xfrm rot="16200000">
                <a:off x="4097" y="341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4" name="Rectangle 1417"/>
              <p:cNvSpPr>
                <a:spLocks noChangeArrowheads="1"/>
              </p:cNvSpPr>
              <p:nvPr/>
            </p:nvSpPr>
            <p:spPr bwMode="auto">
              <a:xfrm rot="16200000">
                <a:off x="4097" y="3156"/>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5" name="Rectangle 1418"/>
              <p:cNvSpPr>
                <a:spLocks noChangeArrowheads="1"/>
              </p:cNvSpPr>
              <p:nvPr/>
            </p:nvSpPr>
            <p:spPr bwMode="auto">
              <a:xfrm rot="16200000">
                <a:off x="4097" y="2899"/>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6" name="Rectangle 1419"/>
              <p:cNvSpPr>
                <a:spLocks noChangeArrowheads="1"/>
              </p:cNvSpPr>
              <p:nvPr/>
            </p:nvSpPr>
            <p:spPr bwMode="auto">
              <a:xfrm rot="16200000">
                <a:off x="4061" y="2642"/>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7" name="Rectangle 1420"/>
              <p:cNvSpPr>
                <a:spLocks noChangeArrowheads="1"/>
              </p:cNvSpPr>
              <p:nvPr/>
            </p:nvSpPr>
            <p:spPr bwMode="auto">
              <a:xfrm rot="16200000">
                <a:off x="4061" y="2385"/>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8" name="Rectangle 1421"/>
              <p:cNvSpPr>
                <a:spLocks noChangeArrowheads="1"/>
              </p:cNvSpPr>
              <p:nvPr/>
            </p:nvSpPr>
            <p:spPr bwMode="auto">
              <a:xfrm>
                <a:off x="4297" y="2293"/>
                <a:ext cx="1217" cy="1390"/>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9" name="Rectangle 1422"/>
              <p:cNvSpPr>
                <a:spLocks noChangeArrowheads="1"/>
              </p:cNvSpPr>
              <p:nvPr/>
            </p:nvSpPr>
            <p:spPr bwMode="auto">
              <a:xfrm>
                <a:off x="4813" y="3972"/>
                <a:ext cx="1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x3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0" name="Rectangle 1423"/>
              <p:cNvSpPr>
                <a:spLocks noChangeArrowheads="1"/>
              </p:cNvSpPr>
              <p:nvPr/>
            </p:nvSpPr>
            <p:spPr bwMode="auto">
              <a:xfrm rot="16200000">
                <a:off x="3869" y="2898"/>
                <a:ext cx="17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y3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1" name="Line 1424"/>
              <p:cNvSpPr>
                <a:spLocks noChangeShapeType="1"/>
              </p:cNvSpPr>
              <p:nvPr/>
            </p:nvSpPr>
            <p:spPr bwMode="auto">
              <a:xfrm flipV="1">
                <a:off x="4297" y="2365"/>
                <a:ext cx="1217" cy="1109"/>
              </a:xfrm>
              <a:prstGeom prst="line">
                <a:avLst/>
              </a:prstGeom>
              <a:noFill/>
              <a:ln w="1270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2" name="Rectangle 1425"/>
              <p:cNvSpPr>
                <a:spLocks noChangeArrowheads="1"/>
              </p:cNvSpPr>
              <p:nvPr/>
            </p:nvSpPr>
            <p:spPr bwMode="auto">
              <a:xfrm>
                <a:off x="6427" y="3145"/>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3" name="Rectangle 1426"/>
              <p:cNvSpPr>
                <a:spLocks noChangeArrowheads="1"/>
              </p:cNvSpPr>
              <p:nvPr/>
            </p:nvSpPr>
            <p:spPr bwMode="auto">
              <a:xfrm>
                <a:off x="6427" y="314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Rectangle 1427"/>
              <p:cNvSpPr>
                <a:spLocks noChangeArrowheads="1"/>
              </p:cNvSpPr>
              <p:nvPr/>
            </p:nvSpPr>
            <p:spPr bwMode="auto">
              <a:xfrm>
                <a:off x="6427" y="318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35" name="Rectangle 1429"/>
            <p:cNvSpPr>
              <a:spLocks noChangeArrowheads="1"/>
            </p:cNvSpPr>
            <p:nvPr/>
          </p:nvSpPr>
          <p:spPr bwMode="auto">
            <a:xfrm>
              <a:off x="6419" y="315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430"/>
            <p:cNvSpPr>
              <a:spLocks noChangeArrowheads="1"/>
            </p:cNvSpPr>
            <p:nvPr/>
          </p:nvSpPr>
          <p:spPr bwMode="auto">
            <a:xfrm>
              <a:off x="6419" y="317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431"/>
            <p:cNvSpPr>
              <a:spLocks noChangeArrowheads="1"/>
            </p:cNvSpPr>
            <p:nvPr/>
          </p:nvSpPr>
          <p:spPr bwMode="auto">
            <a:xfrm>
              <a:off x="6411" y="316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432"/>
            <p:cNvSpPr>
              <a:spLocks noChangeArrowheads="1"/>
            </p:cNvSpPr>
            <p:nvPr/>
          </p:nvSpPr>
          <p:spPr bwMode="auto">
            <a:xfrm>
              <a:off x="6411" y="316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433"/>
            <p:cNvSpPr>
              <a:spLocks noChangeArrowheads="1"/>
            </p:cNvSpPr>
            <p:nvPr/>
          </p:nvSpPr>
          <p:spPr bwMode="auto">
            <a:xfrm>
              <a:off x="6411" y="316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434"/>
            <p:cNvSpPr>
              <a:spLocks noChangeArrowheads="1"/>
            </p:cNvSpPr>
            <p:nvPr/>
          </p:nvSpPr>
          <p:spPr bwMode="auto">
            <a:xfrm>
              <a:off x="6411" y="316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Oval 1435"/>
            <p:cNvSpPr>
              <a:spLocks noChangeArrowheads="1"/>
            </p:cNvSpPr>
            <p:nvPr/>
          </p:nvSpPr>
          <p:spPr bwMode="auto">
            <a:xfrm>
              <a:off x="6411" y="3145"/>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Rectangle 1436"/>
            <p:cNvSpPr>
              <a:spLocks noChangeArrowheads="1"/>
            </p:cNvSpPr>
            <p:nvPr/>
          </p:nvSpPr>
          <p:spPr bwMode="auto">
            <a:xfrm>
              <a:off x="6427" y="3249"/>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437"/>
            <p:cNvSpPr>
              <a:spLocks noChangeArrowheads="1"/>
            </p:cNvSpPr>
            <p:nvPr/>
          </p:nvSpPr>
          <p:spPr bwMode="auto">
            <a:xfrm>
              <a:off x="6427" y="324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438"/>
            <p:cNvSpPr>
              <a:spLocks noChangeArrowheads="1"/>
            </p:cNvSpPr>
            <p:nvPr/>
          </p:nvSpPr>
          <p:spPr bwMode="auto">
            <a:xfrm>
              <a:off x="6427" y="3289"/>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439"/>
            <p:cNvSpPr>
              <a:spLocks noChangeArrowheads="1"/>
            </p:cNvSpPr>
            <p:nvPr/>
          </p:nvSpPr>
          <p:spPr bwMode="auto">
            <a:xfrm>
              <a:off x="6419" y="3257"/>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440"/>
            <p:cNvSpPr>
              <a:spLocks noChangeArrowheads="1"/>
            </p:cNvSpPr>
            <p:nvPr/>
          </p:nvSpPr>
          <p:spPr bwMode="auto">
            <a:xfrm>
              <a:off x="6419" y="328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Rectangle 1441"/>
            <p:cNvSpPr>
              <a:spLocks noChangeArrowheads="1"/>
            </p:cNvSpPr>
            <p:nvPr/>
          </p:nvSpPr>
          <p:spPr bwMode="auto">
            <a:xfrm>
              <a:off x="6411" y="326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442"/>
            <p:cNvSpPr>
              <a:spLocks noChangeArrowheads="1"/>
            </p:cNvSpPr>
            <p:nvPr/>
          </p:nvSpPr>
          <p:spPr bwMode="auto">
            <a:xfrm>
              <a:off x="6411"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443"/>
            <p:cNvSpPr>
              <a:spLocks noChangeArrowheads="1"/>
            </p:cNvSpPr>
            <p:nvPr/>
          </p:nvSpPr>
          <p:spPr bwMode="auto">
            <a:xfrm>
              <a:off x="6411" y="3273"/>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444"/>
            <p:cNvSpPr>
              <a:spLocks noChangeArrowheads="1"/>
            </p:cNvSpPr>
            <p:nvPr/>
          </p:nvSpPr>
          <p:spPr bwMode="auto">
            <a:xfrm>
              <a:off x="6411" y="3265"/>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Oval 1445"/>
            <p:cNvSpPr>
              <a:spLocks noChangeArrowheads="1"/>
            </p:cNvSpPr>
            <p:nvPr/>
          </p:nvSpPr>
          <p:spPr bwMode="auto">
            <a:xfrm>
              <a:off x="6411" y="3249"/>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446"/>
            <p:cNvSpPr>
              <a:spLocks noChangeArrowheads="1"/>
            </p:cNvSpPr>
            <p:nvPr/>
          </p:nvSpPr>
          <p:spPr bwMode="auto">
            <a:xfrm>
              <a:off x="6427" y="3000"/>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Rectangle 1447"/>
            <p:cNvSpPr>
              <a:spLocks noChangeArrowheads="1"/>
            </p:cNvSpPr>
            <p:nvPr/>
          </p:nvSpPr>
          <p:spPr bwMode="auto">
            <a:xfrm>
              <a:off x="6427" y="300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448"/>
            <p:cNvSpPr>
              <a:spLocks noChangeArrowheads="1"/>
            </p:cNvSpPr>
            <p:nvPr/>
          </p:nvSpPr>
          <p:spPr bwMode="auto">
            <a:xfrm>
              <a:off x="6427" y="3040"/>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449"/>
            <p:cNvSpPr>
              <a:spLocks noChangeArrowheads="1"/>
            </p:cNvSpPr>
            <p:nvPr/>
          </p:nvSpPr>
          <p:spPr bwMode="auto">
            <a:xfrm>
              <a:off x="6419" y="300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450"/>
            <p:cNvSpPr>
              <a:spLocks noChangeArrowheads="1"/>
            </p:cNvSpPr>
            <p:nvPr/>
          </p:nvSpPr>
          <p:spPr bwMode="auto">
            <a:xfrm>
              <a:off x="6419" y="303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451"/>
            <p:cNvSpPr>
              <a:spLocks noChangeArrowheads="1"/>
            </p:cNvSpPr>
            <p:nvPr/>
          </p:nvSpPr>
          <p:spPr bwMode="auto">
            <a:xfrm>
              <a:off x="6411" y="301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452"/>
            <p:cNvSpPr>
              <a:spLocks noChangeArrowheads="1"/>
            </p:cNvSpPr>
            <p:nvPr/>
          </p:nvSpPr>
          <p:spPr bwMode="auto">
            <a:xfrm>
              <a:off x="6411" y="302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453"/>
            <p:cNvSpPr>
              <a:spLocks noChangeArrowheads="1"/>
            </p:cNvSpPr>
            <p:nvPr/>
          </p:nvSpPr>
          <p:spPr bwMode="auto">
            <a:xfrm>
              <a:off x="6411" y="302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54"/>
            <p:cNvSpPr>
              <a:spLocks noChangeArrowheads="1"/>
            </p:cNvSpPr>
            <p:nvPr/>
          </p:nvSpPr>
          <p:spPr bwMode="auto">
            <a:xfrm>
              <a:off x="6411" y="301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Oval 1455"/>
            <p:cNvSpPr>
              <a:spLocks noChangeArrowheads="1"/>
            </p:cNvSpPr>
            <p:nvPr/>
          </p:nvSpPr>
          <p:spPr bwMode="auto">
            <a:xfrm>
              <a:off x="6411" y="3000"/>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Rectangle 1456"/>
            <p:cNvSpPr>
              <a:spLocks noChangeArrowheads="1"/>
            </p:cNvSpPr>
            <p:nvPr/>
          </p:nvSpPr>
          <p:spPr bwMode="auto">
            <a:xfrm>
              <a:off x="6427" y="2855"/>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57"/>
            <p:cNvSpPr>
              <a:spLocks noChangeArrowheads="1"/>
            </p:cNvSpPr>
            <p:nvPr/>
          </p:nvSpPr>
          <p:spPr bwMode="auto">
            <a:xfrm>
              <a:off x="6427" y="285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58"/>
            <p:cNvSpPr>
              <a:spLocks noChangeArrowheads="1"/>
            </p:cNvSpPr>
            <p:nvPr/>
          </p:nvSpPr>
          <p:spPr bwMode="auto">
            <a:xfrm>
              <a:off x="6427" y="289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59"/>
            <p:cNvSpPr>
              <a:spLocks noChangeArrowheads="1"/>
            </p:cNvSpPr>
            <p:nvPr/>
          </p:nvSpPr>
          <p:spPr bwMode="auto">
            <a:xfrm>
              <a:off x="6419" y="2863"/>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Rectangle 1460"/>
            <p:cNvSpPr>
              <a:spLocks noChangeArrowheads="1"/>
            </p:cNvSpPr>
            <p:nvPr/>
          </p:nvSpPr>
          <p:spPr bwMode="auto">
            <a:xfrm>
              <a:off x="6419" y="288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61"/>
            <p:cNvSpPr>
              <a:spLocks noChangeArrowheads="1"/>
            </p:cNvSpPr>
            <p:nvPr/>
          </p:nvSpPr>
          <p:spPr bwMode="auto">
            <a:xfrm>
              <a:off x="6411" y="287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62"/>
            <p:cNvSpPr>
              <a:spLocks noChangeArrowheads="1"/>
            </p:cNvSpPr>
            <p:nvPr/>
          </p:nvSpPr>
          <p:spPr bwMode="auto">
            <a:xfrm>
              <a:off x="6411"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63"/>
            <p:cNvSpPr>
              <a:spLocks noChangeArrowheads="1"/>
            </p:cNvSpPr>
            <p:nvPr/>
          </p:nvSpPr>
          <p:spPr bwMode="auto">
            <a:xfrm>
              <a:off x="6411" y="2879"/>
              <a:ext cx="4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464"/>
            <p:cNvSpPr>
              <a:spLocks noChangeArrowheads="1"/>
            </p:cNvSpPr>
            <p:nvPr/>
          </p:nvSpPr>
          <p:spPr bwMode="auto">
            <a:xfrm>
              <a:off x="6411" y="2871"/>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Oval 1465"/>
            <p:cNvSpPr>
              <a:spLocks noChangeArrowheads="1"/>
            </p:cNvSpPr>
            <p:nvPr/>
          </p:nvSpPr>
          <p:spPr bwMode="auto">
            <a:xfrm>
              <a:off x="6411" y="2855"/>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466"/>
            <p:cNvSpPr>
              <a:spLocks noChangeArrowheads="1"/>
            </p:cNvSpPr>
            <p:nvPr/>
          </p:nvSpPr>
          <p:spPr bwMode="auto">
            <a:xfrm>
              <a:off x="6427" y="2904"/>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467"/>
            <p:cNvSpPr>
              <a:spLocks noChangeArrowheads="1"/>
            </p:cNvSpPr>
            <p:nvPr/>
          </p:nvSpPr>
          <p:spPr bwMode="auto">
            <a:xfrm>
              <a:off x="6427" y="290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468"/>
            <p:cNvSpPr>
              <a:spLocks noChangeArrowheads="1"/>
            </p:cNvSpPr>
            <p:nvPr/>
          </p:nvSpPr>
          <p:spPr bwMode="auto">
            <a:xfrm>
              <a:off x="6427" y="294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469"/>
            <p:cNvSpPr>
              <a:spLocks noChangeArrowheads="1"/>
            </p:cNvSpPr>
            <p:nvPr/>
          </p:nvSpPr>
          <p:spPr bwMode="auto">
            <a:xfrm>
              <a:off x="6419" y="291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Rectangle 1470"/>
            <p:cNvSpPr>
              <a:spLocks noChangeArrowheads="1"/>
            </p:cNvSpPr>
            <p:nvPr/>
          </p:nvSpPr>
          <p:spPr bwMode="auto">
            <a:xfrm>
              <a:off x="6419" y="293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471"/>
            <p:cNvSpPr>
              <a:spLocks noChangeArrowheads="1"/>
            </p:cNvSpPr>
            <p:nvPr/>
          </p:nvSpPr>
          <p:spPr bwMode="auto">
            <a:xfrm>
              <a:off x="6411" y="29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472"/>
            <p:cNvSpPr>
              <a:spLocks noChangeArrowheads="1"/>
            </p:cNvSpPr>
            <p:nvPr/>
          </p:nvSpPr>
          <p:spPr bwMode="auto">
            <a:xfrm>
              <a:off x="6411" y="292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473"/>
            <p:cNvSpPr>
              <a:spLocks noChangeArrowheads="1"/>
            </p:cNvSpPr>
            <p:nvPr/>
          </p:nvSpPr>
          <p:spPr bwMode="auto">
            <a:xfrm>
              <a:off x="6411" y="292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474"/>
            <p:cNvSpPr>
              <a:spLocks noChangeArrowheads="1"/>
            </p:cNvSpPr>
            <p:nvPr/>
          </p:nvSpPr>
          <p:spPr bwMode="auto">
            <a:xfrm>
              <a:off x="6411" y="29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Oval 1475"/>
            <p:cNvSpPr>
              <a:spLocks noChangeArrowheads="1"/>
            </p:cNvSpPr>
            <p:nvPr/>
          </p:nvSpPr>
          <p:spPr bwMode="auto">
            <a:xfrm>
              <a:off x="6411" y="2904"/>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Rectangle 1476"/>
            <p:cNvSpPr>
              <a:spLocks noChangeArrowheads="1"/>
            </p:cNvSpPr>
            <p:nvPr/>
          </p:nvSpPr>
          <p:spPr bwMode="auto">
            <a:xfrm>
              <a:off x="6427" y="3088"/>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Rectangle 1477"/>
            <p:cNvSpPr>
              <a:spLocks noChangeArrowheads="1"/>
            </p:cNvSpPr>
            <p:nvPr/>
          </p:nvSpPr>
          <p:spPr bwMode="auto">
            <a:xfrm>
              <a:off x="6427" y="3088"/>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Rectangle 1478"/>
            <p:cNvSpPr>
              <a:spLocks noChangeArrowheads="1"/>
            </p:cNvSpPr>
            <p:nvPr/>
          </p:nvSpPr>
          <p:spPr bwMode="auto">
            <a:xfrm>
              <a:off x="6427" y="3128"/>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479"/>
            <p:cNvSpPr>
              <a:spLocks noChangeArrowheads="1"/>
            </p:cNvSpPr>
            <p:nvPr/>
          </p:nvSpPr>
          <p:spPr bwMode="auto">
            <a:xfrm>
              <a:off x="6419" y="3096"/>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480"/>
            <p:cNvSpPr>
              <a:spLocks noChangeArrowheads="1"/>
            </p:cNvSpPr>
            <p:nvPr/>
          </p:nvSpPr>
          <p:spPr bwMode="auto">
            <a:xfrm>
              <a:off x="6419" y="312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481"/>
            <p:cNvSpPr>
              <a:spLocks noChangeArrowheads="1"/>
            </p:cNvSpPr>
            <p:nvPr/>
          </p:nvSpPr>
          <p:spPr bwMode="auto">
            <a:xfrm>
              <a:off x="6411" y="310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482"/>
            <p:cNvSpPr>
              <a:spLocks noChangeArrowheads="1"/>
            </p:cNvSpPr>
            <p:nvPr/>
          </p:nvSpPr>
          <p:spPr bwMode="auto">
            <a:xfrm>
              <a:off x="6411" y="311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483"/>
            <p:cNvSpPr>
              <a:spLocks noChangeArrowheads="1"/>
            </p:cNvSpPr>
            <p:nvPr/>
          </p:nvSpPr>
          <p:spPr bwMode="auto">
            <a:xfrm>
              <a:off x="6411" y="311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484"/>
            <p:cNvSpPr>
              <a:spLocks noChangeArrowheads="1"/>
            </p:cNvSpPr>
            <p:nvPr/>
          </p:nvSpPr>
          <p:spPr bwMode="auto">
            <a:xfrm>
              <a:off x="6411" y="3104"/>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Oval 1485"/>
            <p:cNvSpPr>
              <a:spLocks noChangeArrowheads="1"/>
            </p:cNvSpPr>
            <p:nvPr/>
          </p:nvSpPr>
          <p:spPr bwMode="auto">
            <a:xfrm>
              <a:off x="6411" y="3088"/>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486"/>
            <p:cNvSpPr>
              <a:spLocks noChangeArrowheads="1"/>
            </p:cNvSpPr>
            <p:nvPr/>
          </p:nvSpPr>
          <p:spPr bwMode="auto">
            <a:xfrm>
              <a:off x="6427" y="3313"/>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487"/>
            <p:cNvSpPr>
              <a:spLocks noChangeArrowheads="1"/>
            </p:cNvSpPr>
            <p:nvPr/>
          </p:nvSpPr>
          <p:spPr bwMode="auto">
            <a:xfrm>
              <a:off x="6427" y="331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488"/>
            <p:cNvSpPr>
              <a:spLocks noChangeArrowheads="1"/>
            </p:cNvSpPr>
            <p:nvPr/>
          </p:nvSpPr>
          <p:spPr bwMode="auto">
            <a:xfrm>
              <a:off x="6427" y="335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489"/>
            <p:cNvSpPr>
              <a:spLocks noChangeArrowheads="1"/>
            </p:cNvSpPr>
            <p:nvPr/>
          </p:nvSpPr>
          <p:spPr bwMode="auto">
            <a:xfrm>
              <a:off x="6419" y="332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490"/>
            <p:cNvSpPr>
              <a:spLocks noChangeArrowheads="1"/>
            </p:cNvSpPr>
            <p:nvPr/>
          </p:nvSpPr>
          <p:spPr bwMode="auto">
            <a:xfrm>
              <a:off x="6419" y="3345"/>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491"/>
            <p:cNvSpPr>
              <a:spLocks noChangeArrowheads="1"/>
            </p:cNvSpPr>
            <p:nvPr/>
          </p:nvSpPr>
          <p:spPr bwMode="auto">
            <a:xfrm>
              <a:off x="6411" y="332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492"/>
            <p:cNvSpPr>
              <a:spLocks noChangeArrowheads="1"/>
            </p:cNvSpPr>
            <p:nvPr/>
          </p:nvSpPr>
          <p:spPr bwMode="auto">
            <a:xfrm>
              <a:off x="6411" y="333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493"/>
            <p:cNvSpPr>
              <a:spLocks noChangeArrowheads="1"/>
            </p:cNvSpPr>
            <p:nvPr/>
          </p:nvSpPr>
          <p:spPr bwMode="auto">
            <a:xfrm>
              <a:off x="6411" y="333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494"/>
            <p:cNvSpPr>
              <a:spLocks noChangeArrowheads="1"/>
            </p:cNvSpPr>
            <p:nvPr/>
          </p:nvSpPr>
          <p:spPr bwMode="auto">
            <a:xfrm>
              <a:off x="6411" y="332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Oval 1495"/>
            <p:cNvSpPr>
              <a:spLocks noChangeArrowheads="1"/>
            </p:cNvSpPr>
            <p:nvPr/>
          </p:nvSpPr>
          <p:spPr bwMode="auto">
            <a:xfrm>
              <a:off x="6411" y="3313"/>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 name="Rectangle 1496"/>
            <p:cNvSpPr>
              <a:spLocks noChangeArrowheads="1"/>
            </p:cNvSpPr>
            <p:nvPr/>
          </p:nvSpPr>
          <p:spPr bwMode="auto">
            <a:xfrm>
              <a:off x="7204" y="2382"/>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497"/>
            <p:cNvSpPr>
              <a:spLocks noChangeArrowheads="1"/>
            </p:cNvSpPr>
            <p:nvPr/>
          </p:nvSpPr>
          <p:spPr bwMode="auto">
            <a:xfrm>
              <a:off x="7204" y="238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498"/>
            <p:cNvSpPr>
              <a:spLocks noChangeArrowheads="1"/>
            </p:cNvSpPr>
            <p:nvPr/>
          </p:nvSpPr>
          <p:spPr bwMode="auto">
            <a:xfrm>
              <a:off x="7204" y="2422"/>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Rectangle 1499"/>
            <p:cNvSpPr>
              <a:spLocks noChangeArrowheads="1"/>
            </p:cNvSpPr>
            <p:nvPr/>
          </p:nvSpPr>
          <p:spPr bwMode="auto">
            <a:xfrm>
              <a:off x="7196" y="2390"/>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Rectangle 1500"/>
            <p:cNvSpPr>
              <a:spLocks noChangeArrowheads="1"/>
            </p:cNvSpPr>
            <p:nvPr/>
          </p:nvSpPr>
          <p:spPr bwMode="auto">
            <a:xfrm>
              <a:off x="7196" y="241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Rectangle 1501"/>
            <p:cNvSpPr>
              <a:spLocks noChangeArrowheads="1"/>
            </p:cNvSpPr>
            <p:nvPr/>
          </p:nvSpPr>
          <p:spPr bwMode="auto">
            <a:xfrm>
              <a:off x="7188" y="239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Rectangle 1502"/>
            <p:cNvSpPr>
              <a:spLocks noChangeArrowheads="1"/>
            </p:cNvSpPr>
            <p:nvPr/>
          </p:nvSpPr>
          <p:spPr bwMode="auto">
            <a:xfrm>
              <a:off x="7188" y="240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Rectangle 1503"/>
            <p:cNvSpPr>
              <a:spLocks noChangeArrowheads="1"/>
            </p:cNvSpPr>
            <p:nvPr/>
          </p:nvSpPr>
          <p:spPr bwMode="auto">
            <a:xfrm>
              <a:off x="7188" y="2406"/>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504"/>
            <p:cNvSpPr>
              <a:spLocks noChangeArrowheads="1"/>
            </p:cNvSpPr>
            <p:nvPr/>
          </p:nvSpPr>
          <p:spPr bwMode="auto">
            <a:xfrm>
              <a:off x="7188" y="239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Oval 1505"/>
            <p:cNvSpPr>
              <a:spLocks noChangeArrowheads="1"/>
            </p:cNvSpPr>
            <p:nvPr/>
          </p:nvSpPr>
          <p:spPr bwMode="auto">
            <a:xfrm>
              <a:off x="7188" y="2382"/>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506"/>
            <p:cNvSpPr>
              <a:spLocks noChangeArrowheads="1"/>
            </p:cNvSpPr>
            <p:nvPr/>
          </p:nvSpPr>
          <p:spPr bwMode="auto">
            <a:xfrm>
              <a:off x="6427" y="3273"/>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Rectangle 1507"/>
            <p:cNvSpPr>
              <a:spLocks noChangeArrowheads="1"/>
            </p:cNvSpPr>
            <p:nvPr/>
          </p:nvSpPr>
          <p:spPr bwMode="auto">
            <a:xfrm>
              <a:off x="6427" y="327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508"/>
            <p:cNvSpPr>
              <a:spLocks noChangeArrowheads="1"/>
            </p:cNvSpPr>
            <p:nvPr/>
          </p:nvSpPr>
          <p:spPr bwMode="auto">
            <a:xfrm>
              <a:off x="6427" y="3313"/>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509"/>
            <p:cNvSpPr>
              <a:spLocks noChangeArrowheads="1"/>
            </p:cNvSpPr>
            <p:nvPr/>
          </p:nvSpPr>
          <p:spPr bwMode="auto">
            <a:xfrm>
              <a:off x="6419" y="3281"/>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510"/>
            <p:cNvSpPr>
              <a:spLocks noChangeArrowheads="1"/>
            </p:cNvSpPr>
            <p:nvPr/>
          </p:nvSpPr>
          <p:spPr bwMode="auto">
            <a:xfrm>
              <a:off x="6419" y="3305"/>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511"/>
            <p:cNvSpPr>
              <a:spLocks noChangeArrowheads="1"/>
            </p:cNvSpPr>
            <p:nvPr/>
          </p:nvSpPr>
          <p:spPr bwMode="auto">
            <a:xfrm>
              <a:off x="6411" y="328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512"/>
            <p:cNvSpPr>
              <a:spLocks noChangeArrowheads="1"/>
            </p:cNvSpPr>
            <p:nvPr/>
          </p:nvSpPr>
          <p:spPr bwMode="auto">
            <a:xfrm>
              <a:off x="6411" y="329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513"/>
            <p:cNvSpPr>
              <a:spLocks noChangeArrowheads="1"/>
            </p:cNvSpPr>
            <p:nvPr/>
          </p:nvSpPr>
          <p:spPr bwMode="auto">
            <a:xfrm>
              <a:off x="6411" y="3297"/>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Rectangle 1514"/>
            <p:cNvSpPr>
              <a:spLocks noChangeArrowheads="1"/>
            </p:cNvSpPr>
            <p:nvPr/>
          </p:nvSpPr>
          <p:spPr bwMode="auto">
            <a:xfrm>
              <a:off x="6411" y="3289"/>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515"/>
            <p:cNvSpPr>
              <a:spLocks noChangeArrowheads="1"/>
            </p:cNvSpPr>
            <p:nvPr/>
          </p:nvSpPr>
          <p:spPr bwMode="auto">
            <a:xfrm>
              <a:off x="6411" y="3273"/>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516"/>
            <p:cNvSpPr>
              <a:spLocks noChangeArrowheads="1"/>
            </p:cNvSpPr>
            <p:nvPr/>
          </p:nvSpPr>
          <p:spPr bwMode="auto">
            <a:xfrm>
              <a:off x="6427" y="2976"/>
              <a:ext cx="16"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517"/>
            <p:cNvSpPr>
              <a:spLocks noChangeArrowheads="1"/>
            </p:cNvSpPr>
            <p:nvPr/>
          </p:nvSpPr>
          <p:spPr bwMode="auto">
            <a:xfrm>
              <a:off x="6427" y="297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518"/>
            <p:cNvSpPr>
              <a:spLocks noChangeArrowheads="1"/>
            </p:cNvSpPr>
            <p:nvPr/>
          </p:nvSpPr>
          <p:spPr bwMode="auto">
            <a:xfrm>
              <a:off x="6427" y="3016"/>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Rectangle 1519"/>
            <p:cNvSpPr>
              <a:spLocks noChangeArrowheads="1"/>
            </p:cNvSpPr>
            <p:nvPr/>
          </p:nvSpPr>
          <p:spPr bwMode="auto">
            <a:xfrm>
              <a:off x="6419" y="2984"/>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Rectangle 1520"/>
            <p:cNvSpPr>
              <a:spLocks noChangeArrowheads="1"/>
            </p:cNvSpPr>
            <p:nvPr/>
          </p:nvSpPr>
          <p:spPr bwMode="auto">
            <a:xfrm>
              <a:off x="6419" y="3008"/>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1521"/>
            <p:cNvSpPr>
              <a:spLocks noChangeArrowheads="1"/>
            </p:cNvSpPr>
            <p:nvPr/>
          </p:nvSpPr>
          <p:spPr bwMode="auto">
            <a:xfrm>
              <a:off x="6411" y="299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Rectangle 1522"/>
            <p:cNvSpPr>
              <a:spLocks noChangeArrowheads="1"/>
            </p:cNvSpPr>
            <p:nvPr/>
          </p:nvSpPr>
          <p:spPr bwMode="auto">
            <a:xfrm>
              <a:off x="6411" y="300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 name="Rectangle 1523"/>
            <p:cNvSpPr>
              <a:spLocks noChangeArrowheads="1"/>
            </p:cNvSpPr>
            <p:nvPr/>
          </p:nvSpPr>
          <p:spPr bwMode="auto">
            <a:xfrm>
              <a:off x="6411" y="300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Rectangle 1524"/>
            <p:cNvSpPr>
              <a:spLocks noChangeArrowheads="1"/>
            </p:cNvSpPr>
            <p:nvPr/>
          </p:nvSpPr>
          <p:spPr bwMode="auto">
            <a:xfrm>
              <a:off x="6411" y="2992"/>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Oval 1525"/>
            <p:cNvSpPr>
              <a:spLocks noChangeArrowheads="1"/>
            </p:cNvSpPr>
            <p:nvPr/>
          </p:nvSpPr>
          <p:spPr bwMode="auto">
            <a:xfrm>
              <a:off x="6411" y="2976"/>
              <a:ext cx="40" cy="40"/>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 name="Rectangle 1526"/>
            <p:cNvSpPr>
              <a:spLocks noChangeArrowheads="1"/>
            </p:cNvSpPr>
            <p:nvPr/>
          </p:nvSpPr>
          <p:spPr bwMode="auto">
            <a:xfrm>
              <a:off x="6427" y="3104"/>
              <a:ext cx="16"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Rectangle 1527"/>
            <p:cNvSpPr>
              <a:spLocks noChangeArrowheads="1"/>
            </p:cNvSpPr>
            <p:nvPr/>
          </p:nvSpPr>
          <p:spPr bwMode="auto">
            <a:xfrm>
              <a:off x="6427" y="3104"/>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Rectangle 1528"/>
            <p:cNvSpPr>
              <a:spLocks noChangeArrowheads="1"/>
            </p:cNvSpPr>
            <p:nvPr/>
          </p:nvSpPr>
          <p:spPr bwMode="auto">
            <a:xfrm>
              <a:off x="6427" y="3145"/>
              <a:ext cx="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Rectangle 1529"/>
            <p:cNvSpPr>
              <a:spLocks noChangeArrowheads="1"/>
            </p:cNvSpPr>
            <p:nvPr/>
          </p:nvSpPr>
          <p:spPr bwMode="auto">
            <a:xfrm>
              <a:off x="6419" y="3112"/>
              <a:ext cx="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Rectangle 1530"/>
            <p:cNvSpPr>
              <a:spLocks noChangeArrowheads="1"/>
            </p:cNvSpPr>
            <p:nvPr/>
          </p:nvSpPr>
          <p:spPr bwMode="auto">
            <a:xfrm>
              <a:off x="6419" y="3136"/>
              <a:ext cx="32"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Rectangle 1531"/>
            <p:cNvSpPr>
              <a:spLocks noChangeArrowheads="1"/>
            </p:cNvSpPr>
            <p:nvPr/>
          </p:nvSpPr>
          <p:spPr bwMode="auto">
            <a:xfrm>
              <a:off x="6411" y="31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Rectangle 1532"/>
            <p:cNvSpPr>
              <a:spLocks noChangeArrowheads="1"/>
            </p:cNvSpPr>
            <p:nvPr/>
          </p:nvSpPr>
          <p:spPr bwMode="auto">
            <a:xfrm>
              <a:off x="6411" y="312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Rectangle 1533"/>
            <p:cNvSpPr>
              <a:spLocks noChangeArrowheads="1"/>
            </p:cNvSpPr>
            <p:nvPr/>
          </p:nvSpPr>
          <p:spPr bwMode="auto">
            <a:xfrm>
              <a:off x="6411" y="3128"/>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Rectangle 1534"/>
            <p:cNvSpPr>
              <a:spLocks noChangeArrowheads="1"/>
            </p:cNvSpPr>
            <p:nvPr/>
          </p:nvSpPr>
          <p:spPr bwMode="auto">
            <a:xfrm>
              <a:off x="6411" y="3120"/>
              <a:ext cx="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Oval 1535"/>
            <p:cNvSpPr>
              <a:spLocks noChangeArrowheads="1"/>
            </p:cNvSpPr>
            <p:nvPr/>
          </p:nvSpPr>
          <p:spPr bwMode="auto">
            <a:xfrm>
              <a:off x="6411" y="3104"/>
              <a:ext cx="40" cy="41"/>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536"/>
            <p:cNvSpPr>
              <a:spLocks noChangeShapeType="1"/>
            </p:cNvSpPr>
            <p:nvPr/>
          </p:nvSpPr>
          <p:spPr bwMode="auto">
            <a:xfrm>
              <a:off x="6227" y="3683"/>
              <a:ext cx="705"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537"/>
            <p:cNvSpPr>
              <a:spLocks noChangeShapeType="1"/>
            </p:cNvSpPr>
            <p:nvPr/>
          </p:nvSpPr>
          <p:spPr bwMode="auto">
            <a:xfrm>
              <a:off x="6227"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1538"/>
            <p:cNvSpPr>
              <a:spLocks noChangeShapeType="1"/>
            </p:cNvSpPr>
            <p:nvPr/>
          </p:nvSpPr>
          <p:spPr bwMode="auto">
            <a:xfrm>
              <a:off x="6579"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Line 1539"/>
            <p:cNvSpPr>
              <a:spLocks noChangeShapeType="1"/>
            </p:cNvSpPr>
            <p:nvPr/>
          </p:nvSpPr>
          <p:spPr bwMode="auto">
            <a:xfrm>
              <a:off x="6932" y="3683"/>
              <a:ext cx="0" cy="4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Rectangle 1540"/>
            <p:cNvSpPr>
              <a:spLocks noChangeArrowheads="1"/>
            </p:cNvSpPr>
            <p:nvPr/>
          </p:nvSpPr>
          <p:spPr bwMode="auto">
            <a:xfrm>
              <a:off x="6167" y="3763"/>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7" name="Rectangle 1541"/>
            <p:cNvSpPr>
              <a:spLocks noChangeArrowheads="1"/>
            </p:cNvSpPr>
            <p:nvPr/>
          </p:nvSpPr>
          <p:spPr bwMode="auto">
            <a:xfrm>
              <a:off x="6483"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8" name="Rectangle 1542"/>
            <p:cNvSpPr>
              <a:spLocks noChangeArrowheads="1"/>
            </p:cNvSpPr>
            <p:nvPr/>
          </p:nvSpPr>
          <p:spPr bwMode="auto">
            <a:xfrm>
              <a:off x="6836" y="3763"/>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9" name="Line 1543"/>
            <p:cNvSpPr>
              <a:spLocks noChangeShapeType="1"/>
            </p:cNvSpPr>
            <p:nvPr/>
          </p:nvSpPr>
          <p:spPr bwMode="auto">
            <a:xfrm flipV="1">
              <a:off x="6043" y="2470"/>
              <a:ext cx="0" cy="1028"/>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0" name="Line 1544"/>
            <p:cNvSpPr>
              <a:spLocks noChangeShapeType="1"/>
            </p:cNvSpPr>
            <p:nvPr/>
          </p:nvSpPr>
          <p:spPr bwMode="auto">
            <a:xfrm flipH="1">
              <a:off x="5994" y="3498"/>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1" name="Line 1545"/>
            <p:cNvSpPr>
              <a:spLocks noChangeShapeType="1"/>
            </p:cNvSpPr>
            <p:nvPr/>
          </p:nvSpPr>
          <p:spPr bwMode="auto">
            <a:xfrm flipH="1">
              <a:off x="5994" y="3241"/>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2" name="Line 1546"/>
            <p:cNvSpPr>
              <a:spLocks noChangeShapeType="1"/>
            </p:cNvSpPr>
            <p:nvPr/>
          </p:nvSpPr>
          <p:spPr bwMode="auto">
            <a:xfrm flipH="1">
              <a:off x="5994" y="2984"/>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3" name="Line 1547"/>
            <p:cNvSpPr>
              <a:spLocks noChangeShapeType="1"/>
            </p:cNvSpPr>
            <p:nvPr/>
          </p:nvSpPr>
          <p:spPr bwMode="auto">
            <a:xfrm flipH="1">
              <a:off x="5994" y="2727"/>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4" name="Line 1548"/>
            <p:cNvSpPr>
              <a:spLocks noChangeShapeType="1"/>
            </p:cNvSpPr>
            <p:nvPr/>
          </p:nvSpPr>
          <p:spPr bwMode="auto">
            <a:xfrm flipH="1">
              <a:off x="5994" y="2470"/>
              <a:ext cx="49"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5" name="Rectangle 1549"/>
            <p:cNvSpPr>
              <a:spLocks noChangeArrowheads="1"/>
            </p:cNvSpPr>
            <p:nvPr/>
          </p:nvSpPr>
          <p:spPr bwMode="auto">
            <a:xfrm rot="16200000">
              <a:off x="5843" y="3412"/>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6" name="Rectangle 1550"/>
            <p:cNvSpPr>
              <a:spLocks noChangeArrowheads="1"/>
            </p:cNvSpPr>
            <p:nvPr/>
          </p:nvSpPr>
          <p:spPr bwMode="auto">
            <a:xfrm rot="16200000">
              <a:off x="5843" y="3155"/>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7" name="Rectangle 1551"/>
            <p:cNvSpPr>
              <a:spLocks noChangeArrowheads="1"/>
            </p:cNvSpPr>
            <p:nvPr/>
          </p:nvSpPr>
          <p:spPr bwMode="auto">
            <a:xfrm rot="16200000">
              <a:off x="5843" y="2898"/>
              <a:ext cx="12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8" name="Rectangle 1552"/>
            <p:cNvSpPr>
              <a:spLocks noChangeArrowheads="1"/>
            </p:cNvSpPr>
            <p:nvPr/>
          </p:nvSpPr>
          <p:spPr bwMode="auto">
            <a:xfrm rot="16200000">
              <a:off x="5807" y="2641"/>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9" name="Rectangle 1553"/>
            <p:cNvSpPr>
              <a:spLocks noChangeArrowheads="1"/>
            </p:cNvSpPr>
            <p:nvPr/>
          </p:nvSpPr>
          <p:spPr bwMode="auto">
            <a:xfrm rot="16200000">
              <a:off x="5807" y="2385"/>
              <a:ext cx="1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0" name="Rectangle 1554"/>
            <p:cNvSpPr>
              <a:spLocks noChangeArrowheads="1"/>
            </p:cNvSpPr>
            <p:nvPr/>
          </p:nvSpPr>
          <p:spPr bwMode="auto">
            <a:xfrm>
              <a:off x="6043" y="2293"/>
              <a:ext cx="1217" cy="1390"/>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1" name="Rectangle 1555"/>
            <p:cNvSpPr>
              <a:spLocks noChangeArrowheads="1"/>
            </p:cNvSpPr>
            <p:nvPr/>
          </p:nvSpPr>
          <p:spPr bwMode="auto">
            <a:xfrm>
              <a:off x="6559" y="3972"/>
              <a:ext cx="1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x4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2" name="Rectangle 1556"/>
            <p:cNvSpPr>
              <a:spLocks noChangeArrowheads="1"/>
            </p:cNvSpPr>
            <p:nvPr/>
          </p:nvSpPr>
          <p:spPr bwMode="auto">
            <a:xfrm rot="16200000">
              <a:off x="5607" y="2898"/>
              <a:ext cx="17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y4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3" name="Line 1557"/>
            <p:cNvSpPr>
              <a:spLocks noChangeShapeType="1"/>
            </p:cNvSpPr>
            <p:nvPr/>
          </p:nvSpPr>
          <p:spPr bwMode="auto">
            <a:xfrm flipV="1">
              <a:off x="6043" y="2365"/>
              <a:ext cx="1217" cy="1109"/>
            </a:xfrm>
            <a:prstGeom prst="line">
              <a:avLst/>
            </a:prstGeom>
            <a:noFill/>
            <a:ln w="1270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4" name="Rectangle 1558"/>
            <p:cNvSpPr>
              <a:spLocks noChangeArrowheads="1"/>
            </p:cNvSpPr>
            <p:nvPr/>
          </p:nvSpPr>
          <p:spPr bwMode="auto">
            <a:xfrm>
              <a:off x="313" y="1943"/>
              <a:ext cx="40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rial" panose="020B0604020202020204" pitchFamily="34" charset="0"/>
                </a:rPr>
                <a:t>All these data</a:t>
              </a:r>
              <a:r>
                <a:rPr kumimoji="0" lang="en-US" altLang="en-US" sz="2400" b="0" i="0" u="none" strike="noStrike" cap="none" normalizeH="0" dirty="0" smtClean="0">
                  <a:ln>
                    <a:noFill/>
                  </a:ln>
                  <a:solidFill>
                    <a:schemeClr val="bg1"/>
                  </a:solidFill>
                  <a:effectLst/>
                  <a:latin typeface="Arial" panose="020B0604020202020204" pitchFamily="34" charset="0"/>
                </a:rPr>
                <a:t> sets produce the above statistics:</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p:txBody>
        </p:sp>
      </p:gr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40" y="818686"/>
            <a:ext cx="1319290" cy="1404958"/>
          </a:xfrm>
          <a:prstGeom prst="rect">
            <a:avLst/>
          </a:prstGeom>
        </p:spPr>
      </p:pic>
      <p:sp>
        <p:nvSpPr>
          <p:cNvPr id="539" name="TextBox 538"/>
          <p:cNvSpPr txBox="1"/>
          <p:nvPr/>
        </p:nvSpPr>
        <p:spPr>
          <a:xfrm>
            <a:off x="378728" y="315388"/>
            <a:ext cx="4255186" cy="400110"/>
          </a:xfrm>
          <a:prstGeom prst="rect">
            <a:avLst/>
          </a:prstGeom>
          <a:noFill/>
        </p:spPr>
        <p:txBody>
          <a:bodyPr wrap="square" rtlCol="0">
            <a:spAutoFit/>
          </a:bodyPr>
          <a:lstStyle/>
          <a:p>
            <a:r>
              <a:rPr lang="en-US" sz="2000" dirty="0" smtClean="0">
                <a:solidFill>
                  <a:schemeClr val="bg1"/>
                </a:solidFill>
                <a:latin typeface="Architects Daughter" panose="02000505000000020004" pitchFamily="2" charset="0"/>
              </a:rPr>
              <a:t>I have some data!</a:t>
            </a:r>
          </a:p>
        </p:txBody>
      </p:sp>
      <p:grpSp>
        <p:nvGrpSpPr>
          <p:cNvPr id="5" name="Group 4"/>
          <p:cNvGrpSpPr/>
          <p:nvPr/>
        </p:nvGrpSpPr>
        <p:grpSpPr>
          <a:xfrm>
            <a:off x="6375402" y="525287"/>
            <a:ext cx="5162549" cy="2166719"/>
            <a:chOff x="6375402" y="397097"/>
            <a:chExt cx="5162549" cy="2166719"/>
          </a:xfrm>
        </p:grpSpPr>
        <p:sp>
          <p:nvSpPr>
            <p:cNvPr id="1566" name="Rectangle 1565"/>
            <p:cNvSpPr/>
            <p:nvPr/>
          </p:nvSpPr>
          <p:spPr>
            <a:xfrm>
              <a:off x="6375402" y="397097"/>
              <a:ext cx="5162549" cy="1815882"/>
            </a:xfrm>
            <a:prstGeom prst="rect">
              <a:avLst/>
            </a:prstGeom>
            <a:solidFill>
              <a:schemeClr val="accent5">
                <a:lumMod val="20000"/>
                <a:lumOff val="80000"/>
              </a:schemeClr>
            </a:solidFill>
          </p:spPr>
          <p:txBody>
            <a:bodyPr wrap="square">
              <a:spAutoFit/>
            </a:bodyPr>
            <a:lstStyle/>
            <a:p>
              <a:r>
                <a:rPr lang="en-US" sz="1400" dirty="0" smtClean="0"/>
                <a:t>Coefficients:</a:t>
              </a:r>
              <a:br>
                <a:rPr lang="en-US" sz="1400" dirty="0" smtClean="0"/>
              </a:br>
              <a:endParaRPr lang="en-US" sz="1400" dirty="0"/>
            </a:p>
            <a:p>
              <a:r>
                <a:rPr lang="en-US" sz="1400" dirty="0"/>
                <a:t>            </a:t>
              </a:r>
              <a:r>
                <a:rPr lang="en-US" sz="1400" dirty="0" smtClean="0"/>
                <a:t>(</a:t>
              </a:r>
              <a:r>
                <a:rPr lang="en-US" sz="1400" dirty="0"/>
                <a:t>Intercept)   3.0017     1.1239   2.671  0.02559 * </a:t>
              </a:r>
            </a:p>
            <a:p>
              <a:r>
                <a:rPr lang="en-US" sz="1400" dirty="0" smtClean="0"/>
                <a:t>x            </a:t>
              </a:r>
              <a:r>
                <a:rPr lang="en-US" sz="1400" dirty="0"/>
                <a:t>0.4999     0.1178   4.243  </a:t>
              </a:r>
              <a:r>
                <a:rPr lang="en-US" sz="1400" dirty="0">
                  <a:solidFill>
                    <a:srgbClr val="FF0000"/>
                  </a:solidFill>
                </a:rPr>
                <a:t>0.00216</a:t>
              </a:r>
              <a:r>
                <a:rPr lang="en-US" sz="1400" dirty="0"/>
                <a:t> **</a:t>
              </a:r>
            </a:p>
            <a:p>
              <a:endParaRPr lang="en-US" sz="1400" dirty="0"/>
            </a:p>
            <a:p>
              <a:r>
                <a:rPr lang="en-US" sz="1400" dirty="0"/>
                <a:t>Residual standard error: 1.236 on 9 degrees of freedom</a:t>
              </a:r>
            </a:p>
            <a:p>
              <a:r>
                <a:rPr lang="en-US" sz="1400" dirty="0"/>
                <a:t>Multiple R-squared:  0.6667,	Adjusted R-squared:  </a:t>
              </a:r>
              <a:r>
                <a:rPr lang="en-US" sz="1400" dirty="0">
                  <a:solidFill>
                    <a:srgbClr val="FF0000"/>
                  </a:solidFill>
                </a:rPr>
                <a:t>0.6297</a:t>
              </a:r>
              <a:r>
                <a:rPr lang="en-US" sz="1400" dirty="0"/>
                <a:t> </a:t>
              </a:r>
            </a:p>
            <a:p>
              <a:r>
                <a:rPr lang="en-US" sz="1400" dirty="0"/>
                <a:t>F-statistic:    18 on 1 and 9 DF,  p-value: </a:t>
              </a:r>
              <a:r>
                <a:rPr lang="en-US" sz="1400" dirty="0">
                  <a:solidFill>
                    <a:srgbClr val="FF0000"/>
                  </a:solidFill>
                </a:rPr>
                <a:t>0.002165</a:t>
              </a:r>
            </a:p>
          </p:txBody>
        </p:sp>
        <p:sp>
          <p:nvSpPr>
            <p:cNvPr id="541" name="TextBox 540"/>
            <p:cNvSpPr txBox="1"/>
            <p:nvPr/>
          </p:nvSpPr>
          <p:spPr>
            <a:xfrm>
              <a:off x="6642895" y="2286817"/>
              <a:ext cx="4586973" cy="276999"/>
            </a:xfrm>
            <a:prstGeom prst="rect">
              <a:avLst/>
            </a:prstGeom>
            <a:noFill/>
          </p:spPr>
          <p:txBody>
            <a:bodyPr wrap="square" rtlCol="0">
              <a:spAutoFit/>
            </a:bodyPr>
            <a:lstStyle/>
            <a:p>
              <a:r>
                <a:rPr lang="en-US" sz="1200" dirty="0" smtClean="0">
                  <a:solidFill>
                    <a:schemeClr val="bg1"/>
                  </a:solidFill>
                  <a:latin typeface="Architects Daughter" panose="02000505000000020004" pitchFamily="2" charset="0"/>
                </a:rPr>
                <a:t>We have a model of the form   Y = 0.5 </a:t>
              </a:r>
              <a:r>
                <a:rPr lang="en-US" sz="900" dirty="0" smtClean="0">
                  <a:solidFill>
                    <a:schemeClr val="bg1"/>
                  </a:solidFill>
                  <a:latin typeface="Architects Daughter" panose="02000505000000020004" pitchFamily="2" charset="0"/>
                </a:rPr>
                <a:t>x</a:t>
              </a:r>
              <a:r>
                <a:rPr lang="en-US" sz="1200" dirty="0" smtClean="0">
                  <a:solidFill>
                    <a:schemeClr val="bg1"/>
                  </a:solidFill>
                  <a:latin typeface="Architects Daughter" panose="02000505000000020004" pitchFamily="2" charset="0"/>
                </a:rPr>
                <a:t> 0.12 X</a:t>
              </a:r>
            </a:p>
          </p:txBody>
        </p:sp>
      </p:grpSp>
      <p:grpSp>
        <p:nvGrpSpPr>
          <p:cNvPr id="4" name="Group 3"/>
          <p:cNvGrpSpPr/>
          <p:nvPr/>
        </p:nvGrpSpPr>
        <p:grpSpPr>
          <a:xfrm>
            <a:off x="2497139" y="1003491"/>
            <a:ext cx="3382810" cy="1015663"/>
            <a:chOff x="2497139" y="875301"/>
            <a:chExt cx="3382810" cy="1015663"/>
          </a:xfrm>
        </p:grpSpPr>
        <p:sp>
          <p:nvSpPr>
            <p:cNvPr id="1567" name="TextBox 1566"/>
            <p:cNvSpPr txBox="1"/>
            <p:nvPr/>
          </p:nvSpPr>
          <p:spPr>
            <a:xfrm>
              <a:off x="3214003" y="875301"/>
              <a:ext cx="1902511" cy="1015663"/>
            </a:xfrm>
            <a:prstGeom prst="rect">
              <a:avLst/>
            </a:prstGeom>
            <a:noFill/>
          </p:spPr>
          <p:txBody>
            <a:bodyPr wrap="square" rtlCol="0">
              <a:spAutoFit/>
            </a:bodyPr>
            <a:lstStyle/>
            <a:p>
              <a:pPr algn="ctr"/>
              <a:r>
                <a:rPr lang="en-US" sz="2000" dirty="0" smtClean="0">
                  <a:solidFill>
                    <a:schemeClr val="bg1"/>
                  </a:solidFill>
                  <a:latin typeface="Architects Daughter" panose="02000505000000020004" pitchFamily="2" charset="0"/>
                </a:rPr>
                <a:t>Let’s run a regression analysis</a:t>
              </a:r>
            </a:p>
          </p:txBody>
        </p:sp>
        <p:sp>
          <p:nvSpPr>
            <p:cNvPr id="3" name="Right Arrow 2"/>
            <p:cNvSpPr/>
            <p:nvPr/>
          </p:nvSpPr>
          <p:spPr>
            <a:xfrm>
              <a:off x="2497139" y="1184344"/>
              <a:ext cx="661835" cy="36339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ight Arrow 541"/>
            <p:cNvSpPr/>
            <p:nvPr/>
          </p:nvSpPr>
          <p:spPr>
            <a:xfrm>
              <a:off x="5218114" y="1184344"/>
              <a:ext cx="661835" cy="363396"/>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77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3214" y="4308708"/>
            <a:ext cx="1808682" cy="584775"/>
          </a:xfrm>
          <a:prstGeom prst="rect">
            <a:avLst/>
          </a:prstGeom>
          <a:noFill/>
        </p:spPr>
        <p:txBody>
          <a:bodyPr wrap="square" rtlCol="0">
            <a:spAutoFit/>
          </a:bodyPr>
          <a:lstStyle/>
          <a:p>
            <a:r>
              <a:rPr lang="en-US" sz="3200" dirty="0" smtClean="0">
                <a:solidFill>
                  <a:schemeClr val="bg1"/>
                </a:solidFill>
              </a:rPr>
              <a:t>My data</a:t>
            </a:r>
          </a:p>
        </p:txBody>
      </p:sp>
      <p:sp>
        <p:nvSpPr>
          <p:cNvPr id="2" name="Right Arrow 1"/>
          <p:cNvSpPr/>
          <p:nvPr/>
        </p:nvSpPr>
        <p:spPr>
          <a:xfrm>
            <a:off x="4051931" y="2803459"/>
            <a:ext cx="2984974" cy="830422"/>
          </a:xfrm>
          <a:prstGeom prs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nvGraphicFramePr>
        <p:xfrm>
          <a:off x="788744" y="2221058"/>
          <a:ext cx="1152859" cy="1894725"/>
        </p:xfrm>
        <a:graphic>
          <a:graphicData uri="http://schemas.openxmlformats.org/drawingml/2006/table">
            <a:tbl>
              <a:tblPr firstRow="1" bandRow="1">
                <a:tableStyleId>{E8034E78-7F5D-4C2E-B375-FC64B27BC917}</a:tableStyleId>
              </a:tblPr>
              <a:tblGrid>
                <a:gridCol w="649657"/>
                <a:gridCol w="503202"/>
              </a:tblGrid>
              <a:tr h="378945">
                <a:tc>
                  <a:txBody>
                    <a:bodyPr/>
                    <a:lstStyle/>
                    <a:p>
                      <a:r>
                        <a:rPr lang="en-US" dirty="0" smtClean="0"/>
                        <a:t>x</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y</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8945">
                <a:tc>
                  <a:txBody>
                    <a:bodyPr/>
                    <a:lstStyle/>
                    <a:p>
                      <a:r>
                        <a:rPr lang="en-US" dirty="0" smtClean="0"/>
                        <a:t>12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en-US" dirty="0" smtClean="0"/>
                        <a:t>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r>
              <a:tr h="378945">
                <a:tc>
                  <a:txBody>
                    <a:bodyPr/>
                    <a:lstStyle/>
                    <a:p>
                      <a:r>
                        <a:rPr lang="en-US" dirty="0" smtClean="0"/>
                        <a:t>3</a:t>
                      </a:r>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dirty="0" smtClean="0"/>
                        <a:t>7</a:t>
                      </a:r>
                      <a:endParaRPr lang="en-US" dirty="0"/>
                    </a:p>
                  </a:txBody>
                  <a:tcPr>
                    <a:lnL>
                      <a:noFill/>
                    </a:lnL>
                    <a:lnR>
                      <a:noFill/>
                    </a:lnR>
                    <a:lnT>
                      <a:noFill/>
                    </a:lnT>
                    <a:lnB>
                      <a:noFill/>
                    </a:lnB>
                    <a:lnTlToBr w="12700" cmpd="sng">
                      <a:noFill/>
                      <a:prstDash val="solid"/>
                    </a:lnTlToBr>
                    <a:lnBlToTr w="12700" cmpd="sng">
                      <a:noFill/>
                      <a:prstDash val="solid"/>
                    </a:lnBlToTr>
                    <a:noFill/>
                  </a:tcPr>
                </a:tc>
              </a:tr>
              <a:tr h="378945">
                <a:tc>
                  <a:txBody>
                    <a:bodyPr/>
                    <a:lstStyle/>
                    <a:p>
                      <a:r>
                        <a:rPr lang="en-US" dirty="0" smtClean="0"/>
                        <a:t>7</a:t>
                      </a:r>
                      <a:endParaRPr lang="en-US"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dirty="0" smtClean="0"/>
                        <a:t>2</a:t>
                      </a:r>
                      <a:endParaRPr lang="en-US" dirty="0"/>
                    </a:p>
                  </a:txBody>
                  <a:tcPr>
                    <a:lnL>
                      <a:noFill/>
                    </a:lnL>
                    <a:lnR>
                      <a:noFill/>
                    </a:lnR>
                    <a:lnT>
                      <a:noFill/>
                    </a:lnT>
                    <a:lnB>
                      <a:noFill/>
                    </a:lnB>
                    <a:lnTlToBr w="12700" cmpd="sng">
                      <a:noFill/>
                      <a:prstDash val="solid"/>
                    </a:lnTlToBr>
                    <a:lnBlToTr w="12700" cmpd="sng">
                      <a:noFill/>
                      <a:prstDash val="solid"/>
                    </a:lnBlToTr>
                    <a:noFill/>
                  </a:tcPr>
                </a:tc>
              </a:tr>
              <a:tr h="378945">
                <a:tc>
                  <a:txBody>
                    <a:bodyPr/>
                    <a:lstStyle/>
                    <a:p>
                      <a:r>
                        <a:rPr lang="en-US" dirty="0" smtClean="0"/>
                        <a:t>4</a:t>
                      </a:r>
                      <a:endParaRPr 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8</a:t>
                      </a:r>
                      <a:endParaRPr 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ight Arrow 8"/>
          <p:cNvSpPr/>
          <p:nvPr/>
        </p:nvSpPr>
        <p:spPr>
          <a:xfrm>
            <a:off x="4051931" y="2816159"/>
            <a:ext cx="1205869" cy="830422"/>
          </a:xfrm>
          <a:prstGeom prs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26193" y="2907531"/>
            <a:ext cx="3110711" cy="584775"/>
          </a:xfrm>
          <a:prstGeom prst="rect">
            <a:avLst/>
          </a:prstGeom>
          <a:noFill/>
        </p:spPr>
        <p:txBody>
          <a:bodyPr wrap="square" rtlCol="0">
            <a:spAutoFit/>
          </a:bodyPr>
          <a:lstStyle/>
          <a:p>
            <a:r>
              <a:rPr lang="en-US" sz="3200" dirty="0" smtClean="0">
                <a:solidFill>
                  <a:schemeClr val="bg1"/>
                </a:solidFill>
              </a:rPr>
              <a:t>Explore the data!</a:t>
            </a:r>
          </a:p>
        </p:txBody>
      </p:sp>
      <p:sp>
        <p:nvSpPr>
          <p:cNvPr id="11" name="Right Arrow 10"/>
          <p:cNvSpPr/>
          <p:nvPr/>
        </p:nvSpPr>
        <p:spPr>
          <a:xfrm>
            <a:off x="7162642" y="2816159"/>
            <a:ext cx="1205869" cy="830422"/>
          </a:xfrm>
          <a:prstGeom prs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594189" y="4411702"/>
            <a:ext cx="2895441" cy="1077218"/>
          </a:xfrm>
          <a:prstGeom prst="rect">
            <a:avLst/>
          </a:prstGeom>
          <a:noFill/>
        </p:spPr>
        <p:txBody>
          <a:bodyPr wrap="square" rtlCol="0">
            <a:spAutoFit/>
          </a:bodyPr>
          <a:lstStyle/>
          <a:p>
            <a:r>
              <a:rPr lang="en-US" sz="3200" dirty="0" smtClean="0">
                <a:solidFill>
                  <a:schemeClr val="bg1"/>
                </a:solidFill>
              </a:rPr>
              <a:t>What statistic do I use?</a:t>
            </a:r>
          </a:p>
        </p:txBody>
      </p:sp>
      <p:pic>
        <p:nvPicPr>
          <p:cNvPr id="14" name="Picture 13"/>
          <p:cNvPicPr>
            <a:picLocks noChangeAspect="1"/>
          </p:cNvPicPr>
          <p:nvPr/>
        </p:nvPicPr>
        <p:blipFill>
          <a:blip r:embed="rId3">
            <a:clrChange>
              <a:clrFrom>
                <a:srgbClr val="FFFFFF"/>
              </a:clrFrom>
              <a:clrTo>
                <a:srgbClr val="FFFFFF">
                  <a:alpha val="0"/>
                </a:srgbClr>
              </a:clrTo>
            </a:clrChange>
          </a:blip>
          <a:stretch>
            <a:fillRect/>
          </a:stretch>
        </p:blipFill>
        <p:spPr>
          <a:xfrm>
            <a:off x="7803649" y="2801979"/>
            <a:ext cx="2560916" cy="1506729"/>
          </a:xfrm>
          <a:prstGeom prst="rect">
            <a:avLst/>
          </a:prstGeom>
        </p:spPr>
      </p:pic>
      <p:pic>
        <p:nvPicPr>
          <p:cNvPr id="15" name="Picture 14"/>
          <p:cNvPicPr>
            <a:picLocks noChangeAspect="1"/>
          </p:cNvPicPr>
          <p:nvPr/>
        </p:nvPicPr>
        <p:blipFill>
          <a:blip r:embed="rId4">
            <a:clrChange>
              <a:clrFrom>
                <a:srgbClr val="FFFFFF"/>
              </a:clrFrom>
              <a:clrTo>
                <a:srgbClr val="FFFFFF">
                  <a:alpha val="0"/>
                </a:srgbClr>
              </a:clrTo>
            </a:clrChange>
          </a:blip>
          <a:stretch>
            <a:fillRect/>
          </a:stretch>
        </p:blipFill>
        <p:spPr>
          <a:xfrm>
            <a:off x="9437654" y="1611983"/>
            <a:ext cx="1671398" cy="1880323"/>
          </a:xfrm>
          <a:prstGeom prst="rect">
            <a:avLst/>
          </a:prstGeom>
        </p:spPr>
      </p:pic>
      <p:sp>
        <p:nvSpPr>
          <p:cNvPr id="16" name="TextBox 15"/>
          <p:cNvSpPr txBox="1"/>
          <p:nvPr/>
        </p:nvSpPr>
        <p:spPr>
          <a:xfrm>
            <a:off x="3143443" y="216909"/>
            <a:ext cx="5040237" cy="1446550"/>
          </a:xfrm>
          <a:prstGeom prst="rect">
            <a:avLst/>
          </a:prstGeom>
          <a:noFill/>
        </p:spPr>
        <p:txBody>
          <a:bodyPr wrap="square" rtlCol="0">
            <a:spAutoFit/>
          </a:bodyPr>
          <a:lstStyle/>
          <a:p>
            <a:pPr algn="ctr"/>
            <a:r>
              <a:rPr lang="en-US" sz="4400" dirty="0" smtClean="0">
                <a:solidFill>
                  <a:schemeClr val="bg1"/>
                </a:solidFill>
              </a:rPr>
              <a:t>EDA helps us reveal patterns in our data</a:t>
            </a:r>
          </a:p>
        </p:txBody>
      </p:sp>
      <p:sp>
        <p:nvSpPr>
          <p:cNvPr id="17" name="TextBox 16"/>
          <p:cNvSpPr txBox="1"/>
          <p:nvPr/>
        </p:nvSpPr>
        <p:spPr>
          <a:xfrm>
            <a:off x="3143443" y="4953479"/>
            <a:ext cx="4904050" cy="1446550"/>
          </a:xfrm>
          <a:prstGeom prst="rect">
            <a:avLst/>
          </a:prstGeom>
          <a:noFill/>
        </p:spPr>
        <p:txBody>
          <a:bodyPr wrap="square" rtlCol="0">
            <a:spAutoFit/>
          </a:bodyPr>
          <a:lstStyle/>
          <a:p>
            <a:pPr algn="ctr"/>
            <a:r>
              <a:rPr lang="en-US" sz="4400" dirty="0" smtClean="0">
                <a:solidFill>
                  <a:schemeClr val="bg1"/>
                </a:solidFill>
              </a:rPr>
              <a:t>EDA helps us develop hypotheses</a:t>
            </a:r>
          </a:p>
        </p:txBody>
      </p:sp>
      <p:sp>
        <p:nvSpPr>
          <p:cNvPr id="4" name="Bent Arrow 3"/>
          <p:cNvSpPr/>
          <p:nvPr/>
        </p:nvSpPr>
        <p:spPr>
          <a:xfrm rot="16200000">
            <a:off x="6664435" y="3206522"/>
            <a:ext cx="666572" cy="1640793"/>
          </a:xfrm>
          <a:prstGeom prst="bentArrow">
            <a:avLst/>
          </a:prstGeom>
          <a:solidFill>
            <a:srgbClr val="F2F2F2"/>
          </a:solid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570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8.33333E-7 -4.81481E-6 L -0.11614 -0.00439 " pathEditMode="relative" rAng="0" ptsTypes="AA">
                                      <p:cBhvr>
                                        <p:cTn id="13" dur="2000" fill="hold"/>
                                        <p:tgtEl>
                                          <p:spTgt spid="9"/>
                                        </p:tgtEl>
                                        <p:attrNameLst>
                                          <p:attrName>ppt_x</p:attrName>
                                          <p:attrName>ppt_y</p:attrName>
                                        </p:attrNameLst>
                                      </p:cBhvr>
                                      <p:rCtr x="-5807" y="-231"/>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9" grpId="1" animBg="1"/>
      <p:bldP spid="10" grpId="0"/>
      <p:bldP spid="11" grpId="0" animBg="1"/>
      <p:bldP spid="16" grpId="0"/>
      <p:bldP spid="17"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659" y="3338291"/>
            <a:ext cx="6361891" cy="1569660"/>
          </a:xfrm>
          <a:prstGeom prst="rect">
            <a:avLst/>
          </a:prstGeom>
          <a:noFill/>
        </p:spPr>
        <p:txBody>
          <a:bodyPr wrap="square" rtlCol="0">
            <a:spAutoFit/>
          </a:bodyPr>
          <a:lstStyle/>
          <a:p>
            <a:r>
              <a:rPr lang="en-US" sz="3200" dirty="0" smtClean="0">
                <a:solidFill>
                  <a:schemeClr val="bg1"/>
                </a:solidFill>
              </a:rPr>
              <a:t>Exploratory data analysis makes use of our visual faculty to extract salient features about our data.</a:t>
            </a:r>
          </a:p>
        </p:txBody>
      </p:sp>
      <p:sp>
        <p:nvSpPr>
          <p:cNvPr id="7" name="TextBox 6"/>
          <p:cNvSpPr txBox="1"/>
          <p:nvPr/>
        </p:nvSpPr>
        <p:spPr>
          <a:xfrm>
            <a:off x="589658" y="1036008"/>
            <a:ext cx="6361891" cy="1077218"/>
          </a:xfrm>
          <a:prstGeom prst="rect">
            <a:avLst/>
          </a:prstGeom>
          <a:noFill/>
        </p:spPr>
        <p:txBody>
          <a:bodyPr wrap="square" rtlCol="0">
            <a:spAutoFit/>
          </a:bodyPr>
          <a:lstStyle/>
          <a:p>
            <a:r>
              <a:rPr lang="en-US" sz="3200" dirty="0" smtClean="0">
                <a:solidFill>
                  <a:schemeClr val="bg1"/>
                </a:solidFill>
              </a:rPr>
              <a:t>Exploring our data goes beyond the traditional descriptive statistics.</a:t>
            </a:r>
          </a:p>
        </p:txBody>
      </p:sp>
      <p:sp>
        <p:nvSpPr>
          <p:cNvPr id="8" name="AutoShape 2" descr="https://duckduckgo.com/i/4d2b2a6f.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8658394" y="943450"/>
            <a:ext cx="2095500" cy="25527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8658394" y="358675"/>
            <a:ext cx="2123874" cy="584775"/>
          </a:xfrm>
          <a:prstGeom prst="rect">
            <a:avLst/>
          </a:prstGeom>
          <a:noFill/>
        </p:spPr>
        <p:txBody>
          <a:bodyPr wrap="square" rtlCol="0">
            <a:spAutoFit/>
          </a:bodyPr>
          <a:lstStyle/>
          <a:p>
            <a:r>
              <a:rPr lang="en-US" sz="3200" dirty="0" smtClean="0">
                <a:solidFill>
                  <a:schemeClr val="bg1"/>
                </a:solidFill>
                <a:latin typeface="Garamond" panose="02020404030301010803" pitchFamily="18" charset="0"/>
              </a:rPr>
              <a:t>John </a:t>
            </a:r>
            <a:r>
              <a:rPr lang="en-US" sz="3200" dirty="0" err="1" smtClean="0">
                <a:solidFill>
                  <a:schemeClr val="bg1"/>
                </a:solidFill>
                <a:latin typeface="Garamond" panose="02020404030301010803" pitchFamily="18" charset="0"/>
              </a:rPr>
              <a:t>Tukey</a:t>
            </a:r>
            <a:endParaRPr lang="en-US" sz="3200" dirty="0" smtClean="0">
              <a:solidFill>
                <a:schemeClr val="bg1"/>
              </a:solidFill>
              <a:latin typeface="Garamond" panose="02020404030301010803" pitchFamily="18" charset="0"/>
            </a:endParaRPr>
          </a:p>
        </p:txBody>
      </p:sp>
      <p:sp>
        <p:nvSpPr>
          <p:cNvPr id="11" name="TextBox 10"/>
          <p:cNvSpPr txBox="1"/>
          <p:nvPr/>
        </p:nvSpPr>
        <p:spPr>
          <a:xfrm>
            <a:off x="9706144" y="3496150"/>
            <a:ext cx="1204176" cy="307777"/>
          </a:xfrm>
          <a:prstGeom prst="rect">
            <a:avLst/>
          </a:prstGeom>
          <a:noFill/>
        </p:spPr>
        <p:txBody>
          <a:bodyPr wrap="none" rtlCol="0">
            <a:spAutoFit/>
          </a:bodyPr>
          <a:lstStyle/>
          <a:p>
            <a:r>
              <a:rPr lang="en-US" sz="1400" i="1" dirty="0" err="1" smtClean="0">
                <a:solidFill>
                  <a:schemeClr val="tx1">
                    <a:lumMod val="75000"/>
                    <a:lumOff val="25000"/>
                  </a:schemeClr>
                </a:solidFill>
                <a:latin typeface="+mj-lt"/>
              </a:rPr>
              <a:t>Src</a:t>
            </a:r>
            <a:r>
              <a:rPr lang="en-US" sz="1400" i="1" dirty="0" smtClean="0">
                <a:solidFill>
                  <a:schemeClr val="tx1">
                    <a:lumMod val="75000"/>
                    <a:lumOff val="25000"/>
                  </a:schemeClr>
                </a:solidFill>
                <a:latin typeface="+mj-lt"/>
              </a:rPr>
              <a:t>: Wikipedia</a:t>
            </a:r>
            <a:endParaRPr lang="en-US" sz="1400" i="1" dirty="0">
              <a:solidFill>
                <a:schemeClr val="tx1">
                  <a:lumMod val="75000"/>
                  <a:lumOff val="25000"/>
                </a:schemeClr>
              </a:solidFill>
              <a:latin typeface="+mj-lt"/>
            </a:endParaRPr>
          </a:p>
        </p:txBody>
      </p:sp>
      <p:sp>
        <p:nvSpPr>
          <p:cNvPr id="2" name="Rectangle 1"/>
          <p:cNvSpPr/>
          <p:nvPr/>
        </p:nvSpPr>
        <p:spPr>
          <a:xfrm>
            <a:off x="8556924" y="3803927"/>
            <a:ext cx="2501334" cy="2308324"/>
          </a:xfrm>
          <a:prstGeom prst="rect">
            <a:avLst/>
          </a:prstGeom>
        </p:spPr>
        <p:txBody>
          <a:bodyPr wrap="square">
            <a:spAutoFit/>
          </a:bodyPr>
          <a:lstStyle/>
          <a:p>
            <a:r>
              <a:rPr lang="en-US" sz="2400" i="1" dirty="0" smtClean="0">
                <a:solidFill>
                  <a:schemeClr val="bg1"/>
                </a:solidFill>
                <a:latin typeface="Garamond" panose="02020404030301010803" pitchFamily="18" charset="0"/>
              </a:rPr>
              <a:t>“Exploratory </a:t>
            </a:r>
            <a:r>
              <a:rPr lang="en-US" sz="2400" i="1" dirty="0">
                <a:solidFill>
                  <a:schemeClr val="bg1"/>
                </a:solidFill>
                <a:latin typeface="Garamond" panose="02020404030301010803" pitchFamily="18" charset="0"/>
              </a:rPr>
              <a:t>data analysis is an attitude, a flexibility, and a reliance on display, NOT a bundle of </a:t>
            </a:r>
            <a:r>
              <a:rPr lang="en-US" sz="2400" i="1" dirty="0" smtClean="0">
                <a:solidFill>
                  <a:schemeClr val="bg1"/>
                </a:solidFill>
                <a:latin typeface="Garamond" panose="02020404030301010803" pitchFamily="18" charset="0"/>
              </a:rPr>
              <a:t>techniques.”</a:t>
            </a:r>
            <a:endParaRPr lang="en-US" sz="2400" i="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4110197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0614" y="626610"/>
            <a:ext cx="10896909" cy="1569660"/>
          </a:xfrm>
          <a:prstGeom prst="rect">
            <a:avLst/>
          </a:prstGeom>
          <a:noFill/>
        </p:spPr>
        <p:txBody>
          <a:bodyPr wrap="square" rtlCol="0">
            <a:spAutoFit/>
          </a:bodyPr>
          <a:lstStyle/>
          <a:p>
            <a:r>
              <a:rPr lang="en-US" sz="4800" dirty="0" smtClean="0">
                <a:solidFill>
                  <a:schemeClr val="bg1"/>
                </a:solidFill>
              </a:rPr>
              <a:t>Effective data exploration requires  a </a:t>
            </a:r>
            <a:r>
              <a:rPr lang="en-US" sz="4800" dirty="0" smtClean="0">
                <a:solidFill>
                  <a:schemeClr val="accent4">
                    <a:lumMod val="60000"/>
                    <a:lumOff val="40000"/>
                  </a:schemeClr>
                </a:solidFill>
              </a:rPr>
              <a:t>flexible</a:t>
            </a:r>
            <a:r>
              <a:rPr lang="en-US" sz="4800" dirty="0" smtClean="0">
                <a:solidFill>
                  <a:schemeClr val="bg1"/>
                </a:solidFill>
              </a:rPr>
              <a:t> analysis environment </a:t>
            </a:r>
          </a:p>
        </p:txBody>
      </p:sp>
      <p:sp>
        <p:nvSpPr>
          <p:cNvPr id="5" name="TextBox 4"/>
          <p:cNvSpPr txBox="1"/>
          <p:nvPr/>
        </p:nvSpPr>
        <p:spPr>
          <a:xfrm>
            <a:off x="740613" y="2773180"/>
            <a:ext cx="10896909" cy="3046988"/>
          </a:xfrm>
          <a:prstGeom prst="rect">
            <a:avLst/>
          </a:prstGeom>
          <a:noFill/>
        </p:spPr>
        <p:txBody>
          <a:bodyPr wrap="square" rtlCol="0">
            <a:spAutoFit/>
          </a:bodyPr>
          <a:lstStyle/>
          <a:p>
            <a:r>
              <a:rPr lang="en-US" sz="4800" dirty="0" smtClean="0">
                <a:solidFill>
                  <a:schemeClr val="bg1"/>
                </a:solidFill>
              </a:rPr>
              <a:t>Point and click environments like Excel just do not cut it. We need access to a set of </a:t>
            </a:r>
            <a:r>
              <a:rPr lang="en-US" sz="4800" dirty="0" smtClean="0">
                <a:solidFill>
                  <a:schemeClr val="bg1"/>
                </a:solidFill>
              </a:rPr>
              <a:t>data manipulation </a:t>
            </a:r>
            <a:r>
              <a:rPr lang="en-US" sz="4800" dirty="0" smtClean="0">
                <a:solidFill>
                  <a:schemeClr val="bg1"/>
                </a:solidFill>
              </a:rPr>
              <a:t>and visualization </a:t>
            </a:r>
            <a:r>
              <a:rPr lang="en-US" sz="4800" dirty="0" smtClean="0">
                <a:solidFill>
                  <a:schemeClr val="accent4">
                    <a:lumMod val="60000"/>
                    <a:lumOff val="40000"/>
                  </a:schemeClr>
                </a:solidFill>
              </a:rPr>
              <a:t>building </a:t>
            </a:r>
            <a:r>
              <a:rPr lang="en-US" sz="4800" dirty="0" smtClean="0">
                <a:solidFill>
                  <a:schemeClr val="accent4">
                    <a:lumMod val="60000"/>
                    <a:lumOff val="40000"/>
                  </a:schemeClr>
                </a:solidFill>
              </a:rPr>
              <a:t>blocks</a:t>
            </a:r>
            <a:r>
              <a:rPr lang="en-US" sz="4800" dirty="0" smtClean="0">
                <a:solidFill>
                  <a:schemeClr val="bg1"/>
                </a:solidFill>
              </a:rPr>
              <a:t>. </a:t>
            </a:r>
            <a:endParaRPr lang="en-US" sz="4800" dirty="0" smtClean="0">
              <a:solidFill>
                <a:schemeClr val="bg1"/>
              </a:solidFill>
            </a:endParaRPr>
          </a:p>
        </p:txBody>
      </p:sp>
    </p:spTree>
    <p:extLst>
      <p:ext uri="{BB962C8B-B14F-4D97-AF65-F5344CB8AC3E}">
        <p14:creationId xmlns:p14="http://schemas.microsoft.com/office/powerpoint/2010/main" val="1780333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254411" y="722028"/>
            <a:ext cx="4073990" cy="3266141"/>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1606497" y="700690"/>
            <a:ext cx="3831423" cy="3211150"/>
          </a:xfrm>
          <a:prstGeom prst="rect">
            <a:avLst/>
          </a:prstGeom>
          <a:ln>
            <a:noFill/>
          </a:ln>
          <a:effectLst>
            <a:outerShdw blurRad="292100" dist="139700" dir="2700000" algn="tl" rotWithShape="0">
              <a:srgbClr val="333333">
                <a:alpha val="65000"/>
              </a:srgbClr>
            </a:outerShdw>
          </a:effectLst>
        </p:spPr>
      </p:pic>
      <p:pic>
        <p:nvPicPr>
          <p:cNvPr id="1026" name="Picture 2" descr="https://duckduckgo.com/i/e903ad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957" y="94187"/>
            <a:ext cx="1630843" cy="12354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http://www.rstudio.com/images/rstudio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8138" y="197230"/>
            <a:ext cx="2906536" cy="10293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1457" y="4102469"/>
            <a:ext cx="6204607" cy="1569660"/>
          </a:xfrm>
          <a:prstGeom prst="rect">
            <a:avLst/>
          </a:prstGeom>
          <a:noFill/>
        </p:spPr>
        <p:txBody>
          <a:bodyPr wrap="square" rtlCol="0">
            <a:spAutoFit/>
          </a:bodyPr>
          <a:lstStyle/>
          <a:p>
            <a:r>
              <a:rPr lang="en-US" sz="3200" dirty="0" smtClean="0">
                <a:solidFill>
                  <a:schemeClr val="bg1"/>
                </a:solidFill>
              </a:rPr>
              <a:t>R is the programming environment. It’s the engine that processes and plots the data.</a:t>
            </a:r>
          </a:p>
        </p:txBody>
      </p:sp>
      <p:sp>
        <p:nvSpPr>
          <p:cNvPr id="6" name="TextBox 5"/>
          <p:cNvSpPr txBox="1"/>
          <p:nvPr/>
        </p:nvSpPr>
        <p:spPr>
          <a:xfrm>
            <a:off x="6948664" y="4102469"/>
            <a:ext cx="4958292" cy="1569660"/>
          </a:xfrm>
          <a:prstGeom prst="rect">
            <a:avLst/>
          </a:prstGeom>
          <a:noFill/>
        </p:spPr>
        <p:txBody>
          <a:bodyPr wrap="square" rtlCol="0">
            <a:spAutoFit/>
          </a:bodyPr>
          <a:lstStyle/>
          <a:p>
            <a:r>
              <a:rPr lang="en-US" sz="3200" dirty="0" smtClean="0">
                <a:solidFill>
                  <a:schemeClr val="bg1"/>
                </a:solidFill>
              </a:rPr>
              <a:t>R Studio is a user friendly development environment (IDE) interface to R.</a:t>
            </a:r>
          </a:p>
        </p:txBody>
      </p:sp>
      <p:sp>
        <p:nvSpPr>
          <p:cNvPr id="7" name="TextBox 6"/>
          <p:cNvSpPr txBox="1"/>
          <p:nvPr/>
        </p:nvSpPr>
        <p:spPr>
          <a:xfrm>
            <a:off x="454731" y="6053388"/>
            <a:ext cx="10873670" cy="707886"/>
          </a:xfrm>
          <a:prstGeom prst="rect">
            <a:avLst/>
          </a:prstGeom>
          <a:noFill/>
        </p:spPr>
        <p:txBody>
          <a:bodyPr wrap="square" rtlCol="0">
            <a:spAutoFit/>
          </a:bodyPr>
          <a:lstStyle/>
          <a:p>
            <a:r>
              <a:rPr lang="en-US" sz="2000" dirty="0" smtClean="0">
                <a:solidFill>
                  <a:schemeClr val="bg1"/>
                </a:solidFill>
                <a:latin typeface="Architects Daughter" panose="02000505000000020004" pitchFamily="2" charset="0"/>
              </a:rPr>
              <a:t>* Note that R has a functional interface, but R Studio’s interface is much easier to work with</a:t>
            </a:r>
          </a:p>
        </p:txBody>
      </p:sp>
    </p:spTree>
    <p:extLst>
      <p:ext uri="{BB962C8B-B14F-4D97-AF65-F5344CB8AC3E}">
        <p14:creationId xmlns:p14="http://schemas.microsoft.com/office/powerpoint/2010/main" val="1662772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915" y="544332"/>
            <a:ext cx="11068185" cy="1754326"/>
          </a:xfrm>
          <a:prstGeom prst="rect">
            <a:avLst/>
          </a:prstGeom>
          <a:noFill/>
        </p:spPr>
        <p:txBody>
          <a:bodyPr wrap="square" rtlCol="0">
            <a:spAutoFit/>
          </a:bodyPr>
          <a:lstStyle/>
          <a:p>
            <a:r>
              <a:rPr lang="en-US" sz="5400" dirty="0" smtClean="0">
                <a:solidFill>
                  <a:schemeClr val="bg1"/>
                </a:solidFill>
              </a:rPr>
              <a:t>A basic tenet of </a:t>
            </a:r>
            <a:r>
              <a:rPr lang="en-US" sz="5400" dirty="0">
                <a:solidFill>
                  <a:schemeClr val="bg1"/>
                </a:solidFill>
              </a:rPr>
              <a:t>the scientific method </a:t>
            </a:r>
            <a:r>
              <a:rPr lang="en-US" sz="5400" dirty="0" smtClean="0">
                <a:solidFill>
                  <a:schemeClr val="bg1"/>
                </a:solidFill>
              </a:rPr>
              <a:t>is </a:t>
            </a:r>
            <a:r>
              <a:rPr lang="en-US" sz="5400" dirty="0" smtClean="0">
                <a:solidFill>
                  <a:schemeClr val="accent4">
                    <a:lumMod val="60000"/>
                    <a:lumOff val="40000"/>
                  </a:schemeClr>
                </a:solidFill>
              </a:rPr>
              <a:t>reproducibility</a:t>
            </a:r>
            <a:r>
              <a:rPr lang="en-US" sz="5400" dirty="0" smtClean="0">
                <a:solidFill>
                  <a:schemeClr val="bg1"/>
                </a:solidFill>
              </a:rPr>
              <a:t>.</a:t>
            </a:r>
          </a:p>
        </p:txBody>
      </p:sp>
      <p:sp>
        <p:nvSpPr>
          <p:cNvPr id="5" name="TextBox 4"/>
          <p:cNvSpPr txBox="1"/>
          <p:nvPr/>
        </p:nvSpPr>
        <p:spPr>
          <a:xfrm>
            <a:off x="145915" y="2751822"/>
            <a:ext cx="12710809" cy="923330"/>
          </a:xfrm>
          <a:prstGeom prst="rect">
            <a:avLst/>
          </a:prstGeom>
          <a:noFill/>
        </p:spPr>
        <p:txBody>
          <a:bodyPr wrap="square" rtlCol="0">
            <a:spAutoFit/>
          </a:bodyPr>
          <a:lstStyle/>
          <a:p>
            <a:r>
              <a:rPr lang="en-US" sz="5400" dirty="0" smtClean="0">
                <a:solidFill>
                  <a:schemeClr val="bg1"/>
                </a:solidFill>
              </a:rPr>
              <a:t>But what should be reproducible</a:t>
            </a:r>
            <a:r>
              <a:rPr lang="en-US" sz="5400" dirty="0" smtClean="0">
                <a:solidFill>
                  <a:schemeClr val="bg1"/>
                </a:solidFill>
              </a:rPr>
              <a:t>? </a:t>
            </a:r>
          </a:p>
        </p:txBody>
      </p:sp>
      <p:sp>
        <p:nvSpPr>
          <p:cNvPr id="2" name="Rectangle 1"/>
          <p:cNvSpPr/>
          <p:nvPr/>
        </p:nvSpPr>
        <p:spPr>
          <a:xfrm>
            <a:off x="1444977" y="3766324"/>
            <a:ext cx="9144000" cy="2585323"/>
          </a:xfrm>
          <a:prstGeom prst="rect">
            <a:avLst/>
          </a:prstGeom>
        </p:spPr>
        <p:txBody>
          <a:bodyPr wrap="square">
            <a:spAutoFit/>
          </a:bodyPr>
          <a:lstStyle/>
          <a:p>
            <a:pPr lvl="1"/>
            <a:r>
              <a:rPr lang="en-US" sz="5400" dirty="0">
                <a:solidFill>
                  <a:schemeClr val="bg1"/>
                </a:solidFill>
              </a:rPr>
              <a:t>Everything! This includes the analytical workflow used to generate the results!</a:t>
            </a:r>
          </a:p>
        </p:txBody>
      </p:sp>
    </p:spTree>
    <p:extLst>
      <p:ext uri="{BB962C8B-B14F-4D97-AF65-F5344CB8AC3E}">
        <p14:creationId xmlns:p14="http://schemas.microsoft.com/office/powerpoint/2010/main" val="30733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1621</Words>
  <Application>Microsoft Office PowerPoint</Application>
  <PresentationFormat>Widescreen</PresentationFormat>
  <Paragraphs>189</Paragraphs>
  <Slides>18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Architects Daughter</vt:lpstr>
      <vt:lpstr>Arial</vt:lpstr>
      <vt:lpstr>Calibri</vt:lpstr>
      <vt:lpstr>Calibri Light</vt:lpstr>
      <vt:lpstr>Consolas</vt:lpstr>
      <vt:lpstr>Courier New</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Colby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Manny</dc:creator>
  <cp:lastModifiedBy>Manny</cp:lastModifiedBy>
  <cp:revision>69</cp:revision>
  <dcterms:created xsi:type="dcterms:W3CDTF">2014-12-07T22:09:13Z</dcterms:created>
  <dcterms:modified xsi:type="dcterms:W3CDTF">2014-12-19T21:10:34Z</dcterms:modified>
</cp:coreProperties>
</file>