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96" r:id="rId7"/>
    <p:sldId id="259" r:id="rId8"/>
    <p:sldId id="2472" r:id="rId9"/>
    <p:sldId id="2475" r:id="rId10"/>
    <p:sldId id="2467" r:id="rId11"/>
    <p:sldId id="2471" r:id="rId12"/>
    <p:sldId id="2476" r:id="rId13"/>
    <p:sldId id="2497" r:id="rId14"/>
    <p:sldId id="2498" r:id="rId15"/>
    <p:sldId id="2499" r:id="rId16"/>
    <p:sldId id="2468" r:id="rId17"/>
    <p:sldId id="2470" r:id="rId18"/>
    <p:sldId id="2441" r:id="rId19"/>
    <p:sldId id="2458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66BA36"/>
    <a:srgbClr val="1D1D1A"/>
    <a:srgbClr val="595757"/>
    <a:srgbClr val="221815"/>
    <a:srgbClr val="91A2BF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23" autoAdjust="0"/>
    <p:restoredTop sz="79476" autoAdjust="0"/>
  </p:normalViewPr>
  <p:slideViewPr>
    <p:cSldViewPr snapToGrid="0" snapToObjects="1">
      <p:cViewPr varScale="1">
        <p:scale>
          <a:sx n="86" d="100"/>
          <a:sy n="86" d="100"/>
        </p:scale>
        <p:origin x="1578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zh-CN" altLang="en-US" dirty="0"/>
              <a:t>多模态需求崛起，传统</a:t>
            </a:r>
            <a:r>
              <a:rPr lang="en-US" altLang="zh-CN" dirty="0"/>
              <a:t>ai</a:t>
            </a:r>
            <a:r>
              <a:rPr lang="zh-CN" altLang="en-US" dirty="0"/>
              <a:t>不同模态存在数据孤岛，</a:t>
            </a:r>
            <a:r>
              <a:rPr lang="en-US" altLang="zh-CN" dirty="0"/>
              <a:t>CLIP</a:t>
            </a:r>
            <a:r>
              <a:rPr lang="zh-CN" altLang="en-US" dirty="0"/>
              <a:t>打破文本图像的对齐，实现</a:t>
            </a:r>
            <a:r>
              <a:rPr lang="en-US" altLang="zh-CN" dirty="0"/>
              <a:t>zero-shot</a:t>
            </a:r>
          </a:p>
          <a:p>
            <a:pPr marL="342900" indent="-342900">
              <a:buAutoNum type="arabicPeriod"/>
            </a:pPr>
            <a:r>
              <a:rPr lang="en-US" altLang="zh-CN" dirty="0"/>
              <a:t>CLIP</a:t>
            </a:r>
            <a:r>
              <a:rPr lang="zh-CN" altLang="en-US" dirty="0"/>
              <a:t>的核心思想，让相似的图像文本在空间中向量距离很近，不相似的距离很远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双塔结构，对比学习损失函数，</a:t>
            </a:r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en-US" altLang="zh-CN" dirty="0"/>
              <a:t>Zero-shot</a:t>
            </a:r>
            <a:r>
              <a:rPr lang="zh-CN" altLang="en-US" dirty="0"/>
              <a:t>，可以预测没见过的图片</a:t>
            </a:r>
            <a:endParaRPr lang="en-US" altLang="zh-CN" dirty="0"/>
          </a:p>
          <a:p>
            <a:pPr marL="342900" indent="-342900">
              <a:buAutoNum type="arabicPeriod"/>
            </a:pPr>
            <a:r>
              <a:rPr lang="zh-CN" altLang="en-US" dirty="0"/>
              <a:t>泛化性强，做到多模态对齐，为后续</a:t>
            </a:r>
            <a:r>
              <a:rPr lang="en-US" altLang="zh-CN" dirty="0"/>
              <a:t>diffusion models</a:t>
            </a:r>
            <a:r>
              <a:rPr lang="zh-CN" altLang="en-US" dirty="0"/>
              <a:t>、</a:t>
            </a:r>
            <a:r>
              <a:rPr lang="en-US" altLang="zh-CN" dirty="0" err="1"/>
              <a:t>dalle</a:t>
            </a:r>
            <a:r>
              <a:rPr lang="zh-CN" altLang="en-US"/>
              <a:t>等打下基础，是多模态领域重要里程碑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2221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6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260130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14747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D49FE675-5307-815C-BC5C-38B598E35B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"/>
            <a:ext cx="12196763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749693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369910" y="5728816"/>
            <a:ext cx="2144987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800" dirty="0">
                <a:solidFill>
                  <a:schemeClr val="tx1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800" dirty="0">
              <a:solidFill>
                <a:schemeClr val="tx1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26510" y="5888148"/>
            <a:ext cx="743400" cy="743400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3018090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CLIP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zh-CN" altLang="en-US" dirty="0"/>
              <a:t>对比学习机制</a:t>
            </a:r>
          </a:p>
        </p:txBody>
      </p:sp>
      <p:pic>
        <p:nvPicPr>
          <p:cNvPr id="7" name="内容占位符 6">
            <a:extLst>
              <a:ext uri="{FF2B5EF4-FFF2-40B4-BE49-F238E27FC236}">
                <a16:creationId xmlns:a16="http://schemas.microsoft.com/office/drawing/2014/main" id="{0650D730-095C-B136-318A-AA900D1D65D9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753375" y="2836680"/>
            <a:ext cx="7593825" cy="3498531"/>
          </a:xfrm>
        </p:spPr>
      </p:pic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497096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CLIP 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使用了一个对称的交叉熵损失（</a:t>
            </a:r>
            <a:r>
              <a:rPr lang="en-US" altLang="zh-CN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Symmetric Cross-Entropy Loss</a:t>
            </a:r>
            <a:r>
              <a:rPr lang="zh-CN" altLang="en-US" sz="2000" kern="0" dirty="0">
                <a:solidFill>
                  <a:srgbClr val="333333"/>
                </a:solidFill>
                <a:latin typeface="Helvetica Neue"/>
                <a:ea typeface="微软雅黑" pitchFamily="34" charset="-122"/>
              </a:rPr>
              <a:t>）来驱动学习</a:t>
            </a:r>
            <a:endParaRPr lang="en-US" altLang="zh-CN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通过最小化损失函数，模型使得对角线上的配对文本对相似度最高，其他的负样本相似度变小</a:t>
            </a:r>
            <a:endParaRPr lang="zh-CN" altLang="en-US" sz="2000" kern="0" dirty="0">
              <a:solidFill>
                <a:srgbClr val="333333"/>
              </a:solidFill>
              <a:latin typeface="Helvetica Neue"/>
              <a:ea typeface="微软雅黑" pitchFamily="34" charset="-122"/>
            </a:endParaRPr>
          </a:p>
          <a:p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324865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84C1840E-4830-D27A-825A-404A5C591F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962" y="485596"/>
            <a:ext cx="10963473" cy="589190"/>
          </a:xfrm>
        </p:spPr>
        <p:txBody>
          <a:bodyPr/>
          <a:lstStyle/>
          <a:p>
            <a:r>
              <a:rPr lang="en-US" altLang="zh-CN" dirty="0"/>
              <a:t>Prompt</a:t>
            </a:r>
            <a:r>
              <a:rPr lang="zh-CN" altLang="en-US" dirty="0"/>
              <a:t>提示工程</a:t>
            </a:r>
          </a:p>
        </p:txBody>
      </p:sp>
      <p:sp>
        <p:nvSpPr>
          <p:cNvPr id="10" name="内容占位符 4">
            <a:extLst>
              <a:ext uri="{FF2B5EF4-FFF2-40B4-BE49-F238E27FC236}">
                <a16:creationId xmlns:a16="http://schemas.microsoft.com/office/drawing/2014/main" id="{06AB83BA-247F-B9A0-0B43-83313A0FA728}"/>
              </a:ext>
            </a:extLst>
          </p:cNvPr>
          <p:cNvSpPr txBox="1">
            <a:spLocks/>
          </p:cNvSpPr>
          <p:nvPr/>
        </p:nvSpPr>
        <p:spPr>
          <a:xfrm>
            <a:off x="207962" y="1226637"/>
            <a:ext cx="11867924" cy="161004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提示工程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先把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ImageNet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里面的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个类，变成了一个句子，即 </a:t>
            </a:r>
            <a:r>
              <a:rPr lang="en-US" altLang="zh-CN" sz="1800" dirty="0">
                <a:solidFill>
                  <a:srgbClr val="66BA36"/>
                </a:solidFill>
              </a:rPr>
              <a:t>A photo of a {object}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，用类的名称替换掉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object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。这里就会生成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个句子。这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个句子通过预训练好的文本编码器，生成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1000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个文本特征。</a:t>
            </a: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B14C59D-D4FB-C71B-4DF2-1DA95F14E1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2076" y="2596995"/>
            <a:ext cx="5018381" cy="3395314"/>
          </a:xfrm>
          <a:prstGeom prst="rect">
            <a:avLst/>
          </a:prstGeom>
        </p:spPr>
      </p:pic>
      <p:sp>
        <p:nvSpPr>
          <p:cNvPr id="9" name="内容占位符 4">
            <a:extLst>
              <a:ext uri="{FF2B5EF4-FFF2-40B4-BE49-F238E27FC236}">
                <a16:creationId xmlns:a16="http://schemas.microsoft.com/office/drawing/2014/main" id="{17DC1171-E254-83BB-562C-AD73457766A1}"/>
              </a:ext>
            </a:extLst>
          </p:cNvPr>
          <p:cNvSpPr txBox="1">
            <a:spLocks/>
          </p:cNvSpPr>
          <p:nvPr/>
        </p:nvSpPr>
        <p:spPr>
          <a:xfrm>
            <a:off x="116000" y="2988531"/>
            <a:ext cx="6197714" cy="3121983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itchFamily="34" charset="0"/>
              <a:buChar char="•"/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 marL="21336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32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2800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9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599" indent="-304800" algn="l" defTabSz="12192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42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b="1" dirty="0">
                <a:solidFill>
                  <a:srgbClr val="333333"/>
                </a:solidFill>
                <a:latin typeface="Helvetica Neue"/>
              </a:rPr>
              <a:t>提示集成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单一提示模板可能引入特定偏见或无法全面捕捉类别的所有方面。提示集成通过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为同一个类别构造多个不同的提示模板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，然后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聚合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这些不同提示生成的文本嵌入向量，来获得更鲁棒、更全面、偏差更小的类别表示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2965824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能力全景：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的典型应用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32855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的典型应用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图像搜索：通过给定的文本描述，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可以在大量图像中找到与该描述最相关的图像。这个功能非常适合于视觉搜索、内容管理和推荐系统。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图像分类：传统的图像分类需要预先定义类别标签，而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则可以通过文本描述直接对图像进行分类，极大地减少了人工标注的工作。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跨模态检索：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可以实现文本到图像、图像到文本的检索，适用于需要同时处理多模态数据的应用，如电商平台、社交媒体内容管理等。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生成式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AI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：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也为图像生成模型提供了有力的支持，例如结合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DALL-E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等模型生成符合文本描述的图像。这在创意产业和艺术生成中有广泛应用。</a:t>
            </a:r>
            <a:r>
              <a:rPr lang="zh-CN" altLang="en-US" dirty="0"/>
              <a:t>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734649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/>
          <a:lstStyle/>
          <a:p>
            <a:r>
              <a:rPr lang="zh-CN" altLang="en-US" dirty="0"/>
              <a:t>思考与小结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3F8CB8C-A758-D9FA-28CC-39F1B8A6FE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尽管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的泛化性做的如此之好，为什么不都是用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呢？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 algn="l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答：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Zero-Shot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性能虽优于基线模型（如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ResNet-50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），但与当时的最先进模型（如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Noisy Student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、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Vision Transformer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）相差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10-15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个百分点。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的理解能力很强，还有什么改进点呢？</a:t>
            </a:r>
            <a:endParaRPr lang="en-US" altLang="zh-CN" dirty="0">
              <a:solidFill>
                <a:srgbClr val="333333"/>
              </a:solidFill>
              <a:latin typeface="Helvetica Neue"/>
            </a:endParaRPr>
          </a:p>
          <a:p>
            <a:pPr marL="0" indent="0">
              <a:buNone/>
            </a:pP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答：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仅支持从预设类别中选择匹配结果，无法生成新概念描述（如自动生成图像标题）。论文建议未来结合对比学习与生成式目标（如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GPT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），提升灵活性。</a:t>
            </a:r>
          </a:p>
        </p:txBody>
      </p:sp>
      <p:pic>
        <p:nvPicPr>
          <p:cNvPr id="5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6647E584-1B5D-DB0B-2156-C7B6100DE8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99982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4589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/>
              <a:t>视频目录大纲</a:t>
            </a:r>
            <a:endParaRPr lang="zh-CN" altLang="en-US" sz="32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多模态的崛起与挑战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什么是</a:t>
            </a:r>
            <a:r>
              <a:rPr lang="en-US" altLang="zh-CN" sz="2800" dirty="0"/>
              <a:t>CLIP</a:t>
            </a:r>
            <a:r>
              <a:rPr lang="zh-CN" altLang="en-US" sz="2800" dirty="0"/>
              <a:t>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是如何工作的？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能做什么？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CLIP</a:t>
            </a:r>
            <a:r>
              <a:rPr lang="zh-CN" altLang="en-US" sz="2800" dirty="0"/>
              <a:t>的意义与影响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98590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多模态的崛起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与挑战</a:t>
            </a:r>
            <a:endParaRPr lang="en-US" altLang="zh-CN" sz="9600" b="1" dirty="0">
              <a:solidFill>
                <a:schemeClr val="bg1"/>
              </a:solidFill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What is a Mixture of Experts?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模态的定义</a:t>
            </a:r>
            <a:r>
              <a:rPr lang="zh-CN" altLang="en-US" dirty="0"/>
              <a:t>：模态指的是信息的表现形式或类型。常见的模态有文本、图像、音频、视频、传感器数据等。</a:t>
            </a:r>
            <a:endParaRPr lang="en-US" altLang="zh-CN" dirty="0"/>
          </a:p>
          <a:p>
            <a:r>
              <a:rPr lang="zh-CN" altLang="en-US" b="1" dirty="0"/>
              <a:t>多模态</a:t>
            </a:r>
            <a:r>
              <a:rPr lang="zh-CN" altLang="en-US" dirty="0"/>
              <a:t>：“多模态”就是指涉及多种不同类型信息或交互方式的。在</a:t>
            </a:r>
            <a:r>
              <a:rPr lang="en-US" altLang="zh-CN" dirty="0"/>
              <a:t>AI</a:t>
            </a:r>
            <a:r>
              <a:rPr lang="zh-CN" altLang="en-US" dirty="0"/>
              <a:t>领域，它特指能够处理和融合文本、图像、声音、视频等多种信息形式的技术和系统。 </a:t>
            </a:r>
            <a:endParaRPr lang="en-US" altLang="zh-CN" dirty="0"/>
          </a:p>
          <a:p>
            <a:r>
              <a:rPr lang="zh-CN" altLang="en-US" b="1" dirty="0"/>
              <a:t>传统</a:t>
            </a:r>
            <a:r>
              <a:rPr lang="en-US" altLang="zh-CN" b="1" dirty="0"/>
              <a:t>AI</a:t>
            </a:r>
            <a:r>
              <a:rPr lang="zh-CN" altLang="en-US" b="1" dirty="0"/>
              <a:t>的局限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人工智能领域长期存在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数据孤岛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"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现象：图像识别依赖标注的像素数据，自然语言处理依赖分词与句法分析，两者在语义层面难以互通。这种割裂导致模型需要为每个任务单独训练，开发成本高昂且泛化能力有限。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661243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>
            <a:extLst>
              <a:ext uri="{FF2B5EF4-FFF2-40B4-BE49-F238E27FC236}">
                <a16:creationId xmlns:a16="http://schemas.microsoft.com/office/drawing/2014/main" id="{EA7C2504-5059-67F7-D970-2CFCE8107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CLIP</a:t>
            </a:r>
            <a:r>
              <a:rPr lang="zh-CN" altLang="en-US" dirty="0"/>
              <a:t>的里程碑意义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E67AFD7D-7647-D3D7-6575-44DF7FC318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MoE</a:t>
            </a:r>
            <a:r>
              <a:rPr lang="zh-CN" altLang="en-US" dirty="0"/>
              <a:t> </a:t>
            </a:r>
            <a:r>
              <a:rPr lang="en-US" altLang="zh-CN" dirty="0"/>
              <a:t>CLIP</a:t>
            </a:r>
            <a:r>
              <a:rPr lang="zh-CN" altLang="en-US" dirty="0"/>
              <a:t>（</a:t>
            </a:r>
            <a:r>
              <a:rPr lang="en-US" altLang="zh-CN" dirty="0"/>
              <a:t>Contrastive Language–Image Pre-training</a:t>
            </a:r>
            <a:r>
              <a:rPr lang="zh-CN" altLang="en-US" dirty="0"/>
              <a:t>）作为</a:t>
            </a:r>
            <a:r>
              <a:rPr lang="en-US" altLang="zh-CN" dirty="0"/>
              <a:t>OpenAI</a:t>
            </a:r>
            <a:r>
              <a:rPr lang="zh-CN" altLang="en-US" dirty="0"/>
              <a:t>于</a:t>
            </a:r>
            <a:r>
              <a:rPr lang="en-US" altLang="zh-CN" dirty="0"/>
              <a:t>2021</a:t>
            </a:r>
            <a:r>
              <a:rPr lang="zh-CN" altLang="en-US" dirty="0"/>
              <a:t>年提出的多模态模型，彻底重塑了计算机视觉与自然语言处理的交互范式。意义在于：</a:t>
            </a:r>
            <a:endParaRPr lang="en-US" altLang="zh-CN" dirty="0"/>
          </a:p>
          <a:p>
            <a:pPr lvl="1"/>
            <a:r>
              <a:rPr lang="zh-CN" altLang="en-US" b="1" dirty="0"/>
              <a:t>零样本泛化革命：</a:t>
            </a:r>
            <a:r>
              <a:rPr lang="zh-CN" altLang="en-US" b="0" i="0" dirty="0">
                <a:solidFill>
                  <a:srgbClr val="F8FAFF"/>
                </a:solidFill>
                <a:effectLst/>
                <a:latin typeface="quote-cjk-patch"/>
              </a:rPr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首次实现了在未使用任务特定标注数据的情况下</a:t>
            </a:r>
            <a:r>
              <a:rPr lang="zh-CN" altLang="en-US" dirty="0"/>
              <a:t>，直接泛化至</a:t>
            </a:r>
            <a:r>
              <a:rPr lang="en-US" altLang="zh-CN" dirty="0"/>
              <a:t>30+</a:t>
            </a:r>
            <a:r>
              <a:rPr lang="zh-CN" altLang="en-US" dirty="0"/>
              <a:t>个视觉分类数据集（如</a:t>
            </a:r>
            <a:r>
              <a:rPr lang="en-US" altLang="zh-CN" dirty="0"/>
              <a:t>ImageNet</a:t>
            </a:r>
            <a:r>
              <a:rPr lang="zh-CN" altLang="en-US" dirty="0"/>
              <a:t>）。</a:t>
            </a:r>
          </a:p>
          <a:p>
            <a:pPr lvl="1"/>
            <a:r>
              <a:rPr lang="zh-CN" altLang="en-US" b="1" dirty="0"/>
              <a:t>多模态对齐新范式：</a:t>
            </a:r>
            <a:r>
              <a:rPr lang="en-US" altLang="zh-CN" b="1" dirty="0"/>
              <a:t> </a:t>
            </a:r>
            <a:r>
              <a:rPr lang="en-US" altLang="zh-CN" dirty="0">
                <a:solidFill>
                  <a:srgbClr val="66BA36"/>
                </a:solidFill>
              </a:rPr>
              <a:t>CLIP</a:t>
            </a:r>
            <a:r>
              <a:rPr lang="zh-CN" altLang="en-US" dirty="0">
                <a:solidFill>
                  <a:srgbClr val="66BA36"/>
                </a:solidFill>
              </a:rPr>
              <a:t>采用图像编码器（</a:t>
            </a:r>
            <a:r>
              <a:rPr lang="en-US" altLang="zh-CN" dirty="0" err="1">
                <a:solidFill>
                  <a:srgbClr val="66BA36"/>
                </a:solidFill>
              </a:rPr>
              <a:t>ResNet</a:t>
            </a:r>
            <a:r>
              <a:rPr lang="en-US" altLang="zh-CN" dirty="0">
                <a:solidFill>
                  <a:srgbClr val="66BA36"/>
                </a:solidFill>
              </a:rPr>
              <a:t>/</a:t>
            </a:r>
            <a:r>
              <a:rPr lang="en-US" altLang="zh-CN" dirty="0" err="1">
                <a:solidFill>
                  <a:srgbClr val="66BA36"/>
                </a:solidFill>
              </a:rPr>
              <a:t>ViT</a:t>
            </a:r>
            <a:r>
              <a:rPr lang="zh-CN" altLang="en-US" dirty="0">
                <a:solidFill>
                  <a:srgbClr val="66BA36"/>
                </a:solidFill>
              </a:rPr>
              <a:t>） </a:t>
            </a:r>
            <a:r>
              <a:rPr lang="en-US" altLang="zh-CN" dirty="0">
                <a:solidFill>
                  <a:srgbClr val="66BA36"/>
                </a:solidFill>
              </a:rPr>
              <a:t>+ </a:t>
            </a:r>
            <a:r>
              <a:rPr lang="zh-CN" altLang="en-US" dirty="0">
                <a:solidFill>
                  <a:srgbClr val="66BA36"/>
                </a:solidFill>
              </a:rPr>
              <a:t>文本编码器（</a:t>
            </a:r>
            <a:r>
              <a:rPr lang="en-US" altLang="zh-CN" dirty="0">
                <a:solidFill>
                  <a:srgbClr val="66BA36"/>
                </a:solidFill>
              </a:rPr>
              <a:t>Transformer</a:t>
            </a:r>
            <a:r>
              <a:rPr lang="zh-CN" altLang="en-US" dirty="0">
                <a:solidFill>
                  <a:srgbClr val="66BA36"/>
                </a:solidFill>
              </a:rPr>
              <a:t>）</a:t>
            </a:r>
            <a:r>
              <a:rPr lang="en-US" altLang="zh-CN" dirty="0">
                <a:solidFill>
                  <a:srgbClr val="66BA36"/>
                </a:solidFill>
              </a:rPr>
              <a:t> </a:t>
            </a:r>
            <a:r>
              <a:rPr lang="zh-CN" altLang="en-US" dirty="0">
                <a:solidFill>
                  <a:srgbClr val="66BA36"/>
                </a:solidFill>
              </a:rPr>
              <a:t>的双流结构</a:t>
            </a:r>
            <a:r>
              <a:rPr lang="en" altLang="zh-CN" dirty="0">
                <a:solidFill>
                  <a:srgbClr val="66BA36"/>
                </a:solidFill>
              </a:rPr>
              <a:t>MoE </a:t>
            </a:r>
            <a:r>
              <a:rPr lang="zh-CN" altLang="en-US" dirty="0">
                <a:solidFill>
                  <a:srgbClr val="66BA36"/>
                </a:solidFill>
              </a:rPr>
              <a:t>能够实现更高效的计算预训练</a:t>
            </a:r>
            <a:r>
              <a:rPr lang="zh-CN" altLang="en-US" dirty="0"/>
              <a:t>，实现了无人工标注的大规模自监督学习。</a:t>
            </a:r>
          </a:p>
          <a:p>
            <a:pPr lvl="1"/>
            <a:r>
              <a:rPr lang="zh-CN" altLang="en-US" b="1" dirty="0"/>
              <a:t>激发多模态研究浪潮：</a:t>
            </a:r>
            <a:r>
              <a:rPr lang="zh-CN" altLang="en-US" dirty="0"/>
              <a:t>在</a:t>
            </a:r>
            <a:r>
              <a:rPr lang="en-US" altLang="zh-CN" dirty="0"/>
              <a:t>Stable Diffusion</a:t>
            </a:r>
            <a:r>
              <a:rPr lang="zh-CN" altLang="en-US" dirty="0"/>
              <a:t>、</a:t>
            </a:r>
            <a:r>
              <a:rPr lang="en-US" altLang="zh-CN" dirty="0"/>
              <a:t>DALL·E 2</a:t>
            </a:r>
            <a:r>
              <a:rPr lang="zh-CN" altLang="en-US" dirty="0"/>
              <a:t>中，</a:t>
            </a:r>
            <a:r>
              <a:rPr lang="en-US" altLang="zh-CN" dirty="0"/>
              <a:t>CLIP</a:t>
            </a:r>
            <a:r>
              <a:rPr lang="zh-CN" altLang="en-US" dirty="0"/>
              <a:t>作为</a:t>
            </a:r>
            <a:r>
              <a:rPr lang="en-US" altLang="zh-CN" dirty="0"/>
              <a:t>Prompt</a:t>
            </a:r>
            <a:r>
              <a:rPr lang="zh-CN" altLang="en-US" dirty="0"/>
              <a:t>编码器，将文本描述转化为生成过程的语义约束，推动可控图像生成发展。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499160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6930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9600" b="1" dirty="0">
                <a:solidFill>
                  <a:schemeClr val="bg1"/>
                </a:solidFill>
              </a:rPr>
              <a:t>CLIP</a:t>
            </a:r>
            <a:r>
              <a:rPr lang="zh-CN" altLang="en-US" sz="9600" b="1" dirty="0">
                <a:solidFill>
                  <a:schemeClr val="bg1"/>
                </a:solidFill>
              </a:rPr>
              <a:t>是如何工作的？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2824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A922841-DE5C-8EED-3CF8-DAEC099350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数据集制作：高质量图文对的构建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CCA52D5B-D6C7-2762-8C73-51F743399C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246188"/>
            <a:ext cx="11075743" cy="5108575"/>
          </a:xfrm>
        </p:spPr>
        <p:txBody>
          <a:bodyPr/>
          <a:lstStyle/>
          <a:p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OpenAI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在开发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的时候构建和使用了一个名为 </a:t>
            </a:r>
            <a:r>
              <a:rPr lang="en-US" altLang="zh-CN" b="0" i="0" dirty="0" err="1">
                <a:solidFill>
                  <a:srgbClr val="333333"/>
                </a:solidFill>
                <a:effectLst/>
                <a:latin typeface="Helvetica Neue"/>
              </a:rPr>
              <a:t>WebImageText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的自定义数据集，数据集主要来源于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互联网上的大规模图像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-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文本对。</a:t>
            </a:r>
            <a:endParaRPr lang="en-US" altLang="zh-CN" dirty="0"/>
          </a:p>
          <a:p>
            <a:r>
              <a:rPr lang="zh-CN" altLang="en-US" b="1" dirty="0"/>
              <a:t>主要特点</a:t>
            </a:r>
            <a:r>
              <a:rPr lang="zh-CN" altLang="en-US" dirty="0"/>
              <a:t>：</a:t>
            </a:r>
            <a:endParaRPr lang="en-US" altLang="zh-CN" dirty="0"/>
          </a:p>
          <a:p>
            <a:pPr lvl="1"/>
            <a:r>
              <a:rPr lang="zh-CN" altLang="en-US" sz="2000" b="1" dirty="0"/>
              <a:t>规模巨大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包含了大约 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4 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亿个图像</a:t>
            </a:r>
            <a:r>
              <a:rPr lang="en-US" altLang="zh-CN" sz="2000" b="0" i="0" dirty="0">
                <a:solidFill>
                  <a:srgbClr val="333333"/>
                </a:solidFill>
                <a:effectLst/>
                <a:latin typeface="Helvetica Neue"/>
              </a:rPr>
              <a:t>-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文本对。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来源广泛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数据是通过爬取互联网上公开可用的资源收集的。</a:t>
            </a:r>
            <a:endParaRPr lang="en-US" altLang="zh-CN" sz="2000" dirty="0"/>
          </a:p>
          <a:p>
            <a:pPr lvl="1"/>
            <a:r>
              <a:rPr lang="zh-CN" altLang="en-US" sz="2000" b="1" dirty="0"/>
              <a:t>配对形式</a:t>
            </a:r>
            <a:r>
              <a:rPr lang="zh-CN" altLang="en-US" sz="2000" dirty="0"/>
              <a:t>：</a:t>
            </a:r>
            <a:r>
              <a:rPr lang="zh-CN" altLang="en-US" sz="2000" b="0" i="0" dirty="0">
                <a:solidFill>
                  <a:srgbClr val="333333"/>
                </a:solidFill>
                <a:effectLst/>
                <a:latin typeface="Helvetica Neue"/>
              </a:rPr>
              <a:t>  每个数据点就是一个（图像，文本描述）对。文本描述了图像的内容。</a:t>
            </a:r>
            <a:endParaRPr lang="en-US" altLang="zh-CN" sz="2000" dirty="0"/>
          </a:p>
          <a:p>
            <a:r>
              <a:rPr lang="zh-CN" altLang="en-US" b="1" dirty="0"/>
              <a:t>为什么使用这样的数据</a:t>
            </a:r>
            <a:r>
              <a:rPr lang="zh-CN" altLang="en-US" dirty="0"/>
              <a:t>：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因为 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的核心训练方法是对比学习。它不需要每个图像有精准的类别标签，而是判断一个图像和一个文本是否“匹配”。互联网上天然存在的图像及其伴随文本（标题、</a:t>
            </a:r>
            <a:r>
              <a:rPr lang="en-US" altLang="zh-CN" b="0" i="0" dirty="0">
                <a:solidFill>
                  <a:srgbClr val="333333"/>
                </a:solidFill>
                <a:effectLst/>
                <a:latin typeface="Helvetica Neue"/>
              </a:rPr>
              <a:t>alt </a:t>
            </a:r>
            <a:r>
              <a:rPr lang="zh-CN" altLang="en-US" b="0" i="0" dirty="0">
                <a:solidFill>
                  <a:srgbClr val="333333"/>
                </a:solidFill>
                <a:effectLst/>
                <a:latin typeface="Helvetica Neue"/>
              </a:rPr>
              <a:t>文本等）正好提供了海量的这种潜在匹配对。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9985248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8" y="393892"/>
            <a:ext cx="10963473" cy="589190"/>
          </a:xfrm>
        </p:spPr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04" y="966840"/>
            <a:ext cx="11865953" cy="510857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图像编码器：卷积神经网络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/Vision Transformer</a:t>
            </a:r>
          </a:p>
          <a:p>
            <a:pPr lvl="1"/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卷积神经网络采用</a:t>
            </a:r>
            <a:r>
              <a:rPr lang="en-US" altLang="zh-CN" sz="2000" dirty="0" err="1">
                <a:solidFill>
                  <a:srgbClr val="333333"/>
                </a:solidFill>
                <a:latin typeface="Helvetica Neue"/>
              </a:rPr>
              <a:t>ResNet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架构</a:t>
            </a:r>
            <a:endParaRPr lang="en-US" altLang="zh-CN" sz="2000" dirty="0">
              <a:solidFill>
                <a:srgbClr val="333333"/>
              </a:solidFill>
              <a:latin typeface="Helvetica Neue"/>
            </a:endParaRPr>
          </a:p>
          <a:p>
            <a:pPr lvl="1"/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Vision Transformer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：将输入图像分割成固定大小的图像块（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Patches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），将这些图像块线性嵌入（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Linear Projection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）并添加位置编码（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Position Embedding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），然后送入标准的 </a:t>
            </a:r>
            <a:r>
              <a:rPr lang="en-US" altLang="zh-CN" sz="2000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sz="2000" dirty="0">
                <a:solidFill>
                  <a:srgbClr val="333333"/>
                </a:solidFill>
                <a:latin typeface="Helvetica Neue"/>
              </a:rPr>
              <a:t>编码器进行处理。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E30F5A1-1BA6-D6F0-7856-CEE27B968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5472" y="3200400"/>
            <a:ext cx="6690713" cy="3271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81064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8747C56-8992-0616-35E1-6F8F11395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128" y="393892"/>
            <a:ext cx="10963473" cy="589190"/>
          </a:xfrm>
        </p:spPr>
        <p:txBody>
          <a:bodyPr/>
          <a:lstStyle/>
          <a:p>
            <a:r>
              <a:rPr lang="zh-CN" altLang="en-US" dirty="0"/>
              <a:t>双塔结构设计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B5F5E7A7-F7AA-DC61-2C8B-08F5A5F8EE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5404" y="966840"/>
            <a:ext cx="11865953" cy="5108575"/>
          </a:xfrm>
        </p:spPr>
        <p:txBody>
          <a:bodyPr/>
          <a:lstStyle/>
          <a:p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文本编码器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Text Encoder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：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CLIP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的文本编码器是一个基于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Transformer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编码器架构的神经网络。它将输入的自然语言文本（经过分词、嵌入）转化为一个上下文感知的序列表示，并最终汇聚于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[EOS]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 位置的输出向量作为整个文本的语义表示。该表示随后被线性投影到与图像嵌入维度相同的共享语义空间，并进行 </a:t>
            </a:r>
            <a:r>
              <a:rPr lang="en-US" altLang="zh-CN" dirty="0">
                <a:solidFill>
                  <a:srgbClr val="333333"/>
                </a:solidFill>
                <a:latin typeface="Helvetica Neue"/>
              </a:rPr>
              <a:t>L2 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归一化，得到一个单位向量 </a:t>
            </a:r>
            <a:r>
              <a:rPr lang="en-US" altLang="zh-CN" dirty="0" err="1">
                <a:solidFill>
                  <a:srgbClr val="333333"/>
                </a:solidFill>
                <a:latin typeface="Helvetica Neue"/>
              </a:rPr>
              <a:t>Tj</a:t>
            </a:r>
            <a:r>
              <a:rPr lang="zh-CN" altLang="en-US" dirty="0">
                <a:solidFill>
                  <a:srgbClr val="333333"/>
                </a:solidFill>
                <a:latin typeface="Helvetica Neue"/>
              </a:rPr>
              <a:t>。</a:t>
            </a:r>
          </a:p>
          <a:p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为什么选择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而非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[CLS]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？</a:t>
            </a:r>
            <a:br>
              <a:rPr lang="zh-CN" altLang="en-US" dirty="0"/>
            </a:b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CLIP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的文本编码器基于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架构（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Transformer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解码器），而 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GPT 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使用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作为序列终止符。在预训练中，</a:t>
            </a:r>
            <a:r>
              <a:rPr lang="en-US" altLang="zh-CN" b="0" i="0" dirty="0">
                <a:solidFill>
                  <a:srgbClr val="5C5C5C"/>
                </a:solidFill>
                <a:effectLst/>
                <a:latin typeface="Helvetica Neue"/>
              </a:rPr>
              <a:t>[EOS]</a:t>
            </a:r>
            <a:r>
              <a:rPr lang="zh-CN" altLang="en-US" b="0" i="0" dirty="0">
                <a:solidFill>
                  <a:srgbClr val="5C5C5C"/>
                </a:solidFill>
                <a:effectLst/>
                <a:latin typeface="Helvetica Neue"/>
              </a:rPr>
              <a:t>的位置天然学习到对整个序列的语义总结（因为需预测是否结束）。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[EOS]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在 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CLIP 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中更适配开放式语义对齐任务，而</a:t>
            </a:r>
            <a:r>
              <a:rPr lang="en-US" altLang="zh-CN" b="1" i="0" dirty="0">
                <a:solidFill>
                  <a:srgbClr val="000000"/>
                </a:solidFill>
                <a:effectLst/>
                <a:latin typeface="Helvetica Neue"/>
              </a:rPr>
              <a:t>[CLS]</a:t>
            </a:r>
            <a:r>
              <a:rPr lang="zh-CN" altLang="en-US" b="1" i="0" dirty="0">
                <a:solidFill>
                  <a:srgbClr val="000000"/>
                </a:solidFill>
                <a:effectLst/>
                <a:latin typeface="Helvetica Neue"/>
              </a:rPr>
              <a:t>更适合封闭式分类任务。两者本质是不同优化目标下的技术选择。</a:t>
            </a:r>
            <a:endParaRPr lang="zh-CN" altLang="en-US" dirty="0">
              <a:solidFill>
                <a:srgbClr val="333333"/>
              </a:solidFill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9325772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29870</TotalTime>
  <Words>1278</Words>
  <Application>Microsoft Office PowerPoint</Application>
  <PresentationFormat>自定义</PresentationFormat>
  <Paragraphs>69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3" baseType="lpstr">
      <vt:lpstr>ACGN-MiaoGB-Flash</vt:lpstr>
      <vt:lpstr>Futura-Medium</vt:lpstr>
      <vt:lpstr>Helvetica Neue</vt:lpstr>
      <vt:lpstr>Lexend</vt:lpstr>
      <vt:lpstr>PingFang SC Semibold</vt:lpstr>
      <vt:lpstr>quote-cjk-patch</vt:lpstr>
      <vt:lpstr>微软雅黑</vt:lpstr>
      <vt:lpstr>微软雅黑</vt:lpstr>
      <vt:lpstr>Arial</vt:lpstr>
      <vt:lpstr>Calibri</vt:lpstr>
      <vt:lpstr>Gill Sans MT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What is a Mixture of Experts?</vt:lpstr>
      <vt:lpstr>CLIP的里程碑意义</vt:lpstr>
      <vt:lpstr>PowerPoint 演示文稿</vt:lpstr>
      <vt:lpstr>数据集制作：高质量图文对的构建</vt:lpstr>
      <vt:lpstr>双塔结构设计</vt:lpstr>
      <vt:lpstr>双塔结构设计</vt:lpstr>
      <vt:lpstr>对比学习机制</vt:lpstr>
      <vt:lpstr>Prompt提示工程</vt:lpstr>
      <vt:lpstr>PowerPoint 演示文稿</vt:lpstr>
      <vt:lpstr>CLIP的典型应用</vt:lpstr>
      <vt:lpstr>PowerPoint 演示文稿</vt:lpstr>
      <vt:lpstr>总结与思考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PC</cp:lastModifiedBy>
  <cp:revision>9929</cp:revision>
  <cp:lastPrinted>2023-09-08T09:14:01Z</cp:lastPrinted>
  <dcterms:created xsi:type="dcterms:W3CDTF">2020-08-28T08:44:19Z</dcterms:created>
  <dcterms:modified xsi:type="dcterms:W3CDTF">2025-07-13T11:04:21Z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