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27"/>
  </p:notesMasterIdLst>
  <p:handoutMasterIdLst>
    <p:handoutMasterId r:id="rId28"/>
  </p:handoutMasterIdLst>
  <p:sldIdLst>
    <p:sldId id="603" r:id="rId5"/>
    <p:sldId id="2618" r:id="rId6"/>
    <p:sldId id="2147483483" r:id="rId7"/>
    <p:sldId id="2500" r:id="rId8"/>
    <p:sldId id="2147483499" r:id="rId9"/>
    <p:sldId id="2147483515" r:id="rId10"/>
    <p:sldId id="2147483517" r:id="rId11"/>
    <p:sldId id="2147483518" r:id="rId12"/>
    <p:sldId id="2147483519" r:id="rId13"/>
    <p:sldId id="2147483508" r:id="rId14"/>
    <p:sldId id="2147483520" r:id="rId15"/>
    <p:sldId id="2147483521" r:id="rId16"/>
    <p:sldId id="2147483509" r:id="rId17"/>
    <p:sldId id="2147483513" r:id="rId18"/>
    <p:sldId id="2147483514" r:id="rId19"/>
    <p:sldId id="2147483510" r:id="rId20"/>
    <p:sldId id="2147483511" r:id="rId21"/>
    <p:sldId id="2147483512" r:id="rId22"/>
    <p:sldId id="2516" r:id="rId23"/>
    <p:sldId id="2147483506" r:id="rId24"/>
    <p:sldId id="582" r:id="rId25"/>
    <p:sldId id="2419" r:id="rId2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52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3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A32D-C200-E957-3B0F-EDCA67C6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DF61FD-BA07-20EF-2B81-B5EAB793A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F0584F-702B-EFA9-27D9-D72701C70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D7E-0106-1BCB-1254-1750831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4E1-3AFA-EF0F-7C9E-59168F3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75994-C08B-14E1-AA46-B9AC98095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F2AA3B-FEA5-A93C-A5F8-00A813F1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233E1-4FC5-0197-F03D-69F5005C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C23-C792-0984-D5AB-BB38C79B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C821-ED8C-C4C2-C16C-48D0920B1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D14BB9-3A6C-EE78-D58C-B0B6DA04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0D2E0-8FFA-5035-8B8C-E61D2ECA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7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24740065" TargetMode="External"/><Relationship Id="rId2" Type="http://schemas.openxmlformats.org/officeDocument/2006/relationships/hyperlink" Target="https://zhuanlan.zhihu.com/p/66249882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github.com/huggingface/transformers/blob/main/src/transformers/models/gpt2/modeling_gpt2.py" TargetMode="External"/><Relationship Id="rId4" Type="http://schemas.openxmlformats.org/officeDocument/2006/relationships/hyperlink" Target="https://www.cnblogs.com/rossiXYZ/p/187995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8783DF6-17F7-520A-52EE-FC8AA26D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3864952" y="1503078"/>
            <a:ext cx="536825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r>
              <a:rPr lang="zh-CN" altLang="en-US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 </a:t>
            </a:r>
            <a:r>
              <a:rPr lang="en-US" altLang="zh-CN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&amp;</a:t>
            </a:r>
            <a:r>
              <a:rPr lang="zh-CN" altLang="en-US" sz="5400" dirty="0">
                <a:solidFill>
                  <a:srgbClr val="374153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张艺蓉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789" y="1703085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KV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Cache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EE05-CE4A-18DA-BEFF-3B7D842D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9965D-43B4-59DB-5C3B-ACB2EEAC52A1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3298E-7106-1C92-2FBD-2C43A5509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658D-FC94-B55B-6474-59E361B59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F9BF-37D9-B092-C6A8-32DC2CAF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789-1D4F-844C-FDCF-E2352FE7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 Cache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根据上一节的分析，每个</a:t>
                </a:r>
                <a:r>
                  <a:rPr lang="en-US" altLang="zh-CN" sz="2000" dirty="0"/>
                  <a:t>token decode</a:t>
                </a:r>
                <a:r>
                  <a:rPr lang="zh-CN" altLang="en-US" sz="2000" dirty="0"/>
                  <a:t>阶段需要用到前面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向量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这些</a:t>
                </a:r>
                <a:r>
                  <a:rPr lang="en-US" altLang="zh-CN" sz="2000" dirty="0"/>
                  <a:t>KV </a:t>
                </a:r>
                <a:r>
                  <a:rPr lang="zh-CN" altLang="en-US" sz="2000" dirty="0"/>
                  <a:t>向量计算之后值是确定的，因此将之前计算出的</a:t>
                </a:r>
                <a:r>
                  <a:rPr lang="en-US" altLang="zh-CN" sz="2000" dirty="0"/>
                  <a:t>K/V</a:t>
                </a:r>
                <a:r>
                  <a:rPr lang="zh-CN" altLang="en-US" sz="2000" dirty="0"/>
                  <a:t>向量缓存，这就是</a:t>
                </a:r>
                <a:r>
                  <a:rPr lang="en-US" altLang="zh-CN" sz="2000" dirty="0"/>
                  <a:t>KV Cache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当我们缓存了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之后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𝐴𝑡𝑡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的计算只与当前的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有关，只需要输入当前的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就能够完成计算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示例：有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情况下第三个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的计算示意图：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0" lvl="1" indent="0">
                  <a:buNone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D408AEC-23C9-0086-3759-51F80101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7" y="3872048"/>
            <a:ext cx="8440818" cy="24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455-9438-F6BC-8A52-1BBEC75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B9-663F-7BAC-D267-416D2CE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/>
              <a:t>KV Cache</a:t>
            </a:r>
            <a:r>
              <a:rPr lang="zh-CN" altLang="en-US" dirty="0"/>
              <a:t>计算对比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CF404-D2AA-CE68-7FC2-1BD0ACF5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没有</a:t>
            </a:r>
            <a:r>
              <a:rPr lang="en-US" altLang="zh-CN" sz="2000" dirty="0"/>
              <a:t>KV Cache</a:t>
            </a:r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有</a:t>
            </a:r>
            <a:r>
              <a:rPr lang="en-US" altLang="zh-CN" sz="2000" dirty="0"/>
              <a:t>KV Cache</a:t>
            </a:r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78E282-D3C8-DAAA-02FD-A99E6A33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59" y="3478579"/>
            <a:ext cx="8440818" cy="24028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BC0CF4-9347-0847-C6CA-69BB229C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59" y="1111979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BF1-E7C7-5313-05CA-86173A5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56D5E5-6437-508B-DEC5-5B4ABA16A36E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8BFA8-55F5-55CC-63CA-352F0325DA03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134B-1A71-4E83-C88D-F8D51966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1426-5B8E-AC94-ED52-9483B7B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4865-1C5E-6278-00B7-4DA072B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实现（基础）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0D99-8DCD-821C-FD02-FFE116C7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本质上就是在上一次缓存的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上做</a:t>
            </a:r>
            <a:r>
              <a:rPr lang="en-US" altLang="zh-CN" dirty="0" err="1"/>
              <a:t>concat</a:t>
            </a:r>
            <a:endParaRPr lang="en-US" altLang="zh-CN" dirty="0"/>
          </a:p>
          <a:p>
            <a:r>
              <a:rPr lang="zh-CN" altLang="en-US" dirty="0"/>
              <a:t>早期</a:t>
            </a:r>
            <a:r>
              <a:rPr lang="en-US" altLang="zh-CN" dirty="0"/>
              <a:t>KV Cache</a:t>
            </a:r>
            <a:r>
              <a:rPr lang="zh-CN" altLang="en-US" dirty="0"/>
              <a:t>实现就是这样实现的：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lvl="1"/>
            <a:r>
              <a:rPr lang="zh-CN" altLang="en-US" dirty="0"/>
              <a:t>代码冗余：每一个支持</a:t>
            </a:r>
            <a:r>
              <a:rPr lang="en-US" altLang="zh-CN" dirty="0"/>
              <a:t>KV Cache</a:t>
            </a:r>
            <a:r>
              <a:rPr lang="zh-CN" altLang="en-US" dirty="0"/>
              <a:t>的模型都需要重复编写上述代码</a:t>
            </a:r>
            <a:endParaRPr lang="en-US" altLang="zh-CN" dirty="0"/>
          </a:p>
          <a:p>
            <a:pPr lvl="1"/>
            <a:r>
              <a:rPr lang="zh-CN" altLang="en-US" dirty="0"/>
              <a:t>扩展性不足：随着大模型技术的发展，出现了多种不同的</a:t>
            </a:r>
            <a:r>
              <a:rPr lang="en-US" altLang="zh-CN" dirty="0"/>
              <a:t>KV Cache</a:t>
            </a:r>
            <a:r>
              <a:rPr lang="zh-CN" altLang="en-US" dirty="0"/>
              <a:t>策略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A4D34-8A00-8B16-94B8-FF6C728E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8" y="2151905"/>
            <a:ext cx="6273340" cy="21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89A5-53C2-D637-4088-A099FA0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035-B822-2FF3-F170-25B67BF9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实现（优化）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9DA-4A5B-5B76-2EEA-C2730FA1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为了解决代码冗余与扩展性不足的问题，</a:t>
            </a:r>
            <a:r>
              <a:rPr lang="en-US" altLang="zh-CN" dirty="0" err="1"/>
              <a:t>huggingface</a:t>
            </a:r>
            <a:r>
              <a:rPr lang="en-US" altLang="zh-CN" dirty="0"/>
              <a:t> transformers</a:t>
            </a:r>
            <a:r>
              <a:rPr lang="zh-CN" altLang="en-US" dirty="0"/>
              <a:t>库引入</a:t>
            </a:r>
            <a:r>
              <a:rPr lang="en-US" altLang="zh-CN" dirty="0"/>
              <a:t>Cache API</a:t>
            </a:r>
          </a:p>
          <a:p>
            <a:r>
              <a:rPr lang="en-US" altLang="zh-CN" dirty="0"/>
              <a:t>Cache API</a:t>
            </a:r>
            <a:r>
              <a:rPr lang="zh-CN" altLang="en-US" dirty="0"/>
              <a:t>负责存储数据与管理自身的更新逻辑</a:t>
            </a:r>
            <a:endParaRPr lang="en-US" altLang="zh-CN" dirty="0"/>
          </a:p>
          <a:p>
            <a:r>
              <a:rPr lang="zh-CN" altLang="en-US" dirty="0"/>
              <a:t>模型代码处理</a:t>
            </a:r>
            <a:r>
              <a:rPr lang="en-US" altLang="zh-CN" dirty="0"/>
              <a:t>KV Cache</a:t>
            </a:r>
            <a:r>
              <a:rPr lang="zh-CN" altLang="en-US" dirty="0"/>
              <a:t>时只需要调用</a:t>
            </a:r>
            <a:r>
              <a:rPr lang="en-US" altLang="zh-CN" dirty="0"/>
              <a:t>update</a:t>
            </a:r>
            <a:r>
              <a:rPr lang="zh-CN" altLang="en-US" dirty="0"/>
              <a:t>函数，具体逻辑由</a:t>
            </a:r>
            <a:r>
              <a:rPr lang="en-US" altLang="zh-CN" dirty="0"/>
              <a:t>Cache</a:t>
            </a:r>
            <a:r>
              <a:rPr lang="zh-CN" altLang="en-US" dirty="0"/>
              <a:t>类完成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25ED5D-B47E-E664-0A3E-6F672BDC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29" y="3172772"/>
            <a:ext cx="6124789" cy="24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C778-0EC8-F06B-D7C8-BC7F2927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D21BB-B314-6335-2C2A-25576025A4ED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FEBAB0-D3B4-EEC6-2E53-654038262CDF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DB0D-8010-65B6-CE22-50D89FB23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显存占用分析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7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D65B-7E50-C1AD-2342-3D9FC592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FE43-16D8-0CB6-EF29-926DEB24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27BAC-CBA6-489A-916A-CB2D32E35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显存占用公式</a:t>
            </a:r>
            <a:endParaRPr lang="en-US" altLang="zh-CN" dirty="0"/>
          </a:p>
          <a:p>
            <a:r>
              <a:rPr lang="en-US" altLang="zh-CN" i="1" dirty="0" err="1">
                <a:latin typeface="Cambria Math" panose="02040503050406030204" pitchFamily="18" charset="0"/>
              </a:rPr>
              <a:t>Cache_Memory</a:t>
            </a:r>
            <a:r>
              <a:rPr lang="en-US" altLang="zh-CN" i="1" dirty="0">
                <a:latin typeface="Cambria Math" panose="02040503050406030204" pitchFamily="18" charset="0"/>
              </a:rPr>
              <a:t> = 2 * num_layers * batch_size * seq_len * hidden_size * </a:t>
            </a:r>
            <a:r>
              <a:rPr lang="en-US" altLang="zh-CN" i="1" dirty="0" err="1">
                <a:latin typeface="Cambria Math" panose="02040503050406030204" pitchFamily="18" charset="0"/>
              </a:rPr>
              <a:t>precision_in_bytes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/>
              <a:t>2</a:t>
            </a:r>
            <a:r>
              <a:rPr lang="zh-CN" altLang="en-US" sz="1800" dirty="0"/>
              <a:t>：需要保存</a:t>
            </a:r>
            <a:r>
              <a:rPr lang="en-US" altLang="zh-CN" sz="1800" dirty="0"/>
              <a:t>K/V Cache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num_layers</a:t>
            </a:r>
            <a:r>
              <a:rPr lang="zh-CN" altLang="en-US" sz="1800" dirty="0"/>
              <a:t>：模型层数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batch_size</a:t>
            </a:r>
            <a:r>
              <a:rPr lang="zh-CN" altLang="en-US" sz="1800" dirty="0"/>
              <a:t>：批次大小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seq_len</a:t>
            </a:r>
            <a:r>
              <a:rPr lang="zh-CN" altLang="en-US" sz="1800" dirty="0"/>
              <a:t>：缓存的序列长度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precision_in_bytes</a:t>
            </a:r>
            <a:r>
              <a:rPr lang="zh-CN" altLang="en-US" sz="1800" dirty="0"/>
              <a:t>：用于存储每个数值的字节数，取决于模型的精度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8693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E3547-8587-046E-09DD-3496DF47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686D-FB4E-7617-4227-DBACC1D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E6CBC-3BE9-07BD-B9F7-1BB40697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示例：以</a:t>
            </a:r>
            <a:r>
              <a:rPr lang="en-US" altLang="zh-CN" dirty="0"/>
              <a:t>GPT3-175B</a:t>
            </a:r>
            <a:r>
              <a:rPr lang="zh-CN" altLang="en-US" dirty="0"/>
              <a:t>为例估算</a:t>
            </a:r>
            <a:r>
              <a:rPr lang="en-US" altLang="zh-CN" dirty="0"/>
              <a:t>KV Cache</a:t>
            </a:r>
            <a:r>
              <a:rPr lang="zh-CN" altLang="en-US" dirty="0"/>
              <a:t>占用显存，模型主要参数如下，假设序列总长度为</a:t>
            </a:r>
            <a:r>
              <a:rPr lang="en-US" altLang="zh-CN" dirty="0"/>
              <a:t>1024</a:t>
            </a:r>
            <a:r>
              <a:rPr lang="zh-CN" altLang="en-US" dirty="0"/>
              <a:t>，批次大小为</a:t>
            </a:r>
            <a:r>
              <a:rPr lang="en-US" altLang="zh-CN" dirty="0"/>
              <a:t>16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KV Cache</a:t>
            </a:r>
            <a:r>
              <a:rPr lang="zh-CN" altLang="en-US" dirty="0"/>
              <a:t>占用显存为 </a:t>
            </a:r>
            <a:r>
              <a:rPr lang="en-US" altLang="zh-CN" dirty="0"/>
              <a:t>2×96×16×1024×12288×2/1024/1024/1024=72 GB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显存占用量约为大模型参数量的一半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7EB839-796E-EA25-3FC3-96410EC15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33954"/>
              </p:ext>
            </p:extLst>
          </p:nvPr>
        </p:nvGraphicFramePr>
        <p:xfrm>
          <a:off x="945673" y="2604412"/>
          <a:ext cx="6352901" cy="96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402">
                  <a:extLst>
                    <a:ext uri="{9D8B030D-6E8A-4147-A177-3AD203B41FA5}">
                      <a16:colId xmlns:a16="http://schemas.microsoft.com/office/drawing/2014/main" val="4118355072"/>
                    </a:ext>
                  </a:extLst>
                </a:gridCol>
                <a:gridCol w="1238317">
                  <a:extLst>
                    <a:ext uri="{9D8B030D-6E8A-4147-A177-3AD203B41FA5}">
                      <a16:colId xmlns:a16="http://schemas.microsoft.com/office/drawing/2014/main" val="54617212"/>
                    </a:ext>
                  </a:extLst>
                </a:gridCol>
                <a:gridCol w="988940">
                  <a:extLst>
                    <a:ext uri="{9D8B030D-6E8A-4147-A177-3AD203B41FA5}">
                      <a16:colId xmlns:a16="http://schemas.microsoft.com/office/drawing/2014/main" val="1647608126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531192101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784367686"/>
                    </a:ext>
                  </a:extLst>
                </a:gridCol>
              </a:tblGrid>
              <a:tr h="278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模型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参数量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层数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隐藏层维度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精度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6065"/>
                  </a:ext>
                </a:extLst>
              </a:tr>
              <a:tr h="5976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GPT3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175B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96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12288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FP16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79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5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4EEC5C-F060-B8EF-0B87-CDF9F6208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到底节省了哪部分的计算？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为什么只有</a:t>
            </a:r>
            <a:r>
              <a:rPr lang="en-US" altLang="zh-CN" sz="2400" dirty="0"/>
              <a:t>KV Cache</a:t>
            </a:r>
            <a:r>
              <a:rPr lang="zh-CN" altLang="en-US" sz="2400" dirty="0"/>
              <a:t>而没有</a:t>
            </a:r>
            <a:r>
              <a:rPr lang="en-US" altLang="zh-CN" sz="2400" dirty="0"/>
              <a:t>Q Cache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的内存占用如何分析？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如果没有</a:t>
            </a:r>
            <a:r>
              <a:rPr lang="en-US" altLang="zh-CN" dirty="0"/>
              <a:t>KV Cache</a:t>
            </a:r>
            <a:r>
              <a:rPr lang="zh-CN" altLang="en-US" dirty="0"/>
              <a:t>，每次</a:t>
            </a:r>
            <a:r>
              <a:rPr lang="en-US" altLang="zh-CN" dirty="0"/>
              <a:t>decode</a:t>
            </a:r>
            <a:r>
              <a:rPr lang="zh-CN" altLang="en-US" dirty="0"/>
              <a:t>需要输入之前的所有序列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KV Cache</a:t>
            </a:r>
            <a:r>
              <a:rPr lang="zh-CN" altLang="en-US" dirty="0"/>
              <a:t>，</a:t>
            </a:r>
            <a:r>
              <a:rPr lang="en-US" altLang="zh-CN" dirty="0"/>
              <a:t>decode</a:t>
            </a:r>
            <a:r>
              <a:rPr lang="zh-CN" altLang="en-US" dirty="0"/>
              <a:t>时只需输入当前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显存占用不容忽视，内存优化至关重要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https://zhuanlan.zhihu.com/p/662498827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https://zhuanlan.zhihu.com/p/624740065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https://www.cnblogs.com/rossiXYZ/p/18799503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https://github.com/huggingface/transformers/blob/main/src/transformers/models/gpt2/modeling_gpt2.py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大模型推理回顾（基本流程，无</a:t>
            </a:r>
            <a:r>
              <a:rPr lang="en-US" altLang="zh-CN" sz="2400" dirty="0"/>
              <a:t>KV Cache</a:t>
            </a:r>
            <a:r>
              <a:rPr lang="zh-CN" altLang="en-US" sz="2400" dirty="0"/>
              <a:t>的计算分析）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原理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显存占用分析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大模型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推理过程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大模型推理回顾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大模型推理：模型依据所有已知的历史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，来预测下一个最可能的</a:t>
                </a:r>
                <a:r>
                  <a:rPr lang="en-US" altLang="zh-CN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，输出的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会与输入</a:t>
                </a:r>
                <a:r>
                  <a:rPr lang="en-US" altLang="zh-CN" dirty="0"/>
                  <a:t>tokens </a:t>
                </a:r>
                <a:r>
                  <a:rPr lang="zh-CN" altLang="en-US" dirty="0"/>
                  <a:t>拼接在一起，然后作为下一次推理的输入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，这样不断重复直到遇到终止符</a:t>
                </a:r>
                <a:endParaRPr lang="en-US" altLang="zh-CN" dirty="0"/>
              </a:p>
              <a:p>
                <a:r>
                  <a:rPr lang="zh-CN" altLang="en-US" dirty="0"/>
                  <a:t>大模型推理被划分为两个阶段：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Prefill</a:t>
                </a:r>
                <a:r>
                  <a:rPr lang="zh-CN" altLang="en-US" dirty="0"/>
                  <a:t>：一次性地、并行地处理用户输入的全部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，计算出用于预测第一个新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的初始状态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Decode</a:t>
                </a:r>
                <a:r>
                  <a:rPr lang="zh-CN" altLang="en-US" dirty="0"/>
                  <a:t>阶段：在每一步中，模型都将上一步生成的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加入到历史序列中，并以此为基础预测下一个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，直到生成结束符或达到最大长度</a:t>
                </a: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226-3643-30FB-C2AE-6F7C37C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1F26-6162-60B2-1CB5-132CC830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自回归推理会经过以下核心模块：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Embedding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QKV</a:t>
                </a:r>
                <a:r>
                  <a:rPr lang="zh-CN" altLang="en-US" dirty="0"/>
                  <a:t>向量计算</a:t>
                </a:r>
              </a:p>
              <a:p>
                <a:pPr lvl="1"/>
                <a:r>
                  <a:rPr lang="en-US" altLang="zh-CN" dirty="0"/>
                  <a:t>Causal Attention</a:t>
                </a: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FFN</a:t>
                </a:r>
              </a:p>
              <a:p>
                <a:r>
                  <a:rPr lang="zh-CN" altLang="en-US" dirty="0"/>
                  <a:t>整个过程的核心计算是注意力计算：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𝐴𝑡𝑡𝑒𝑛𝑡𝑖𝑜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pl-PL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1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6CE3-00DB-4952-1AB1-03782C97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A325-B8CF-9031-56A4-B763FB6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示例：假设我们输入的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，最终的输出是</a:t>
                </a:r>
                <a:r>
                  <a:rPr lang="en-US" altLang="zh-CN" dirty="0"/>
                  <a:t>hello</a:t>
                </a:r>
              </a:p>
              <a:p>
                <a:r>
                  <a:rPr lang="zh-CN" altLang="en-US" dirty="0"/>
                  <a:t>根据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公式，第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pl-PL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我们将上述公式展开，直观表示每一步的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计算，用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𝑠𝑜𝑓𝑡𝑚𝑎𝑥𝑒𝑑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softmax</a:t>
                </a:r>
                <a:r>
                  <a:rPr lang="zh-CN" altLang="en-US" dirty="0"/>
                  <a:t>对矩阵计算后的结果</a:t>
                </a:r>
                <a:endParaRPr lang="en-US" altLang="zh-CN" dirty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89B0020-582B-9C00-CB41-CE41C31D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27" y="2502603"/>
            <a:ext cx="6634952" cy="1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C513-2330-7B7F-AE47-33FC335A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5CEBA-B186-66B2-2324-2652A477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第一步：输入“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”，计算出</a:t>
                </a:r>
                <a:r>
                  <a:rPr lang="en-US" altLang="zh-CN" dirty="0"/>
                  <a:t>token </a:t>
                </a:r>
                <a:r>
                  <a:rPr lang="zh-CN" altLang="en-US" dirty="0"/>
                  <a:t>“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”</a:t>
                </a:r>
                <a:endParaRPr lang="en-US" altLang="zh-CN" b="1" dirty="0"/>
              </a:p>
              <a:p>
                <a:pPr marL="23910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第二步：输入“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 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第三步：输入“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每一次计算当前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b="1" dirty="0"/>
                  <a:t>都需要之前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的</a:t>
                </a:r>
                <a:r>
                  <a:rPr lang="en-US" altLang="zh-CN" b="1" dirty="0"/>
                  <a:t>K/V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为了能够计算之前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K/V</a:t>
                </a:r>
                <a:r>
                  <a:rPr lang="zh-CN" altLang="en-US" dirty="0"/>
                  <a:t>，当我们不采取任何优化措施时，我们</a:t>
                </a:r>
                <a:r>
                  <a:rPr lang="zh-CN" altLang="en-US" b="1" dirty="0"/>
                  <a:t>需要将之前的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也作为输入</a:t>
                </a:r>
                <a:endParaRPr lang="en-US" altLang="zh-CN" sz="2000" b="1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276F3-C27B-B47D-5AFC-14029BF0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9D62F-2192-784E-6023-6CADA9F9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没有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优化时计算示意图如下（</a:t>
                </a:r>
                <a:r>
                  <a:rPr lang="zh-CN" altLang="en-US" dirty="0"/>
                  <a:t>忽略</a:t>
                </a:r>
                <a:r>
                  <a:rPr lang="en-US" altLang="zh-CN" dirty="0"/>
                  <a:t>scale</a:t>
                </a:r>
                <a:r>
                  <a:rPr lang="zh-CN" altLang="en-US" dirty="0"/>
                  <a:t>项，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代表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计算后的结果）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无优化情况下，计算复杂度与生成序列长度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的平方成正比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545D9A-B14B-B148-34E7-28AFF09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1" y="2151908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33119</TotalTime>
  <Words>1028</Words>
  <Application>Microsoft Macintosh PowerPoint</Application>
  <PresentationFormat>自定义</PresentationFormat>
  <Paragraphs>136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Cambria Math</vt:lpstr>
      <vt:lpstr>Futura-Medium</vt:lpstr>
      <vt:lpstr>Gill Sans MT</vt:lpstr>
      <vt:lpstr>Lexend</vt:lpstr>
      <vt:lpstr>Wingdings</vt:lpstr>
      <vt:lpstr>1_内容Copytext </vt:lpstr>
      <vt:lpstr>code01</vt:lpstr>
      <vt:lpstr>1_code01</vt:lpstr>
      <vt:lpstr>结束页</vt:lpstr>
      <vt:lpstr>PowerPoint 演示文稿</vt:lpstr>
      <vt:lpstr>Question</vt:lpstr>
      <vt:lpstr>Content</vt:lpstr>
      <vt:lpstr>PowerPoint 演示文稿</vt:lpstr>
      <vt:lpstr>大模型推理回顾</vt:lpstr>
      <vt:lpstr>大模型推理计算分析（无优化）</vt:lpstr>
      <vt:lpstr>大模型推理计算分析（无优化）</vt:lpstr>
      <vt:lpstr>大模型推理计算分析（无优化）</vt:lpstr>
      <vt:lpstr>大模型推理计算分析（无优化）</vt:lpstr>
      <vt:lpstr>PowerPoint 演示文稿</vt:lpstr>
      <vt:lpstr>KV Cache原理</vt:lpstr>
      <vt:lpstr>有无KV Cache计算对比</vt:lpstr>
      <vt:lpstr>PowerPoint 演示文稿</vt:lpstr>
      <vt:lpstr>KV Cache实现（基础）</vt:lpstr>
      <vt:lpstr>KV Cache实现（优化）</vt:lpstr>
      <vt:lpstr>PowerPoint 演示文稿</vt:lpstr>
      <vt:lpstr>KV Cache显存占用计算</vt:lpstr>
      <vt:lpstr>KV Cache显存占用计算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10915</cp:revision>
  <cp:lastPrinted>2023-09-08T09:14:01Z</cp:lastPrinted>
  <dcterms:created xsi:type="dcterms:W3CDTF">2020-08-28T08:44:19Z</dcterms:created>
  <dcterms:modified xsi:type="dcterms:W3CDTF">2025-07-29T15:59:17Z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