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3" r:id="rId6"/>
    <p:sldId id="260" r:id="rId7"/>
    <p:sldId id="264"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82363"/>
  </p:normalViewPr>
  <p:slideViewPr>
    <p:cSldViewPr snapToGrid="0" snapToObjects="1">
      <p:cViewPr varScale="1">
        <p:scale>
          <a:sx n="81" d="100"/>
          <a:sy n="81"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44DA5-A764-7443-8B94-879DBCBD73DE}"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A828C-2F7A-814D-8113-9B811B6F8A88}" type="slidenum">
              <a:rPr lang="en-US" smtClean="0"/>
              <a:t>‹#›</a:t>
            </a:fld>
            <a:endParaRPr lang="en-US"/>
          </a:p>
        </p:txBody>
      </p:sp>
    </p:spTree>
    <p:extLst>
      <p:ext uri="{BB962C8B-B14F-4D97-AF65-F5344CB8AC3E}">
        <p14:creationId xmlns:p14="http://schemas.microsoft.com/office/powerpoint/2010/main" val="114468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Electrical Manufacturers Association (NEMA) represents nearly 325 electrical equipment and medical imaging manufacturers that make safe, reliable, and efficient products and systems serving seven major markets. Our combined industries account for 370,000 American jobs in more than 6,100 facilities covering every state. These industries produce $124 billion in shipments and $42 billion in exports of electrical equipment and medical imaging technologies per year.</a:t>
            </a:r>
          </a:p>
        </p:txBody>
      </p:sp>
      <p:sp>
        <p:nvSpPr>
          <p:cNvPr id="4" name="Slide Number Placeholder 3"/>
          <p:cNvSpPr>
            <a:spLocks noGrp="1"/>
          </p:cNvSpPr>
          <p:nvPr>
            <p:ph type="sldNum" sz="quarter" idx="5"/>
          </p:nvPr>
        </p:nvSpPr>
        <p:spPr/>
        <p:txBody>
          <a:bodyPr/>
          <a:lstStyle/>
          <a:p>
            <a:fld id="{F19A828C-2F7A-814D-8113-9B811B6F8A88}" type="slidenum">
              <a:rPr lang="en-US" smtClean="0"/>
              <a:t>2</a:t>
            </a:fld>
            <a:endParaRPr lang="en-US"/>
          </a:p>
        </p:txBody>
      </p:sp>
    </p:spTree>
    <p:extLst>
      <p:ext uri="{BB962C8B-B14F-4D97-AF65-F5344CB8AC3E}">
        <p14:creationId xmlns:p14="http://schemas.microsoft.com/office/powerpoint/2010/main" val="219591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United States has established diplomatic relations with China since 1979, two countries signed free trade agreement for improving national welfare. After Trump became the president in 2016, the United States government began to take action to end this free trade relationship. </a:t>
            </a:r>
          </a:p>
          <a:p>
            <a:r>
              <a:rPr lang="en-US" sz="1200" kern="1200" dirty="0">
                <a:solidFill>
                  <a:schemeClr val="tx1"/>
                </a:solidFill>
                <a:effectLst/>
                <a:latin typeface="+mn-lt"/>
                <a:ea typeface="+mn-ea"/>
                <a:cs typeface="+mn-cs"/>
              </a:rPr>
              <a:t>On March 22th, 2018, Trump announced tariff US$60 billion worth of China goods because there was a huge trade deficit and China companies have been stealing business secrets and technology from United States companies. As the China government fought back with tariff, the trade war started and became severer. Although there are several trade talks, no actual progress is achieved.</a:t>
            </a:r>
          </a:p>
          <a:p>
            <a:endParaRPr lang="en-US" dirty="0"/>
          </a:p>
        </p:txBody>
      </p:sp>
      <p:sp>
        <p:nvSpPr>
          <p:cNvPr id="4" name="Slide Number Placeholder 3"/>
          <p:cNvSpPr>
            <a:spLocks noGrp="1"/>
          </p:cNvSpPr>
          <p:nvPr>
            <p:ph type="sldNum" sz="quarter" idx="5"/>
          </p:nvPr>
        </p:nvSpPr>
        <p:spPr/>
        <p:txBody>
          <a:bodyPr/>
          <a:lstStyle/>
          <a:p>
            <a:fld id="{F19A828C-2F7A-814D-8113-9B811B6F8A88}" type="slidenum">
              <a:rPr lang="en-US" smtClean="0"/>
              <a:t>3</a:t>
            </a:fld>
            <a:endParaRPr lang="en-US"/>
          </a:p>
        </p:txBody>
      </p:sp>
    </p:spTree>
    <p:extLst>
      <p:ext uri="{BB962C8B-B14F-4D97-AF65-F5344CB8AC3E}">
        <p14:creationId xmlns:p14="http://schemas.microsoft.com/office/powerpoint/2010/main" val="930541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Industry revenue is expected to decline at an annualized rate of 1.2%. </a:t>
            </a:r>
          </a:p>
          <a:p>
            <a:r>
              <a:rPr lang="en-US" sz="1200" kern="1200" dirty="0">
                <a:solidFill>
                  <a:schemeClr val="tx1"/>
                </a:solidFill>
                <a:effectLst/>
                <a:latin typeface="+mn-lt"/>
                <a:ea typeface="+mn-ea"/>
                <a:cs typeface="+mn-cs"/>
              </a:rPr>
              <a:t>First, the tariff increase the direct cost of imports. Furthermore, the high tariff increase the indirect cost by bringing extra administrative and operational burdens to electrical manufacture industry.</a:t>
            </a:r>
            <a:r>
              <a:rPr lang="en-US" dirty="0">
                <a:effectLst/>
              </a:rPr>
              <a:t>   </a:t>
            </a:r>
            <a:endParaRPr lang="en-US" dirty="0"/>
          </a:p>
        </p:txBody>
      </p:sp>
      <p:sp>
        <p:nvSpPr>
          <p:cNvPr id="4" name="Slide Number Placeholder 3"/>
          <p:cNvSpPr>
            <a:spLocks noGrp="1"/>
          </p:cNvSpPr>
          <p:nvPr>
            <p:ph type="sldNum" sz="quarter" idx="5"/>
          </p:nvPr>
        </p:nvSpPr>
        <p:spPr/>
        <p:txBody>
          <a:bodyPr/>
          <a:lstStyle/>
          <a:p>
            <a:fld id="{F19A828C-2F7A-814D-8113-9B811B6F8A88}" type="slidenum">
              <a:rPr lang="en-US" smtClean="0"/>
              <a:t>4</a:t>
            </a:fld>
            <a:endParaRPr lang="en-US"/>
          </a:p>
        </p:txBody>
      </p:sp>
    </p:spTree>
    <p:extLst>
      <p:ext uri="{BB962C8B-B14F-4D97-AF65-F5344CB8AC3E}">
        <p14:creationId xmlns:p14="http://schemas.microsoft.com/office/powerpoint/2010/main" val="2957861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 price decrease greatly. </a:t>
            </a:r>
            <a:r>
              <a:rPr lang="en-US" sz="1200" kern="1200" dirty="0">
                <a:solidFill>
                  <a:schemeClr val="tx1"/>
                </a:solidFill>
                <a:effectLst/>
                <a:latin typeface="+mn-lt"/>
                <a:ea typeface="+mn-ea"/>
                <a:cs typeface="+mn-cs"/>
              </a:rPr>
              <a:t>Also, the company had experienced an increase of net loss from 0.72 million dollars and 2.62 million dollars. GE executives did not anticipate that president Trump will hit China with such tariff. GE executives did not anticipate that president Trump will hit China with such tariff. </a:t>
            </a:r>
            <a:endParaRPr lang="en-US" dirty="0"/>
          </a:p>
        </p:txBody>
      </p:sp>
      <p:sp>
        <p:nvSpPr>
          <p:cNvPr id="4" name="Slide Number Placeholder 3"/>
          <p:cNvSpPr>
            <a:spLocks noGrp="1"/>
          </p:cNvSpPr>
          <p:nvPr>
            <p:ph type="sldNum" sz="quarter" idx="5"/>
          </p:nvPr>
        </p:nvSpPr>
        <p:spPr/>
        <p:txBody>
          <a:bodyPr/>
          <a:lstStyle/>
          <a:p>
            <a:fld id="{F19A828C-2F7A-814D-8113-9B811B6F8A88}" type="slidenum">
              <a:rPr lang="en-US" smtClean="0"/>
              <a:t>5</a:t>
            </a:fld>
            <a:endParaRPr lang="en-US"/>
          </a:p>
        </p:txBody>
      </p:sp>
    </p:spTree>
    <p:extLst>
      <p:ext uri="{BB962C8B-B14F-4D97-AF65-F5344CB8AC3E}">
        <p14:creationId xmlns:p14="http://schemas.microsoft.com/office/powerpoint/2010/main" val="160737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KPMG’s solution:…</a:t>
            </a:r>
          </a:p>
          <a:p>
            <a:r>
              <a:rPr lang="en-US" dirty="0"/>
              <a:t>GE make use of all of them and achieve a 20% percent. However, they find that sometimes China import is the cheapest and with best quality even with the tariff.</a:t>
            </a:r>
          </a:p>
        </p:txBody>
      </p:sp>
      <p:sp>
        <p:nvSpPr>
          <p:cNvPr id="4" name="Slide Number Placeholder 3"/>
          <p:cNvSpPr>
            <a:spLocks noGrp="1"/>
          </p:cNvSpPr>
          <p:nvPr>
            <p:ph type="sldNum" sz="quarter" idx="5"/>
          </p:nvPr>
        </p:nvSpPr>
        <p:spPr/>
        <p:txBody>
          <a:bodyPr/>
          <a:lstStyle/>
          <a:p>
            <a:fld id="{F19A828C-2F7A-814D-8113-9B811B6F8A88}" type="slidenum">
              <a:rPr lang="en-US" smtClean="0"/>
              <a:t>6</a:t>
            </a:fld>
            <a:endParaRPr lang="en-US"/>
          </a:p>
        </p:txBody>
      </p:sp>
    </p:spTree>
    <p:extLst>
      <p:ext uri="{BB962C8B-B14F-4D97-AF65-F5344CB8AC3E}">
        <p14:creationId xmlns:p14="http://schemas.microsoft.com/office/powerpoint/2010/main" val="427227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recommendation is that NEMA should call on US government and China government to return to negotiation and stop the trade war. </a:t>
            </a:r>
            <a:r>
              <a:rPr lang="en-US" sz="1200" kern="1200" dirty="0">
                <a:solidFill>
                  <a:schemeClr val="tx1"/>
                </a:solidFill>
                <a:effectLst/>
                <a:latin typeface="+mn-lt"/>
                <a:ea typeface="+mn-ea"/>
                <a:cs typeface="+mn-cs"/>
              </a:rPr>
              <a:t>173 footwear firms, including global giants Nike and Adidas, wrote an letter to ask president Trump stop increasing tax burden. </a:t>
            </a:r>
            <a:endParaRPr lang="en-US" dirty="0"/>
          </a:p>
        </p:txBody>
      </p:sp>
      <p:sp>
        <p:nvSpPr>
          <p:cNvPr id="4" name="Slide Number Placeholder 3"/>
          <p:cNvSpPr>
            <a:spLocks noGrp="1"/>
          </p:cNvSpPr>
          <p:nvPr>
            <p:ph type="sldNum" sz="quarter" idx="5"/>
          </p:nvPr>
        </p:nvSpPr>
        <p:spPr/>
        <p:txBody>
          <a:bodyPr/>
          <a:lstStyle/>
          <a:p>
            <a:fld id="{F19A828C-2F7A-814D-8113-9B811B6F8A88}" type="slidenum">
              <a:rPr lang="en-US" smtClean="0"/>
              <a:t>7</a:t>
            </a:fld>
            <a:endParaRPr lang="en-US"/>
          </a:p>
        </p:txBody>
      </p:sp>
    </p:spTree>
    <p:extLst>
      <p:ext uri="{BB962C8B-B14F-4D97-AF65-F5344CB8AC3E}">
        <p14:creationId xmlns:p14="http://schemas.microsoft.com/office/powerpoint/2010/main" val="22105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the trade war continues, NEMA members may consider choose SEA region over United States, Europe and China due to lower wages and geographical advantage. </a:t>
            </a:r>
            <a:endParaRPr lang="en-US" dirty="0"/>
          </a:p>
        </p:txBody>
      </p:sp>
      <p:sp>
        <p:nvSpPr>
          <p:cNvPr id="4" name="Slide Number Placeholder 3"/>
          <p:cNvSpPr>
            <a:spLocks noGrp="1"/>
          </p:cNvSpPr>
          <p:nvPr>
            <p:ph type="sldNum" sz="quarter" idx="5"/>
          </p:nvPr>
        </p:nvSpPr>
        <p:spPr/>
        <p:txBody>
          <a:bodyPr/>
          <a:lstStyle/>
          <a:p>
            <a:fld id="{F19A828C-2F7A-814D-8113-9B811B6F8A88}" type="slidenum">
              <a:rPr lang="en-US" smtClean="0"/>
              <a:t>8</a:t>
            </a:fld>
            <a:endParaRPr lang="en-US"/>
          </a:p>
        </p:txBody>
      </p:sp>
    </p:spTree>
    <p:extLst>
      <p:ext uri="{BB962C8B-B14F-4D97-AF65-F5344CB8AC3E}">
        <p14:creationId xmlns:p14="http://schemas.microsoft.com/office/powerpoint/2010/main" val="156638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AE6C-9E1B-3E4C-AB63-790FB7E52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5C900-FBC4-B644-B506-22B74F30C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4361D4-5506-A14C-BD77-8C7ED2A4F283}"/>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5" name="Footer Placeholder 4">
            <a:extLst>
              <a:ext uri="{FF2B5EF4-FFF2-40B4-BE49-F238E27FC236}">
                <a16:creationId xmlns:a16="http://schemas.microsoft.com/office/drawing/2014/main" id="{5BD18C36-D23E-1841-8AAB-072EABE0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F28D5-F825-E849-A9FD-7489CDD3CE72}"/>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333603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4D6B-D67F-A64A-8627-04B4649CFC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EF1EE-10DC-E54B-87CD-8C82837770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81059-DBF5-034E-9ECB-7DD9366B85DA}"/>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5" name="Footer Placeholder 4">
            <a:extLst>
              <a:ext uri="{FF2B5EF4-FFF2-40B4-BE49-F238E27FC236}">
                <a16:creationId xmlns:a16="http://schemas.microsoft.com/office/drawing/2014/main" id="{FBA395CE-453E-0845-8FBA-CA27454D8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36C7C-D89E-F64D-A502-139A7E94F697}"/>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308914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9CE56-6954-6C4A-B37D-F203FE4A1D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D511FF-95F9-C041-B415-B4FD2CBD0C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F0C47-19C0-8D49-B463-CE09E74FA317}"/>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5" name="Footer Placeholder 4">
            <a:extLst>
              <a:ext uri="{FF2B5EF4-FFF2-40B4-BE49-F238E27FC236}">
                <a16:creationId xmlns:a16="http://schemas.microsoft.com/office/drawing/2014/main" id="{08FC13CD-8758-5E4E-A0B1-26CA69D28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873E1-BD88-2748-99D4-019A1B16B477}"/>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420941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A463-BCE3-B24C-A38B-CA39A9FE3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37B342-2375-E341-9765-4CE2A92C3D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667C3-BEF7-044F-A444-6759CFCBAF65}"/>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5" name="Footer Placeholder 4">
            <a:extLst>
              <a:ext uri="{FF2B5EF4-FFF2-40B4-BE49-F238E27FC236}">
                <a16:creationId xmlns:a16="http://schemas.microsoft.com/office/drawing/2014/main" id="{36B56091-E786-DC49-81C4-13C535AA9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A95F0-BF26-2B4D-A26F-8B00952C2504}"/>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17321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B256-8443-BE44-A785-3512476CE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22D4EF-E44A-F744-8D3B-4381705C0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A5F808-29F3-834A-87C1-60D45697DA0B}"/>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5" name="Footer Placeholder 4">
            <a:extLst>
              <a:ext uri="{FF2B5EF4-FFF2-40B4-BE49-F238E27FC236}">
                <a16:creationId xmlns:a16="http://schemas.microsoft.com/office/drawing/2014/main" id="{287E4761-EC95-0F4A-A224-37D72882A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A4609-DDD5-D74A-AAA0-7425449A854B}"/>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174107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BA15-248B-C242-9180-9054D9CB2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6470BB-E0D5-EF4C-9915-D29A64EE77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C2767C-4C0D-8D43-B338-3DB21BE0E7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8FB22E-010F-0144-8B60-97F967BB5BD4}"/>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6" name="Footer Placeholder 5">
            <a:extLst>
              <a:ext uri="{FF2B5EF4-FFF2-40B4-BE49-F238E27FC236}">
                <a16:creationId xmlns:a16="http://schemas.microsoft.com/office/drawing/2014/main" id="{B42F199C-EBFB-9C46-BEC5-33FAB0571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206BC-C23F-AC41-B6F2-DD1ACD842E2D}"/>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262444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41A2-3C19-2745-9CAD-49F74136C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B21338-2822-D541-9455-2CC846454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ED5460-0AB9-6A4C-B2F0-343A84E538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BBBC-D987-134E-B87D-076CD4C36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B25E58-3265-3C4B-BBB4-30FF86E44A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14B353-4BA3-1044-A0CE-F7843EBC2D76}"/>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8" name="Footer Placeholder 7">
            <a:extLst>
              <a:ext uri="{FF2B5EF4-FFF2-40B4-BE49-F238E27FC236}">
                <a16:creationId xmlns:a16="http://schemas.microsoft.com/office/drawing/2014/main" id="{3849BDFE-1559-754F-9645-3CA779C76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B76F51-9133-804C-8F8F-B623D51E9DDA}"/>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161257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99C0-451F-6540-B13A-C718CE0414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12A993-90D5-0E4C-AB28-A1B4DFADC9C0}"/>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4" name="Footer Placeholder 3">
            <a:extLst>
              <a:ext uri="{FF2B5EF4-FFF2-40B4-BE49-F238E27FC236}">
                <a16:creationId xmlns:a16="http://schemas.microsoft.com/office/drawing/2014/main" id="{1E908099-5AF4-FC40-8528-9A85F652CB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CD4193-CEF8-2842-B56E-E4D05C12137E}"/>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268497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02755-3616-5E48-8DF9-FB94F07C7F12}"/>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3" name="Footer Placeholder 2">
            <a:extLst>
              <a:ext uri="{FF2B5EF4-FFF2-40B4-BE49-F238E27FC236}">
                <a16:creationId xmlns:a16="http://schemas.microsoft.com/office/drawing/2014/main" id="{10AB31F6-F524-5849-9C3E-45A90BC2D9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C1C4E8-3187-FF46-8F44-6BF02C1FAAC5}"/>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99995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2CC3-719F-1C4B-9B89-CC724E8A6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F77E0-28AE-1E4E-A4E7-7D4D26506A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283DB-3FBF-9B4B-854A-9D3A137E8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B66D30-56C6-2C48-83B4-D66F661C5A86}"/>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6" name="Footer Placeholder 5">
            <a:extLst>
              <a:ext uri="{FF2B5EF4-FFF2-40B4-BE49-F238E27FC236}">
                <a16:creationId xmlns:a16="http://schemas.microsoft.com/office/drawing/2014/main" id="{4C574B2E-9589-6A46-A725-B8074F47D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25EDD-FAFE-7B49-A6E0-11FE9BDAEC34}"/>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266167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3A7A2-559E-8945-9484-C258E2909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D3CC9A-31F4-1643-9339-74C566B21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F7E4FA-F2D0-1348-8781-D1D7948C4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7867C4-3142-1C40-98D2-4CA572E21305}"/>
              </a:ext>
            </a:extLst>
          </p:cNvPr>
          <p:cNvSpPr>
            <a:spLocks noGrp="1"/>
          </p:cNvSpPr>
          <p:nvPr>
            <p:ph type="dt" sz="half" idx="10"/>
          </p:nvPr>
        </p:nvSpPr>
        <p:spPr/>
        <p:txBody>
          <a:bodyPr/>
          <a:lstStyle/>
          <a:p>
            <a:fld id="{7D9FC16E-DD5B-F74D-AB85-97C647481EA9}" type="datetimeFigureOut">
              <a:rPr lang="en-US" smtClean="0"/>
              <a:t>12/3/19</a:t>
            </a:fld>
            <a:endParaRPr lang="en-US"/>
          </a:p>
        </p:txBody>
      </p:sp>
      <p:sp>
        <p:nvSpPr>
          <p:cNvPr id="6" name="Footer Placeholder 5">
            <a:extLst>
              <a:ext uri="{FF2B5EF4-FFF2-40B4-BE49-F238E27FC236}">
                <a16:creationId xmlns:a16="http://schemas.microsoft.com/office/drawing/2014/main" id="{BE75E8E8-E904-C945-81F4-3430BCED4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AC857-A6D7-A64D-87E1-678D7096CDF6}"/>
              </a:ext>
            </a:extLst>
          </p:cNvPr>
          <p:cNvSpPr>
            <a:spLocks noGrp="1"/>
          </p:cNvSpPr>
          <p:nvPr>
            <p:ph type="sldNum" sz="quarter" idx="12"/>
          </p:nvPr>
        </p:nvSpPr>
        <p:spPr/>
        <p:txBody>
          <a:bodyPr/>
          <a:lstStyle/>
          <a:p>
            <a:fld id="{ABE6231D-BD4A-9E43-AE23-76994BD6ADE7}" type="slidenum">
              <a:rPr lang="en-US" smtClean="0"/>
              <a:t>‹#›</a:t>
            </a:fld>
            <a:endParaRPr lang="en-US"/>
          </a:p>
        </p:txBody>
      </p:sp>
    </p:spTree>
    <p:extLst>
      <p:ext uri="{BB962C8B-B14F-4D97-AF65-F5344CB8AC3E}">
        <p14:creationId xmlns:p14="http://schemas.microsoft.com/office/powerpoint/2010/main" val="221413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A538A-CF8C-774E-B6BA-BAD3375ED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DAD56A-E08B-5345-85DC-B25B15A00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81E2B-4A54-1941-9DC3-C8775216C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FC16E-DD5B-F74D-AB85-97C647481EA9}" type="datetimeFigureOut">
              <a:rPr lang="en-US" smtClean="0"/>
              <a:t>12/3/19</a:t>
            </a:fld>
            <a:endParaRPr lang="en-US"/>
          </a:p>
        </p:txBody>
      </p:sp>
      <p:sp>
        <p:nvSpPr>
          <p:cNvPr id="5" name="Footer Placeholder 4">
            <a:extLst>
              <a:ext uri="{FF2B5EF4-FFF2-40B4-BE49-F238E27FC236}">
                <a16:creationId xmlns:a16="http://schemas.microsoft.com/office/drawing/2014/main" id="{F3DC9278-6B0C-1849-8D52-30F6C45DE8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2818D9-4602-C241-9EC7-0C8ACF7AD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6231D-BD4A-9E43-AE23-76994BD6ADE7}" type="slidenum">
              <a:rPr lang="en-US" smtClean="0"/>
              <a:t>‹#›</a:t>
            </a:fld>
            <a:endParaRPr lang="en-US"/>
          </a:p>
        </p:txBody>
      </p:sp>
    </p:spTree>
    <p:extLst>
      <p:ext uri="{BB962C8B-B14F-4D97-AF65-F5344CB8AC3E}">
        <p14:creationId xmlns:p14="http://schemas.microsoft.com/office/powerpoint/2010/main" val="1950622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3B1DE0-C3E3-BB4B-8413-F51CECE76DA3}"/>
              </a:ext>
            </a:extLst>
          </p:cNvPr>
          <p:cNvSpPr>
            <a:spLocks noGrp="1"/>
          </p:cNvSpPr>
          <p:nvPr>
            <p:ph type="subTitle" idx="1"/>
          </p:nvPr>
        </p:nvSpPr>
        <p:spPr>
          <a:xfrm>
            <a:off x="1524000" y="4264190"/>
            <a:ext cx="9144000" cy="1655762"/>
          </a:xfrm>
        </p:spPr>
        <p:txBody>
          <a:bodyPr>
            <a:normAutofit lnSpcReduction="10000"/>
          </a:bodyPr>
          <a:lstStyle/>
          <a:p>
            <a:r>
              <a:rPr lang="en-US" dirty="0"/>
              <a:t>Final Project Presentation</a:t>
            </a:r>
          </a:p>
          <a:p>
            <a:r>
              <a:rPr lang="en-US" dirty="0"/>
              <a:t>73-270:Professional Communication for Economists </a:t>
            </a:r>
          </a:p>
          <a:p>
            <a:r>
              <a:rPr lang="en-US" dirty="0"/>
              <a:t>Yuhao Chen</a:t>
            </a:r>
          </a:p>
          <a:p>
            <a:r>
              <a:rPr lang="en-US" dirty="0"/>
              <a:t>December 3</a:t>
            </a:r>
            <a:r>
              <a:rPr lang="en-US" baseline="30000" dirty="0"/>
              <a:t>rd</a:t>
            </a:r>
            <a:r>
              <a:rPr lang="en-US" dirty="0"/>
              <a:t>, 2019</a:t>
            </a:r>
          </a:p>
        </p:txBody>
      </p:sp>
      <p:sp>
        <p:nvSpPr>
          <p:cNvPr id="4" name="Rectangle 1">
            <a:extLst>
              <a:ext uri="{FF2B5EF4-FFF2-40B4-BE49-F238E27FC236}">
                <a16:creationId xmlns:a16="http://schemas.microsoft.com/office/drawing/2014/main" id="{E9420D17-DEE5-804A-85CA-26CDA9A671E3}"/>
              </a:ext>
            </a:extLst>
          </p:cNvPr>
          <p:cNvSpPr>
            <a:spLocks noGrp="1" noChangeArrowheads="1"/>
          </p:cNvSpPr>
          <p:nvPr>
            <p:ph type="ctrTitle"/>
          </p:nvPr>
        </p:nvSpPr>
        <p:spPr bwMode="auto">
          <a:xfrm>
            <a:off x="740979" y="1654443"/>
            <a:ext cx="1078361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IMPACTS OF THE US-CHINA TRADEWAR ON US ELECTRICAL MANUFACTURE INDUSTRY</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512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8A75-F46E-A248-BD2E-324164B542DD}"/>
              </a:ext>
            </a:extLst>
          </p:cNvPr>
          <p:cNvSpPr>
            <a:spLocks noGrp="1"/>
          </p:cNvSpPr>
          <p:nvPr>
            <p:ph type="title"/>
          </p:nvPr>
        </p:nvSpPr>
        <p:spPr/>
        <p:txBody>
          <a:bodyPr/>
          <a:lstStyle/>
          <a:p>
            <a:r>
              <a:rPr lang="en-US" dirty="0"/>
              <a:t>NEMA as an important part of US economy</a:t>
            </a:r>
          </a:p>
        </p:txBody>
      </p:sp>
      <p:sp>
        <p:nvSpPr>
          <p:cNvPr id="3" name="Content Placeholder 2">
            <a:extLst>
              <a:ext uri="{FF2B5EF4-FFF2-40B4-BE49-F238E27FC236}">
                <a16:creationId xmlns:a16="http://schemas.microsoft.com/office/drawing/2014/main" id="{B3B12555-ECDA-C245-AF6A-986A32767ECC}"/>
              </a:ext>
            </a:extLst>
          </p:cNvPr>
          <p:cNvSpPr>
            <a:spLocks noGrp="1"/>
          </p:cNvSpPr>
          <p:nvPr>
            <p:ph idx="1"/>
          </p:nvPr>
        </p:nvSpPr>
        <p:spPr/>
        <p:txBody>
          <a:bodyPr/>
          <a:lstStyle/>
          <a:p>
            <a:r>
              <a:rPr lang="en-US" dirty="0"/>
              <a:t>325 firms</a:t>
            </a:r>
          </a:p>
          <a:p>
            <a:r>
              <a:rPr lang="en-US" dirty="0"/>
              <a:t>370,000 jobs</a:t>
            </a:r>
          </a:p>
          <a:p>
            <a:r>
              <a:rPr lang="en-US" dirty="0"/>
              <a:t>$124 billion</a:t>
            </a:r>
          </a:p>
          <a:p>
            <a:endParaRPr lang="en-US" dirty="0"/>
          </a:p>
        </p:txBody>
      </p:sp>
      <p:pic>
        <p:nvPicPr>
          <p:cNvPr id="2050" name="Picture 2" descr="“nema”的图片搜索结果">
            <a:extLst>
              <a:ext uri="{FF2B5EF4-FFF2-40B4-BE49-F238E27FC236}">
                <a16:creationId xmlns:a16="http://schemas.microsoft.com/office/drawing/2014/main" id="{F8044D14-90C3-8140-BE33-AD7AB1FFA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228" y="1541122"/>
            <a:ext cx="4920343" cy="49203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644EC0-155A-414B-861D-276C6A5C0CAD}"/>
              </a:ext>
            </a:extLst>
          </p:cNvPr>
          <p:cNvSpPr txBox="1"/>
          <p:nvPr/>
        </p:nvSpPr>
        <p:spPr>
          <a:xfrm>
            <a:off x="9137224" y="6461465"/>
            <a:ext cx="2111347" cy="369332"/>
          </a:xfrm>
          <a:prstGeom prst="rect">
            <a:avLst/>
          </a:prstGeom>
          <a:noFill/>
        </p:spPr>
        <p:txBody>
          <a:bodyPr wrap="none" rtlCol="0">
            <a:spAutoFit/>
          </a:bodyPr>
          <a:lstStyle/>
          <a:p>
            <a:r>
              <a:rPr lang="en-US" dirty="0"/>
              <a:t>Source: NEMA, 2019</a:t>
            </a:r>
          </a:p>
        </p:txBody>
      </p:sp>
    </p:spTree>
    <p:extLst>
      <p:ext uri="{BB962C8B-B14F-4D97-AF65-F5344CB8AC3E}">
        <p14:creationId xmlns:p14="http://schemas.microsoft.com/office/powerpoint/2010/main" val="227102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60BB-D302-1F41-BBD9-88B83441EFC5}"/>
              </a:ext>
            </a:extLst>
          </p:cNvPr>
          <p:cNvSpPr>
            <a:spLocks noGrp="1"/>
          </p:cNvSpPr>
          <p:nvPr>
            <p:ph type="title"/>
          </p:nvPr>
        </p:nvSpPr>
        <p:spPr>
          <a:xfrm>
            <a:off x="459828" y="265176"/>
            <a:ext cx="10515600" cy="1325563"/>
          </a:xfrm>
        </p:spPr>
        <p:txBody>
          <a:bodyPr/>
          <a:lstStyle/>
          <a:p>
            <a:r>
              <a:rPr lang="en-US" dirty="0"/>
              <a:t>Trade War Recap</a:t>
            </a:r>
          </a:p>
        </p:txBody>
      </p:sp>
      <p:sp>
        <p:nvSpPr>
          <p:cNvPr id="4" name="Rectangle 2">
            <a:extLst>
              <a:ext uri="{FF2B5EF4-FFF2-40B4-BE49-F238E27FC236}">
                <a16:creationId xmlns:a16="http://schemas.microsoft.com/office/drawing/2014/main" id="{47B7E9DB-2641-1B4B-9552-C2611F5F27AF}"/>
              </a:ext>
            </a:extLst>
          </p:cNvPr>
          <p:cNvSpPr>
            <a:spLocks noChangeArrowheads="1"/>
          </p:cNvSpPr>
          <p:nvPr/>
        </p:nvSpPr>
        <p:spPr bwMode="auto">
          <a:xfrm>
            <a:off x="1371600" y="1545020"/>
            <a:ext cx="181424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6" name="Picture 4" descr="“how the US China trade war escalated”的图片搜索结果">
            <a:extLst>
              <a:ext uri="{FF2B5EF4-FFF2-40B4-BE49-F238E27FC236}">
                <a16:creationId xmlns:a16="http://schemas.microsoft.com/office/drawing/2014/main" id="{EC4EF436-B5A1-314F-9A9B-E830C3DEA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620" y="1175407"/>
            <a:ext cx="8539217" cy="53567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7010A1-8F11-AC42-A5F8-732878C3C4FF}"/>
              </a:ext>
            </a:extLst>
          </p:cNvPr>
          <p:cNvSpPr txBox="1"/>
          <p:nvPr/>
        </p:nvSpPr>
        <p:spPr>
          <a:xfrm>
            <a:off x="8552191" y="6532392"/>
            <a:ext cx="1890646" cy="369332"/>
          </a:xfrm>
          <a:prstGeom prst="rect">
            <a:avLst/>
          </a:prstGeom>
          <a:noFill/>
        </p:spPr>
        <p:txBody>
          <a:bodyPr wrap="none" rtlCol="0">
            <a:spAutoFit/>
          </a:bodyPr>
          <a:lstStyle/>
          <a:p>
            <a:r>
              <a:rPr lang="en-US" dirty="0"/>
              <a:t>Source: BBC, 2019</a:t>
            </a:r>
          </a:p>
        </p:txBody>
      </p:sp>
    </p:spTree>
    <p:extLst>
      <p:ext uri="{BB962C8B-B14F-4D97-AF65-F5344CB8AC3E}">
        <p14:creationId xmlns:p14="http://schemas.microsoft.com/office/powerpoint/2010/main" val="295645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A775-B804-074D-A64A-4E86D4861EF9}"/>
              </a:ext>
            </a:extLst>
          </p:cNvPr>
          <p:cNvSpPr>
            <a:spLocks noGrp="1"/>
          </p:cNvSpPr>
          <p:nvPr>
            <p:ph type="title"/>
          </p:nvPr>
        </p:nvSpPr>
        <p:spPr/>
        <p:txBody>
          <a:bodyPr/>
          <a:lstStyle/>
          <a:p>
            <a:r>
              <a:rPr lang="en-US" dirty="0"/>
              <a:t>Electrical Manufacture Industry’s Downturn</a:t>
            </a:r>
          </a:p>
        </p:txBody>
      </p:sp>
      <p:pic>
        <p:nvPicPr>
          <p:cNvPr id="5" name="Content Placeholder 4">
            <a:extLst>
              <a:ext uri="{FF2B5EF4-FFF2-40B4-BE49-F238E27FC236}">
                <a16:creationId xmlns:a16="http://schemas.microsoft.com/office/drawing/2014/main" id="{958A5181-A93C-7740-B3CA-AC5FA40A186E}"/>
              </a:ext>
            </a:extLst>
          </p:cNvPr>
          <p:cNvPicPr>
            <a:picLocks noGrp="1" noChangeAspect="1"/>
          </p:cNvPicPr>
          <p:nvPr>
            <p:ph idx="1"/>
          </p:nvPr>
        </p:nvPicPr>
        <p:blipFill>
          <a:blip r:embed="rId3"/>
          <a:stretch>
            <a:fillRect/>
          </a:stretch>
        </p:blipFill>
        <p:spPr>
          <a:xfrm>
            <a:off x="2565165" y="1904452"/>
            <a:ext cx="5611242" cy="4351338"/>
          </a:xfrm>
        </p:spPr>
      </p:pic>
    </p:spTree>
    <p:extLst>
      <p:ext uri="{BB962C8B-B14F-4D97-AF65-F5344CB8AC3E}">
        <p14:creationId xmlns:p14="http://schemas.microsoft.com/office/powerpoint/2010/main" val="10567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F8A-1F61-3A40-8DD6-F48FC9D8F975}"/>
              </a:ext>
            </a:extLst>
          </p:cNvPr>
          <p:cNvSpPr>
            <a:spLocks noGrp="1"/>
          </p:cNvSpPr>
          <p:nvPr>
            <p:ph type="title"/>
          </p:nvPr>
        </p:nvSpPr>
        <p:spPr>
          <a:xfrm>
            <a:off x="538656" y="273248"/>
            <a:ext cx="10515600" cy="1325563"/>
          </a:xfrm>
        </p:spPr>
        <p:txBody>
          <a:bodyPr/>
          <a:lstStyle/>
          <a:p>
            <a:r>
              <a:rPr lang="en-US" dirty="0"/>
              <a:t>GE’s Financial Downturn</a:t>
            </a:r>
          </a:p>
        </p:txBody>
      </p:sp>
      <p:pic>
        <p:nvPicPr>
          <p:cNvPr id="13" name="Content Placeholder 12">
            <a:extLst>
              <a:ext uri="{FF2B5EF4-FFF2-40B4-BE49-F238E27FC236}">
                <a16:creationId xmlns:a16="http://schemas.microsoft.com/office/drawing/2014/main" id="{4F92A099-B8FA-8249-89AC-26D768231CDB}"/>
              </a:ext>
            </a:extLst>
          </p:cNvPr>
          <p:cNvPicPr>
            <a:picLocks noGrp="1" noChangeAspect="1"/>
          </p:cNvPicPr>
          <p:nvPr>
            <p:ph idx="1"/>
          </p:nvPr>
        </p:nvPicPr>
        <p:blipFill rotWithShape="1">
          <a:blip r:embed="rId3"/>
          <a:srcRect l="35730"/>
          <a:stretch/>
        </p:blipFill>
        <p:spPr>
          <a:xfrm>
            <a:off x="2979683" y="1305362"/>
            <a:ext cx="7290122" cy="5095437"/>
          </a:xfrm>
        </p:spPr>
      </p:pic>
      <p:sp>
        <p:nvSpPr>
          <p:cNvPr id="14" name="TextBox 13">
            <a:extLst>
              <a:ext uri="{FF2B5EF4-FFF2-40B4-BE49-F238E27FC236}">
                <a16:creationId xmlns:a16="http://schemas.microsoft.com/office/drawing/2014/main" id="{237AC9E9-F05C-E140-8F90-3701FE738548}"/>
              </a:ext>
            </a:extLst>
          </p:cNvPr>
          <p:cNvSpPr txBox="1"/>
          <p:nvPr/>
        </p:nvSpPr>
        <p:spPr>
          <a:xfrm>
            <a:off x="7978087" y="6400799"/>
            <a:ext cx="2291718" cy="369332"/>
          </a:xfrm>
          <a:prstGeom prst="rect">
            <a:avLst/>
          </a:prstGeom>
          <a:noFill/>
        </p:spPr>
        <p:txBody>
          <a:bodyPr wrap="none" rtlCol="0">
            <a:spAutoFit/>
          </a:bodyPr>
          <a:lstStyle/>
          <a:p>
            <a:r>
              <a:rPr lang="en-US" dirty="0"/>
              <a:t>Source: Yahoo Finance</a:t>
            </a:r>
          </a:p>
        </p:txBody>
      </p:sp>
    </p:spTree>
    <p:extLst>
      <p:ext uri="{BB962C8B-B14F-4D97-AF65-F5344CB8AC3E}">
        <p14:creationId xmlns:p14="http://schemas.microsoft.com/office/powerpoint/2010/main" val="377694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CF5B-F5A7-5849-8F51-5F3E1E52E774}"/>
              </a:ext>
            </a:extLst>
          </p:cNvPr>
          <p:cNvSpPr>
            <a:spLocks noGrp="1"/>
          </p:cNvSpPr>
          <p:nvPr>
            <p:ph type="title"/>
          </p:nvPr>
        </p:nvSpPr>
        <p:spPr/>
        <p:txBody>
          <a:bodyPr/>
          <a:lstStyle/>
          <a:p>
            <a:r>
              <a:rPr lang="en-US" dirty="0"/>
              <a:t>KPMG’s Solution to Tariff</a:t>
            </a:r>
          </a:p>
        </p:txBody>
      </p:sp>
      <p:sp>
        <p:nvSpPr>
          <p:cNvPr id="3" name="Content Placeholder 2">
            <a:extLst>
              <a:ext uri="{FF2B5EF4-FFF2-40B4-BE49-F238E27FC236}">
                <a16:creationId xmlns:a16="http://schemas.microsoft.com/office/drawing/2014/main" id="{EB7516A7-BD73-2347-BAED-E40C70CE18E0}"/>
              </a:ext>
            </a:extLst>
          </p:cNvPr>
          <p:cNvSpPr>
            <a:spLocks noGrp="1"/>
          </p:cNvSpPr>
          <p:nvPr>
            <p:ph idx="1"/>
          </p:nvPr>
        </p:nvSpPr>
        <p:spPr/>
        <p:txBody>
          <a:bodyPr/>
          <a:lstStyle/>
          <a:p>
            <a:r>
              <a:rPr lang="en-US" dirty="0"/>
              <a:t>Product exclusion requests </a:t>
            </a:r>
          </a:p>
          <a:p>
            <a:r>
              <a:rPr lang="en-US" dirty="0"/>
              <a:t>Country of origin adjustments</a:t>
            </a:r>
          </a:p>
          <a:p>
            <a:r>
              <a:rPr lang="en-US" dirty="0"/>
              <a:t>Value reduction/First sale tactics</a:t>
            </a:r>
          </a:p>
          <a:p>
            <a:pPr marL="0" indent="0">
              <a:buNone/>
            </a:pPr>
            <a:endParaRPr lang="en-US" dirty="0"/>
          </a:p>
          <a:p>
            <a:r>
              <a:rPr lang="en-US" dirty="0"/>
              <a:t>Strategic sourcing</a:t>
            </a:r>
          </a:p>
          <a:p>
            <a:endParaRPr lang="en-US" dirty="0"/>
          </a:p>
          <a:p>
            <a:endParaRPr lang="en-US" dirty="0"/>
          </a:p>
        </p:txBody>
      </p:sp>
      <p:sp>
        <p:nvSpPr>
          <p:cNvPr id="4" name="Right Arrow 3">
            <a:extLst>
              <a:ext uri="{FF2B5EF4-FFF2-40B4-BE49-F238E27FC236}">
                <a16:creationId xmlns:a16="http://schemas.microsoft.com/office/drawing/2014/main" id="{660F376E-A0F5-6D4F-ABAA-E0BCB096ACBB}"/>
              </a:ext>
            </a:extLst>
          </p:cNvPr>
          <p:cNvSpPr/>
          <p:nvPr/>
        </p:nvSpPr>
        <p:spPr>
          <a:xfrm>
            <a:off x="6511159" y="2850411"/>
            <a:ext cx="2081048" cy="1150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A6404A-70D7-5F42-97A4-20B1436B4A74}"/>
              </a:ext>
            </a:extLst>
          </p:cNvPr>
          <p:cNvSpPr txBox="1"/>
          <p:nvPr/>
        </p:nvSpPr>
        <p:spPr>
          <a:xfrm>
            <a:off x="9049407" y="3133464"/>
            <a:ext cx="2759858" cy="584775"/>
          </a:xfrm>
          <a:prstGeom prst="rect">
            <a:avLst/>
          </a:prstGeom>
          <a:noFill/>
        </p:spPr>
        <p:txBody>
          <a:bodyPr wrap="none" rtlCol="0">
            <a:spAutoFit/>
          </a:bodyPr>
          <a:lstStyle/>
          <a:p>
            <a:r>
              <a:rPr lang="en-US" altLang="zh-CN" sz="3200" dirty="0">
                <a:latin typeface="Calibri" panose="020F0502020204030204" pitchFamily="34" charset="0"/>
                <a:cs typeface="Calibri" panose="020F0502020204030204" pitchFamily="34" charset="0"/>
              </a:rPr>
              <a:t>20%</a:t>
            </a:r>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Less Tariff!</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883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A8B2-2748-5C41-9CA2-3D80A8FDCB6B}"/>
              </a:ext>
            </a:extLst>
          </p:cNvPr>
          <p:cNvSpPr>
            <a:spLocks noGrp="1"/>
          </p:cNvSpPr>
          <p:nvPr>
            <p:ph type="title"/>
          </p:nvPr>
        </p:nvSpPr>
        <p:spPr/>
        <p:txBody>
          <a:bodyPr/>
          <a:lstStyle/>
          <a:p>
            <a:r>
              <a:rPr lang="en-US" dirty="0"/>
              <a:t>173 Footwear Firms’ Appeal</a:t>
            </a:r>
          </a:p>
        </p:txBody>
      </p:sp>
      <p:sp>
        <p:nvSpPr>
          <p:cNvPr id="3" name="Content Placeholder 2">
            <a:extLst>
              <a:ext uri="{FF2B5EF4-FFF2-40B4-BE49-F238E27FC236}">
                <a16:creationId xmlns:a16="http://schemas.microsoft.com/office/drawing/2014/main" id="{5B607C27-3414-DB48-9790-A57EB088A2E5}"/>
              </a:ext>
            </a:extLst>
          </p:cNvPr>
          <p:cNvSpPr>
            <a:spLocks noGrp="1"/>
          </p:cNvSpPr>
          <p:nvPr>
            <p:ph idx="1"/>
          </p:nvPr>
        </p:nvSpPr>
        <p:spPr/>
        <p:txBody>
          <a:bodyPr/>
          <a:lstStyle/>
          <a:p>
            <a:r>
              <a:rPr lang="en-US" dirty="0"/>
              <a:t>“On behalf of our hundreds of millions of footwear consumers and hundreds of thousands of employees, we ask that you immediately stop this action to increase their tax burden. Your proposal to add tariffs on all imports from China is asking the American consumer to foot the bill. It is time to bring this trade war to an end. ” (BBC, 2019)</a:t>
            </a:r>
          </a:p>
        </p:txBody>
      </p:sp>
    </p:spTree>
    <p:extLst>
      <p:ext uri="{BB962C8B-B14F-4D97-AF65-F5344CB8AC3E}">
        <p14:creationId xmlns:p14="http://schemas.microsoft.com/office/powerpoint/2010/main" val="39234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E86E-59CD-7048-9267-12CA81659ADE}"/>
              </a:ext>
            </a:extLst>
          </p:cNvPr>
          <p:cNvSpPr>
            <a:spLocks noGrp="1"/>
          </p:cNvSpPr>
          <p:nvPr>
            <p:ph type="title"/>
          </p:nvPr>
        </p:nvSpPr>
        <p:spPr/>
        <p:txBody>
          <a:bodyPr/>
          <a:lstStyle/>
          <a:p>
            <a:r>
              <a:rPr lang="en-US" dirty="0"/>
              <a:t>Sourcing from SEA, especially Vietnam</a:t>
            </a:r>
          </a:p>
        </p:txBody>
      </p:sp>
      <p:sp>
        <p:nvSpPr>
          <p:cNvPr id="3" name="Content Placeholder 2">
            <a:extLst>
              <a:ext uri="{FF2B5EF4-FFF2-40B4-BE49-F238E27FC236}">
                <a16:creationId xmlns:a16="http://schemas.microsoft.com/office/drawing/2014/main" id="{DCF3FC36-309C-F549-B2DB-4C59C64266CB}"/>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B0BEB56-2282-034D-B47E-897F27A7762C}"/>
              </a:ext>
            </a:extLst>
          </p:cNvPr>
          <p:cNvPicPr/>
          <p:nvPr/>
        </p:nvPicPr>
        <p:blipFill>
          <a:blip r:embed="rId3">
            <a:extLst>
              <a:ext uri="{28A0092B-C50C-407E-A947-70E740481C1C}">
                <a14:useLocalDpi xmlns:a14="http://schemas.microsoft.com/office/drawing/2010/main" val="0"/>
              </a:ext>
            </a:extLst>
          </a:blip>
          <a:stretch>
            <a:fillRect/>
          </a:stretch>
        </p:blipFill>
        <p:spPr>
          <a:xfrm>
            <a:off x="3015440" y="1571817"/>
            <a:ext cx="5750187" cy="4858954"/>
          </a:xfrm>
          <a:prstGeom prst="rect">
            <a:avLst/>
          </a:prstGeom>
        </p:spPr>
      </p:pic>
    </p:spTree>
    <p:extLst>
      <p:ext uri="{BB962C8B-B14F-4D97-AF65-F5344CB8AC3E}">
        <p14:creationId xmlns:p14="http://schemas.microsoft.com/office/powerpoint/2010/main" val="394577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93E5-653D-0E41-A828-FC6142CFDD11}"/>
              </a:ext>
            </a:extLst>
          </p:cNvPr>
          <p:cNvSpPr>
            <a:spLocks noGrp="1"/>
          </p:cNvSpPr>
          <p:nvPr>
            <p:ph type="title"/>
          </p:nvPr>
        </p:nvSpPr>
        <p:spPr>
          <a:xfrm>
            <a:off x="3313385" y="2635359"/>
            <a:ext cx="5389179" cy="1325563"/>
          </a:xfrm>
        </p:spPr>
        <p:txBody>
          <a:bodyPr>
            <a:noAutofit/>
          </a:bodyPr>
          <a:lstStyle/>
          <a:p>
            <a:r>
              <a:rPr lang="en-US" sz="8000" dirty="0"/>
              <a:t>Thank You</a:t>
            </a:r>
          </a:p>
        </p:txBody>
      </p:sp>
    </p:spTree>
    <p:extLst>
      <p:ext uri="{BB962C8B-B14F-4D97-AF65-F5344CB8AC3E}">
        <p14:creationId xmlns:p14="http://schemas.microsoft.com/office/powerpoint/2010/main" val="3059676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TotalTime>
  <Words>579</Words>
  <Application>Microsoft Macintosh PowerPoint</Application>
  <PresentationFormat>Widescreen</PresentationFormat>
  <Paragraphs>43</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等线</vt:lpstr>
      <vt:lpstr>Arial</vt:lpstr>
      <vt:lpstr>Calibri</vt:lpstr>
      <vt:lpstr>Calibri Light</vt:lpstr>
      <vt:lpstr>Times New Roman</vt:lpstr>
      <vt:lpstr>Office Theme</vt:lpstr>
      <vt:lpstr>THE IMPACTS OF THE US-CHINA TRADEWAR ON US ELECTRICAL MANUFACTURE INDUSTRY</vt:lpstr>
      <vt:lpstr>NEMA as an important part of US economy</vt:lpstr>
      <vt:lpstr>Trade War Recap</vt:lpstr>
      <vt:lpstr>Electrical Manufacture Industry’s Downturn</vt:lpstr>
      <vt:lpstr>GE’s Financial Downturn</vt:lpstr>
      <vt:lpstr>KPMG’s Solution to Tariff</vt:lpstr>
      <vt:lpstr>173 Footwear Firms’ Appeal</vt:lpstr>
      <vt:lpstr>Sourcing from SEA, especially Vietnam</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IMPACTS OF THE US-CHINA TRADEWAR ON US ELECTRICAL MANUFACTURE INDUSTRY</dc:title>
  <dc:creator>Microsoft Office User</dc:creator>
  <cp:lastModifiedBy>Microsoft Office User</cp:lastModifiedBy>
  <cp:revision>27</cp:revision>
  <dcterms:created xsi:type="dcterms:W3CDTF">2019-12-02T04:07:01Z</dcterms:created>
  <dcterms:modified xsi:type="dcterms:W3CDTF">2019-12-03T18:31:37Z</dcterms:modified>
</cp:coreProperties>
</file>