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1" r:id="rId3"/>
    <p:sldId id="257" r:id="rId4"/>
    <p:sldId id="259" r:id="rId5"/>
    <p:sldId id="260" r:id="rId6"/>
    <p:sldId id="263" r:id="rId7"/>
    <p:sldId id="266" r:id="rId8"/>
    <p:sldId id="267" r:id="rId9"/>
    <p:sldId id="262" r:id="rId10"/>
    <p:sldId id="264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9" r:id="rId21"/>
    <p:sldId id="277" r:id="rId22"/>
    <p:sldId id="278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432" autoAdjust="0"/>
  </p:normalViewPr>
  <p:slideViewPr>
    <p:cSldViewPr snapToGrid="0">
      <p:cViewPr varScale="1">
        <p:scale>
          <a:sx n="107" d="100"/>
          <a:sy n="107" d="100"/>
        </p:scale>
        <p:origin x="13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8839E-9ABE-44B1-8812-D97566EBEF5A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FFA51-D9F0-4FBB-945B-2AE5EA1D795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80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Inhalt der IPA:</a:t>
            </a:r>
            <a:r>
              <a:rPr lang="de-DE" baseline="0" dirty="0" smtClean="0"/>
              <a:t> Zeitplan, Arbeitsjournal, Dokumentation und Präsentation</a:t>
            </a:r>
          </a:p>
          <a:p>
            <a:r>
              <a:rPr lang="de-DE" baseline="0" dirty="0" smtClean="0"/>
              <a:t>Projekt um Schrauben zu verpacken</a:t>
            </a:r>
          </a:p>
          <a:p>
            <a:r>
              <a:rPr lang="de-DE" baseline="0" dirty="0" smtClean="0"/>
              <a:t>Zeitbudget: 120h mit 30h Doku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FFA51-D9F0-4FBB-945B-2AE5EA1D79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56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Nach</a:t>
            </a:r>
            <a:r>
              <a:rPr lang="de-DE" baseline="0" dirty="0" smtClean="0"/>
              <a:t> der IPA erstellt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FFA51-D9F0-4FBB-945B-2AE5EA1D79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75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D09B-114E-41DF-9857-BBB927787DA6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9B8-0FD0-4766-8DC1-3977ED004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2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D09B-114E-41DF-9857-BBB927787DA6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9B8-0FD0-4766-8DC1-3977ED004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7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D09B-114E-41DF-9857-BBB927787DA6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9B8-0FD0-4766-8DC1-3977ED004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0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D09B-114E-41DF-9857-BBB927787DA6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9B8-0FD0-4766-8DC1-3977ED004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5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D09B-114E-41DF-9857-BBB927787DA6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9B8-0FD0-4766-8DC1-3977ED004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D09B-114E-41DF-9857-BBB927787DA6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9B8-0FD0-4766-8DC1-3977ED004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0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D09B-114E-41DF-9857-BBB927787DA6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9B8-0FD0-4766-8DC1-3977ED004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1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D09B-114E-41DF-9857-BBB927787DA6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9B8-0FD0-4766-8DC1-3977ED004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D09B-114E-41DF-9857-BBB927787DA6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9B8-0FD0-4766-8DC1-3977ED004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1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D09B-114E-41DF-9857-BBB927787DA6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9B8-0FD0-4766-8DC1-3977ED004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5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D09B-114E-41DF-9857-BBB927787DA6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19B8-0FD0-4766-8DC1-3977ED004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5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BD09B-114E-41DF-9857-BBB927787DA6}" type="datetimeFigureOut">
              <a:rPr lang="en-US" smtClean="0"/>
              <a:t>29-Apr-19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B19B8-0FD0-4766-8DC1-3977ED004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7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Kippstation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Luca Schäfli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60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Standard Telegramme SIS</a:t>
            </a:r>
          </a:p>
          <a:p>
            <a:r>
              <a:rPr lang="de-CH" dirty="0" smtClean="0"/>
              <a:t>Telegramme SFS</a:t>
            </a:r>
          </a:p>
          <a:p>
            <a:r>
              <a:rPr lang="de-CH" dirty="0" smtClean="0"/>
              <a:t>Aufbau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CH" dirty="0" smtClean="0"/>
              <a:t>Header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CH" dirty="0" smtClean="0"/>
              <a:t>Inhalt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764479"/>
              </p:ext>
            </p:extLst>
          </p:nvPr>
        </p:nvGraphicFramePr>
        <p:xfrm>
          <a:off x="851644" y="1856047"/>
          <a:ext cx="10515599" cy="26908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1098">
                  <a:extLst>
                    <a:ext uri="{9D8B030D-6E8A-4147-A177-3AD203B41FA5}">
                      <a16:colId xmlns:a16="http://schemas.microsoft.com/office/drawing/2014/main" val="668235366"/>
                    </a:ext>
                  </a:extLst>
                </a:gridCol>
                <a:gridCol w="1074694">
                  <a:extLst>
                    <a:ext uri="{9D8B030D-6E8A-4147-A177-3AD203B41FA5}">
                      <a16:colId xmlns:a16="http://schemas.microsoft.com/office/drawing/2014/main" val="2186987956"/>
                    </a:ext>
                  </a:extLst>
                </a:gridCol>
                <a:gridCol w="2420691">
                  <a:extLst>
                    <a:ext uri="{9D8B030D-6E8A-4147-A177-3AD203B41FA5}">
                      <a16:colId xmlns:a16="http://schemas.microsoft.com/office/drawing/2014/main" val="3421461099"/>
                    </a:ext>
                  </a:extLst>
                </a:gridCol>
                <a:gridCol w="382768">
                  <a:extLst>
                    <a:ext uri="{9D8B030D-6E8A-4147-A177-3AD203B41FA5}">
                      <a16:colId xmlns:a16="http://schemas.microsoft.com/office/drawing/2014/main" val="3759257356"/>
                    </a:ext>
                  </a:extLst>
                </a:gridCol>
                <a:gridCol w="4616348">
                  <a:extLst>
                    <a:ext uri="{9D8B030D-6E8A-4147-A177-3AD203B41FA5}">
                      <a16:colId xmlns:a16="http://schemas.microsoft.com/office/drawing/2014/main" val="25525272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Feldname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Datentyp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Wert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Beschreibung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9150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Protokol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Char[2]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TI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F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Telegrammprotokoll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6543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Version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Char[2]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22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TIM-Version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0652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DatagramCounter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Char[4]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0001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Telegrammzähler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9021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 err="1">
                          <a:effectLst/>
                        </a:rPr>
                        <a:t>CommError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Char[2]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??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Fehler bei der Telegrammkommunikation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5337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DatagramLenght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Char[6]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000200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Telegrammlänge - projektspezifisch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3313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Sender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Char[6]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PFA11.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Sender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9643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Receiver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Char[6]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MFS01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Empfänger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7695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Sequ_No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Char[4]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0332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Laufnummer des Telegramms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1749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Handshake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Char[2]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AY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Handshake des Telegramms (Anforderung oder Bestätigung)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5074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SourceService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Char[6]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SUB_CT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Name des Telegrammsenders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9957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DestinationService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Char[6]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MFS_CT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Zielservice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2768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Operation ID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Char[6]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CSS+OS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Operation ID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802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Operation Block Count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Char[6]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000001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Anzahl Datenblöcke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7074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Operation Block </a:t>
                      </a:r>
                      <a:r>
                        <a:rPr lang="de-CH" sz="1100" dirty="0" err="1">
                          <a:effectLst/>
                        </a:rPr>
                        <a:t>Lenght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Char[6]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000136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Datenblocklänge - projektspezifisch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8772405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996297"/>
              </p:ext>
            </p:extLst>
          </p:nvPr>
        </p:nvGraphicFramePr>
        <p:xfrm>
          <a:off x="838200" y="1847435"/>
          <a:ext cx="10515599" cy="4206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1098">
                  <a:extLst>
                    <a:ext uri="{9D8B030D-6E8A-4147-A177-3AD203B41FA5}">
                      <a16:colId xmlns:a16="http://schemas.microsoft.com/office/drawing/2014/main" val="1498817725"/>
                    </a:ext>
                  </a:extLst>
                </a:gridCol>
                <a:gridCol w="1074694">
                  <a:extLst>
                    <a:ext uri="{9D8B030D-6E8A-4147-A177-3AD203B41FA5}">
                      <a16:colId xmlns:a16="http://schemas.microsoft.com/office/drawing/2014/main" val="3634207026"/>
                    </a:ext>
                  </a:extLst>
                </a:gridCol>
                <a:gridCol w="2420691">
                  <a:extLst>
                    <a:ext uri="{9D8B030D-6E8A-4147-A177-3AD203B41FA5}">
                      <a16:colId xmlns:a16="http://schemas.microsoft.com/office/drawing/2014/main" val="3272426199"/>
                    </a:ext>
                  </a:extLst>
                </a:gridCol>
                <a:gridCol w="382768">
                  <a:extLst>
                    <a:ext uri="{9D8B030D-6E8A-4147-A177-3AD203B41FA5}">
                      <a16:colId xmlns:a16="http://schemas.microsoft.com/office/drawing/2014/main" val="1917000251"/>
                    </a:ext>
                  </a:extLst>
                </a:gridCol>
                <a:gridCol w="4616348">
                  <a:extLst>
                    <a:ext uri="{9D8B030D-6E8A-4147-A177-3AD203B41FA5}">
                      <a16:colId xmlns:a16="http://schemas.microsoft.com/office/drawing/2014/main" val="17281081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Data_Start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Char[6]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NU20..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Fixer Wert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763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Source_PLC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Char[6]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PFA11.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Quell SPS z.B. PFA11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502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Source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Char[12]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110010110001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Quell Meldepunkt bzw. Platz z.B. 11 001 0110 001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5548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HuIdent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Char[20]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…………00660181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Handling Unit (ID ist 8-stellig, 6-stellige werden mit führenden Nullen aufgefüllt)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2611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TeleTypeSIS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Char[3]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POR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PLR = PLC Status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GSR = Einschalt-Gruppenstatus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PSR = Positionsstatus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POR = Position belegt / nicht belegt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2267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OP_Mode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Char[1]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Operation Mode Source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0 = Automatik gestartet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1 = Gestoppt / Handbetrieb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9 = GSR falsch ausgelöst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9605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Belegung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Char[1]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Belegung 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0 = Meldepunkt frei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1 = Meldepunkt belegt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0823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ErrorCode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Char[3]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123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Werte aus Fehlerliste zur Informationsanzeige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758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HUIdent 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Char[8]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Handling Unit 2. Halbpalette (ID ist 8-stellig)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(gespiegelt von DS)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8057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Dummy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Char[74]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…………………………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…………………………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………………….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Dummy Feld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0530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End_Of_Message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Char[2]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**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Ende Kennzeichen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7529086"/>
                  </a:ext>
                </a:extLst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Aufbau eines Telegrammes (CSS+OS)</a:t>
            </a:r>
            <a:endParaRPr lang="en-US" dirty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795612" y="6075362"/>
            <a:ext cx="11237259" cy="7826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TI220033??000200PFA11.MFS01.0032AYSUB_CTMFS_CTCSS+OS000001000136</a:t>
            </a:r>
          </a:p>
          <a:p>
            <a:pPr marL="0" indent="0">
              <a:buNone/>
            </a:pPr>
            <a:r>
              <a:rPr lang="en-US" sz="2000" dirty="0" smtClean="0"/>
              <a:t>NU20..PFA11.11001011000100000000000000660181POR.0.....................................................................................**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366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CTM+KS / CTS+KR Telegramm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CTM+KS steuert die Kippstation</a:t>
            </a:r>
          </a:p>
          <a:p>
            <a:r>
              <a:rPr lang="de-CH" dirty="0" smtClean="0"/>
              <a:t>CTS+KR gibt Rückmeldung</a:t>
            </a:r>
          </a:p>
          <a:p>
            <a:r>
              <a:rPr lang="de-CH" dirty="0" smtClean="0"/>
              <a:t>Beide Telegramme sind gleich aufgebaut</a:t>
            </a:r>
          </a:p>
          <a:p>
            <a:r>
              <a:rPr lang="de-CH" dirty="0" smtClean="0"/>
              <a:t>Die Telegramme schreiben direkt auf das Image der Kippstation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Wichtige Telegrammdaten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CH" dirty="0" smtClean="0"/>
              <a:t>Auftrag	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CH" dirty="0" smtClean="0"/>
              <a:t>Reinigen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CH" dirty="0" smtClean="0"/>
              <a:t>Kippen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CH" dirty="0" smtClean="0"/>
              <a:t>Winkel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CH" dirty="0" smtClean="0"/>
              <a:t>Kippen_165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CH" dirty="0" smtClean="0"/>
              <a:t>Wartezeit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CH" dirty="0" smtClean="0"/>
              <a:t>Sortiermaschine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CH" dirty="0" smtClean="0"/>
              <a:t>Füllstand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33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Visualisierung</a:t>
            </a:r>
            <a:endParaRPr lang="en-US" dirty="0"/>
          </a:p>
        </p:txBody>
      </p:sp>
      <p:pic>
        <p:nvPicPr>
          <p:cNvPr id="4" name="Inhaltsplatzhalter 3" descr="R:\SFS-Heerbrugg\C Projekte\P-006172 AKL Sortierung\02_Arbeitsordner\04_Automation\31_Planungsgrundlagen Kippstation, FA\00_Istaufnahme\dlu_31012019\IMG_4861.JPG"/>
          <p:cNvPicPr>
            <a:picLocks noGrp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172200" y="1825624"/>
            <a:ext cx="5181600" cy="38861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766483" y="1825624"/>
            <a:ext cx="5181600" cy="3436658"/>
          </a:xfrm>
        </p:spPr>
        <p:txBody>
          <a:bodyPr/>
          <a:lstStyle/>
          <a:p>
            <a:r>
              <a:rPr lang="de-CH" dirty="0" smtClean="0"/>
              <a:t>Wird ebenfalls erneuert</a:t>
            </a:r>
          </a:p>
          <a:p>
            <a:r>
              <a:rPr lang="de-CH" dirty="0" smtClean="0"/>
              <a:t>War nicht Teil er IPA</a:t>
            </a:r>
          </a:p>
          <a:p>
            <a:r>
              <a:rPr lang="de-CH" dirty="0" smtClean="0"/>
              <a:t>Schnittstelle wird später definiert, wenn die Spezifikation dafür fertig 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80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Visualisierung für die Präsentation</a:t>
            </a:r>
            <a:endParaRPr lang="en-US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412782"/>
            <a:ext cx="7866711" cy="492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Move Modul Eingänge</a:t>
            </a:r>
            <a:endParaRPr lang="en-US" dirty="0"/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462332"/>
              </p:ext>
            </p:extLst>
          </p:nvPr>
        </p:nvGraphicFramePr>
        <p:xfrm>
          <a:off x="838200" y="1395316"/>
          <a:ext cx="6942005" cy="43513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2529">
                  <a:extLst>
                    <a:ext uri="{9D8B030D-6E8A-4147-A177-3AD203B41FA5}">
                      <a16:colId xmlns:a16="http://schemas.microsoft.com/office/drawing/2014/main" val="3451109830"/>
                    </a:ext>
                  </a:extLst>
                </a:gridCol>
                <a:gridCol w="804601">
                  <a:extLst>
                    <a:ext uri="{9D8B030D-6E8A-4147-A177-3AD203B41FA5}">
                      <a16:colId xmlns:a16="http://schemas.microsoft.com/office/drawing/2014/main" val="2671062654"/>
                    </a:ext>
                  </a:extLst>
                </a:gridCol>
                <a:gridCol w="1903405">
                  <a:extLst>
                    <a:ext uri="{9D8B030D-6E8A-4147-A177-3AD203B41FA5}">
                      <a16:colId xmlns:a16="http://schemas.microsoft.com/office/drawing/2014/main" val="3967888270"/>
                    </a:ext>
                  </a:extLst>
                </a:gridCol>
                <a:gridCol w="2501470">
                  <a:extLst>
                    <a:ext uri="{9D8B030D-6E8A-4147-A177-3AD203B41FA5}">
                      <a16:colId xmlns:a16="http://schemas.microsoft.com/office/drawing/2014/main" val="2008315043"/>
                    </a:ext>
                  </a:extLst>
                </a:gridCol>
              </a:tblGrid>
              <a:tr h="181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Parameter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Typ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Art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8" marR="6288" marT="6288" marB="62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Beschreibung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extLst>
                  <a:ext uri="{0D108BD9-81ED-4DB2-BD59-A6C34878D82A}">
                    <a16:rowId xmlns:a16="http://schemas.microsoft.com/office/drawing/2014/main" val="682616707"/>
                  </a:ext>
                </a:extLst>
              </a:tr>
              <a:tr h="181306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Bedienung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38587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Auto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BOOL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Wahlschalter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8" marR="6288" marT="6288" marB="62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Auto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extLst>
                  <a:ext uri="{0D108BD9-81ED-4DB2-BD59-A6C34878D82A}">
                    <a16:rowId xmlns:a16="http://schemas.microsoft.com/office/drawing/2014/main" val="166207804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Hand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BOOL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Wahlschalter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8" marR="6288" marT="6288" marB="62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Hand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extLst>
                  <a:ext uri="{0D108BD9-81ED-4DB2-BD59-A6C34878D82A}">
                    <a16:rowId xmlns:a16="http://schemas.microsoft.com/office/drawing/2014/main" val="660213083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StartJob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BOOL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Schlüsselschalter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8" marR="6288" marT="6288" marB="62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Auftrag Start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extLst>
                  <a:ext uri="{0D108BD9-81ED-4DB2-BD59-A6C34878D82A}">
                    <a16:rowId xmlns:a16="http://schemas.microsoft.com/office/drawing/2014/main" val="329407141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ManualUp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BOOL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Drehschalter Imp.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8" marR="6288" marT="6288" marB="62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Kippstation Auf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extLst>
                  <a:ext uri="{0D108BD9-81ED-4DB2-BD59-A6C34878D82A}">
                    <a16:rowId xmlns:a16="http://schemas.microsoft.com/office/drawing/2014/main" val="281887885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ManualDown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BOOL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Drehschalter Imp.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8" marR="6288" marT="6288" marB="62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Kippstation Ab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extLst>
                  <a:ext uri="{0D108BD9-81ED-4DB2-BD59-A6C34878D82A}">
                    <a16:rowId xmlns:a16="http://schemas.microsoft.com/office/drawing/2014/main" val="153968406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QuitCleaning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BOOL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Impulstaster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8" marR="6288" marT="6288" marB="62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Reinigung Quittieren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extLst>
                  <a:ext uri="{0D108BD9-81ED-4DB2-BD59-A6C34878D82A}">
                    <a16:rowId xmlns:a16="http://schemas.microsoft.com/office/drawing/2014/main" val="140892317"/>
                  </a:ext>
                </a:extLst>
              </a:tr>
              <a:tr h="181306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Sensorik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03216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HoistingDown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BOOL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Initiator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8" marR="6288" marT="6288" marB="62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Kippstation unten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extLst>
                  <a:ext uri="{0D108BD9-81ED-4DB2-BD59-A6C34878D82A}">
                    <a16:rowId xmlns:a16="http://schemas.microsoft.com/office/drawing/2014/main" val="62247943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HoistingUp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BOOL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Initiator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8" marR="6288" marT="6288" marB="62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Kippstation oben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extLst>
                  <a:ext uri="{0D108BD9-81ED-4DB2-BD59-A6C34878D82A}">
                    <a16:rowId xmlns:a16="http://schemas.microsoft.com/office/drawing/2014/main" val="353828002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Occupied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BOOL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Initiator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8" marR="6288" marT="6288" marB="62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WAK in Kippstation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extLst>
                  <a:ext uri="{0D108BD9-81ED-4DB2-BD59-A6C34878D82A}">
                    <a16:rowId xmlns:a16="http://schemas.microsoft.com/office/drawing/2014/main" val="2442416543"/>
                  </a:ext>
                </a:extLst>
              </a:tr>
              <a:tr h="181306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Sicherheit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59064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Overload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BOOL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Hilfskontakt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8" marR="6288" marT="6288" marB="62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Motorschutzschalter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extLst>
                  <a:ext uri="{0D108BD9-81ED-4DB2-BD59-A6C34878D82A}">
                    <a16:rowId xmlns:a16="http://schemas.microsoft.com/office/drawing/2014/main" val="65862428"/>
                  </a:ext>
                </a:extLst>
              </a:tr>
              <a:tr h="181306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Austauschsignale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55008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MinimumLevel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BOOL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Externes Signal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8" marR="6288" marT="6288" marB="62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Mindestfüllstand unterschritten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extLst>
                  <a:ext uri="{0D108BD9-81ED-4DB2-BD59-A6C34878D82A}">
                    <a16:rowId xmlns:a16="http://schemas.microsoft.com/office/drawing/2014/main" val="394857628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SortMachineReady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BOOL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Externes Signal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8" marR="6288" marT="6288" marB="62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Sortiermaschine bereit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extLst>
                  <a:ext uri="{0D108BD9-81ED-4DB2-BD59-A6C34878D82A}">
                    <a16:rowId xmlns:a16="http://schemas.microsoft.com/office/drawing/2014/main" val="1148732810"/>
                  </a:ext>
                </a:extLst>
              </a:tr>
              <a:tr h="181306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AS-AS Signale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41323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CraneGiveReady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BOOL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Profinet Signal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8" marR="6288" marT="6288" marB="62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RGB zu FA: Freigabe Übergabe erlaubt 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extLst>
                  <a:ext uri="{0D108BD9-81ED-4DB2-BD59-A6C34878D82A}">
                    <a16:rowId xmlns:a16="http://schemas.microsoft.com/office/drawing/2014/main" val="358462237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CraneGiveStart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BOOL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Profinet Signal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8" marR="6288" marT="6288" marB="62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RBG zu FA: Start der Übergabe 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extLst>
                  <a:ext uri="{0D108BD9-81ED-4DB2-BD59-A6C34878D82A}">
                    <a16:rowId xmlns:a16="http://schemas.microsoft.com/office/drawing/2014/main" val="275381836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CraneGiveEnd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BOOL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Profinet Signal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8" marR="6288" marT="6288" marB="62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RBG zu FA: Ende der Übergabe 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extLst>
                  <a:ext uri="{0D108BD9-81ED-4DB2-BD59-A6C34878D82A}">
                    <a16:rowId xmlns:a16="http://schemas.microsoft.com/office/drawing/2014/main" val="2621199463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CraneTakeReady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BOOL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Profinet Signal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8" marR="6288" marT="6288" marB="62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RGB zu FA: Freigabe Übernahme erlaubt 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extLst>
                  <a:ext uri="{0D108BD9-81ED-4DB2-BD59-A6C34878D82A}">
                    <a16:rowId xmlns:a16="http://schemas.microsoft.com/office/drawing/2014/main" val="54245182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CraneTakeStart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BOOL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Profinet Signal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8" marR="6288" marT="6288" marB="62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RBG zu FA: Start der Übernahme 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extLst>
                  <a:ext uri="{0D108BD9-81ED-4DB2-BD59-A6C34878D82A}">
                    <a16:rowId xmlns:a16="http://schemas.microsoft.com/office/drawing/2014/main" val="93627639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CraneTakeEnd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BOOL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Profinet Signal</a:t>
                      </a:r>
                      <a:endParaRPr lang="en-US" sz="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8" marR="6288" marT="6288" marB="62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700" dirty="0">
                          <a:effectLst/>
                        </a:rPr>
                        <a:t>RBG zu FA: Ende der Übernahme </a:t>
                      </a:r>
                      <a:endParaRPr lang="en-US" sz="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440" marR="31440" marT="31440" marB="31440"/>
                </a:tc>
                <a:extLst>
                  <a:ext uri="{0D108BD9-81ED-4DB2-BD59-A6C34878D82A}">
                    <a16:rowId xmlns:a16="http://schemas.microsoft.com/office/drawing/2014/main" val="3252496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77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Move Modul Ausgänge</a:t>
            </a:r>
            <a:endParaRPr lang="en-US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4093556"/>
              </p:ext>
            </p:extLst>
          </p:nvPr>
        </p:nvGraphicFramePr>
        <p:xfrm>
          <a:off x="838200" y="1690688"/>
          <a:ext cx="10515600" cy="34530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5555">
                  <a:extLst>
                    <a:ext uri="{9D8B030D-6E8A-4147-A177-3AD203B41FA5}">
                      <a16:colId xmlns:a16="http://schemas.microsoft.com/office/drawing/2014/main" val="990183365"/>
                    </a:ext>
                  </a:extLst>
                </a:gridCol>
                <a:gridCol w="1209789">
                  <a:extLst>
                    <a:ext uri="{9D8B030D-6E8A-4147-A177-3AD203B41FA5}">
                      <a16:colId xmlns:a16="http://schemas.microsoft.com/office/drawing/2014/main" val="3411722308"/>
                    </a:ext>
                  </a:extLst>
                </a:gridCol>
                <a:gridCol w="2848350">
                  <a:extLst>
                    <a:ext uri="{9D8B030D-6E8A-4147-A177-3AD203B41FA5}">
                      <a16:colId xmlns:a16="http://schemas.microsoft.com/office/drawing/2014/main" val="1955453387"/>
                    </a:ext>
                  </a:extLst>
                </a:gridCol>
                <a:gridCol w="3741906">
                  <a:extLst>
                    <a:ext uri="{9D8B030D-6E8A-4147-A177-3AD203B41FA5}">
                      <a16:colId xmlns:a16="http://schemas.microsoft.com/office/drawing/2014/main" val="303596353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Parameter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Typ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Art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Beschreibung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55275601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Signalisation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847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CleaningRequest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BOOL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Impulstaster mit Signallampe gelb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Lampe Reinigung erforderlich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713613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JobInProgress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BOOL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Signallampe grün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Lampe Auftrag läuft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95714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JobFinished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BOOL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Signallampe weiss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Lampe Auftrag beendet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834479055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Antriebe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866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DriveUp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BOOL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Schütz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Schütz Kippmotor auf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385466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DriveDown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BOOL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Schütz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Schütz Kippmotor ab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395561761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AS-AS Signale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991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ConvTakeReady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BOOL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Profinet Signal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FA zu RBG: Freigabe Übergabe erlaubt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611618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ConvTakeReleaseACK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BOOL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Profinet Signal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FA zu RBG: Freigabe, Quittierung der Übergabe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18847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ConvGiveReady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BOOL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Profinet Signal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FA zu RBG: Freigabe Übergabe erlaubt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730871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ConvGiveReleaseACK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BOOL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Profinet Signal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FA zu RBG: Freigabe, Quittierung der Übernahme 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891931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2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Move Modul Parameter</a:t>
            </a: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998653"/>
              </p:ext>
            </p:extLst>
          </p:nvPr>
        </p:nvGraphicFramePr>
        <p:xfrm>
          <a:off x="838200" y="1690688"/>
          <a:ext cx="10244298" cy="37186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78220">
                  <a:extLst>
                    <a:ext uri="{9D8B030D-6E8A-4147-A177-3AD203B41FA5}">
                      <a16:colId xmlns:a16="http://schemas.microsoft.com/office/drawing/2014/main" val="2851615344"/>
                    </a:ext>
                  </a:extLst>
                </a:gridCol>
                <a:gridCol w="941940">
                  <a:extLst>
                    <a:ext uri="{9D8B030D-6E8A-4147-A177-3AD203B41FA5}">
                      <a16:colId xmlns:a16="http://schemas.microsoft.com/office/drawing/2014/main" val="1163689687"/>
                    </a:ext>
                  </a:extLst>
                </a:gridCol>
                <a:gridCol w="6024138">
                  <a:extLst>
                    <a:ext uri="{9D8B030D-6E8A-4147-A177-3AD203B41FA5}">
                      <a16:colId xmlns:a16="http://schemas.microsoft.com/office/drawing/2014/main" val="408743560"/>
                    </a:ext>
                  </a:extLst>
                </a:gridCol>
              </a:tblGrid>
              <a:tr h="1860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Parameter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Typ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Kommentar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8109697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PlaceNumber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DINT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Platznummer des Förderelementes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002317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 err="1">
                          <a:effectLst/>
                        </a:rPr>
                        <a:t>TimeoutCrane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DINT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Timeout für Gabelspiel des RBG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18861673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 err="1">
                          <a:effectLst/>
                        </a:rPr>
                        <a:t>TimeoutHoisting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DINT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Überwachungszeit beim Kippen in 100ms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97029375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TimeStay165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DINT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Zeit die auf Position 165° verharrt wird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02521221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TakeEnable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BOOL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Freigabe (nur im Nehmen aktiv)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58696467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GiveEnable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BOOL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Freigabe (nur im Geben aktiv)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51083763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HoistEnable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BOOL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Freigabe (nur bei Kippen aktiv)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0417906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ManualApprovalButton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BOOL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Freigabe Handbedienung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0871466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SW_TestPlaceOccAfterGive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BOOL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Testen ob der Platz nach Geben frei ist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03145234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SW_SendPlaceGetsFree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BOOL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Die Meldung "TE verlässt den Platz" senden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2849461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SW_SendPlaceIsFree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BOOL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Die Meldung "TE hat den Platz verlassen" senden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32570235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SW_SendPlaceOccupied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BOOL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Die Meldung "Platz mit einer TE belegt" senden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57688615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SW_SendWarningRBG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BOOL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 Warnung wenn RBG nicht bereit ist senden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207292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12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Move Modul State </a:t>
            </a:r>
            <a:r>
              <a:rPr lang="de-DE" dirty="0" err="1" smtClean="0"/>
              <a:t>Machine</a:t>
            </a:r>
            <a:r>
              <a:rPr lang="de-DE" dirty="0" smtClean="0"/>
              <a:t> (einfach)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9306" y="1690688"/>
            <a:ext cx="57114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8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Move Modul State </a:t>
            </a:r>
            <a:r>
              <a:rPr lang="de-DE" dirty="0" err="1" smtClean="0"/>
              <a:t>Machine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217894" cy="486513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530" y="2228570"/>
            <a:ext cx="3981450" cy="260032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675" y="1690687"/>
            <a:ext cx="3762375" cy="43053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5"/>
          <a:srcRect b="5605"/>
          <a:stretch/>
        </p:blipFill>
        <p:spPr>
          <a:xfrm>
            <a:off x="7045314" y="1331969"/>
            <a:ext cx="3371850" cy="5223852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1192305" y="1735511"/>
            <a:ext cx="2043953" cy="17517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766901" y="3178828"/>
            <a:ext cx="2648652" cy="32764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3236258" y="2476072"/>
            <a:ext cx="2146839" cy="39791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nhaltsplatzhalter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0047" y="2472430"/>
            <a:ext cx="30670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5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Tests</a:t>
            </a:r>
            <a:endParaRPr lang="en-US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432" b="15968"/>
          <a:stretch/>
        </p:blipFill>
        <p:spPr>
          <a:xfrm>
            <a:off x="936812" y="1476324"/>
            <a:ext cx="6710082" cy="4108297"/>
          </a:xfrm>
          <a:prstGeom prst="rect">
            <a:avLst/>
          </a:prstGeom>
        </p:spPr>
      </p:pic>
      <p:pic>
        <p:nvPicPr>
          <p:cNvPr id="11" name="Inhaltsplatzhalt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52499" y="3433482"/>
            <a:ext cx="6714401" cy="2151139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7987553" y="1476324"/>
            <a:ext cx="3612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SIS Dog für Telegramme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Beobachtungstabelle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Toche</a:t>
            </a:r>
            <a:r>
              <a:rPr lang="de-DE" dirty="0" smtClean="0"/>
              <a:t> Panel für Fehler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Ergebnisse werden in eine Checkliste eingetragen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90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567" y="1027906"/>
            <a:ext cx="2857500" cy="2143125"/>
          </a:xfrm>
        </p:spPr>
      </p:pic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838200" y="1690688"/>
            <a:ext cx="5181600" cy="4351338"/>
          </a:xfrm>
        </p:spPr>
        <p:txBody>
          <a:bodyPr/>
          <a:lstStyle/>
          <a:p>
            <a:r>
              <a:rPr lang="de-DE" dirty="0" smtClean="0"/>
              <a:t>Abschlussarbeit</a:t>
            </a:r>
          </a:p>
          <a:p>
            <a:r>
              <a:rPr lang="de-DE" dirty="0" smtClean="0"/>
              <a:t>Projekt für SFS</a:t>
            </a:r>
          </a:p>
          <a:p>
            <a:r>
              <a:rPr lang="de-DE" dirty="0" smtClean="0"/>
              <a:t>SCS Standard</a:t>
            </a:r>
          </a:p>
          <a:p>
            <a:r>
              <a:rPr lang="de-DE" dirty="0" smtClean="0"/>
              <a:t>Zeitbudget</a:t>
            </a:r>
          </a:p>
          <a:p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860" y="2748308"/>
            <a:ext cx="7200914" cy="233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9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Aufzeichnungen</a:t>
            </a:r>
            <a:endParaRPr lang="en-US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838200" y="1503774"/>
            <a:ext cx="8807824" cy="4708767"/>
            <a:chOff x="0" y="0"/>
            <a:chExt cx="5943600" cy="2882265"/>
          </a:xfrm>
        </p:grpSpPr>
        <p:pic>
          <p:nvPicPr>
            <p:cNvPr id="16" name="Grafik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943600" cy="2882265"/>
            </a:xfrm>
            <a:prstGeom prst="rect">
              <a:avLst/>
            </a:prstGeom>
          </p:spPr>
        </p:pic>
        <p:grpSp>
          <p:nvGrpSpPr>
            <p:cNvPr id="17" name="Gruppieren 16"/>
            <p:cNvGrpSpPr/>
            <p:nvPr/>
          </p:nvGrpSpPr>
          <p:grpSpPr>
            <a:xfrm>
              <a:off x="491706" y="8626"/>
              <a:ext cx="5202567" cy="2556139"/>
              <a:chOff x="0" y="0"/>
              <a:chExt cx="5202567" cy="2556139"/>
            </a:xfrm>
          </p:grpSpPr>
          <p:sp>
            <p:nvSpPr>
              <p:cNvPr id="18" name="Rechteck 17"/>
              <p:cNvSpPr/>
              <p:nvPr/>
            </p:nvSpPr>
            <p:spPr>
              <a:xfrm>
                <a:off x="0" y="77638"/>
                <a:ext cx="1035170" cy="24499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" name="Text Box 2"/>
              <p:cNvSpPr txBox="1">
                <a:spLocks noChangeArrowheads="1"/>
              </p:cNvSpPr>
              <p:nvPr/>
            </p:nvSpPr>
            <p:spPr bwMode="auto">
              <a:xfrm>
                <a:off x="793631" y="2277374"/>
                <a:ext cx="242570" cy="2787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0" name="Rechteck 19"/>
              <p:cNvSpPr/>
              <p:nvPr/>
            </p:nvSpPr>
            <p:spPr>
              <a:xfrm>
                <a:off x="2932982" y="0"/>
                <a:ext cx="2251375" cy="5634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Text Box 2"/>
              <p:cNvSpPr txBox="1">
                <a:spLocks noChangeArrowheads="1"/>
              </p:cNvSpPr>
              <p:nvPr/>
            </p:nvSpPr>
            <p:spPr bwMode="auto">
              <a:xfrm>
                <a:off x="4917057" y="284672"/>
                <a:ext cx="285510" cy="2787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790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Präsentation des Programmes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4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Gut auf die Ausbildung angepasst</a:t>
            </a:r>
          </a:p>
          <a:p>
            <a:r>
              <a:rPr lang="de-CH" dirty="0" smtClean="0"/>
              <a:t>Grosse Selbständigkeit</a:t>
            </a:r>
          </a:p>
          <a:p>
            <a:r>
              <a:rPr lang="de-DE" dirty="0" smtClean="0"/>
              <a:t>SIS Dog hat viel Zeit in Anspruch genommen</a:t>
            </a:r>
          </a:p>
          <a:p>
            <a:r>
              <a:rPr lang="de-DE" dirty="0" smtClean="0"/>
              <a:t>Anspruchsvollster Teil: Checkliste schreiben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2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Zukunft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Weiter am Projekt Arbeiten</a:t>
            </a:r>
          </a:p>
          <a:p>
            <a:r>
              <a:rPr lang="de-DE" dirty="0" smtClean="0"/>
              <a:t>Kleinere Anpassung die nachträglich spezifiziert wurden</a:t>
            </a:r>
          </a:p>
          <a:p>
            <a:r>
              <a:rPr lang="de-DE" dirty="0" smtClean="0"/>
              <a:t>WinCC Schnittelle definieren</a:t>
            </a:r>
          </a:p>
          <a:p>
            <a:r>
              <a:rPr lang="de-DE" dirty="0" smtClean="0"/>
              <a:t>Pendenzenliste weiter führen und ablegen</a:t>
            </a:r>
          </a:p>
          <a:p>
            <a:r>
              <a:rPr lang="de-DE" dirty="0" smtClean="0"/>
              <a:t>Übergabe des Projektes vor Lehrabschluss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77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Aufbau der Anlage</a:t>
            </a:r>
          </a:p>
          <a:p>
            <a:r>
              <a:rPr lang="de-DE" dirty="0" smtClean="0"/>
              <a:t>Telegramme und Image</a:t>
            </a:r>
          </a:p>
          <a:p>
            <a:r>
              <a:rPr lang="de-DE" dirty="0" smtClean="0"/>
              <a:t>Visualisierung</a:t>
            </a:r>
          </a:p>
          <a:p>
            <a:r>
              <a:rPr lang="de-DE" dirty="0" smtClean="0"/>
              <a:t>Move Modul</a:t>
            </a:r>
          </a:p>
          <a:p>
            <a:r>
              <a:rPr lang="de-DE" dirty="0" smtClean="0"/>
              <a:t>Test</a:t>
            </a:r>
          </a:p>
          <a:p>
            <a:r>
              <a:rPr lang="de-DE" dirty="0" smtClean="0"/>
              <a:t>Fazit </a:t>
            </a:r>
          </a:p>
          <a:p>
            <a:r>
              <a:rPr lang="de-DE" dirty="0" smtClean="0"/>
              <a:t>Zukunft</a:t>
            </a:r>
          </a:p>
          <a:p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18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nhaltsplatzhalter 22"/>
          <p:cNvPicPr>
            <a:picLocks noGrp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65" b="13446"/>
          <a:stretch/>
        </p:blipFill>
        <p:spPr bwMode="auto">
          <a:xfrm>
            <a:off x="782932" y="1582011"/>
            <a:ext cx="7755082" cy="42527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der Anlage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838200" y="5148171"/>
            <a:ext cx="6651336" cy="126959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CH" dirty="0"/>
              <a:t>Legende:</a:t>
            </a:r>
            <a:endParaRPr lang="en-US" dirty="0"/>
          </a:p>
          <a:p>
            <a:pPr marL="0" indent="0">
              <a:buNone/>
            </a:pPr>
            <a:r>
              <a:rPr lang="de-CH" dirty="0"/>
              <a:t>1: An- / Ablieferung der Paletten	4: Kippstationen</a:t>
            </a:r>
            <a:endParaRPr lang="en-US" dirty="0"/>
          </a:p>
          <a:p>
            <a:pPr marL="0" indent="0">
              <a:buNone/>
            </a:pPr>
            <a:r>
              <a:rPr lang="de-CH" dirty="0"/>
              <a:t>2: Einlagerstrecke	</a:t>
            </a:r>
            <a:r>
              <a:rPr lang="de-CH" dirty="0" smtClean="0"/>
              <a:t>		5</a:t>
            </a:r>
            <a:r>
              <a:rPr lang="de-CH" dirty="0"/>
              <a:t>: Regalbediengerät (RBG)</a:t>
            </a:r>
            <a:endParaRPr lang="en-US" dirty="0"/>
          </a:p>
          <a:p>
            <a:pPr marL="0" indent="0">
              <a:buNone/>
            </a:pPr>
            <a:r>
              <a:rPr lang="de-CH" dirty="0"/>
              <a:t>3: Auslagerstrecke</a:t>
            </a:r>
            <a:endParaRPr lang="en-US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838200" y="1582011"/>
            <a:ext cx="7132320" cy="3566160"/>
            <a:chOff x="0" y="286247"/>
            <a:chExt cx="5826760" cy="2580778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985"/>
            <a:stretch/>
          </p:blipFill>
          <p:spPr bwMode="auto">
            <a:xfrm>
              <a:off x="0" y="286247"/>
              <a:ext cx="5826760" cy="258077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ruppieren 7"/>
            <p:cNvGrpSpPr/>
            <p:nvPr/>
          </p:nvGrpSpPr>
          <p:grpSpPr>
            <a:xfrm>
              <a:off x="2962275" y="733268"/>
              <a:ext cx="2320924" cy="2086229"/>
              <a:chOff x="2705100" y="-157"/>
              <a:chExt cx="2320924" cy="2086229"/>
            </a:xfrm>
            <a:noFill/>
          </p:grpSpPr>
          <p:sp>
            <p:nvSpPr>
              <p:cNvPr id="9" name="Text Box 2"/>
              <p:cNvSpPr txBox="1">
                <a:spLocks noChangeArrowheads="1"/>
              </p:cNvSpPr>
              <p:nvPr/>
            </p:nvSpPr>
            <p:spPr bwMode="auto">
              <a:xfrm>
                <a:off x="2705100" y="1780638"/>
                <a:ext cx="320674" cy="30543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CH" sz="1400">
                    <a:solidFill>
                      <a:srgbClr val="C4591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1</a:t>
                </a:r>
                <a:endParaRPr lang="en-US" sz="1100"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0" name="Text Box 2"/>
              <p:cNvSpPr txBox="1">
                <a:spLocks noChangeArrowheads="1"/>
              </p:cNvSpPr>
              <p:nvPr/>
            </p:nvSpPr>
            <p:spPr bwMode="auto">
              <a:xfrm>
                <a:off x="4267200" y="1437811"/>
                <a:ext cx="320674" cy="30543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CH" sz="1400">
                    <a:solidFill>
                      <a:srgbClr val="C4591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2</a:t>
                </a:r>
                <a:endParaRPr lang="en-US" sz="1100"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1" name="Text Box 2"/>
              <p:cNvSpPr txBox="1">
                <a:spLocks noChangeArrowheads="1"/>
              </p:cNvSpPr>
              <p:nvPr/>
            </p:nvSpPr>
            <p:spPr bwMode="auto">
              <a:xfrm>
                <a:off x="3181350" y="942617"/>
                <a:ext cx="320674" cy="30543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CH" sz="1400">
                    <a:solidFill>
                      <a:srgbClr val="C4591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3</a:t>
                </a:r>
                <a:endParaRPr lang="en-US" sz="1100"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2" name="Text Box 2"/>
              <p:cNvSpPr txBox="1">
                <a:spLocks noChangeArrowheads="1"/>
              </p:cNvSpPr>
              <p:nvPr/>
            </p:nvSpPr>
            <p:spPr bwMode="auto">
              <a:xfrm>
                <a:off x="4695825" y="-157"/>
                <a:ext cx="320674" cy="30543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CH" sz="1400">
                    <a:solidFill>
                      <a:srgbClr val="C4591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5</a:t>
                </a:r>
                <a:endParaRPr lang="en-US" sz="1100"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3" name="Text Box 2"/>
              <p:cNvSpPr txBox="1">
                <a:spLocks noChangeArrowheads="1"/>
              </p:cNvSpPr>
              <p:nvPr/>
            </p:nvSpPr>
            <p:spPr bwMode="auto">
              <a:xfrm>
                <a:off x="4705350" y="761680"/>
                <a:ext cx="320674" cy="30543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CH" sz="1400">
                    <a:solidFill>
                      <a:srgbClr val="C4591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4</a:t>
                </a:r>
                <a:endParaRPr lang="en-US" sz="1100"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</p:grpSp>
      </p:grpSp>
      <p:sp>
        <p:nvSpPr>
          <p:cNvPr id="4" name="Textfeld 3"/>
          <p:cNvSpPr txBox="1"/>
          <p:nvPr/>
        </p:nvSpPr>
        <p:spPr>
          <a:xfrm>
            <a:off x="8593282" y="1533575"/>
            <a:ext cx="29045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Kippstation</a:t>
            </a: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smtClean="0"/>
              <a:t>Ein- / Auslagerstrecke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Regalbediengerät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Externe Sortiermaschine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Materialflussrechner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Mitarbeiter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5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979" y="1535174"/>
            <a:ext cx="6855790" cy="478385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der Kippstation</a:t>
            </a:r>
            <a:endParaRPr lang="en-US" dirty="0"/>
          </a:p>
        </p:txBody>
      </p:sp>
      <p:pic>
        <p:nvPicPr>
          <p:cNvPr id="5" name="Inhaltsplatzhalter 4" descr="R:\SFS-Heerbrugg\C Projekte\P-006172 AKL Sortierung\02_Arbeitsordner\04_Automation\31_Planungsgrundlagen Kippstation, FA\00_Istaufnahme\dlu_31012019\IMG_4825.JPG"/>
          <p:cNvPicPr>
            <a:picLocks noGrp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6"/>
          <a:stretch/>
        </p:blipFill>
        <p:spPr bwMode="auto">
          <a:xfrm>
            <a:off x="4389054" y="2578298"/>
            <a:ext cx="4316506" cy="3740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nhaltsplatzhalter 5"/>
          <p:cNvPicPr>
            <a:picLocks noGrp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560" y="1967687"/>
            <a:ext cx="2988209" cy="4351338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86043" y="1835032"/>
            <a:ext cx="34062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Keine Rollen oder Förderketten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Motor zum heben und senken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Sensoren für Position und Belegung der Kippstation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Jede Kippstation hat eine eigene Bedienbox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Auftrag wird vom MFR gesendet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39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 der Kippstation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Automatikbetrieb</a:t>
            </a:r>
          </a:p>
          <a:p>
            <a:r>
              <a:rPr lang="de-DE" dirty="0" smtClean="0"/>
              <a:t>Handbetrieb</a:t>
            </a:r>
          </a:p>
          <a:p>
            <a:endParaRPr lang="de-DE" dirty="0"/>
          </a:p>
          <a:p>
            <a:r>
              <a:rPr lang="de-DE" dirty="0" smtClean="0"/>
              <a:t>Standartablauf</a:t>
            </a:r>
          </a:p>
          <a:p>
            <a:r>
              <a:rPr lang="de-DE" dirty="0" smtClean="0"/>
              <a:t>Spezialabläufe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Auftragsunterbruch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Auftragsabbruch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Reinigungsintervall</a:t>
            </a:r>
            <a:endParaRPr lang="en-US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0556" y="1690688"/>
            <a:ext cx="43338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0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Image im SCS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839788" y="1793856"/>
            <a:ext cx="5157787" cy="4395693"/>
          </a:xfrm>
        </p:spPr>
        <p:txBody>
          <a:bodyPr>
            <a:normAutofit/>
          </a:bodyPr>
          <a:lstStyle/>
          <a:p>
            <a:r>
              <a:rPr lang="de-CH" dirty="0" smtClean="0"/>
              <a:t>Speichert Daten der Transporteinheit wie Gewicht oder Ziel</a:t>
            </a:r>
          </a:p>
          <a:p>
            <a:r>
              <a:rPr lang="de-CH" dirty="0" smtClean="0"/>
              <a:t>Wird vor dem eigentlichen </a:t>
            </a:r>
            <a:r>
              <a:rPr lang="de-CH" dirty="0"/>
              <a:t>Ü</a:t>
            </a:r>
            <a:r>
              <a:rPr lang="de-CH" dirty="0" smtClean="0"/>
              <a:t>bertrieb übergeben</a:t>
            </a:r>
          </a:p>
          <a:p>
            <a:r>
              <a:rPr lang="de-CH" dirty="0" smtClean="0"/>
              <a:t>Wird gelöscht wenn die Anlage gewechselt wird. </a:t>
            </a:r>
          </a:p>
          <a:p>
            <a:endParaRPr lang="de-CH" dirty="0" smtClean="0"/>
          </a:p>
          <a:p>
            <a:endParaRPr lang="en-US" dirty="0"/>
          </a:p>
        </p:txBody>
      </p:sp>
      <p:grpSp>
        <p:nvGrpSpPr>
          <p:cNvPr id="32" name="Gruppieren 31"/>
          <p:cNvGrpSpPr/>
          <p:nvPr/>
        </p:nvGrpSpPr>
        <p:grpSpPr>
          <a:xfrm>
            <a:off x="6471407" y="2132126"/>
            <a:ext cx="4553585" cy="4057423"/>
            <a:chOff x="6399689" y="1910397"/>
            <a:chExt cx="4553585" cy="4057423"/>
          </a:xfrm>
        </p:grpSpPr>
        <p:grpSp>
          <p:nvGrpSpPr>
            <p:cNvPr id="8" name="Gruppieren 7"/>
            <p:cNvGrpSpPr>
              <a:grpSpLocks/>
            </p:cNvGrpSpPr>
            <p:nvPr/>
          </p:nvGrpSpPr>
          <p:grpSpPr bwMode="auto">
            <a:xfrm>
              <a:off x="6399689" y="1910397"/>
              <a:ext cx="4553585" cy="1189355"/>
              <a:chOff x="2592" y="4883"/>
              <a:chExt cx="7171" cy="1873"/>
            </a:xfrm>
          </p:grpSpPr>
          <p:sp>
            <p:nvSpPr>
              <p:cNvPr id="9" name="Text Box 2282" descr="Wassertropfen"/>
              <p:cNvSpPr txBox="1">
                <a:spLocks noChangeArrowheads="1"/>
              </p:cNvSpPr>
              <p:nvPr/>
            </p:nvSpPr>
            <p:spPr bwMode="auto">
              <a:xfrm>
                <a:off x="3534" y="5254"/>
                <a:ext cx="2130" cy="1278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CH" sz="80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CH" sz="1000" b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 mit Daten</a:t>
                </a:r>
                <a:endParaRPr lang="en-US" sz="11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 Box 2283"/>
              <p:cNvSpPr txBox="1">
                <a:spLocks noChangeArrowheads="1"/>
              </p:cNvSpPr>
              <p:nvPr/>
            </p:nvSpPr>
            <p:spPr bwMode="auto">
              <a:xfrm>
                <a:off x="2592" y="4883"/>
                <a:ext cx="3550" cy="187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CH" sz="1100" b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 Box 2284"/>
              <p:cNvSpPr txBox="1">
                <a:spLocks noChangeArrowheads="1"/>
              </p:cNvSpPr>
              <p:nvPr/>
            </p:nvSpPr>
            <p:spPr bwMode="auto">
              <a:xfrm>
                <a:off x="6213" y="4883"/>
                <a:ext cx="3550" cy="187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CH" sz="1100" b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011_1316_001</a:t>
                </a:r>
                <a:endParaRPr lang="en-US" sz="11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 Box 2285"/>
              <p:cNvSpPr txBox="1">
                <a:spLocks noChangeArrowheads="1"/>
              </p:cNvSpPr>
              <p:nvPr/>
            </p:nvSpPr>
            <p:spPr bwMode="auto">
              <a:xfrm>
                <a:off x="2592" y="4883"/>
                <a:ext cx="2049" cy="4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CH" sz="1100" b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011_1315_001</a:t>
                </a:r>
                <a:endParaRPr lang="en-US" sz="11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" name="Line 2286"/>
              <p:cNvCxnSpPr/>
              <p:nvPr/>
            </p:nvCxnSpPr>
            <p:spPr bwMode="auto">
              <a:xfrm>
                <a:off x="7581" y="5852"/>
                <a:ext cx="77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4" name="Gruppieren 13"/>
            <p:cNvGrpSpPr>
              <a:grpSpLocks/>
            </p:cNvGrpSpPr>
            <p:nvPr/>
          </p:nvGrpSpPr>
          <p:grpSpPr bwMode="auto">
            <a:xfrm>
              <a:off x="6399689" y="3287281"/>
              <a:ext cx="4553585" cy="1229995"/>
              <a:chOff x="2592" y="8208"/>
              <a:chExt cx="7171" cy="1937"/>
            </a:xfrm>
          </p:grpSpPr>
          <p:grpSp>
            <p:nvGrpSpPr>
              <p:cNvPr id="15" name="Group 2288"/>
              <p:cNvGrpSpPr>
                <a:grpSpLocks/>
              </p:cNvGrpSpPr>
              <p:nvPr/>
            </p:nvGrpSpPr>
            <p:grpSpPr bwMode="auto">
              <a:xfrm>
                <a:off x="2592" y="8208"/>
                <a:ext cx="7171" cy="1937"/>
                <a:chOff x="2592" y="8208"/>
                <a:chExt cx="7171" cy="1937"/>
              </a:xfrm>
            </p:grpSpPr>
            <p:sp>
              <p:nvSpPr>
                <p:cNvPr id="17" name="Text Box 2289"/>
                <p:cNvSpPr txBox="1">
                  <a:spLocks noChangeArrowheads="1"/>
                </p:cNvSpPr>
                <p:nvPr/>
              </p:nvSpPr>
              <p:spPr bwMode="auto">
                <a:xfrm>
                  <a:off x="2592" y="8272"/>
                  <a:ext cx="3550" cy="187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de-CH" sz="1100" b="1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en-US" sz="110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Text Box 2290"/>
                <p:cNvSpPr txBox="1">
                  <a:spLocks noChangeArrowheads="1"/>
                </p:cNvSpPr>
                <p:nvPr/>
              </p:nvSpPr>
              <p:spPr bwMode="auto">
                <a:xfrm>
                  <a:off x="6213" y="8272"/>
                  <a:ext cx="3550" cy="1846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de-CH" sz="1100" b="1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en-US" sz="110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Text Box 2291" descr="Wassertropfen"/>
                <p:cNvSpPr txBox="1">
                  <a:spLocks noChangeArrowheads="1"/>
                </p:cNvSpPr>
                <p:nvPr/>
              </p:nvSpPr>
              <p:spPr bwMode="auto">
                <a:xfrm>
                  <a:off x="7068" y="8560"/>
                  <a:ext cx="2130" cy="1278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0" tIns="0" rIns="0" bIns="0" anchor="t" anchorCtr="0" upright="1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de-CH" sz="800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en-US" sz="110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de-CH" sz="1000" b="1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en-US" sz="110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2292" descr="Wassertropfen"/>
                <p:cNvSpPr>
                  <a:spLocks noChangeArrowheads="1"/>
                </p:cNvSpPr>
                <p:nvPr/>
              </p:nvSpPr>
              <p:spPr bwMode="auto">
                <a:xfrm>
                  <a:off x="4161" y="8562"/>
                  <a:ext cx="2132" cy="1276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Text Box 2293"/>
                <p:cNvSpPr txBox="1">
                  <a:spLocks noChangeArrowheads="1"/>
                </p:cNvSpPr>
                <p:nvPr/>
              </p:nvSpPr>
              <p:spPr bwMode="auto">
                <a:xfrm>
                  <a:off x="4959" y="8949"/>
                  <a:ext cx="72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de-CH" sz="1000" b="1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TE</a:t>
                  </a:r>
                  <a:endParaRPr lang="en-US" sz="110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Text Box 2294"/>
                <p:cNvSpPr txBox="1">
                  <a:spLocks noChangeArrowheads="1"/>
                </p:cNvSpPr>
                <p:nvPr/>
              </p:nvSpPr>
              <p:spPr bwMode="auto">
                <a:xfrm>
                  <a:off x="2592" y="8208"/>
                  <a:ext cx="1884" cy="4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de-CH" sz="1100" b="1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011_1315_001</a:t>
                  </a:r>
                  <a:endParaRPr lang="en-US" sz="110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Text Box 2295"/>
                <p:cNvSpPr txBox="1">
                  <a:spLocks noChangeArrowheads="1"/>
                </p:cNvSpPr>
                <p:nvPr/>
              </p:nvSpPr>
              <p:spPr bwMode="auto">
                <a:xfrm>
                  <a:off x="6293" y="8208"/>
                  <a:ext cx="1884" cy="4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de-CH" sz="1100" b="1" dirty="0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011_1315_001</a:t>
                  </a:r>
                  <a:endParaRPr lang="en-US" sz="11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Text Box 2296"/>
                <p:cNvSpPr txBox="1">
                  <a:spLocks noChangeArrowheads="1"/>
                </p:cNvSpPr>
                <p:nvPr/>
              </p:nvSpPr>
              <p:spPr bwMode="auto">
                <a:xfrm>
                  <a:off x="7809" y="8949"/>
                  <a:ext cx="1057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de-CH" sz="1000" b="1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Daten</a:t>
                  </a:r>
                  <a:endParaRPr lang="en-US" sz="110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6" name="Line 2297"/>
              <p:cNvCxnSpPr/>
              <p:nvPr/>
            </p:nvCxnSpPr>
            <p:spPr bwMode="auto">
              <a:xfrm>
                <a:off x="6498" y="9177"/>
                <a:ext cx="4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5" name="Gruppieren 24"/>
            <p:cNvGrpSpPr>
              <a:grpSpLocks/>
            </p:cNvGrpSpPr>
            <p:nvPr/>
          </p:nvGrpSpPr>
          <p:grpSpPr bwMode="auto">
            <a:xfrm>
              <a:off x="6399689" y="4728300"/>
              <a:ext cx="4553585" cy="1239520"/>
              <a:chOff x="2592" y="7852"/>
              <a:chExt cx="7171" cy="1952"/>
            </a:xfrm>
          </p:grpSpPr>
          <p:sp>
            <p:nvSpPr>
              <p:cNvPr id="26" name="Text Box 2300"/>
              <p:cNvSpPr txBox="1">
                <a:spLocks noChangeArrowheads="1"/>
              </p:cNvSpPr>
              <p:nvPr/>
            </p:nvSpPr>
            <p:spPr bwMode="auto">
              <a:xfrm>
                <a:off x="2592" y="7852"/>
                <a:ext cx="3550" cy="195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CH" sz="1100" b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 Box 2301"/>
              <p:cNvSpPr txBox="1">
                <a:spLocks noChangeArrowheads="1"/>
              </p:cNvSpPr>
              <p:nvPr/>
            </p:nvSpPr>
            <p:spPr bwMode="auto">
              <a:xfrm>
                <a:off x="6213" y="7852"/>
                <a:ext cx="3550" cy="195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CH" sz="1100" b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Text Box 2302" descr="Wassertropfen"/>
              <p:cNvSpPr txBox="1">
                <a:spLocks noChangeArrowheads="1"/>
              </p:cNvSpPr>
              <p:nvPr/>
            </p:nvSpPr>
            <p:spPr bwMode="auto">
              <a:xfrm>
                <a:off x="7125" y="8208"/>
                <a:ext cx="2130" cy="1278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CH" sz="80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CH" sz="1000" b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 mit Daten</a:t>
                </a:r>
                <a:endParaRPr lang="en-US" sz="11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Text Box 2303"/>
              <p:cNvSpPr txBox="1">
                <a:spLocks noChangeArrowheads="1"/>
              </p:cNvSpPr>
              <p:nvPr/>
            </p:nvSpPr>
            <p:spPr bwMode="auto">
              <a:xfrm>
                <a:off x="2592" y="7852"/>
                <a:ext cx="1810" cy="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CH" sz="1100" b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011_1315_001</a:t>
                </a:r>
                <a:endParaRPr lang="en-US" sz="11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Text Box 2304"/>
              <p:cNvSpPr txBox="1">
                <a:spLocks noChangeArrowheads="1"/>
              </p:cNvSpPr>
              <p:nvPr/>
            </p:nvSpPr>
            <p:spPr bwMode="auto">
              <a:xfrm>
                <a:off x="6213" y="7852"/>
                <a:ext cx="1810" cy="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CH" sz="1100" b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011_1316_001</a:t>
                </a:r>
                <a:endParaRPr lang="en-US" sz="11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1" name="Line 2305"/>
              <p:cNvCxnSpPr/>
              <p:nvPr/>
            </p:nvCxnSpPr>
            <p:spPr bwMode="auto">
              <a:xfrm>
                <a:off x="5415" y="8778"/>
                <a:ext cx="45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186106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Image bei der Kippstation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839788" y="1793856"/>
            <a:ext cx="5157787" cy="3916662"/>
          </a:xfrm>
        </p:spPr>
        <p:txBody>
          <a:bodyPr>
            <a:normAutofit/>
          </a:bodyPr>
          <a:lstStyle/>
          <a:p>
            <a:r>
              <a:rPr lang="de-CH" dirty="0" smtClean="0"/>
              <a:t>Bestehende Image erweitert</a:t>
            </a:r>
          </a:p>
          <a:p>
            <a:r>
              <a:rPr lang="de-CH" dirty="0" smtClean="0"/>
              <a:t>Speichert zusätzliche den Kippauftrag</a:t>
            </a:r>
          </a:p>
          <a:p>
            <a:r>
              <a:rPr lang="de-CH" dirty="0" smtClean="0"/>
              <a:t>Solange eine Auftrag aktiv ist, ist ein Image vorhanden</a:t>
            </a:r>
          </a:p>
          <a:p>
            <a:r>
              <a:rPr lang="de-CH" dirty="0" smtClean="0"/>
              <a:t>Wird erst nach Auftrag beenden gelöscht</a:t>
            </a:r>
          </a:p>
          <a:p>
            <a:endParaRPr lang="de-CH" dirty="0" smtClean="0"/>
          </a:p>
          <a:p>
            <a:endParaRPr lang="en-US" dirty="0"/>
          </a:p>
        </p:txBody>
      </p:sp>
      <p:grpSp>
        <p:nvGrpSpPr>
          <p:cNvPr id="35" name="Gruppieren 34"/>
          <p:cNvGrpSpPr/>
          <p:nvPr/>
        </p:nvGrpSpPr>
        <p:grpSpPr>
          <a:xfrm>
            <a:off x="7513508" y="1793856"/>
            <a:ext cx="2848610" cy="3267710"/>
            <a:chOff x="0" y="0"/>
            <a:chExt cx="2848610" cy="3267710"/>
          </a:xfrm>
        </p:grpSpPr>
        <p:pic>
          <p:nvPicPr>
            <p:cNvPr id="36" name="Grafik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848610" cy="3267710"/>
            </a:xfrm>
            <a:prstGeom prst="rect">
              <a:avLst/>
            </a:prstGeom>
          </p:spPr>
        </p:pic>
        <p:sp>
          <p:nvSpPr>
            <p:cNvPr id="37" name="Rechteck 36"/>
            <p:cNvSpPr/>
            <p:nvPr/>
          </p:nvSpPr>
          <p:spPr>
            <a:xfrm>
              <a:off x="17252" y="2044461"/>
              <a:ext cx="2819400" cy="11811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756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Telegramme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CTM</a:t>
            </a:r>
            <a:r>
              <a:rPr lang="de-CH" dirty="0" smtClean="0"/>
              <a:t>+KS (MFR zu SPS)</a:t>
            </a:r>
          </a:p>
          <a:p>
            <a:r>
              <a:rPr lang="de-CH" dirty="0" smtClean="0"/>
              <a:t>CTM+KR (SPS zu MFR)</a:t>
            </a:r>
          </a:p>
          <a:p>
            <a:r>
              <a:rPr lang="de-CH" dirty="0" smtClean="0"/>
              <a:t>CSS+OS (SPS zu MFR)</a:t>
            </a:r>
          </a:p>
          <a:p>
            <a:endParaRPr lang="de-CH" dirty="0" smtClean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690688"/>
            <a:ext cx="5181600" cy="238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0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971</Words>
  <Application>Microsoft Office PowerPoint</Application>
  <PresentationFormat>Breitbild</PresentationFormat>
  <Paragraphs>444</Paragraphs>
  <Slides>23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Times New Roman</vt:lpstr>
      <vt:lpstr>Office</vt:lpstr>
      <vt:lpstr>Kippstation</vt:lpstr>
      <vt:lpstr>Einleitung</vt:lpstr>
      <vt:lpstr>Inhalt</vt:lpstr>
      <vt:lpstr>Aufbau der Anlage</vt:lpstr>
      <vt:lpstr>Aufbau der Kippstation</vt:lpstr>
      <vt:lpstr>Anforderungen der Kippstation</vt:lpstr>
      <vt:lpstr>Image im SCS</vt:lpstr>
      <vt:lpstr>Image bei der Kippstation</vt:lpstr>
      <vt:lpstr>Telegramme</vt:lpstr>
      <vt:lpstr>Aufbau eines Telegrammes (CSS+OS)</vt:lpstr>
      <vt:lpstr>CTM+KS / CTS+KR Telegramm</vt:lpstr>
      <vt:lpstr>Visualisierung</vt:lpstr>
      <vt:lpstr>Visualisierung für die Präsentation</vt:lpstr>
      <vt:lpstr>Move Modul Eingänge</vt:lpstr>
      <vt:lpstr>Move Modul Ausgänge</vt:lpstr>
      <vt:lpstr>Move Modul Parameter</vt:lpstr>
      <vt:lpstr>Move Modul State Machine (einfach)</vt:lpstr>
      <vt:lpstr>Move Modul State Machine</vt:lpstr>
      <vt:lpstr>Tests</vt:lpstr>
      <vt:lpstr>Aufzeichnungen</vt:lpstr>
      <vt:lpstr>Präsentation des Programmes</vt:lpstr>
      <vt:lpstr>Fazit</vt:lpstr>
      <vt:lpstr>Zukunft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 Schäfli</dc:creator>
  <cp:lastModifiedBy>Luca Schäfli</cp:lastModifiedBy>
  <cp:revision>22</cp:revision>
  <dcterms:created xsi:type="dcterms:W3CDTF">2019-04-29T11:28:02Z</dcterms:created>
  <dcterms:modified xsi:type="dcterms:W3CDTF">2019-04-29T13:52:59Z</dcterms:modified>
</cp:coreProperties>
</file>