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9" r:id="rId3"/>
    <p:sldId id="300" r:id="rId4"/>
    <p:sldId id="316" r:id="rId5"/>
    <p:sldId id="318" r:id="rId6"/>
    <p:sldId id="317" r:id="rId7"/>
    <p:sldId id="320" r:id="rId8"/>
    <p:sldId id="319" r:id="rId9"/>
    <p:sldId id="321" r:id="rId10"/>
    <p:sldId id="322" r:id="rId11"/>
    <p:sldId id="303" r:id="rId12"/>
    <p:sldId id="323" r:id="rId13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000099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67" autoAdjust="0"/>
    <p:restoredTop sz="94677" autoAdjust="0"/>
  </p:normalViewPr>
  <p:slideViewPr>
    <p:cSldViewPr snapToGrid="0">
      <p:cViewPr varScale="1">
        <p:scale>
          <a:sx n="85" d="100"/>
          <a:sy n="85" d="100"/>
        </p:scale>
        <p:origin x="-1522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230" y="-84"/>
      </p:cViewPr>
      <p:guideLst>
        <p:guide orient="horz" pos="3109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r>
              <a:rPr lang="de-DE"/>
              <a:t>E. Meyer; BBS 4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fld id="{F8F62089-F454-447E-B013-00589A38274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655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endParaRPr lang="de-DE"/>
          </a:p>
        </p:txBody>
      </p:sp>
      <p:sp>
        <p:nvSpPr>
          <p:cNvPr id="1177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28688" y="739775"/>
            <a:ext cx="49403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r>
              <a:rPr lang="de-DE"/>
              <a:t>E. Meyer; BBS 4</a:t>
            </a:r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fld id="{B1D98006-E097-45D5-93ED-241D4E1F413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23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30275" y="739775"/>
            <a:ext cx="4937125" cy="3703638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5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2514600" y="1828800"/>
            <a:ext cx="6096000" cy="1828800"/>
          </a:xfrm>
        </p:spPr>
        <p:txBody>
          <a:bodyPr/>
          <a:lstStyle>
            <a:lvl1pPr marL="838200" indent="-838200" algn="r">
              <a:buFontTx/>
              <a:buAutoNum type="arabicPeriod"/>
              <a:defRPr/>
            </a:lvl1pPr>
          </a:lstStyle>
          <a:p>
            <a:pPr lvl="0"/>
            <a:r>
              <a:rPr lang="de-DE" noProof="0" smtClean="0"/>
              <a:t>Titel Zeile 1</a:t>
            </a:r>
            <a:br>
              <a:rPr lang="de-DE" noProof="0" smtClean="0"/>
            </a:br>
            <a:r>
              <a:rPr lang="de-DE" noProof="0" smtClean="0"/>
              <a:t>Titel Zeile 1</a:t>
            </a:r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 flipH="1" flipV="1">
            <a:off x="4343400" y="2743200"/>
            <a:ext cx="4267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766639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72263" y="457200"/>
            <a:ext cx="2090737" cy="5638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457200"/>
            <a:ext cx="6124575" cy="5638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7197866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88" y="457200"/>
            <a:ext cx="7772400" cy="685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3848100" cy="411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4914900" y="1981200"/>
            <a:ext cx="3848100" cy="4114800"/>
          </a:xfrm>
        </p:spPr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258797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270833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4572257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9719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415388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9377641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71180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94067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76651317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572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 einfügen</a:t>
            </a:r>
          </a:p>
        </p:txBody>
      </p:sp>
      <p:sp>
        <p:nvSpPr>
          <p:cNvPr id="1843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228600" y="6400800"/>
            <a:ext cx="554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8091EAB8-D6D9-4E75-AE97-27EFCDB6E87D}" type="slidenum">
              <a:rPr lang="de-DE" sz="1400"/>
              <a:pPr/>
              <a:t>‹Nr.›</a:t>
            </a:fld>
            <a:endParaRPr lang="de-DE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q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l"/>
        <a:defRPr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m"/>
        <a:defRPr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m"/>
        <a:defRPr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m"/>
        <a:defRPr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m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m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m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m"/>
        <a:defRPr b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70" name="Text Box 38"/>
          <p:cNvSpPr txBox="1">
            <a:spLocks noChangeArrowheads="1"/>
          </p:cNvSpPr>
          <p:nvPr/>
        </p:nvSpPr>
        <p:spPr bwMode="auto">
          <a:xfrm>
            <a:off x="3492500" y="4373563"/>
            <a:ext cx="47513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de-DE" sz="4000">
                <a:solidFill>
                  <a:schemeClr val="tx1"/>
                </a:solidFill>
              </a:rPr>
              <a:t>Strukturierte </a:t>
            </a:r>
          </a:p>
          <a:p>
            <a:pPr eaLnBrk="0" hangingPunct="0"/>
            <a:r>
              <a:rPr kumimoji="0" lang="de-DE" sz="4000">
                <a:solidFill>
                  <a:schemeClr val="tx1"/>
                </a:solidFill>
              </a:rPr>
              <a:t>Programmierung</a:t>
            </a:r>
          </a:p>
        </p:txBody>
      </p:sp>
      <p:pic>
        <p:nvPicPr>
          <p:cNvPr id="95272" name="Picture 40" descr="S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1785938"/>
            <a:ext cx="1863725" cy="25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27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2009775"/>
            <a:ext cx="3327400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Strukturierte Programmierung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612900"/>
            <a:ext cx="8435975" cy="4114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z="2000"/>
              <a:t>Einzelne Funktionen und Funktionsbausteine </a:t>
            </a:r>
            <a:br>
              <a:rPr lang="de-DE" sz="2000"/>
            </a:br>
            <a:r>
              <a:rPr lang="de-DE" sz="2000"/>
              <a:t>übernehmen bestimmte Aufgaben.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de-DE" sz="2000"/>
              <a:t>z.B. FC1 (Betriebsartenwahl); FC2 (Steuerung Anlagenteil 1) … </a:t>
            </a:r>
          </a:p>
        </p:txBody>
      </p:sp>
      <p:grpSp>
        <p:nvGrpSpPr>
          <p:cNvPr id="205890" name="Group 66"/>
          <p:cNvGrpSpPr>
            <a:grpSpLocks/>
          </p:cNvGrpSpPr>
          <p:nvPr/>
        </p:nvGrpSpPr>
        <p:grpSpPr bwMode="auto">
          <a:xfrm>
            <a:off x="1042988" y="3098800"/>
            <a:ext cx="6311900" cy="3403600"/>
            <a:chOff x="657" y="1752"/>
            <a:chExt cx="3976" cy="2144"/>
          </a:xfrm>
        </p:grpSpPr>
        <p:sp>
          <p:nvSpPr>
            <p:cNvPr id="2058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657" y="1752"/>
              <a:ext cx="3976" cy="2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05831" name="Rectangle 7"/>
            <p:cNvSpPr>
              <a:spLocks noChangeArrowheads="1"/>
            </p:cNvSpPr>
            <p:nvPr/>
          </p:nvSpPr>
          <p:spPr bwMode="auto">
            <a:xfrm>
              <a:off x="657" y="1754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b="0">
                  <a:solidFill>
                    <a:srgbClr val="000000"/>
                  </a:solidFill>
                </a:rPr>
                <a:t> </a:t>
              </a:r>
              <a:endParaRPr lang="de-DE"/>
            </a:p>
          </p:txBody>
        </p:sp>
        <p:grpSp>
          <p:nvGrpSpPr>
            <p:cNvPr id="205834" name="Group 10"/>
            <p:cNvGrpSpPr>
              <a:grpSpLocks/>
            </p:cNvGrpSpPr>
            <p:nvPr/>
          </p:nvGrpSpPr>
          <p:grpSpPr bwMode="auto">
            <a:xfrm>
              <a:off x="2812" y="3456"/>
              <a:ext cx="549" cy="433"/>
              <a:chOff x="2812" y="3456"/>
              <a:chExt cx="533" cy="394"/>
            </a:xfrm>
          </p:grpSpPr>
          <p:sp>
            <p:nvSpPr>
              <p:cNvPr id="205832" name="Rectangle 8"/>
              <p:cNvSpPr>
                <a:spLocks noChangeArrowheads="1"/>
              </p:cNvSpPr>
              <p:nvPr/>
            </p:nvSpPr>
            <p:spPr bwMode="auto">
              <a:xfrm>
                <a:off x="2812" y="3456"/>
                <a:ext cx="533" cy="39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205833" name="Rectangle 9"/>
              <p:cNvSpPr>
                <a:spLocks noChangeArrowheads="1"/>
              </p:cNvSpPr>
              <p:nvPr/>
            </p:nvSpPr>
            <p:spPr bwMode="auto">
              <a:xfrm>
                <a:off x="2812" y="3456"/>
                <a:ext cx="533" cy="394"/>
              </a:xfrm>
              <a:prstGeom prst="rect">
                <a:avLst/>
              </a:prstGeom>
              <a:noFill/>
              <a:ln w="1587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</p:grpSp>
        <p:sp>
          <p:nvSpPr>
            <p:cNvPr id="205835" name="Rectangle 11"/>
            <p:cNvSpPr>
              <a:spLocks noChangeArrowheads="1"/>
            </p:cNvSpPr>
            <p:nvPr/>
          </p:nvSpPr>
          <p:spPr bwMode="auto">
            <a:xfrm>
              <a:off x="2970" y="3644"/>
              <a:ext cx="3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b="0">
                  <a:solidFill>
                    <a:srgbClr val="000000"/>
                  </a:solidFill>
                </a:rPr>
                <a:t>DB 1 </a:t>
              </a:r>
              <a:endParaRPr lang="de-DE"/>
            </a:p>
          </p:txBody>
        </p:sp>
        <p:grpSp>
          <p:nvGrpSpPr>
            <p:cNvPr id="205840" name="Group 16"/>
            <p:cNvGrpSpPr>
              <a:grpSpLocks/>
            </p:cNvGrpSpPr>
            <p:nvPr/>
          </p:nvGrpSpPr>
          <p:grpSpPr bwMode="auto">
            <a:xfrm>
              <a:off x="779" y="1806"/>
              <a:ext cx="1373" cy="1509"/>
              <a:chOff x="779" y="1806"/>
              <a:chExt cx="1373" cy="1509"/>
            </a:xfrm>
          </p:grpSpPr>
          <p:sp>
            <p:nvSpPr>
              <p:cNvPr id="205838" name="Rectangle 14"/>
              <p:cNvSpPr>
                <a:spLocks noChangeArrowheads="1"/>
              </p:cNvSpPr>
              <p:nvPr/>
            </p:nvSpPr>
            <p:spPr bwMode="auto">
              <a:xfrm>
                <a:off x="779" y="1806"/>
                <a:ext cx="1373" cy="15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205839" name="Rectangle 15"/>
              <p:cNvSpPr>
                <a:spLocks noChangeArrowheads="1"/>
              </p:cNvSpPr>
              <p:nvPr/>
            </p:nvSpPr>
            <p:spPr bwMode="auto">
              <a:xfrm>
                <a:off x="779" y="1806"/>
                <a:ext cx="1373" cy="1509"/>
              </a:xfrm>
              <a:prstGeom prst="rect">
                <a:avLst/>
              </a:prstGeom>
              <a:noFill/>
              <a:ln w="1587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</p:grpSp>
        <p:sp>
          <p:nvSpPr>
            <p:cNvPr id="205841" name="Rectangle 17"/>
            <p:cNvSpPr>
              <a:spLocks noChangeArrowheads="1"/>
            </p:cNvSpPr>
            <p:nvPr/>
          </p:nvSpPr>
          <p:spPr bwMode="auto">
            <a:xfrm>
              <a:off x="880" y="1864"/>
              <a:ext cx="3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>
                  <a:solidFill>
                    <a:srgbClr val="000000"/>
                  </a:solidFill>
                </a:rPr>
                <a:t>OB 1</a:t>
              </a:r>
              <a:endParaRPr lang="de-DE"/>
            </a:p>
          </p:txBody>
        </p:sp>
        <p:sp>
          <p:nvSpPr>
            <p:cNvPr id="205842" name="Rectangle 18"/>
            <p:cNvSpPr>
              <a:spLocks noChangeArrowheads="1"/>
            </p:cNvSpPr>
            <p:nvPr/>
          </p:nvSpPr>
          <p:spPr bwMode="auto">
            <a:xfrm>
              <a:off x="1227" y="1864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>
                  <a:solidFill>
                    <a:srgbClr val="000000"/>
                  </a:solidFill>
                </a:rPr>
                <a:t> </a:t>
              </a:r>
              <a:endParaRPr lang="de-DE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>
              <a:off x="779" y="2075"/>
              <a:ext cx="1363" cy="1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grpSp>
          <p:nvGrpSpPr>
            <p:cNvPr id="205846" name="Group 22"/>
            <p:cNvGrpSpPr>
              <a:grpSpLocks/>
            </p:cNvGrpSpPr>
            <p:nvPr/>
          </p:nvGrpSpPr>
          <p:grpSpPr bwMode="auto">
            <a:xfrm>
              <a:off x="908" y="2253"/>
              <a:ext cx="444" cy="858"/>
              <a:chOff x="908" y="2253"/>
              <a:chExt cx="444" cy="858"/>
            </a:xfrm>
          </p:grpSpPr>
          <p:sp>
            <p:nvSpPr>
              <p:cNvPr id="205844" name="Freeform 20"/>
              <p:cNvSpPr>
                <a:spLocks/>
              </p:cNvSpPr>
              <p:nvPr/>
            </p:nvSpPr>
            <p:spPr bwMode="auto">
              <a:xfrm>
                <a:off x="908" y="2253"/>
                <a:ext cx="444" cy="858"/>
              </a:xfrm>
              <a:custGeom>
                <a:avLst/>
                <a:gdLst>
                  <a:gd name="T0" fmla="*/ 750 w 4500"/>
                  <a:gd name="T1" fmla="*/ 0 h 8700"/>
                  <a:gd name="T2" fmla="*/ 0 w 4500"/>
                  <a:gd name="T3" fmla="*/ 750 h 8700"/>
                  <a:gd name="T4" fmla="*/ 0 w 4500"/>
                  <a:gd name="T5" fmla="*/ 7950 h 8700"/>
                  <a:gd name="T6" fmla="*/ 750 w 4500"/>
                  <a:gd name="T7" fmla="*/ 8700 h 8700"/>
                  <a:gd name="T8" fmla="*/ 3750 w 4500"/>
                  <a:gd name="T9" fmla="*/ 8700 h 8700"/>
                  <a:gd name="T10" fmla="*/ 4500 w 4500"/>
                  <a:gd name="T11" fmla="*/ 7950 h 8700"/>
                  <a:gd name="T12" fmla="*/ 4500 w 4500"/>
                  <a:gd name="T13" fmla="*/ 750 h 8700"/>
                  <a:gd name="T14" fmla="*/ 3750 w 4500"/>
                  <a:gd name="T15" fmla="*/ 0 h 8700"/>
                  <a:gd name="T16" fmla="*/ 750 w 4500"/>
                  <a:gd name="T17" fmla="*/ 0 h 8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0" h="8700">
                    <a:moveTo>
                      <a:pt x="750" y="0"/>
                    </a:moveTo>
                    <a:cubicBezTo>
                      <a:pt x="336" y="0"/>
                      <a:pt x="0" y="336"/>
                      <a:pt x="0" y="750"/>
                    </a:cubicBezTo>
                    <a:lnTo>
                      <a:pt x="0" y="7950"/>
                    </a:lnTo>
                    <a:cubicBezTo>
                      <a:pt x="0" y="8364"/>
                      <a:pt x="336" y="8700"/>
                      <a:pt x="750" y="8700"/>
                    </a:cubicBezTo>
                    <a:lnTo>
                      <a:pt x="3750" y="8700"/>
                    </a:lnTo>
                    <a:cubicBezTo>
                      <a:pt x="4164" y="8700"/>
                      <a:pt x="4500" y="8364"/>
                      <a:pt x="4500" y="7950"/>
                    </a:cubicBezTo>
                    <a:lnTo>
                      <a:pt x="4500" y="750"/>
                    </a:lnTo>
                    <a:cubicBezTo>
                      <a:pt x="4500" y="336"/>
                      <a:pt x="4164" y="0"/>
                      <a:pt x="3750" y="0"/>
                    </a:cubicBez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205845" name="Freeform 21"/>
              <p:cNvSpPr>
                <a:spLocks/>
              </p:cNvSpPr>
              <p:nvPr/>
            </p:nvSpPr>
            <p:spPr bwMode="auto">
              <a:xfrm>
                <a:off x="908" y="2253"/>
                <a:ext cx="444" cy="858"/>
              </a:xfrm>
              <a:custGeom>
                <a:avLst/>
                <a:gdLst>
                  <a:gd name="T0" fmla="*/ 750 w 4500"/>
                  <a:gd name="T1" fmla="*/ 0 h 8700"/>
                  <a:gd name="T2" fmla="*/ 0 w 4500"/>
                  <a:gd name="T3" fmla="*/ 750 h 8700"/>
                  <a:gd name="T4" fmla="*/ 0 w 4500"/>
                  <a:gd name="T5" fmla="*/ 7950 h 8700"/>
                  <a:gd name="T6" fmla="*/ 750 w 4500"/>
                  <a:gd name="T7" fmla="*/ 8700 h 8700"/>
                  <a:gd name="T8" fmla="*/ 3750 w 4500"/>
                  <a:gd name="T9" fmla="*/ 8700 h 8700"/>
                  <a:gd name="T10" fmla="*/ 4500 w 4500"/>
                  <a:gd name="T11" fmla="*/ 7950 h 8700"/>
                  <a:gd name="T12" fmla="*/ 4500 w 4500"/>
                  <a:gd name="T13" fmla="*/ 750 h 8700"/>
                  <a:gd name="T14" fmla="*/ 3750 w 4500"/>
                  <a:gd name="T15" fmla="*/ 0 h 8700"/>
                  <a:gd name="T16" fmla="*/ 750 w 4500"/>
                  <a:gd name="T17" fmla="*/ 0 h 8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00" h="8700">
                    <a:moveTo>
                      <a:pt x="750" y="0"/>
                    </a:moveTo>
                    <a:cubicBezTo>
                      <a:pt x="336" y="0"/>
                      <a:pt x="0" y="336"/>
                      <a:pt x="0" y="750"/>
                    </a:cubicBezTo>
                    <a:lnTo>
                      <a:pt x="0" y="7950"/>
                    </a:lnTo>
                    <a:cubicBezTo>
                      <a:pt x="0" y="8364"/>
                      <a:pt x="336" y="8700"/>
                      <a:pt x="750" y="8700"/>
                    </a:cubicBezTo>
                    <a:lnTo>
                      <a:pt x="3750" y="8700"/>
                    </a:lnTo>
                    <a:cubicBezTo>
                      <a:pt x="4164" y="8700"/>
                      <a:pt x="4500" y="8364"/>
                      <a:pt x="4500" y="7950"/>
                    </a:cubicBezTo>
                    <a:lnTo>
                      <a:pt x="4500" y="750"/>
                    </a:lnTo>
                    <a:cubicBezTo>
                      <a:pt x="4500" y="336"/>
                      <a:pt x="4164" y="0"/>
                      <a:pt x="3750" y="0"/>
                    </a:cubicBezTo>
                    <a:lnTo>
                      <a:pt x="750" y="0"/>
                    </a:lnTo>
                    <a:close/>
                  </a:path>
                </a:pathLst>
              </a:custGeom>
              <a:noFill/>
              <a:ln w="158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</p:grpSp>
        <p:grpSp>
          <p:nvGrpSpPr>
            <p:cNvPr id="205849" name="Group 25"/>
            <p:cNvGrpSpPr>
              <a:grpSpLocks/>
            </p:cNvGrpSpPr>
            <p:nvPr/>
          </p:nvGrpSpPr>
          <p:grpSpPr bwMode="auto">
            <a:xfrm>
              <a:off x="873" y="2499"/>
              <a:ext cx="68" cy="93"/>
              <a:chOff x="873" y="2499"/>
              <a:chExt cx="68" cy="93"/>
            </a:xfrm>
          </p:grpSpPr>
          <p:sp>
            <p:nvSpPr>
              <p:cNvPr id="205847" name="Freeform 23"/>
              <p:cNvSpPr>
                <a:spLocks/>
              </p:cNvSpPr>
              <p:nvPr/>
            </p:nvSpPr>
            <p:spPr bwMode="auto">
              <a:xfrm>
                <a:off x="873" y="2499"/>
                <a:ext cx="68" cy="93"/>
              </a:xfrm>
              <a:custGeom>
                <a:avLst/>
                <a:gdLst>
                  <a:gd name="T0" fmla="*/ 34 w 68"/>
                  <a:gd name="T1" fmla="*/ 0 h 93"/>
                  <a:gd name="T2" fmla="*/ 0 w 68"/>
                  <a:gd name="T3" fmla="*/ 93 h 93"/>
                  <a:gd name="T4" fmla="*/ 68 w 68"/>
                  <a:gd name="T5" fmla="*/ 93 h 93"/>
                  <a:gd name="T6" fmla="*/ 34 w 68"/>
                  <a:gd name="T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93">
                    <a:moveTo>
                      <a:pt x="34" y="0"/>
                    </a:moveTo>
                    <a:lnTo>
                      <a:pt x="0" y="93"/>
                    </a:lnTo>
                    <a:lnTo>
                      <a:pt x="68" y="9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205848" name="Freeform 24"/>
              <p:cNvSpPr>
                <a:spLocks/>
              </p:cNvSpPr>
              <p:nvPr/>
            </p:nvSpPr>
            <p:spPr bwMode="auto">
              <a:xfrm>
                <a:off x="873" y="2499"/>
                <a:ext cx="68" cy="93"/>
              </a:xfrm>
              <a:custGeom>
                <a:avLst/>
                <a:gdLst>
                  <a:gd name="T0" fmla="*/ 34 w 68"/>
                  <a:gd name="T1" fmla="*/ 0 h 93"/>
                  <a:gd name="T2" fmla="*/ 0 w 68"/>
                  <a:gd name="T3" fmla="*/ 93 h 93"/>
                  <a:gd name="T4" fmla="*/ 68 w 68"/>
                  <a:gd name="T5" fmla="*/ 93 h 93"/>
                  <a:gd name="T6" fmla="*/ 34 w 68"/>
                  <a:gd name="T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93">
                    <a:moveTo>
                      <a:pt x="34" y="0"/>
                    </a:moveTo>
                    <a:lnTo>
                      <a:pt x="0" y="93"/>
                    </a:lnTo>
                    <a:lnTo>
                      <a:pt x="68" y="93"/>
                    </a:lnTo>
                    <a:lnTo>
                      <a:pt x="34" y="0"/>
                    </a:lnTo>
                    <a:close/>
                  </a:path>
                </a:pathLst>
              </a:custGeom>
              <a:noFill/>
              <a:ln w="158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</p:grpSp>
        <p:grpSp>
          <p:nvGrpSpPr>
            <p:cNvPr id="205852" name="Group 28"/>
            <p:cNvGrpSpPr>
              <a:grpSpLocks/>
            </p:cNvGrpSpPr>
            <p:nvPr/>
          </p:nvGrpSpPr>
          <p:grpSpPr bwMode="auto">
            <a:xfrm>
              <a:off x="1319" y="2854"/>
              <a:ext cx="68" cy="93"/>
              <a:chOff x="1319" y="2854"/>
              <a:chExt cx="68" cy="93"/>
            </a:xfrm>
          </p:grpSpPr>
          <p:sp>
            <p:nvSpPr>
              <p:cNvPr id="205850" name="Freeform 26"/>
              <p:cNvSpPr>
                <a:spLocks/>
              </p:cNvSpPr>
              <p:nvPr/>
            </p:nvSpPr>
            <p:spPr bwMode="auto">
              <a:xfrm>
                <a:off x="1319" y="2854"/>
                <a:ext cx="68" cy="93"/>
              </a:xfrm>
              <a:custGeom>
                <a:avLst/>
                <a:gdLst>
                  <a:gd name="T0" fmla="*/ 34 w 68"/>
                  <a:gd name="T1" fmla="*/ 93 h 93"/>
                  <a:gd name="T2" fmla="*/ 0 w 68"/>
                  <a:gd name="T3" fmla="*/ 0 h 93"/>
                  <a:gd name="T4" fmla="*/ 68 w 68"/>
                  <a:gd name="T5" fmla="*/ 0 h 93"/>
                  <a:gd name="T6" fmla="*/ 34 w 68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93">
                    <a:moveTo>
                      <a:pt x="34" y="93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34" y="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205851" name="Freeform 27"/>
              <p:cNvSpPr>
                <a:spLocks/>
              </p:cNvSpPr>
              <p:nvPr/>
            </p:nvSpPr>
            <p:spPr bwMode="auto">
              <a:xfrm>
                <a:off x="1319" y="2854"/>
                <a:ext cx="68" cy="93"/>
              </a:xfrm>
              <a:custGeom>
                <a:avLst/>
                <a:gdLst>
                  <a:gd name="T0" fmla="*/ 34 w 68"/>
                  <a:gd name="T1" fmla="*/ 93 h 93"/>
                  <a:gd name="T2" fmla="*/ 0 w 68"/>
                  <a:gd name="T3" fmla="*/ 0 h 93"/>
                  <a:gd name="T4" fmla="*/ 68 w 68"/>
                  <a:gd name="T5" fmla="*/ 0 h 93"/>
                  <a:gd name="T6" fmla="*/ 34 w 68"/>
                  <a:gd name="T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93">
                    <a:moveTo>
                      <a:pt x="34" y="93"/>
                    </a:moveTo>
                    <a:lnTo>
                      <a:pt x="0" y="0"/>
                    </a:lnTo>
                    <a:lnTo>
                      <a:pt x="68" y="0"/>
                    </a:lnTo>
                    <a:lnTo>
                      <a:pt x="34" y="93"/>
                    </a:lnTo>
                    <a:close/>
                  </a:path>
                </a:pathLst>
              </a:custGeom>
              <a:noFill/>
              <a:ln w="158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</p:grpSp>
        <p:sp>
          <p:nvSpPr>
            <p:cNvPr id="205853" name="Rectangle 29"/>
            <p:cNvSpPr>
              <a:spLocks noChangeArrowheads="1"/>
            </p:cNvSpPr>
            <p:nvPr/>
          </p:nvSpPr>
          <p:spPr bwMode="auto">
            <a:xfrm>
              <a:off x="1412" y="2419"/>
              <a:ext cx="3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</a:rPr>
                <a:t>CALL</a:t>
              </a:r>
              <a:endParaRPr lang="de-DE"/>
            </a:p>
          </p:txBody>
        </p:sp>
        <p:sp>
          <p:nvSpPr>
            <p:cNvPr id="205854" name="Rectangle 30"/>
            <p:cNvSpPr>
              <a:spLocks noChangeArrowheads="1"/>
            </p:cNvSpPr>
            <p:nvPr/>
          </p:nvSpPr>
          <p:spPr bwMode="auto">
            <a:xfrm>
              <a:off x="1719" y="2419"/>
              <a:ext cx="2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</a:rPr>
                <a:t> FC 1</a:t>
              </a:r>
              <a:endParaRPr lang="de-DE"/>
            </a:p>
          </p:txBody>
        </p:sp>
        <p:sp>
          <p:nvSpPr>
            <p:cNvPr id="205855" name="Rectangle 31"/>
            <p:cNvSpPr>
              <a:spLocks noChangeArrowheads="1"/>
            </p:cNvSpPr>
            <p:nvPr/>
          </p:nvSpPr>
          <p:spPr bwMode="auto">
            <a:xfrm>
              <a:off x="1985" y="2419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</a:rPr>
                <a:t> </a:t>
              </a:r>
              <a:endParaRPr lang="de-DE"/>
            </a:p>
          </p:txBody>
        </p:sp>
        <p:sp>
          <p:nvSpPr>
            <p:cNvPr id="205856" name="Rectangle 32"/>
            <p:cNvSpPr>
              <a:spLocks noChangeArrowheads="1"/>
            </p:cNvSpPr>
            <p:nvPr/>
          </p:nvSpPr>
          <p:spPr bwMode="auto">
            <a:xfrm>
              <a:off x="1412" y="2555"/>
              <a:ext cx="3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</a:rPr>
                <a:t>CALL</a:t>
              </a:r>
              <a:endParaRPr lang="de-DE"/>
            </a:p>
          </p:txBody>
        </p:sp>
        <p:sp>
          <p:nvSpPr>
            <p:cNvPr id="205857" name="Rectangle 33"/>
            <p:cNvSpPr>
              <a:spLocks noChangeArrowheads="1"/>
            </p:cNvSpPr>
            <p:nvPr/>
          </p:nvSpPr>
          <p:spPr bwMode="auto">
            <a:xfrm>
              <a:off x="1719" y="2555"/>
              <a:ext cx="23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</a:rPr>
                <a:t> FC2</a:t>
              </a:r>
              <a:endParaRPr lang="de-DE"/>
            </a:p>
          </p:txBody>
        </p:sp>
        <p:sp>
          <p:nvSpPr>
            <p:cNvPr id="205858" name="Rectangle 34"/>
            <p:cNvSpPr>
              <a:spLocks noChangeArrowheads="1"/>
            </p:cNvSpPr>
            <p:nvPr/>
          </p:nvSpPr>
          <p:spPr bwMode="auto">
            <a:xfrm>
              <a:off x="1955" y="2555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</a:rPr>
                <a:t> </a:t>
              </a:r>
              <a:endParaRPr lang="de-DE"/>
            </a:p>
          </p:txBody>
        </p:sp>
        <p:sp>
          <p:nvSpPr>
            <p:cNvPr id="205859" name="Rectangle 35"/>
            <p:cNvSpPr>
              <a:spLocks noChangeArrowheads="1"/>
            </p:cNvSpPr>
            <p:nvPr/>
          </p:nvSpPr>
          <p:spPr bwMode="auto">
            <a:xfrm>
              <a:off x="1412" y="2692"/>
              <a:ext cx="3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</a:rPr>
                <a:t>CALL</a:t>
              </a:r>
              <a:endParaRPr lang="de-DE"/>
            </a:p>
          </p:txBody>
        </p:sp>
        <p:sp>
          <p:nvSpPr>
            <p:cNvPr id="205860" name="Rectangle 36"/>
            <p:cNvSpPr>
              <a:spLocks noChangeArrowheads="1"/>
            </p:cNvSpPr>
            <p:nvPr/>
          </p:nvSpPr>
          <p:spPr bwMode="auto">
            <a:xfrm>
              <a:off x="1719" y="2692"/>
              <a:ext cx="2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</a:rPr>
                <a:t> FB 1</a:t>
              </a:r>
              <a:endParaRPr lang="de-DE"/>
            </a:p>
          </p:txBody>
        </p:sp>
        <p:sp>
          <p:nvSpPr>
            <p:cNvPr id="205861" name="Rectangle 37"/>
            <p:cNvSpPr>
              <a:spLocks noChangeArrowheads="1"/>
            </p:cNvSpPr>
            <p:nvPr/>
          </p:nvSpPr>
          <p:spPr bwMode="auto">
            <a:xfrm>
              <a:off x="1985" y="2692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sz="1500" b="0">
                  <a:solidFill>
                    <a:srgbClr val="000000"/>
                  </a:solidFill>
                </a:rPr>
                <a:t> </a:t>
              </a:r>
              <a:endParaRPr lang="de-DE"/>
            </a:p>
          </p:txBody>
        </p:sp>
        <p:grpSp>
          <p:nvGrpSpPr>
            <p:cNvPr id="205864" name="Group 40"/>
            <p:cNvGrpSpPr>
              <a:grpSpLocks/>
            </p:cNvGrpSpPr>
            <p:nvPr/>
          </p:nvGrpSpPr>
          <p:grpSpPr bwMode="auto">
            <a:xfrm>
              <a:off x="2733" y="1937"/>
              <a:ext cx="533" cy="374"/>
              <a:chOff x="2733" y="1937"/>
              <a:chExt cx="533" cy="374"/>
            </a:xfrm>
          </p:grpSpPr>
          <p:sp>
            <p:nvSpPr>
              <p:cNvPr id="205862" name="Rectangle 38"/>
              <p:cNvSpPr>
                <a:spLocks noChangeArrowheads="1"/>
              </p:cNvSpPr>
              <p:nvPr/>
            </p:nvSpPr>
            <p:spPr bwMode="auto">
              <a:xfrm>
                <a:off x="2733" y="1937"/>
                <a:ext cx="533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2733" y="1937"/>
                <a:ext cx="533" cy="374"/>
              </a:xfrm>
              <a:prstGeom prst="rect">
                <a:avLst/>
              </a:prstGeom>
              <a:noFill/>
              <a:ln w="1587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</p:grpSp>
        <p:sp>
          <p:nvSpPr>
            <p:cNvPr id="205865" name="Rectangle 41"/>
            <p:cNvSpPr>
              <a:spLocks noChangeArrowheads="1"/>
            </p:cNvSpPr>
            <p:nvPr/>
          </p:nvSpPr>
          <p:spPr bwMode="auto">
            <a:xfrm>
              <a:off x="2845" y="2026"/>
              <a:ext cx="3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b="0">
                  <a:solidFill>
                    <a:srgbClr val="000000"/>
                  </a:solidFill>
                </a:rPr>
                <a:t>FC 1</a:t>
              </a:r>
              <a:endParaRPr lang="de-DE"/>
            </a:p>
          </p:txBody>
        </p:sp>
        <p:sp>
          <p:nvSpPr>
            <p:cNvPr id="205866" name="Rectangle 42"/>
            <p:cNvSpPr>
              <a:spLocks noChangeArrowheads="1"/>
            </p:cNvSpPr>
            <p:nvPr/>
          </p:nvSpPr>
          <p:spPr bwMode="auto">
            <a:xfrm>
              <a:off x="3156" y="2074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b="0">
                  <a:solidFill>
                    <a:srgbClr val="000000"/>
                  </a:solidFill>
                </a:rPr>
                <a:t> </a:t>
              </a:r>
              <a:endParaRPr lang="de-DE"/>
            </a:p>
          </p:txBody>
        </p:sp>
        <p:grpSp>
          <p:nvGrpSpPr>
            <p:cNvPr id="205869" name="Group 45"/>
            <p:cNvGrpSpPr>
              <a:grpSpLocks/>
            </p:cNvGrpSpPr>
            <p:nvPr/>
          </p:nvGrpSpPr>
          <p:grpSpPr bwMode="auto">
            <a:xfrm>
              <a:off x="2733" y="2578"/>
              <a:ext cx="533" cy="375"/>
              <a:chOff x="2733" y="2578"/>
              <a:chExt cx="533" cy="375"/>
            </a:xfrm>
          </p:grpSpPr>
          <p:sp>
            <p:nvSpPr>
              <p:cNvPr id="205867" name="Rectangle 43"/>
              <p:cNvSpPr>
                <a:spLocks noChangeArrowheads="1"/>
              </p:cNvSpPr>
              <p:nvPr/>
            </p:nvSpPr>
            <p:spPr bwMode="auto">
              <a:xfrm>
                <a:off x="2733" y="2578"/>
                <a:ext cx="533" cy="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205868" name="Rectangle 44"/>
              <p:cNvSpPr>
                <a:spLocks noChangeArrowheads="1"/>
              </p:cNvSpPr>
              <p:nvPr/>
            </p:nvSpPr>
            <p:spPr bwMode="auto">
              <a:xfrm>
                <a:off x="2733" y="2578"/>
                <a:ext cx="533" cy="375"/>
              </a:xfrm>
              <a:prstGeom prst="rect">
                <a:avLst/>
              </a:prstGeom>
              <a:noFill/>
              <a:ln w="1587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</p:grpSp>
        <p:sp>
          <p:nvSpPr>
            <p:cNvPr id="205870" name="Rectangle 46"/>
            <p:cNvSpPr>
              <a:spLocks noChangeArrowheads="1"/>
            </p:cNvSpPr>
            <p:nvPr/>
          </p:nvSpPr>
          <p:spPr bwMode="auto">
            <a:xfrm>
              <a:off x="2845" y="2669"/>
              <a:ext cx="3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b="0">
                  <a:solidFill>
                    <a:srgbClr val="000000"/>
                  </a:solidFill>
                </a:rPr>
                <a:t>FC 2</a:t>
              </a:r>
              <a:endParaRPr lang="de-DE"/>
            </a:p>
          </p:txBody>
        </p:sp>
        <p:sp>
          <p:nvSpPr>
            <p:cNvPr id="205871" name="Rectangle 47"/>
            <p:cNvSpPr>
              <a:spLocks noChangeArrowheads="1"/>
            </p:cNvSpPr>
            <p:nvPr/>
          </p:nvSpPr>
          <p:spPr bwMode="auto">
            <a:xfrm>
              <a:off x="3156" y="2717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b="0">
                  <a:solidFill>
                    <a:srgbClr val="000000"/>
                  </a:solidFill>
                </a:rPr>
                <a:t> </a:t>
              </a:r>
              <a:endParaRPr lang="de-DE"/>
            </a:p>
          </p:txBody>
        </p:sp>
        <p:grpSp>
          <p:nvGrpSpPr>
            <p:cNvPr id="205874" name="Group 50"/>
            <p:cNvGrpSpPr>
              <a:grpSpLocks/>
            </p:cNvGrpSpPr>
            <p:nvPr/>
          </p:nvGrpSpPr>
          <p:grpSpPr bwMode="auto">
            <a:xfrm>
              <a:off x="2733" y="3219"/>
              <a:ext cx="533" cy="375"/>
              <a:chOff x="2733" y="3219"/>
              <a:chExt cx="533" cy="375"/>
            </a:xfrm>
          </p:grpSpPr>
          <p:sp>
            <p:nvSpPr>
              <p:cNvPr id="205872" name="Rectangle 48"/>
              <p:cNvSpPr>
                <a:spLocks noChangeArrowheads="1"/>
              </p:cNvSpPr>
              <p:nvPr/>
            </p:nvSpPr>
            <p:spPr bwMode="auto">
              <a:xfrm>
                <a:off x="2733" y="3219"/>
                <a:ext cx="533" cy="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205873" name="Rectangle 49"/>
              <p:cNvSpPr>
                <a:spLocks noChangeArrowheads="1"/>
              </p:cNvSpPr>
              <p:nvPr/>
            </p:nvSpPr>
            <p:spPr bwMode="auto">
              <a:xfrm>
                <a:off x="2733" y="3219"/>
                <a:ext cx="533" cy="375"/>
              </a:xfrm>
              <a:prstGeom prst="rect">
                <a:avLst/>
              </a:prstGeom>
              <a:noFill/>
              <a:ln w="1587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</p:grpSp>
        <p:sp>
          <p:nvSpPr>
            <p:cNvPr id="205875" name="Rectangle 51"/>
            <p:cNvSpPr>
              <a:spLocks noChangeArrowheads="1"/>
            </p:cNvSpPr>
            <p:nvPr/>
          </p:nvSpPr>
          <p:spPr bwMode="auto">
            <a:xfrm>
              <a:off x="2845" y="3317"/>
              <a:ext cx="3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b="0">
                  <a:solidFill>
                    <a:srgbClr val="000000"/>
                  </a:solidFill>
                </a:rPr>
                <a:t>FB 1</a:t>
              </a:r>
              <a:endParaRPr lang="de-DE"/>
            </a:p>
          </p:txBody>
        </p:sp>
        <p:sp>
          <p:nvSpPr>
            <p:cNvPr id="205876" name="Rectangle 52"/>
            <p:cNvSpPr>
              <a:spLocks noChangeArrowheads="1"/>
            </p:cNvSpPr>
            <p:nvPr/>
          </p:nvSpPr>
          <p:spPr bwMode="auto">
            <a:xfrm>
              <a:off x="3154" y="3357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b="0">
                  <a:solidFill>
                    <a:srgbClr val="000000"/>
                  </a:solidFill>
                </a:rPr>
                <a:t> </a:t>
              </a:r>
              <a:endParaRPr lang="de-DE"/>
            </a:p>
          </p:txBody>
        </p:sp>
        <p:grpSp>
          <p:nvGrpSpPr>
            <p:cNvPr id="205879" name="Group 55"/>
            <p:cNvGrpSpPr>
              <a:grpSpLocks/>
            </p:cNvGrpSpPr>
            <p:nvPr/>
          </p:nvGrpSpPr>
          <p:grpSpPr bwMode="auto">
            <a:xfrm>
              <a:off x="3650" y="3150"/>
              <a:ext cx="533" cy="375"/>
              <a:chOff x="3650" y="3150"/>
              <a:chExt cx="533" cy="375"/>
            </a:xfrm>
          </p:grpSpPr>
          <p:sp>
            <p:nvSpPr>
              <p:cNvPr id="205877" name="Rectangle 53"/>
              <p:cNvSpPr>
                <a:spLocks noChangeArrowheads="1"/>
              </p:cNvSpPr>
              <p:nvPr/>
            </p:nvSpPr>
            <p:spPr bwMode="auto">
              <a:xfrm>
                <a:off x="3650" y="3150"/>
                <a:ext cx="533" cy="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  <p:sp>
            <p:nvSpPr>
              <p:cNvPr id="205878" name="Rectangle 54"/>
              <p:cNvSpPr>
                <a:spLocks noChangeArrowheads="1"/>
              </p:cNvSpPr>
              <p:nvPr/>
            </p:nvSpPr>
            <p:spPr bwMode="auto">
              <a:xfrm>
                <a:off x="3650" y="3150"/>
                <a:ext cx="533" cy="375"/>
              </a:xfrm>
              <a:prstGeom prst="rect">
                <a:avLst/>
              </a:prstGeom>
              <a:noFill/>
              <a:ln w="15875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CH"/>
              </a:p>
            </p:txBody>
          </p:sp>
        </p:grpSp>
        <p:sp>
          <p:nvSpPr>
            <p:cNvPr id="205880" name="Rectangle 56"/>
            <p:cNvSpPr>
              <a:spLocks noChangeArrowheads="1"/>
            </p:cNvSpPr>
            <p:nvPr/>
          </p:nvSpPr>
          <p:spPr bwMode="auto">
            <a:xfrm>
              <a:off x="3762" y="3240"/>
              <a:ext cx="3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b="0">
                  <a:solidFill>
                    <a:srgbClr val="000000"/>
                  </a:solidFill>
                </a:rPr>
                <a:t>FC 3</a:t>
              </a:r>
              <a:endParaRPr lang="de-DE"/>
            </a:p>
          </p:txBody>
        </p:sp>
        <p:sp>
          <p:nvSpPr>
            <p:cNvPr id="205881" name="Rectangle 57"/>
            <p:cNvSpPr>
              <a:spLocks noChangeArrowheads="1"/>
            </p:cNvSpPr>
            <p:nvPr/>
          </p:nvSpPr>
          <p:spPr bwMode="auto">
            <a:xfrm>
              <a:off x="4073" y="3288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de-DE" b="0">
                  <a:solidFill>
                    <a:srgbClr val="000000"/>
                  </a:solidFill>
                </a:rPr>
                <a:t> </a:t>
              </a:r>
              <a:endParaRPr lang="de-DE"/>
            </a:p>
          </p:txBody>
        </p:sp>
        <p:sp>
          <p:nvSpPr>
            <p:cNvPr id="205882" name="Freeform 58"/>
            <p:cNvSpPr>
              <a:spLocks noEditPoints="1"/>
            </p:cNvSpPr>
            <p:nvPr/>
          </p:nvSpPr>
          <p:spPr bwMode="auto">
            <a:xfrm>
              <a:off x="2005" y="2154"/>
              <a:ext cx="688" cy="273"/>
            </a:xfrm>
            <a:custGeom>
              <a:avLst/>
              <a:gdLst>
                <a:gd name="T0" fmla="*/ 52 w 6975"/>
                <a:gd name="T1" fmla="*/ 2630 h 2768"/>
                <a:gd name="T2" fmla="*/ 6328 w 6975"/>
                <a:gd name="T3" fmla="*/ 265 h 2768"/>
                <a:gd name="T4" fmla="*/ 6414 w 6975"/>
                <a:gd name="T5" fmla="*/ 304 h 2768"/>
                <a:gd name="T6" fmla="*/ 6375 w 6975"/>
                <a:gd name="T7" fmla="*/ 390 h 2768"/>
                <a:gd name="T8" fmla="*/ 99 w 6975"/>
                <a:gd name="T9" fmla="*/ 2755 h 2768"/>
                <a:gd name="T10" fmla="*/ 13 w 6975"/>
                <a:gd name="T11" fmla="*/ 2716 h 2768"/>
                <a:gd name="T12" fmla="*/ 52 w 6975"/>
                <a:gd name="T13" fmla="*/ 2630 h 2768"/>
                <a:gd name="T14" fmla="*/ 6085 w 6975"/>
                <a:gd name="T15" fmla="*/ 0 h 2768"/>
                <a:gd name="T16" fmla="*/ 6975 w 6975"/>
                <a:gd name="T17" fmla="*/ 92 h 2768"/>
                <a:gd name="T18" fmla="*/ 6368 w 6975"/>
                <a:gd name="T19" fmla="*/ 749 h 2768"/>
                <a:gd name="T20" fmla="*/ 6085 w 6975"/>
                <a:gd name="T21" fmla="*/ 0 h 2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5" h="2768">
                  <a:moveTo>
                    <a:pt x="52" y="2630"/>
                  </a:moveTo>
                  <a:lnTo>
                    <a:pt x="6328" y="265"/>
                  </a:lnTo>
                  <a:cubicBezTo>
                    <a:pt x="6362" y="252"/>
                    <a:pt x="6401" y="270"/>
                    <a:pt x="6414" y="304"/>
                  </a:cubicBezTo>
                  <a:cubicBezTo>
                    <a:pt x="6427" y="338"/>
                    <a:pt x="6409" y="377"/>
                    <a:pt x="6375" y="390"/>
                  </a:cubicBezTo>
                  <a:lnTo>
                    <a:pt x="99" y="2755"/>
                  </a:lnTo>
                  <a:cubicBezTo>
                    <a:pt x="64" y="2768"/>
                    <a:pt x="26" y="2750"/>
                    <a:pt x="13" y="2716"/>
                  </a:cubicBezTo>
                  <a:cubicBezTo>
                    <a:pt x="0" y="2682"/>
                    <a:pt x="17" y="2643"/>
                    <a:pt x="52" y="2630"/>
                  </a:cubicBezTo>
                  <a:close/>
                  <a:moveTo>
                    <a:pt x="6085" y="0"/>
                  </a:moveTo>
                  <a:lnTo>
                    <a:pt x="6975" y="92"/>
                  </a:lnTo>
                  <a:lnTo>
                    <a:pt x="6368" y="749"/>
                  </a:lnTo>
                  <a:lnTo>
                    <a:pt x="6085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205883" name="Freeform 59"/>
            <p:cNvSpPr>
              <a:spLocks noEditPoints="1"/>
            </p:cNvSpPr>
            <p:nvPr/>
          </p:nvSpPr>
          <p:spPr bwMode="auto">
            <a:xfrm>
              <a:off x="2013" y="2245"/>
              <a:ext cx="688" cy="273"/>
            </a:xfrm>
            <a:custGeom>
              <a:avLst/>
              <a:gdLst>
                <a:gd name="T0" fmla="*/ 600 w 6976"/>
                <a:gd name="T1" fmla="*/ 2378 h 2768"/>
                <a:gd name="T2" fmla="*/ 6877 w 6976"/>
                <a:gd name="T3" fmla="*/ 13 h 2768"/>
                <a:gd name="T4" fmla="*/ 6963 w 6976"/>
                <a:gd name="T5" fmla="*/ 52 h 2768"/>
                <a:gd name="T6" fmla="*/ 6924 w 6976"/>
                <a:gd name="T7" fmla="*/ 138 h 2768"/>
                <a:gd name="T8" fmla="*/ 647 w 6976"/>
                <a:gd name="T9" fmla="*/ 2503 h 2768"/>
                <a:gd name="T10" fmla="*/ 562 w 6976"/>
                <a:gd name="T11" fmla="*/ 2464 h 2768"/>
                <a:gd name="T12" fmla="*/ 600 w 6976"/>
                <a:gd name="T13" fmla="*/ 2378 h 2768"/>
                <a:gd name="T14" fmla="*/ 890 w 6976"/>
                <a:gd name="T15" fmla="*/ 2768 h 2768"/>
                <a:gd name="T16" fmla="*/ 0 w 6976"/>
                <a:gd name="T17" fmla="*/ 2675 h 2768"/>
                <a:gd name="T18" fmla="*/ 608 w 6976"/>
                <a:gd name="T19" fmla="*/ 2019 h 2768"/>
                <a:gd name="T20" fmla="*/ 890 w 6976"/>
                <a:gd name="T21" fmla="*/ 2768 h 2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6" h="2768">
                  <a:moveTo>
                    <a:pt x="600" y="2378"/>
                  </a:moveTo>
                  <a:lnTo>
                    <a:pt x="6877" y="13"/>
                  </a:lnTo>
                  <a:cubicBezTo>
                    <a:pt x="6911" y="0"/>
                    <a:pt x="6950" y="18"/>
                    <a:pt x="6963" y="52"/>
                  </a:cubicBezTo>
                  <a:cubicBezTo>
                    <a:pt x="6976" y="86"/>
                    <a:pt x="6958" y="125"/>
                    <a:pt x="6924" y="138"/>
                  </a:cubicBezTo>
                  <a:lnTo>
                    <a:pt x="647" y="2503"/>
                  </a:lnTo>
                  <a:cubicBezTo>
                    <a:pt x="613" y="2516"/>
                    <a:pt x="575" y="2498"/>
                    <a:pt x="562" y="2464"/>
                  </a:cubicBezTo>
                  <a:cubicBezTo>
                    <a:pt x="549" y="2429"/>
                    <a:pt x="566" y="2391"/>
                    <a:pt x="600" y="2378"/>
                  </a:cubicBezTo>
                  <a:close/>
                  <a:moveTo>
                    <a:pt x="890" y="2768"/>
                  </a:moveTo>
                  <a:lnTo>
                    <a:pt x="0" y="2675"/>
                  </a:lnTo>
                  <a:lnTo>
                    <a:pt x="608" y="2019"/>
                  </a:lnTo>
                  <a:lnTo>
                    <a:pt x="890" y="2768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205884" name="Freeform 60"/>
            <p:cNvSpPr>
              <a:spLocks noEditPoints="1"/>
            </p:cNvSpPr>
            <p:nvPr/>
          </p:nvSpPr>
          <p:spPr bwMode="auto">
            <a:xfrm>
              <a:off x="2045" y="2620"/>
              <a:ext cx="629" cy="90"/>
            </a:xfrm>
            <a:custGeom>
              <a:avLst/>
              <a:gdLst>
                <a:gd name="T0" fmla="*/ 74 w 6369"/>
                <a:gd name="T1" fmla="*/ 3 h 905"/>
                <a:gd name="T2" fmla="*/ 5710 w 6369"/>
                <a:gd name="T3" fmla="*/ 450 h 905"/>
                <a:gd name="T4" fmla="*/ 5771 w 6369"/>
                <a:gd name="T5" fmla="*/ 522 h 905"/>
                <a:gd name="T6" fmla="*/ 5699 w 6369"/>
                <a:gd name="T7" fmla="*/ 583 h 905"/>
                <a:gd name="T8" fmla="*/ 64 w 6369"/>
                <a:gd name="T9" fmla="*/ 136 h 905"/>
                <a:gd name="T10" fmla="*/ 3 w 6369"/>
                <a:gd name="T11" fmla="*/ 64 h 905"/>
                <a:gd name="T12" fmla="*/ 74 w 6369"/>
                <a:gd name="T13" fmla="*/ 3 h 905"/>
                <a:gd name="T14" fmla="*/ 5603 w 6369"/>
                <a:gd name="T15" fmla="*/ 107 h 905"/>
                <a:gd name="T16" fmla="*/ 6369 w 6369"/>
                <a:gd name="T17" fmla="*/ 569 h 905"/>
                <a:gd name="T18" fmla="*/ 5540 w 6369"/>
                <a:gd name="T19" fmla="*/ 905 h 905"/>
                <a:gd name="T20" fmla="*/ 5603 w 6369"/>
                <a:gd name="T21" fmla="*/ 107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69" h="905">
                  <a:moveTo>
                    <a:pt x="74" y="3"/>
                  </a:moveTo>
                  <a:lnTo>
                    <a:pt x="5710" y="450"/>
                  </a:lnTo>
                  <a:cubicBezTo>
                    <a:pt x="5747" y="453"/>
                    <a:pt x="5774" y="485"/>
                    <a:pt x="5771" y="522"/>
                  </a:cubicBezTo>
                  <a:cubicBezTo>
                    <a:pt x="5768" y="559"/>
                    <a:pt x="5736" y="586"/>
                    <a:pt x="5699" y="583"/>
                  </a:cubicBezTo>
                  <a:lnTo>
                    <a:pt x="64" y="136"/>
                  </a:lnTo>
                  <a:cubicBezTo>
                    <a:pt x="27" y="133"/>
                    <a:pt x="0" y="101"/>
                    <a:pt x="3" y="64"/>
                  </a:cubicBezTo>
                  <a:cubicBezTo>
                    <a:pt x="6" y="27"/>
                    <a:pt x="38" y="0"/>
                    <a:pt x="74" y="3"/>
                  </a:cubicBezTo>
                  <a:close/>
                  <a:moveTo>
                    <a:pt x="5603" y="107"/>
                  </a:moveTo>
                  <a:lnTo>
                    <a:pt x="6369" y="569"/>
                  </a:lnTo>
                  <a:lnTo>
                    <a:pt x="5540" y="905"/>
                  </a:lnTo>
                  <a:lnTo>
                    <a:pt x="5603" y="107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205885" name="Freeform 61"/>
            <p:cNvSpPr>
              <a:spLocks noEditPoints="1"/>
            </p:cNvSpPr>
            <p:nvPr/>
          </p:nvSpPr>
          <p:spPr bwMode="auto">
            <a:xfrm>
              <a:off x="2052" y="2683"/>
              <a:ext cx="619" cy="89"/>
            </a:xfrm>
            <a:custGeom>
              <a:avLst/>
              <a:gdLst>
                <a:gd name="T0" fmla="*/ 670 w 6270"/>
                <a:gd name="T1" fmla="*/ 322 h 904"/>
                <a:gd name="T2" fmla="*/ 6205 w 6270"/>
                <a:gd name="T3" fmla="*/ 768 h 904"/>
                <a:gd name="T4" fmla="*/ 6267 w 6270"/>
                <a:gd name="T5" fmla="*/ 840 h 904"/>
                <a:gd name="T6" fmla="*/ 6195 w 6270"/>
                <a:gd name="T7" fmla="*/ 901 h 904"/>
                <a:gd name="T8" fmla="*/ 659 w 6270"/>
                <a:gd name="T9" fmla="*/ 455 h 904"/>
                <a:gd name="T10" fmla="*/ 598 w 6270"/>
                <a:gd name="T11" fmla="*/ 383 h 904"/>
                <a:gd name="T12" fmla="*/ 670 w 6270"/>
                <a:gd name="T13" fmla="*/ 322 h 904"/>
                <a:gd name="T14" fmla="*/ 765 w 6270"/>
                <a:gd name="T15" fmla="*/ 797 h 904"/>
                <a:gd name="T16" fmla="*/ 0 w 6270"/>
                <a:gd name="T17" fmla="*/ 334 h 904"/>
                <a:gd name="T18" fmla="*/ 830 w 6270"/>
                <a:gd name="T19" fmla="*/ 0 h 904"/>
                <a:gd name="T20" fmla="*/ 765 w 6270"/>
                <a:gd name="T21" fmla="*/ 797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70" h="904">
                  <a:moveTo>
                    <a:pt x="670" y="322"/>
                  </a:moveTo>
                  <a:lnTo>
                    <a:pt x="6205" y="768"/>
                  </a:lnTo>
                  <a:cubicBezTo>
                    <a:pt x="6242" y="771"/>
                    <a:pt x="6270" y="803"/>
                    <a:pt x="6267" y="840"/>
                  </a:cubicBezTo>
                  <a:cubicBezTo>
                    <a:pt x="6264" y="877"/>
                    <a:pt x="6231" y="904"/>
                    <a:pt x="6195" y="901"/>
                  </a:cubicBezTo>
                  <a:lnTo>
                    <a:pt x="659" y="455"/>
                  </a:lnTo>
                  <a:cubicBezTo>
                    <a:pt x="623" y="452"/>
                    <a:pt x="595" y="419"/>
                    <a:pt x="598" y="383"/>
                  </a:cubicBezTo>
                  <a:cubicBezTo>
                    <a:pt x="601" y="346"/>
                    <a:pt x="633" y="319"/>
                    <a:pt x="670" y="322"/>
                  </a:cubicBezTo>
                  <a:close/>
                  <a:moveTo>
                    <a:pt x="765" y="797"/>
                  </a:moveTo>
                  <a:lnTo>
                    <a:pt x="0" y="334"/>
                  </a:lnTo>
                  <a:lnTo>
                    <a:pt x="830" y="0"/>
                  </a:lnTo>
                  <a:lnTo>
                    <a:pt x="765" y="797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205886" name="Freeform 62"/>
            <p:cNvSpPr>
              <a:spLocks noEditPoints="1"/>
            </p:cNvSpPr>
            <p:nvPr/>
          </p:nvSpPr>
          <p:spPr bwMode="auto">
            <a:xfrm>
              <a:off x="1983" y="3013"/>
              <a:ext cx="688" cy="273"/>
            </a:xfrm>
            <a:custGeom>
              <a:avLst/>
              <a:gdLst>
                <a:gd name="T0" fmla="*/ 6877 w 6976"/>
                <a:gd name="T1" fmla="*/ 2755 h 2768"/>
                <a:gd name="T2" fmla="*/ 600 w 6976"/>
                <a:gd name="T3" fmla="*/ 390 h 2768"/>
                <a:gd name="T4" fmla="*/ 562 w 6976"/>
                <a:gd name="T5" fmla="*/ 304 h 2768"/>
                <a:gd name="T6" fmla="*/ 647 w 6976"/>
                <a:gd name="T7" fmla="*/ 265 h 2768"/>
                <a:gd name="T8" fmla="*/ 6924 w 6976"/>
                <a:gd name="T9" fmla="*/ 2630 h 2768"/>
                <a:gd name="T10" fmla="*/ 6963 w 6976"/>
                <a:gd name="T11" fmla="*/ 2716 h 2768"/>
                <a:gd name="T12" fmla="*/ 6877 w 6976"/>
                <a:gd name="T13" fmla="*/ 2755 h 2768"/>
                <a:gd name="T14" fmla="*/ 608 w 6976"/>
                <a:gd name="T15" fmla="*/ 749 h 2768"/>
                <a:gd name="T16" fmla="*/ 0 w 6976"/>
                <a:gd name="T17" fmla="*/ 92 h 2768"/>
                <a:gd name="T18" fmla="*/ 890 w 6976"/>
                <a:gd name="T19" fmla="*/ 0 h 2768"/>
                <a:gd name="T20" fmla="*/ 608 w 6976"/>
                <a:gd name="T21" fmla="*/ 749 h 2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6" h="2768">
                  <a:moveTo>
                    <a:pt x="6877" y="2755"/>
                  </a:moveTo>
                  <a:lnTo>
                    <a:pt x="600" y="390"/>
                  </a:lnTo>
                  <a:cubicBezTo>
                    <a:pt x="566" y="377"/>
                    <a:pt x="549" y="338"/>
                    <a:pt x="562" y="304"/>
                  </a:cubicBezTo>
                  <a:cubicBezTo>
                    <a:pt x="575" y="270"/>
                    <a:pt x="613" y="252"/>
                    <a:pt x="647" y="265"/>
                  </a:cubicBezTo>
                  <a:lnTo>
                    <a:pt x="6924" y="2630"/>
                  </a:lnTo>
                  <a:cubicBezTo>
                    <a:pt x="6958" y="2643"/>
                    <a:pt x="6976" y="2682"/>
                    <a:pt x="6963" y="2716"/>
                  </a:cubicBezTo>
                  <a:cubicBezTo>
                    <a:pt x="6950" y="2750"/>
                    <a:pt x="6911" y="2768"/>
                    <a:pt x="6877" y="2755"/>
                  </a:cubicBezTo>
                  <a:close/>
                  <a:moveTo>
                    <a:pt x="608" y="749"/>
                  </a:moveTo>
                  <a:lnTo>
                    <a:pt x="0" y="92"/>
                  </a:lnTo>
                  <a:lnTo>
                    <a:pt x="890" y="0"/>
                  </a:lnTo>
                  <a:lnTo>
                    <a:pt x="608" y="74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205887" name="Freeform 63"/>
            <p:cNvSpPr>
              <a:spLocks noEditPoints="1"/>
            </p:cNvSpPr>
            <p:nvPr/>
          </p:nvSpPr>
          <p:spPr bwMode="auto">
            <a:xfrm>
              <a:off x="2015" y="2935"/>
              <a:ext cx="688" cy="273"/>
            </a:xfrm>
            <a:custGeom>
              <a:avLst/>
              <a:gdLst>
                <a:gd name="T0" fmla="*/ 6328 w 6975"/>
                <a:gd name="T1" fmla="*/ 2503 h 2768"/>
                <a:gd name="T2" fmla="*/ 52 w 6975"/>
                <a:gd name="T3" fmla="*/ 138 h 2768"/>
                <a:gd name="T4" fmla="*/ 13 w 6975"/>
                <a:gd name="T5" fmla="*/ 52 h 2768"/>
                <a:gd name="T6" fmla="*/ 99 w 6975"/>
                <a:gd name="T7" fmla="*/ 13 h 2768"/>
                <a:gd name="T8" fmla="*/ 6375 w 6975"/>
                <a:gd name="T9" fmla="*/ 2378 h 2768"/>
                <a:gd name="T10" fmla="*/ 6414 w 6975"/>
                <a:gd name="T11" fmla="*/ 2464 h 2768"/>
                <a:gd name="T12" fmla="*/ 6328 w 6975"/>
                <a:gd name="T13" fmla="*/ 2503 h 2768"/>
                <a:gd name="T14" fmla="*/ 6368 w 6975"/>
                <a:gd name="T15" fmla="*/ 2019 h 2768"/>
                <a:gd name="T16" fmla="*/ 6975 w 6975"/>
                <a:gd name="T17" fmla="*/ 2675 h 2768"/>
                <a:gd name="T18" fmla="*/ 6085 w 6975"/>
                <a:gd name="T19" fmla="*/ 2768 h 2768"/>
                <a:gd name="T20" fmla="*/ 6368 w 6975"/>
                <a:gd name="T21" fmla="*/ 2019 h 2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75" h="2768">
                  <a:moveTo>
                    <a:pt x="6328" y="2503"/>
                  </a:moveTo>
                  <a:lnTo>
                    <a:pt x="52" y="138"/>
                  </a:lnTo>
                  <a:cubicBezTo>
                    <a:pt x="17" y="125"/>
                    <a:pt x="0" y="86"/>
                    <a:pt x="13" y="52"/>
                  </a:cubicBezTo>
                  <a:cubicBezTo>
                    <a:pt x="26" y="18"/>
                    <a:pt x="64" y="0"/>
                    <a:pt x="99" y="13"/>
                  </a:cubicBezTo>
                  <a:lnTo>
                    <a:pt x="6375" y="2378"/>
                  </a:lnTo>
                  <a:cubicBezTo>
                    <a:pt x="6409" y="2391"/>
                    <a:pt x="6427" y="2429"/>
                    <a:pt x="6414" y="2464"/>
                  </a:cubicBezTo>
                  <a:cubicBezTo>
                    <a:pt x="6401" y="2498"/>
                    <a:pt x="6362" y="2516"/>
                    <a:pt x="6328" y="2503"/>
                  </a:cubicBezTo>
                  <a:close/>
                  <a:moveTo>
                    <a:pt x="6368" y="2019"/>
                  </a:moveTo>
                  <a:lnTo>
                    <a:pt x="6975" y="2675"/>
                  </a:lnTo>
                  <a:lnTo>
                    <a:pt x="6085" y="2768"/>
                  </a:lnTo>
                  <a:lnTo>
                    <a:pt x="6368" y="2019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205888" name="Freeform 64"/>
            <p:cNvSpPr>
              <a:spLocks noEditPoints="1"/>
            </p:cNvSpPr>
            <p:nvPr/>
          </p:nvSpPr>
          <p:spPr bwMode="auto">
            <a:xfrm>
              <a:off x="3308" y="3219"/>
              <a:ext cx="313" cy="79"/>
            </a:xfrm>
            <a:custGeom>
              <a:avLst/>
              <a:gdLst>
                <a:gd name="T0" fmla="*/ 67 w 3167"/>
                <a:gd name="T1" fmla="*/ 329 h 800"/>
                <a:gd name="T2" fmla="*/ 2501 w 3167"/>
                <a:gd name="T3" fmla="*/ 334 h 800"/>
                <a:gd name="T4" fmla="*/ 2567 w 3167"/>
                <a:gd name="T5" fmla="*/ 401 h 800"/>
                <a:gd name="T6" fmla="*/ 2500 w 3167"/>
                <a:gd name="T7" fmla="*/ 467 h 800"/>
                <a:gd name="T8" fmla="*/ 67 w 3167"/>
                <a:gd name="T9" fmla="*/ 462 h 800"/>
                <a:gd name="T10" fmla="*/ 0 w 3167"/>
                <a:gd name="T11" fmla="*/ 395 h 800"/>
                <a:gd name="T12" fmla="*/ 67 w 3167"/>
                <a:gd name="T13" fmla="*/ 329 h 800"/>
                <a:gd name="T14" fmla="*/ 2368 w 3167"/>
                <a:gd name="T15" fmla="*/ 0 h 800"/>
                <a:gd name="T16" fmla="*/ 3167 w 3167"/>
                <a:gd name="T17" fmla="*/ 402 h 800"/>
                <a:gd name="T18" fmla="*/ 2366 w 3167"/>
                <a:gd name="T19" fmla="*/ 800 h 800"/>
                <a:gd name="T20" fmla="*/ 2368 w 3167"/>
                <a:gd name="T21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67" h="800">
                  <a:moveTo>
                    <a:pt x="67" y="329"/>
                  </a:moveTo>
                  <a:lnTo>
                    <a:pt x="2501" y="334"/>
                  </a:lnTo>
                  <a:cubicBezTo>
                    <a:pt x="2537" y="334"/>
                    <a:pt x="2567" y="364"/>
                    <a:pt x="2567" y="401"/>
                  </a:cubicBezTo>
                  <a:cubicBezTo>
                    <a:pt x="2567" y="438"/>
                    <a:pt x="2537" y="467"/>
                    <a:pt x="2500" y="467"/>
                  </a:cubicBezTo>
                  <a:lnTo>
                    <a:pt x="67" y="462"/>
                  </a:lnTo>
                  <a:cubicBezTo>
                    <a:pt x="30" y="462"/>
                    <a:pt x="0" y="432"/>
                    <a:pt x="0" y="395"/>
                  </a:cubicBezTo>
                  <a:cubicBezTo>
                    <a:pt x="1" y="359"/>
                    <a:pt x="30" y="329"/>
                    <a:pt x="67" y="329"/>
                  </a:cubicBezTo>
                  <a:close/>
                  <a:moveTo>
                    <a:pt x="2368" y="0"/>
                  </a:moveTo>
                  <a:lnTo>
                    <a:pt x="3167" y="402"/>
                  </a:lnTo>
                  <a:lnTo>
                    <a:pt x="2366" y="800"/>
                  </a:lnTo>
                  <a:lnTo>
                    <a:pt x="2368" y="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205889" name="Freeform 65"/>
            <p:cNvSpPr>
              <a:spLocks noEditPoints="1"/>
            </p:cNvSpPr>
            <p:nvPr/>
          </p:nvSpPr>
          <p:spPr bwMode="auto">
            <a:xfrm>
              <a:off x="3300" y="3320"/>
              <a:ext cx="313" cy="79"/>
            </a:xfrm>
            <a:custGeom>
              <a:avLst/>
              <a:gdLst>
                <a:gd name="T0" fmla="*/ 3101 w 3167"/>
                <a:gd name="T1" fmla="*/ 462 h 800"/>
                <a:gd name="T2" fmla="*/ 667 w 3167"/>
                <a:gd name="T3" fmla="*/ 467 h 800"/>
                <a:gd name="T4" fmla="*/ 600 w 3167"/>
                <a:gd name="T5" fmla="*/ 401 h 800"/>
                <a:gd name="T6" fmla="*/ 667 w 3167"/>
                <a:gd name="T7" fmla="*/ 334 h 800"/>
                <a:gd name="T8" fmla="*/ 3100 w 3167"/>
                <a:gd name="T9" fmla="*/ 329 h 800"/>
                <a:gd name="T10" fmla="*/ 3167 w 3167"/>
                <a:gd name="T11" fmla="*/ 395 h 800"/>
                <a:gd name="T12" fmla="*/ 3101 w 3167"/>
                <a:gd name="T13" fmla="*/ 462 h 800"/>
                <a:gd name="T14" fmla="*/ 801 w 3167"/>
                <a:gd name="T15" fmla="*/ 800 h 800"/>
                <a:gd name="T16" fmla="*/ 0 w 3167"/>
                <a:gd name="T17" fmla="*/ 402 h 800"/>
                <a:gd name="T18" fmla="*/ 800 w 3167"/>
                <a:gd name="T19" fmla="*/ 0 h 800"/>
                <a:gd name="T20" fmla="*/ 801 w 3167"/>
                <a:gd name="T21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67" h="800">
                  <a:moveTo>
                    <a:pt x="3101" y="462"/>
                  </a:moveTo>
                  <a:lnTo>
                    <a:pt x="667" y="467"/>
                  </a:lnTo>
                  <a:cubicBezTo>
                    <a:pt x="630" y="467"/>
                    <a:pt x="601" y="438"/>
                    <a:pt x="600" y="401"/>
                  </a:cubicBezTo>
                  <a:cubicBezTo>
                    <a:pt x="600" y="364"/>
                    <a:pt x="630" y="334"/>
                    <a:pt x="667" y="334"/>
                  </a:cubicBezTo>
                  <a:lnTo>
                    <a:pt x="3100" y="329"/>
                  </a:lnTo>
                  <a:cubicBezTo>
                    <a:pt x="3137" y="329"/>
                    <a:pt x="3167" y="359"/>
                    <a:pt x="3167" y="395"/>
                  </a:cubicBezTo>
                  <a:cubicBezTo>
                    <a:pt x="3167" y="432"/>
                    <a:pt x="3137" y="462"/>
                    <a:pt x="3101" y="462"/>
                  </a:cubicBezTo>
                  <a:close/>
                  <a:moveTo>
                    <a:pt x="801" y="800"/>
                  </a:moveTo>
                  <a:lnTo>
                    <a:pt x="0" y="402"/>
                  </a:lnTo>
                  <a:lnTo>
                    <a:pt x="800" y="0"/>
                  </a:lnTo>
                  <a:lnTo>
                    <a:pt x="801" y="800"/>
                  </a:lnTo>
                  <a:close/>
                </a:path>
              </a:pathLst>
            </a:custGeom>
            <a:solidFill>
              <a:srgbClr val="000000"/>
            </a:solidFill>
            <a:ln w="31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5387975" cy="461963"/>
          </a:xfrm>
        </p:spPr>
        <p:txBody>
          <a:bodyPr/>
          <a:lstStyle/>
          <a:p>
            <a:r>
              <a:rPr lang="de-DE"/>
              <a:t>Aufruf von Funktionen</a:t>
            </a:r>
          </a:p>
        </p:txBody>
      </p:sp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6491288" y="1879600"/>
          <a:ext cx="2182812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4" name="Bitmap" r:id="rId3" imgW="1743318" imgH="3591426" progId="Paint.Picture">
                  <p:embed/>
                </p:oleObj>
              </mc:Choice>
              <mc:Fallback>
                <p:oleObj name="Bitmap" r:id="rId3" imgW="1743318" imgH="359142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1879600"/>
                        <a:ext cx="2182812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7" name="Object 7"/>
          <p:cNvGraphicFramePr>
            <a:graphicFrameLocks noChangeAspect="1"/>
          </p:cNvGraphicFramePr>
          <p:nvPr/>
        </p:nvGraphicFramePr>
        <p:xfrm>
          <a:off x="304800" y="3581400"/>
          <a:ext cx="4800600" cy="283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5" name="Bitmap" r:id="rId5" imgW="3543795" imgH="2095793" progId="Paint.Picture">
                  <p:embed/>
                </p:oleObj>
              </mc:Choice>
              <mc:Fallback>
                <p:oleObj name="Bitmap" r:id="rId5" imgW="3543795" imgH="2095793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81400"/>
                        <a:ext cx="4800600" cy="283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228600" y="1689100"/>
            <a:ext cx="61245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de-DE" sz="1800" b="0">
                <a:solidFill>
                  <a:schemeClr val="tx1"/>
                </a:solidFill>
                <a:latin typeface="Arial" charset="0"/>
              </a:rPr>
              <a:t>Im </a:t>
            </a:r>
            <a:r>
              <a:rPr kumimoji="0" lang="de-DE" sz="1800">
                <a:solidFill>
                  <a:srgbClr val="0033CC"/>
                </a:solidFill>
                <a:latin typeface="Arial" charset="0"/>
              </a:rPr>
              <a:t>Programmelemente-Katalog</a:t>
            </a:r>
            <a:r>
              <a:rPr kumimoji="0" lang="de-DE" sz="1800" b="0">
                <a:solidFill>
                  <a:schemeClr val="tx1"/>
                </a:solidFill>
                <a:latin typeface="Arial" charset="0"/>
              </a:rPr>
              <a:t> finden wir die angelegten Funktionen wieder und können sie per Drag and Drop in ein Netzwerk ziehen.</a:t>
            </a:r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381000" y="3200400"/>
            <a:ext cx="251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de-DE" sz="1800" b="0">
                <a:solidFill>
                  <a:schemeClr val="tx1"/>
                </a:solidFill>
                <a:latin typeface="Arial" charset="0"/>
              </a:rPr>
              <a:t>FC 1 – Aufruf in FUP</a:t>
            </a:r>
          </a:p>
        </p:txBody>
      </p:sp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381000" y="2857500"/>
            <a:ext cx="59102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de-DE" sz="1800" b="0">
                <a:solidFill>
                  <a:schemeClr val="tx1"/>
                </a:solidFill>
                <a:latin typeface="Arial" charset="0"/>
              </a:rPr>
              <a:t>FC 1 – Aufruf in AWL (Anweisungsliste)</a:t>
            </a:r>
          </a:p>
        </p:txBody>
      </p:sp>
      <p:graphicFrame>
        <p:nvGraphicFramePr>
          <p:cNvPr id="168966" name="Object 6"/>
          <p:cNvGraphicFramePr>
            <a:graphicFrameLocks noChangeAspect="1"/>
          </p:cNvGraphicFramePr>
          <p:nvPr/>
        </p:nvGraphicFramePr>
        <p:xfrm>
          <a:off x="304800" y="3657600"/>
          <a:ext cx="5334000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6" name="Bitmap" r:id="rId7" imgW="4153480" imgH="1933333" progId="Paint.Picture">
                  <p:embed/>
                </p:oleObj>
              </mc:Choice>
              <mc:Fallback>
                <p:oleObj name="Bitmap" r:id="rId7" imgW="4153480" imgH="1933333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657600"/>
                        <a:ext cx="5334000" cy="248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8" name="Object 8"/>
          <p:cNvGraphicFramePr>
            <a:graphicFrameLocks noChangeAspect="1"/>
          </p:cNvGraphicFramePr>
          <p:nvPr/>
        </p:nvGraphicFramePr>
        <p:xfrm>
          <a:off x="228600" y="3276600"/>
          <a:ext cx="5410200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7" name="Bitmap" r:id="rId9" imgW="3591426" imgH="1828571" progId="Paint.Picture">
                  <p:embed/>
                </p:oleObj>
              </mc:Choice>
              <mc:Fallback>
                <p:oleObj name="Bitmap" r:id="rId9" imgW="3591426" imgH="1828571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76600"/>
                        <a:ext cx="5410200" cy="275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3" name="Oval 13"/>
          <p:cNvSpPr>
            <a:spLocks noChangeArrowheads="1"/>
          </p:cNvSpPr>
          <p:nvPr/>
        </p:nvSpPr>
        <p:spPr bwMode="auto">
          <a:xfrm>
            <a:off x="6237288" y="4910138"/>
            <a:ext cx="2605087" cy="852487"/>
          </a:xfrm>
          <a:prstGeom prst="ellipse">
            <a:avLst/>
          </a:prstGeom>
          <a:noFill/>
          <a:ln w="381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0" grpId="0" autoUpdateAnimBg="0"/>
      <p:bldP spid="168971" grpId="0" autoUpdateAnimBg="0"/>
      <p:bldP spid="16897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Sprungfunktionen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450975"/>
            <a:ext cx="7772400" cy="4114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z="2000"/>
              <a:t>Sprungfunktionen</a:t>
            </a:r>
          </a:p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de-DE" sz="2000"/>
              <a:t>Erst wenn die Bedingung erfüllt ist, wird ein festgelegter Schritt ausgeführt.  </a:t>
            </a:r>
          </a:p>
        </p:txBody>
      </p:sp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60" b="8293"/>
          <a:stretch>
            <a:fillRect/>
          </a:stretch>
        </p:blipFill>
        <p:spPr bwMode="auto">
          <a:xfrm>
            <a:off x="1290638" y="2946400"/>
            <a:ext cx="6624637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6754812" cy="461963"/>
          </a:xfrm>
        </p:spPr>
        <p:txBody>
          <a:bodyPr/>
          <a:lstStyle/>
          <a:p>
            <a:r>
              <a:rPr lang="de-DE"/>
              <a:t>Strukturieren des Programms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914400" y="2895600"/>
            <a:ext cx="434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0" lang="de-DE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179388" y="1566863"/>
            <a:ext cx="8774112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0" lang="de-DE" sz="1800" b="0">
                <a:solidFill>
                  <a:schemeClr val="tx1"/>
                </a:solidFill>
                <a:latin typeface="Arial" charset="0"/>
              </a:rPr>
              <a:t>Die S7 CPUs bearbeiten ihr Programm fortlaufend, um einen Prozess zu steuern. Um kleine Programme zu erstellen reicht theoretisch das </a:t>
            </a:r>
            <a:r>
              <a:rPr kumimoji="0" lang="de-DE" sz="1800">
                <a:solidFill>
                  <a:schemeClr val="tx1"/>
                </a:solidFill>
                <a:latin typeface="Arial" charset="0"/>
              </a:rPr>
              <a:t>Hauptprogramm</a:t>
            </a:r>
            <a:r>
              <a:rPr kumimoji="0" lang="de-DE" sz="1800" b="0">
                <a:solidFill>
                  <a:schemeClr val="tx1"/>
                </a:solidFill>
                <a:latin typeface="Arial" charset="0"/>
              </a:rPr>
              <a:t> OB1. </a:t>
            </a:r>
          </a:p>
          <a:p>
            <a:pPr algn="just">
              <a:spcBef>
                <a:spcPct val="50000"/>
              </a:spcBef>
            </a:pPr>
            <a:r>
              <a:rPr kumimoji="0" lang="de-DE" sz="1800" b="0">
                <a:solidFill>
                  <a:schemeClr val="tx1"/>
                </a:solidFill>
                <a:latin typeface="Arial" charset="0"/>
              </a:rPr>
              <a:t>Aus dem Hauptprogramm lassen sich aber auch verschiedene </a:t>
            </a:r>
            <a:r>
              <a:rPr kumimoji="0" lang="de-DE" sz="1800">
                <a:solidFill>
                  <a:schemeClr val="tx1"/>
                </a:solidFill>
                <a:latin typeface="Arial" charset="0"/>
              </a:rPr>
              <a:t>Unterprogramme</a:t>
            </a:r>
            <a:r>
              <a:rPr kumimoji="0" lang="de-DE" sz="1800" b="0">
                <a:solidFill>
                  <a:schemeClr val="tx1"/>
                </a:solidFill>
                <a:latin typeface="Arial" charset="0"/>
              </a:rPr>
              <a:t> (Funktionen) aufrufen. Diese sind dem Hauptprogramm untergeordnet und werden vom OB1 aufgerufen.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3276600" y="3813175"/>
            <a:ext cx="21336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de-DE" sz="1800">
                <a:solidFill>
                  <a:schemeClr val="tx1"/>
                </a:solidFill>
                <a:latin typeface="Arial" charset="0"/>
              </a:rPr>
              <a:t>OB1 </a:t>
            </a:r>
          </a:p>
          <a:p>
            <a:pPr algn="ctr">
              <a:spcBef>
                <a:spcPct val="50000"/>
              </a:spcBef>
            </a:pPr>
            <a:r>
              <a:rPr kumimoji="0" lang="de-DE" sz="1800" b="0">
                <a:solidFill>
                  <a:schemeClr val="tx1"/>
                </a:solidFill>
                <a:latin typeface="Arial" charset="0"/>
              </a:rPr>
              <a:t>Hauptprogramm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762000" y="5032375"/>
            <a:ext cx="2514600" cy="106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de-DE" sz="1800">
                <a:solidFill>
                  <a:schemeClr val="tx1"/>
                </a:solidFill>
                <a:latin typeface="Arial" charset="0"/>
              </a:rPr>
              <a:t>FC 1</a:t>
            </a:r>
          </a:p>
          <a:p>
            <a:pPr algn="ctr">
              <a:spcBef>
                <a:spcPct val="50000"/>
              </a:spcBef>
            </a:pPr>
            <a:r>
              <a:rPr kumimoji="0" lang="de-DE" sz="1800" b="0">
                <a:solidFill>
                  <a:schemeClr val="tx1"/>
                </a:solidFill>
                <a:latin typeface="Arial" charset="0"/>
              </a:rPr>
              <a:t>Funktion 1             z.B.: Handbetrieb</a:t>
            </a:r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5486400" y="5032375"/>
            <a:ext cx="2514600" cy="106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de-DE" sz="1800">
                <a:solidFill>
                  <a:schemeClr val="tx1"/>
                </a:solidFill>
                <a:latin typeface="Arial" charset="0"/>
              </a:rPr>
              <a:t>FC 2</a:t>
            </a:r>
          </a:p>
          <a:p>
            <a:pPr algn="ctr">
              <a:spcBef>
                <a:spcPct val="50000"/>
              </a:spcBef>
            </a:pPr>
            <a:r>
              <a:rPr kumimoji="0" lang="de-DE" sz="1800" b="0">
                <a:solidFill>
                  <a:schemeClr val="tx1"/>
                </a:solidFill>
                <a:latin typeface="Arial" charset="0"/>
              </a:rPr>
              <a:t>Funktion 2             z.B.: Automatikbetrieb</a:t>
            </a:r>
          </a:p>
        </p:txBody>
      </p:sp>
      <p:sp>
        <p:nvSpPr>
          <p:cNvPr id="164883" name="AutoShape 19"/>
          <p:cNvSpPr>
            <a:spLocks noChangeArrowheads="1"/>
          </p:cNvSpPr>
          <p:nvPr/>
        </p:nvSpPr>
        <p:spPr bwMode="auto">
          <a:xfrm rot="10800000">
            <a:off x="1600200" y="4114800"/>
            <a:ext cx="1676400" cy="914400"/>
          </a:xfrm>
          <a:custGeom>
            <a:avLst/>
            <a:gdLst>
              <a:gd name="G0" fmla="+- 12306 0 0"/>
              <a:gd name="G1" fmla="+- 18658 0 0"/>
              <a:gd name="G2" fmla="+- 7200 0 0"/>
              <a:gd name="G3" fmla="*/ 12306 1 2"/>
              <a:gd name="G4" fmla="+- G3 10800 0"/>
              <a:gd name="G5" fmla="+- 21600 12306 18658"/>
              <a:gd name="G6" fmla="+- 18658 7200 0"/>
              <a:gd name="G7" fmla="*/ G6 1 2"/>
              <a:gd name="G8" fmla="*/ 18658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658 1 2"/>
              <a:gd name="G15" fmla="+- G5 0 G4"/>
              <a:gd name="G16" fmla="+- G0 0 G4"/>
              <a:gd name="G17" fmla="*/ G2 G15 G16"/>
              <a:gd name="T0" fmla="*/ 16953 w 21600"/>
              <a:gd name="T1" fmla="*/ 0 h 21600"/>
              <a:gd name="T2" fmla="*/ 12306 w 21600"/>
              <a:gd name="T3" fmla="*/ 7200 h 21600"/>
              <a:gd name="T4" fmla="*/ 0 w 21600"/>
              <a:gd name="T5" fmla="*/ 19626 h 21600"/>
              <a:gd name="T6" fmla="*/ 9329 w 21600"/>
              <a:gd name="T7" fmla="*/ 21600 h 21600"/>
              <a:gd name="T8" fmla="*/ 18658 w 21600"/>
              <a:gd name="T9" fmla="*/ 14968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953" y="0"/>
                </a:moveTo>
                <a:lnTo>
                  <a:pt x="12306" y="7200"/>
                </a:lnTo>
                <a:lnTo>
                  <a:pt x="15248" y="7200"/>
                </a:lnTo>
                <a:lnTo>
                  <a:pt x="15248" y="17652"/>
                </a:lnTo>
                <a:lnTo>
                  <a:pt x="0" y="17652"/>
                </a:lnTo>
                <a:lnTo>
                  <a:pt x="0" y="21600"/>
                </a:lnTo>
                <a:lnTo>
                  <a:pt x="18658" y="21600"/>
                </a:lnTo>
                <a:lnTo>
                  <a:pt x="18658" y="7200"/>
                </a:lnTo>
                <a:lnTo>
                  <a:pt x="21600" y="72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164884" name="AutoShape 20"/>
          <p:cNvSpPr>
            <a:spLocks noChangeArrowheads="1"/>
          </p:cNvSpPr>
          <p:nvPr/>
        </p:nvSpPr>
        <p:spPr bwMode="auto">
          <a:xfrm rot="10800000" flipH="1">
            <a:off x="5410200" y="4114800"/>
            <a:ext cx="1676400" cy="914400"/>
          </a:xfrm>
          <a:custGeom>
            <a:avLst/>
            <a:gdLst>
              <a:gd name="G0" fmla="+- 12306 0 0"/>
              <a:gd name="G1" fmla="+- 18658 0 0"/>
              <a:gd name="G2" fmla="+- 7200 0 0"/>
              <a:gd name="G3" fmla="*/ 12306 1 2"/>
              <a:gd name="G4" fmla="+- G3 10800 0"/>
              <a:gd name="G5" fmla="+- 21600 12306 18658"/>
              <a:gd name="G6" fmla="+- 18658 7200 0"/>
              <a:gd name="G7" fmla="*/ G6 1 2"/>
              <a:gd name="G8" fmla="*/ 18658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658 1 2"/>
              <a:gd name="G15" fmla="+- G5 0 G4"/>
              <a:gd name="G16" fmla="+- G0 0 G4"/>
              <a:gd name="G17" fmla="*/ G2 G15 G16"/>
              <a:gd name="T0" fmla="*/ 16953 w 21600"/>
              <a:gd name="T1" fmla="*/ 0 h 21600"/>
              <a:gd name="T2" fmla="*/ 12306 w 21600"/>
              <a:gd name="T3" fmla="*/ 7200 h 21600"/>
              <a:gd name="T4" fmla="*/ 0 w 21600"/>
              <a:gd name="T5" fmla="*/ 19626 h 21600"/>
              <a:gd name="T6" fmla="*/ 9329 w 21600"/>
              <a:gd name="T7" fmla="*/ 21600 h 21600"/>
              <a:gd name="T8" fmla="*/ 18658 w 21600"/>
              <a:gd name="T9" fmla="*/ 14968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953" y="0"/>
                </a:moveTo>
                <a:lnTo>
                  <a:pt x="12306" y="7200"/>
                </a:lnTo>
                <a:lnTo>
                  <a:pt x="15248" y="7200"/>
                </a:lnTo>
                <a:lnTo>
                  <a:pt x="15248" y="17652"/>
                </a:lnTo>
                <a:lnTo>
                  <a:pt x="0" y="17652"/>
                </a:lnTo>
                <a:lnTo>
                  <a:pt x="0" y="21600"/>
                </a:lnTo>
                <a:lnTo>
                  <a:pt x="18658" y="21600"/>
                </a:lnTo>
                <a:lnTo>
                  <a:pt x="18658" y="7200"/>
                </a:lnTo>
                <a:lnTo>
                  <a:pt x="21600" y="72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6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2" grpId="0" animBg="1" autoUpdateAnimBg="0"/>
      <p:bldP spid="164873" grpId="0" animBg="1" autoUpdateAnimBg="0"/>
      <p:bldP spid="164883" grpId="0" animBg="1"/>
      <p:bldP spid="1648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549275"/>
            <a:ext cx="6907212" cy="461963"/>
          </a:xfrm>
        </p:spPr>
        <p:txBody>
          <a:bodyPr/>
          <a:lstStyle/>
          <a:p>
            <a:r>
              <a:rPr lang="de-DE"/>
              <a:t>Strukturierte Programmierung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533400" y="18669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de-DE" sz="2400">
                <a:solidFill>
                  <a:schemeClr val="tx1"/>
                </a:solidFill>
                <a:latin typeface="Arial" charset="0"/>
              </a:rPr>
              <a:t>Vorteile der strukturierten Programmierung:</a:t>
            </a: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457200" y="2781300"/>
            <a:ext cx="8521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33CC"/>
              </a:buClr>
              <a:buSzPct val="150000"/>
              <a:buFont typeface="Wingdings" pitchFamily="2" charset="2"/>
              <a:buChar char="§"/>
            </a:pPr>
            <a:r>
              <a:rPr kumimoji="0" lang="de-DE" sz="1800">
                <a:solidFill>
                  <a:schemeClr val="tx1"/>
                </a:solidFill>
                <a:latin typeface="Arial" charset="0"/>
              </a:rPr>
              <a:t>  Der gegliederte Aufbau des Programms schafft einen besseren Überblick.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457200" y="3314700"/>
            <a:ext cx="845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33CC"/>
              </a:buClr>
              <a:buSzPct val="150000"/>
              <a:buFont typeface="Wingdings" pitchFamily="2" charset="2"/>
              <a:buChar char="§"/>
            </a:pPr>
            <a:r>
              <a:rPr kumimoji="0" lang="de-DE" sz="1800">
                <a:solidFill>
                  <a:schemeClr val="tx1"/>
                </a:solidFill>
                <a:latin typeface="Arial" charset="0"/>
              </a:rPr>
              <a:t>  Paralleles Programmieren (Teamwork) ist möglich.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457200" y="3848100"/>
            <a:ext cx="845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33CC"/>
              </a:buClr>
              <a:buSzPct val="150000"/>
              <a:buFont typeface="Wingdings" pitchFamily="2" charset="2"/>
              <a:buChar char="§"/>
            </a:pPr>
            <a:r>
              <a:rPr kumimoji="0" lang="de-DE" sz="1800">
                <a:solidFill>
                  <a:schemeClr val="tx1"/>
                </a:solidFill>
                <a:latin typeface="Arial" charset="0"/>
              </a:rPr>
              <a:t>  Die einzelnen Programmteile können bestimmten Anlagenteilen </a:t>
            </a:r>
            <a:br>
              <a:rPr kumimoji="0" lang="de-DE" sz="1800">
                <a:solidFill>
                  <a:schemeClr val="tx1"/>
                </a:solidFill>
                <a:latin typeface="Arial" charset="0"/>
              </a:rPr>
            </a:br>
            <a:r>
              <a:rPr kumimoji="0" lang="de-DE" sz="1800">
                <a:solidFill>
                  <a:schemeClr val="tx1"/>
                </a:solidFill>
                <a:latin typeface="Arial" charset="0"/>
              </a:rPr>
              <a:t>    zugeordnet werden.</a:t>
            </a:r>
          </a:p>
        </p:txBody>
      </p:sp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457200" y="4610100"/>
            <a:ext cx="845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33CC"/>
              </a:buClr>
              <a:buSzPct val="150000"/>
              <a:buFont typeface="Wingdings" pitchFamily="2" charset="2"/>
              <a:buChar char="§"/>
            </a:pPr>
            <a:r>
              <a:rPr kumimoji="0" lang="de-DE" sz="1800">
                <a:solidFill>
                  <a:schemeClr val="tx1"/>
                </a:solidFill>
                <a:latin typeface="Arial" charset="0"/>
              </a:rPr>
              <a:t>  Die Inbetriebnahme kann schrittweise (ein FC/FB nach dem anderen) </a:t>
            </a:r>
            <a:br>
              <a:rPr kumimoji="0" lang="de-DE" sz="1800">
                <a:solidFill>
                  <a:schemeClr val="tx1"/>
                </a:solidFill>
                <a:latin typeface="Arial" charset="0"/>
              </a:rPr>
            </a:br>
            <a:r>
              <a:rPr kumimoji="0" lang="de-DE" sz="1800">
                <a:solidFill>
                  <a:schemeClr val="tx1"/>
                </a:solidFill>
                <a:latin typeface="Arial" charset="0"/>
              </a:rPr>
              <a:t>    erfolgen.</a:t>
            </a: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457200" y="5310188"/>
            <a:ext cx="845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33CC"/>
              </a:buClr>
              <a:buSzPct val="150000"/>
              <a:buFont typeface="Wingdings" pitchFamily="2" charset="2"/>
              <a:buChar char="§"/>
            </a:pPr>
            <a:r>
              <a:rPr kumimoji="0" lang="de-DE" sz="1800">
                <a:solidFill>
                  <a:schemeClr val="tx1"/>
                </a:solidFill>
                <a:latin typeface="Arial" charset="0"/>
              </a:rPr>
              <a:t>  Die Zykluszeit wird reduziert.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4" grpId="0" autoUpdateAnimBg="0"/>
      <p:bldP spid="165895" grpId="0" autoUpdateAnimBg="0"/>
      <p:bldP spid="165896" grpId="0" autoUpdateAnimBg="0"/>
      <p:bldP spid="165897" grpId="0" autoUpdateAnimBg="0"/>
      <p:bldP spid="16589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18" r="36557" b="11761"/>
          <a:stretch>
            <a:fillRect/>
          </a:stretch>
        </p:blipFill>
        <p:spPr bwMode="auto">
          <a:xfrm>
            <a:off x="4497388" y="3438525"/>
            <a:ext cx="4273550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54000"/>
            <a:ext cx="7772400" cy="685800"/>
          </a:xfrm>
        </p:spPr>
        <p:txBody>
          <a:bodyPr/>
          <a:lstStyle/>
          <a:p>
            <a:r>
              <a:rPr lang="de-DE"/>
              <a:t>Organisationsbausteine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1125538"/>
            <a:ext cx="7772400" cy="4114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z="2400"/>
              <a:t>Organisationsbaustein</a:t>
            </a:r>
          </a:p>
          <a:p>
            <a:pPr lvl="1">
              <a:spcBef>
                <a:spcPct val="60000"/>
              </a:spcBef>
            </a:pPr>
            <a:r>
              <a:rPr lang="de-DE"/>
              <a:t>Organisationsbaustein 1 (OB 1) bildet den zyklischen Hauptablauf des SPS Programms.</a:t>
            </a:r>
          </a:p>
          <a:p>
            <a:pPr lvl="1">
              <a:spcBef>
                <a:spcPct val="60000"/>
              </a:spcBef>
            </a:pPr>
            <a:r>
              <a:rPr lang="de-DE"/>
              <a:t>Der OB 1 wird zyklisch aufgerufen.</a:t>
            </a:r>
          </a:p>
          <a:p>
            <a:pPr lvl="1">
              <a:spcBef>
                <a:spcPct val="60000"/>
              </a:spcBef>
            </a:pPr>
            <a:r>
              <a:rPr lang="de-DE"/>
              <a:t>Weitere Organisationsbausteine </a:t>
            </a:r>
            <a:br>
              <a:rPr lang="de-DE"/>
            </a:br>
            <a:r>
              <a:rPr lang="de-DE"/>
              <a:t>können über bestimmte </a:t>
            </a:r>
            <a:br>
              <a:rPr lang="de-DE"/>
            </a:br>
            <a:r>
              <a:rPr lang="de-DE"/>
              <a:t>Ereignisse (z.B. Alarme) </a:t>
            </a:r>
            <a:br>
              <a:rPr lang="de-DE"/>
            </a:br>
            <a:r>
              <a:rPr lang="de-DE"/>
              <a:t>aktiviert werden.</a:t>
            </a:r>
            <a:r>
              <a:rPr lang="de-DE" b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Funktionen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931988"/>
            <a:ext cx="7772400" cy="4114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z="2400"/>
              <a:t>Funktion (FC)</a:t>
            </a:r>
          </a:p>
          <a:p>
            <a:pPr lvl="1">
              <a:spcBef>
                <a:spcPct val="60000"/>
              </a:spcBef>
            </a:pPr>
            <a:r>
              <a:rPr lang="de-DE" sz="2000"/>
              <a:t>Baustein ohne Gedächtnis</a:t>
            </a:r>
          </a:p>
          <a:p>
            <a:pPr lvl="1">
              <a:spcBef>
                <a:spcPct val="60000"/>
              </a:spcBef>
            </a:pPr>
            <a:r>
              <a:rPr lang="de-DE" sz="2000"/>
              <a:t>Kein Speicherplatz für Variablen</a:t>
            </a:r>
          </a:p>
          <a:p>
            <a:pPr lvl="1">
              <a:spcBef>
                <a:spcPct val="60000"/>
              </a:spcBef>
            </a:pPr>
            <a:r>
              <a:rPr lang="de-DE" sz="2000"/>
              <a:t>Ein-/Ausgangsvariablen können </a:t>
            </a:r>
            <a:br>
              <a:rPr lang="de-DE" sz="2000"/>
            </a:br>
            <a:r>
              <a:rPr lang="de-DE" sz="2000"/>
              <a:t>bei Bedarf übergeben werden.</a:t>
            </a:r>
          </a:p>
        </p:txBody>
      </p:sp>
      <p:pic>
        <p:nvPicPr>
          <p:cNvPr id="201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133600"/>
            <a:ext cx="22225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Funktionsbausteine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2592388"/>
            <a:ext cx="7772400" cy="3762375"/>
          </a:xfrm>
        </p:spPr>
        <p:txBody>
          <a:bodyPr/>
          <a:lstStyle/>
          <a:p>
            <a:r>
              <a:rPr lang="de-DE" sz="2400"/>
              <a:t>Funktionsbaustein (FB)</a:t>
            </a:r>
          </a:p>
          <a:p>
            <a:pPr lvl="1">
              <a:spcBef>
                <a:spcPct val="60000"/>
              </a:spcBef>
            </a:pPr>
            <a:r>
              <a:rPr lang="de-DE" sz="2000"/>
              <a:t>Baustein mit Gedächtnis</a:t>
            </a:r>
          </a:p>
          <a:p>
            <a:pPr lvl="1">
              <a:spcBef>
                <a:spcPct val="60000"/>
              </a:spcBef>
            </a:pPr>
            <a:r>
              <a:rPr lang="de-DE" sz="2000"/>
              <a:t>Eigener Speicherplatz für Variablen</a:t>
            </a:r>
          </a:p>
          <a:p>
            <a:pPr lvl="1">
              <a:spcBef>
                <a:spcPct val="60000"/>
              </a:spcBef>
            </a:pPr>
            <a:r>
              <a:rPr lang="de-DE" sz="2000"/>
              <a:t>Variablen im Instanz-DB</a:t>
            </a:r>
          </a:p>
          <a:p>
            <a:pPr lvl="1">
              <a:spcBef>
                <a:spcPct val="60000"/>
              </a:spcBef>
            </a:pPr>
            <a:r>
              <a:rPr lang="de-DE" sz="2000"/>
              <a:t>Ein-/Ausgangsvariablen müssen übergeben werden.</a:t>
            </a:r>
          </a:p>
        </p:txBody>
      </p:sp>
      <p:pic>
        <p:nvPicPr>
          <p:cNvPr id="200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4"/>
          <a:stretch>
            <a:fillRect/>
          </a:stretch>
        </p:blipFill>
        <p:spPr bwMode="auto">
          <a:xfrm>
            <a:off x="5335588" y="1347788"/>
            <a:ext cx="34067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Datenbausteine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1677988"/>
            <a:ext cx="7772400" cy="4114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z="2000"/>
              <a:t>Datenbaustein (DB)</a:t>
            </a:r>
          </a:p>
          <a:p>
            <a:pPr lvl="1">
              <a:spcBef>
                <a:spcPct val="60000"/>
              </a:spcBef>
            </a:pPr>
            <a:r>
              <a:rPr lang="de-DE" sz="2000"/>
              <a:t>können automatisch aus Funktionsbausteinen </a:t>
            </a:r>
            <a:br>
              <a:rPr lang="de-DE" sz="2000"/>
            </a:br>
            <a:r>
              <a:rPr lang="de-DE" sz="2000"/>
              <a:t>generiert werden.  </a:t>
            </a:r>
          </a:p>
          <a:p>
            <a:pPr lvl="1">
              <a:spcBef>
                <a:spcPct val="60000"/>
              </a:spcBef>
            </a:pPr>
            <a:r>
              <a:rPr lang="de-DE" sz="2000"/>
              <a:t>speichern die Daten zu verschiedenen Variablen</a:t>
            </a:r>
          </a:p>
        </p:txBody>
      </p:sp>
      <p:pic>
        <p:nvPicPr>
          <p:cNvPr id="203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716338"/>
            <a:ext cx="58578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Strukturierte Programmierung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1901825"/>
            <a:ext cx="8399462" cy="4114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z="2000"/>
              <a:t>Systemfunktionen und Systemfunktionsbausteine (SFC/SFB)</a:t>
            </a:r>
          </a:p>
          <a:p>
            <a:pPr lvl="1">
              <a:spcBef>
                <a:spcPct val="60000"/>
              </a:spcBef>
            </a:pPr>
            <a:r>
              <a:rPr lang="de-DE" sz="2000"/>
              <a:t>Vorgefertigte Bausteine </a:t>
            </a:r>
          </a:p>
          <a:p>
            <a:pPr lvl="1">
              <a:spcBef>
                <a:spcPct val="60000"/>
              </a:spcBef>
            </a:pPr>
            <a:r>
              <a:rPr lang="de-DE" sz="2000"/>
              <a:t>In das Betriebssystem integriert</a:t>
            </a:r>
          </a:p>
          <a:p>
            <a:pPr lvl="1">
              <a:spcBef>
                <a:spcPct val="60000"/>
              </a:spcBef>
            </a:pPr>
            <a:r>
              <a:rPr lang="de-DE" sz="2000"/>
              <a:t>z.B. Uhrzeit stellen (SFC)</a:t>
            </a:r>
          </a:p>
          <a:p>
            <a:pPr lvl="1">
              <a:spcBef>
                <a:spcPct val="60000"/>
              </a:spcBef>
            </a:pPr>
            <a:r>
              <a:rPr lang="de-DE" sz="2000"/>
              <a:t>z.B. Motoransteuerung (SFB)</a:t>
            </a:r>
          </a:p>
        </p:txBody>
      </p:sp>
      <p:pic>
        <p:nvPicPr>
          <p:cNvPr id="202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3416300"/>
            <a:ext cx="28670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Lineare Programmierung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639888"/>
            <a:ext cx="7772400" cy="4114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z="2000"/>
              <a:t>Lineare Programmierung = linearer Ablauf des Programms</a:t>
            </a:r>
          </a:p>
        </p:txBody>
      </p:sp>
      <p:grpSp>
        <p:nvGrpSpPr>
          <p:cNvPr id="204804" name="Group 4"/>
          <p:cNvGrpSpPr>
            <a:grpSpLocks noChangeAspect="1"/>
          </p:cNvGrpSpPr>
          <p:nvPr/>
        </p:nvGrpSpPr>
        <p:grpSpPr bwMode="auto">
          <a:xfrm>
            <a:off x="1258888" y="2454275"/>
            <a:ext cx="5256212" cy="3400425"/>
            <a:chOff x="1418" y="12752"/>
            <a:chExt cx="3781" cy="2446"/>
          </a:xfrm>
        </p:grpSpPr>
        <p:sp>
          <p:nvSpPr>
            <p:cNvPr id="204805" name="AutoShape 5"/>
            <p:cNvSpPr>
              <a:spLocks noChangeAspect="1" noChangeArrowheads="1"/>
            </p:cNvSpPr>
            <p:nvPr/>
          </p:nvSpPr>
          <p:spPr bwMode="auto">
            <a:xfrm>
              <a:off x="1418" y="12752"/>
              <a:ext cx="3781" cy="2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04806" name="Rectangle 6"/>
            <p:cNvSpPr>
              <a:spLocks noChangeArrowheads="1"/>
            </p:cNvSpPr>
            <p:nvPr/>
          </p:nvSpPr>
          <p:spPr bwMode="auto">
            <a:xfrm>
              <a:off x="1620" y="12752"/>
              <a:ext cx="3437" cy="2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kumimoji="0" lang="de-DE">
                  <a:solidFill>
                    <a:schemeClr val="tx1"/>
                  </a:solidFill>
                  <a:latin typeface="Tahoma" pitchFamily="34" charset="0"/>
                </a:rPr>
                <a:t>OB 1</a:t>
              </a:r>
              <a:endParaRPr kumimoji="0" lang="de-DE" b="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204807" name="Line 7"/>
            <p:cNvSpPr>
              <a:spLocks noChangeShapeType="1"/>
            </p:cNvSpPr>
            <p:nvPr/>
          </p:nvSpPr>
          <p:spPr bwMode="auto">
            <a:xfrm>
              <a:off x="1635" y="13245"/>
              <a:ext cx="3421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CH"/>
            </a:p>
          </p:txBody>
        </p:sp>
        <p:sp>
          <p:nvSpPr>
            <p:cNvPr id="204808" name="AutoShape 8"/>
            <p:cNvSpPr>
              <a:spLocks noChangeArrowheads="1"/>
            </p:cNvSpPr>
            <p:nvPr/>
          </p:nvSpPr>
          <p:spPr bwMode="auto">
            <a:xfrm>
              <a:off x="1875" y="13515"/>
              <a:ext cx="675" cy="130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kumimoji="0" lang="de-DE" sz="24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204809" name="AutoShape 9"/>
            <p:cNvSpPr>
              <a:spLocks noChangeArrowheads="1"/>
            </p:cNvSpPr>
            <p:nvPr/>
          </p:nvSpPr>
          <p:spPr bwMode="auto">
            <a:xfrm>
              <a:off x="1822" y="13889"/>
              <a:ext cx="104" cy="14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204810" name="AutoShape 10"/>
            <p:cNvSpPr>
              <a:spLocks noChangeArrowheads="1"/>
            </p:cNvSpPr>
            <p:nvPr/>
          </p:nvSpPr>
          <p:spPr bwMode="auto">
            <a:xfrm flipV="1">
              <a:off x="2500" y="14429"/>
              <a:ext cx="104" cy="14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204811" name="Text Box 11"/>
            <p:cNvSpPr txBox="1">
              <a:spLocks noChangeArrowheads="1"/>
            </p:cNvSpPr>
            <p:nvPr/>
          </p:nvSpPr>
          <p:spPr bwMode="auto">
            <a:xfrm>
              <a:off x="2677" y="13678"/>
              <a:ext cx="1440" cy="1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kumimoji="0" lang="de-DE" b="0">
                  <a:solidFill>
                    <a:schemeClr val="tx1"/>
                  </a:solidFill>
                  <a:latin typeface="Tahoma" pitchFamily="34" charset="0"/>
                </a:rPr>
                <a:t>Befehl 1</a:t>
              </a:r>
              <a:br>
                <a:rPr kumimoji="0" lang="de-DE" b="0">
                  <a:solidFill>
                    <a:schemeClr val="tx1"/>
                  </a:solidFill>
                  <a:latin typeface="Tahoma" pitchFamily="34" charset="0"/>
                </a:rPr>
              </a:br>
              <a:r>
                <a:rPr kumimoji="0" lang="de-DE" b="0">
                  <a:solidFill>
                    <a:schemeClr val="tx1"/>
                  </a:solidFill>
                  <a:latin typeface="Tahoma" pitchFamily="34" charset="0"/>
                </a:rPr>
                <a:t>Befehl 2</a:t>
              </a:r>
              <a:br>
                <a:rPr kumimoji="0" lang="de-DE" b="0">
                  <a:solidFill>
                    <a:schemeClr val="tx1"/>
                  </a:solidFill>
                  <a:latin typeface="Tahoma" pitchFamily="34" charset="0"/>
                </a:rPr>
              </a:br>
              <a:r>
                <a:rPr kumimoji="0" lang="de-DE" b="0">
                  <a:solidFill>
                    <a:schemeClr val="tx1"/>
                  </a:solidFill>
                  <a:latin typeface="Tahoma" pitchFamily="34" charset="0"/>
                </a:rPr>
                <a:t>…</a:t>
              </a:r>
            </a:p>
            <a:p>
              <a:r>
                <a:rPr kumimoji="0" lang="de-DE" b="0">
                  <a:solidFill>
                    <a:schemeClr val="tx1"/>
                  </a:solidFill>
                  <a:latin typeface="Tahoma" pitchFamily="34" charset="0"/>
                </a:rPr>
                <a:t>Befehl n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ä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FF"/>
      </a:accent1>
      <a:accent2>
        <a:srgbClr val="0000CC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B9"/>
      </a:accent6>
      <a:hlink>
        <a:srgbClr val="FF0033"/>
      </a:hlink>
      <a:folHlink>
        <a:srgbClr val="3366FF"/>
      </a:folHlink>
    </a:clrScheme>
    <a:fontScheme name="Präsentatio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äsentation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</Template>
  <TotalTime>0</TotalTime>
  <Words>326</Words>
  <Application>Microsoft Office PowerPoint</Application>
  <PresentationFormat>Bildschirmpräsentation (4:3)</PresentationFormat>
  <Paragraphs>80</Paragraphs>
  <Slides>12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Wingdings</vt:lpstr>
      <vt:lpstr>Tahoma</vt:lpstr>
      <vt:lpstr>Präsentation</vt:lpstr>
      <vt:lpstr>Bitmap</vt:lpstr>
      <vt:lpstr>PowerPoint-Präsentation</vt:lpstr>
      <vt:lpstr>Strukturieren des Programms</vt:lpstr>
      <vt:lpstr>Strukturierte Programmierung</vt:lpstr>
      <vt:lpstr>Organisationsbausteine</vt:lpstr>
      <vt:lpstr>Funktionen</vt:lpstr>
      <vt:lpstr>Funktionsbausteine</vt:lpstr>
      <vt:lpstr>Datenbausteine</vt:lpstr>
      <vt:lpstr>Strukturierte Programmierung</vt:lpstr>
      <vt:lpstr>Lineare Programmierung</vt:lpstr>
      <vt:lpstr>Strukturierte Programmierung</vt:lpstr>
      <vt:lpstr>Aufruf von Funktionen</vt:lpstr>
      <vt:lpstr>Sprungfunktionen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Strukturierte Programmierung</dc:title>
  <dc:creator>Roman Moser</dc:creator>
  <cp:lastModifiedBy>Roman.Moser</cp:lastModifiedBy>
  <cp:revision>222</cp:revision>
  <cp:lastPrinted>1601-01-01T00:00:00Z</cp:lastPrinted>
  <dcterms:created xsi:type="dcterms:W3CDTF">2001-03-18T20:10:16Z</dcterms:created>
  <dcterms:modified xsi:type="dcterms:W3CDTF">2012-01-25T20:34:12Z</dcterms:modified>
</cp:coreProperties>
</file>