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0080625" cy="7559675"/>
  <p:notesSz cx="7559675" cy="106918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 Unicode M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 Unicode M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 Unicode M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 Unicode M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 Unicode MS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 Unicode MS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 Unicode MS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 Unicode MS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3" y="499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1271071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0180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839179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33892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42733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037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0646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-9525" y="-117475"/>
            <a:ext cx="10080625" cy="7705725"/>
          </a:xfrm>
          <a:prstGeom prst="roundRect">
            <a:avLst>
              <a:gd name="adj" fmla="val 19"/>
            </a:avLst>
          </a:prstGeom>
          <a:solidFill>
            <a:srgbClr val="EAE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CH">
              <a:cs typeface="+mn-cs"/>
            </a:endParaRP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8134350" y="95250"/>
            <a:ext cx="1733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200" b="1">
                <a:solidFill>
                  <a:srgbClr val="000000"/>
                </a:solidFill>
                <a:latin typeface="Arial" charset="0"/>
                <a:cs typeface="+mn-cs"/>
              </a:rPr>
              <a:t>Der magnetische  Kreis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2pPr>
      <a:lvl3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3pPr>
      <a:lvl4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4pPr>
      <a:lvl5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5pPr>
      <a:lvl6pPr marL="1536700" indent="-2159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6pPr>
      <a:lvl7pPr marL="1993900" indent="-2159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7pPr>
      <a:lvl8pPr marL="2451100" indent="-2159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8pPr>
      <a:lvl9pPr marL="2908300" indent="-2159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9pPr>
    </p:titleStyle>
    <p:bodyStyle>
      <a:lvl1pPr marL="431800" indent="-323850" algn="l" defTabSz="449263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StarSymbol" charset="0"/>
        <a:buChar char="●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49263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tarSymbo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295400" indent="-215900" algn="l" defTabSz="449263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StarSymbol" charset="0"/>
        <a:buChar char="●"/>
        <a:defRPr sz="2400">
          <a:solidFill>
            <a:srgbClr val="000000"/>
          </a:solidFill>
          <a:latin typeface="+mn-lt"/>
          <a:cs typeface="+mn-cs"/>
        </a:defRPr>
      </a:lvl3pPr>
      <a:lvl4pPr marL="1727200" indent="-215900" algn="l" defTabSz="449263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tarSymbo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159000" indent="-215900" algn="l" defTabSz="449263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  <a:cs typeface="+mn-cs"/>
        </a:defRPr>
      </a:lvl5pPr>
      <a:lvl6pPr marL="2616200" indent="-215900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  <a:cs typeface="+mn-cs"/>
        </a:defRPr>
      </a:lvl6pPr>
      <a:lvl7pPr marL="3073400" indent="-215900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  <a:cs typeface="+mn-cs"/>
        </a:defRPr>
      </a:lvl7pPr>
      <a:lvl8pPr marL="3530600" indent="-215900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  <a:cs typeface="+mn-cs"/>
        </a:defRPr>
      </a:lvl8pPr>
      <a:lvl9pPr marL="3987800" indent="-215900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514350" y="952500"/>
            <a:ext cx="897413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2800" b="1" dirty="0" err="1">
                <a:solidFill>
                  <a:srgbClr val="000000"/>
                </a:solidFill>
                <a:latin typeface="Arial" charset="0"/>
              </a:rPr>
              <a:t>Spannung</a:t>
            </a:r>
            <a:r>
              <a:rPr lang="en-GB" sz="2800" b="1" dirty="0">
                <a:solidFill>
                  <a:srgbClr val="000000"/>
                </a:solidFill>
                <a:latin typeface="Arial" charset="0"/>
              </a:rPr>
              <a:t> U                          </a:t>
            </a:r>
            <a:r>
              <a:rPr lang="en-GB" sz="2800" b="1" dirty="0" err="1">
                <a:solidFill>
                  <a:srgbClr val="000000"/>
                </a:solidFill>
                <a:latin typeface="Arial" charset="0"/>
              </a:rPr>
              <a:t>Durchflutung</a:t>
            </a:r>
            <a:r>
              <a:rPr lang="en-GB" sz="28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Arial" charset="0"/>
                <a:cs typeface="Arial" charset="0"/>
              </a:rPr>
              <a:t>Θ = N *I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" y="1687513"/>
            <a:ext cx="4329113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0" y="1687513"/>
            <a:ext cx="4311650" cy="389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504825" y="5973763"/>
            <a:ext cx="8924925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</a:rPr>
              <a:t>Die Spannung U entspricht der magnetischen Durchflutung </a:t>
            </a: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Θ.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Θ 'treibt' die Feldlinien durch den magnetischen Kreis.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Θ</a:t>
            </a:r>
            <a:r>
              <a:rPr lang="en-GB">
                <a:solidFill>
                  <a:srgbClr val="000000"/>
                </a:solidFill>
                <a:latin typeface="Arial" charset="0"/>
              </a:rPr>
              <a:t> ist proportional zum el. Strom I und zur Anzahl Windungen N</a:t>
            </a:r>
          </a:p>
        </p:txBody>
      </p:sp>
      <p:sp>
        <p:nvSpPr>
          <p:cNvPr id="3078" name="Oval 5"/>
          <p:cNvSpPr>
            <a:spLocks noChangeArrowheads="1"/>
          </p:cNvSpPr>
          <p:nvPr/>
        </p:nvSpPr>
        <p:spPr bwMode="auto">
          <a:xfrm>
            <a:off x="485775" y="2695575"/>
            <a:ext cx="1562100" cy="1562100"/>
          </a:xfrm>
          <a:prstGeom prst="ellipse">
            <a:avLst/>
          </a:prstGeom>
          <a:noFill/>
          <a:ln w="72000">
            <a:solidFill>
              <a:srgbClr val="FF66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 flipH="1" flipV="1">
            <a:off x="1408113" y="4313238"/>
            <a:ext cx="431800" cy="1641475"/>
          </a:xfrm>
          <a:prstGeom prst="line">
            <a:avLst/>
          </a:prstGeom>
          <a:noFill/>
          <a:ln w="108000">
            <a:solidFill>
              <a:srgbClr val="FF66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CH"/>
          </a:p>
        </p:txBody>
      </p:sp>
      <p:sp>
        <p:nvSpPr>
          <p:cNvPr id="3080" name="Oval 7"/>
          <p:cNvSpPr>
            <a:spLocks noChangeArrowheads="1"/>
          </p:cNvSpPr>
          <p:nvPr/>
        </p:nvSpPr>
        <p:spPr bwMode="auto">
          <a:xfrm>
            <a:off x="5257800" y="2400300"/>
            <a:ext cx="1800225" cy="1800225"/>
          </a:xfrm>
          <a:prstGeom prst="ellipse">
            <a:avLst/>
          </a:prstGeom>
          <a:noFill/>
          <a:ln w="72000">
            <a:solidFill>
              <a:srgbClr val="FF66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3081" name="Line 8"/>
          <p:cNvSpPr>
            <a:spLocks noChangeShapeType="1"/>
          </p:cNvSpPr>
          <p:nvPr/>
        </p:nvSpPr>
        <p:spPr bwMode="auto">
          <a:xfrm flipH="1" flipV="1">
            <a:off x="6561138" y="4198938"/>
            <a:ext cx="869950" cy="1708150"/>
          </a:xfrm>
          <a:prstGeom prst="line">
            <a:avLst/>
          </a:prstGeom>
          <a:noFill/>
          <a:ln w="108000">
            <a:solidFill>
              <a:srgbClr val="FF66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77850" y="803276"/>
            <a:ext cx="8905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b="1" dirty="0">
                <a:solidFill>
                  <a:srgbClr val="000000"/>
                </a:solidFill>
                <a:latin typeface="Arial" charset="0"/>
              </a:rPr>
              <a:t> Strom I                                   </a:t>
            </a:r>
            <a:r>
              <a:rPr lang="en-GB" sz="2800" b="1" dirty="0" err="1">
                <a:solidFill>
                  <a:srgbClr val="000000"/>
                </a:solidFill>
                <a:latin typeface="Arial" charset="0"/>
              </a:rPr>
              <a:t>magn</a:t>
            </a:r>
            <a:r>
              <a:rPr lang="en-GB" sz="2800" b="1" dirty="0">
                <a:solidFill>
                  <a:srgbClr val="000000"/>
                </a:solidFill>
                <a:latin typeface="Arial" charset="0"/>
              </a:rPr>
              <a:t>. </a:t>
            </a:r>
            <a:r>
              <a:rPr lang="en-GB" sz="2800" b="1" dirty="0" err="1">
                <a:solidFill>
                  <a:srgbClr val="000000"/>
                </a:solidFill>
                <a:latin typeface="Arial" charset="0"/>
              </a:rPr>
              <a:t>Fluss</a:t>
            </a:r>
            <a:r>
              <a:rPr lang="en-GB" sz="28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Symbol" pitchFamily="16" charset="2"/>
              </a:rPr>
              <a:t>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06563"/>
            <a:ext cx="4329113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2075" y="1735138"/>
            <a:ext cx="4311650" cy="389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Oval 4"/>
          <p:cNvSpPr>
            <a:spLocks noChangeArrowheads="1"/>
          </p:cNvSpPr>
          <p:nvPr/>
        </p:nvSpPr>
        <p:spPr bwMode="auto">
          <a:xfrm>
            <a:off x="1743075" y="3810000"/>
            <a:ext cx="1562100" cy="1562100"/>
          </a:xfrm>
          <a:prstGeom prst="ellipse">
            <a:avLst/>
          </a:prstGeom>
          <a:noFill/>
          <a:ln w="72000">
            <a:solidFill>
              <a:srgbClr val="FF66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4102" name="Oval 5"/>
          <p:cNvSpPr>
            <a:spLocks noChangeArrowheads="1"/>
          </p:cNvSpPr>
          <p:nvPr/>
        </p:nvSpPr>
        <p:spPr bwMode="auto">
          <a:xfrm>
            <a:off x="6610350" y="3657600"/>
            <a:ext cx="1562100" cy="1562100"/>
          </a:xfrm>
          <a:prstGeom prst="ellipse">
            <a:avLst/>
          </a:prstGeom>
          <a:noFill/>
          <a:ln w="72000">
            <a:solidFill>
              <a:srgbClr val="FF66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714375" y="5973763"/>
            <a:ext cx="8601075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</a:rPr>
              <a:t>Strom I entspricht im magnetischen Kreis dem magn. Fluss </a:t>
            </a: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Φ</a:t>
            </a:r>
            <a:r>
              <a:rPr lang="en-GB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</a:rPr>
              <a:t>Der magn. Fluss </a:t>
            </a: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Φ</a:t>
            </a:r>
            <a:r>
              <a:rPr lang="en-GB">
                <a:solidFill>
                  <a:srgbClr val="000000"/>
                </a:solidFill>
                <a:latin typeface="Arial" charset="0"/>
              </a:rPr>
              <a:t> ist die Summe aller Feldlinien in einem Kern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1943100" y="3571875"/>
            <a:ext cx="58102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 flipV="1">
            <a:off x="1714500" y="5275263"/>
            <a:ext cx="409575" cy="612775"/>
          </a:xfrm>
          <a:prstGeom prst="line">
            <a:avLst/>
          </a:prstGeom>
          <a:noFill/>
          <a:ln w="108000">
            <a:solidFill>
              <a:srgbClr val="FF66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CH"/>
          </a:p>
        </p:txBody>
      </p:sp>
      <p:sp>
        <p:nvSpPr>
          <p:cNvPr id="4106" name="Line 9"/>
          <p:cNvSpPr>
            <a:spLocks noChangeShapeType="1"/>
          </p:cNvSpPr>
          <p:nvPr/>
        </p:nvSpPr>
        <p:spPr bwMode="auto">
          <a:xfrm flipH="1" flipV="1">
            <a:off x="7789863" y="5132388"/>
            <a:ext cx="460375" cy="803275"/>
          </a:xfrm>
          <a:prstGeom prst="line">
            <a:avLst/>
          </a:prstGeom>
          <a:noFill/>
          <a:ln w="108000">
            <a:solidFill>
              <a:srgbClr val="FF66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CH"/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7640638" y="4286250"/>
            <a:ext cx="276225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>
                <a:solidFill>
                  <a:srgbClr val="000000"/>
                </a:solidFill>
                <a:latin typeface="Arial" charset="0"/>
                <a:cs typeface="Arial" charset="0"/>
              </a:rPr>
              <a:t>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533400" y="952500"/>
            <a:ext cx="8905875" cy="40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b="1" dirty="0" err="1">
                <a:solidFill>
                  <a:srgbClr val="000000"/>
                </a:solidFill>
                <a:latin typeface="Arial" charset="0"/>
              </a:rPr>
              <a:t>Stromdichte</a:t>
            </a:r>
            <a:r>
              <a:rPr lang="en-GB" sz="2800" b="1" dirty="0">
                <a:solidFill>
                  <a:srgbClr val="000000"/>
                </a:solidFill>
                <a:latin typeface="Arial" charset="0"/>
              </a:rPr>
              <a:t> J = I / A</a:t>
            </a:r>
            <a:r>
              <a:rPr lang="en-GB" sz="2000" b="1" dirty="0">
                <a:solidFill>
                  <a:srgbClr val="000000"/>
                </a:solidFill>
                <a:latin typeface="Arial" charset="0"/>
              </a:rPr>
              <a:t>CU</a:t>
            </a:r>
            <a:r>
              <a:rPr lang="en-GB" sz="2800" b="1" dirty="0">
                <a:solidFill>
                  <a:srgbClr val="000000"/>
                </a:solidFill>
                <a:latin typeface="Arial" charset="0"/>
              </a:rPr>
              <a:t>         </a:t>
            </a:r>
            <a:r>
              <a:rPr lang="en-GB" sz="2800" b="1" dirty="0" err="1">
                <a:solidFill>
                  <a:srgbClr val="000000"/>
                </a:solidFill>
                <a:latin typeface="Arial" charset="0"/>
              </a:rPr>
              <a:t>Flussdichte</a:t>
            </a:r>
            <a:r>
              <a:rPr lang="en-GB" sz="2800" b="1" dirty="0">
                <a:solidFill>
                  <a:srgbClr val="000000"/>
                </a:solidFill>
                <a:latin typeface="Arial" charset="0"/>
              </a:rPr>
              <a:t> B = </a:t>
            </a:r>
            <a:r>
              <a:rPr lang="en-GB" sz="2800" b="1" dirty="0">
                <a:solidFill>
                  <a:srgbClr val="000000"/>
                </a:solidFill>
                <a:latin typeface="Symbol" pitchFamily="16" charset="2"/>
              </a:rPr>
              <a:t></a:t>
            </a:r>
            <a:r>
              <a:rPr lang="en-GB" sz="28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Arial" charset="0"/>
              </a:rPr>
              <a:t>/ A</a:t>
            </a:r>
            <a:r>
              <a:rPr lang="en-GB" sz="2000" b="1" dirty="0">
                <a:solidFill>
                  <a:srgbClr val="000000"/>
                </a:solidFill>
                <a:latin typeface="Arial" charset="0"/>
              </a:rPr>
              <a:t>FE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06563"/>
            <a:ext cx="4329113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2075" y="1735138"/>
            <a:ext cx="4311650" cy="389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2538413" y="3429000"/>
            <a:ext cx="1743075" cy="1743075"/>
          </a:xfrm>
          <a:prstGeom prst="ellipse">
            <a:avLst/>
          </a:prstGeom>
          <a:noFill/>
          <a:ln w="72000">
            <a:solidFill>
              <a:srgbClr val="FF66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7496175" y="2971800"/>
            <a:ext cx="1476375" cy="1476375"/>
          </a:xfrm>
          <a:prstGeom prst="ellipse">
            <a:avLst/>
          </a:prstGeom>
          <a:noFill/>
          <a:ln w="72000">
            <a:solidFill>
              <a:srgbClr val="FF66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714375" y="5973763"/>
            <a:ext cx="8601075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</a:rPr>
              <a:t>       </a:t>
            </a:r>
            <a:r>
              <a:rPr lang="en-GB" b="1">
                <a:solidFill>
                  <a:srgbClr val="000000"/>
                </a:solidFill>
                <a:latin typeface="Arial" charset="0"/>
              </a:rPr>
              <a:t>Stromdichte J                          Magn. Flussdichte B</a:t>
            </a: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Die magnetische Flussdichte B ist umso grösser, je grösser der Fluss Φ ist und je kleiner der Eisenquerschnitt A</a:t>
            </a:r>
            <a:r>
              <a:rPr lang="en-GB" sz="1800">
                <a:solidFill>
                  <a:srgbClr val="000000"/>
                </a:solidFill>
                <a:latin typeface="Arial" charset="0"/>
                <a:cs typeface="Arial" charset="0"/>
              </a:rPr>
              <a:t>FE</a:t>
            </a: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 ist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1943100" y="3571875"/>
            <a:ext cx="58102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V="1">
            <a:off x="2271713" y="5094288"/>
            <a:ext cx="652462" cy="860425"/>
          </a:xfrm>
          <a:prstGeom prst="line">
            <a:avLst/>
          </a:prstGeom>
          <a:noFill/>
          <a:ln w="108000">
            <a:solidFill>
              <a:srgbClr val="FF66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CH"/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 flipV="1">
            <a:off x="7858125" y="4522788"/>
            <a:ext cx="276225" cy="1474787"/>
          </a:xfrm>
          <a:prstGeom prst="line">
            <a:avLst/>
          </a:prstGeom>
          <a:noFill/>
          <a:ln w="108000">
            <a:solidFill>
              <a:srgbClr val="FF66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CH"/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8258175" y="3867150"/>
            <a:ext cx="276225" cy="3444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Φ</a:t>
            </a: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3381375" y="4262438"/>
            <a:ext cx="276225" cy="344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3795713" y="3819525"/>
            <a:ext cx="1587" cy="81915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533400" y="952500"/>
            <a:ext cx="93154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b="1">
                <a:solidFill>
                  <a:srgbClr val="000000"/>
                </a:solidFill>
                <a:latin typeface="Arial" charset="0"/>
              </a:rPr>
              <a:t>El. Feldstärke E=U/a             Magn. Feldstärke H=</a:t>
            </a:r>
            <a:r>
              <a:rPr lang="en-GB" sz="2800" b="1">
                <a:solidFill>
                  <a:srgbClr val="000000"/>
                </a:solidFill>
                <a:latin typeface="Arial" charset="0"/>
                <a:cs typeface="Arial" charset="0"/>
              </a:rPr>
              <a:t>Θ/lm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" y="1735138"/>
            <a:ext cx="4329113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2075" y="1735138"/>
            <a:ext cx="4311650" cy="389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33400" y="6021388"/>
            <a:ext cx="8905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Die magnetische Feldstärke gibt an, wie gross die Durchflutung pro Meter Feldlinienlänge ist.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752600" y="3524250"/>
            <a:ext cx="1943100" cy="3444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sz="2000" b="1">
                <a:solidFill>
                  <a:srgbClr val="000000"/>
                </a:solidFill>
                <a:latin typeface="Arial" charset="0"/>
              </a:rPr>
              <a:t>a = Leiterlänge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1752600" y="3524250"/>
            <a:ext cx="1943100" cy="3444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sz="2000" b="1">
                <a:solidFill>
                  <a:srgbClr val="000000"/>
                </a:solidFill>
                <a:latin typeface="Arial" charset="0"/>
              </a:rPr>
              <a:t>a = Leiterlänge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5257800" y="4895850"/>
            <a:ext cx="4038600" cy="306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 lm = mittlere Feldlinienlänge</a:t>
            </a: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6288088" y="3190875"/>
            <a:ext cx="276225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>
                <a:solidFill>
                  <a:srgbClr val="000000"/>
                </a:solidFill>
                <a:latin typeface="Arial" charset="0"/>
                <a:cs typeface="Arial" charset="0"/>
              </a:rPr>
              <a:t>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533400" y="952500"/>
            <a:ext cx="9429750" cy="40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800" b="1" dirty="0" err="1">
                <a:solidFill>
                  <a:srgbClr val="000000"/>
                </a:solidFill>
                <a:latin typeface="Arial" charset="0"/>
              </a:rPr>
              <a:t>Leitfähigkeit</a:t>
            </a:r>
            <a:r>
              <a:rPr lang="en-GB" sz="2800" b="1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GB" sz="2800" b="1" dirty="0">
                <a:solidFill>
                  <a:srgbClr val="000000"/>
                </a:solidFill>
                <a:latin typeface="Arial" charset="0"/>
                <a:cs typeface="Arial" charset="0"/>
              </a:rPr>
              <a:t>κ</a:t>
            </a:r>
            <a:r>
              <a:rPr lang="en-GB" sz="2800" b="1" dirty="0">
                <a:solidFill>
                  <a:srgbClr val="000000"/>
                </a:solidFill>
                <a:latin typeface="Arial" charset="0"/>
              </a:rPr>
              <a:t>                       </a:t>
            </a:r>
            <a:r>
              <a:rPr lang="en-GB" sz="2800" b="1" dirty="0" err="1">
                <a:solidFill>
                  <a:srgbClr val="000000"/>
                </a:solidFill>
                <a:latin typeface="Arial" charset="0"/>
              </a:rPr>
              <a:t>Permeabilität</a:t>
            </a:r>
            <a:r>
              <a:rPr lang="en-GB" sz="28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Arial" charset="0"/>
                <a:cs typeface="Arial" charset="0"/>
              </a:rPr>
              <a:t>μ = </a:t>
            </a:r>
            <a:r>
              <a:rPr lang="en-GB" sz="2800" b="1" dirty="0" err="1">
                <a:solidFill>
                  <a:srgbClr val="000000"/>
                </a:solidFill>
                <a:latin typeface="Arial" charset="0"/>
                <a:cs typeface="Arial" charset="0"/>
              </a:rPr>
              <a:t>μ</a:t>
            </a:r>
            <a:r>
              <a:rPr lang="en-GB" b="1" dirty="0" err="1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GB" sz="2800" b="1" dirty="0">
                <a:solidFill>
                  <a:srgbClr val="000000"/>
                </a:solidFill>
                <a:latin typeface="Arial" charset="0"/>
                <a:cs typeface="Arial" charset="0"/>
              </a:rPr>
              <a:t> * </a:t>
            </a:r>
            <a:r>
              <a:rPr lang="en-GB" sz="2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μ</a:t>
            </a:r>
            <a:r>
              <a:rPr lang="en-GB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GB" sz="2800" b="1" dirty="0" smtClean="0">
                <a:solidFill>
                  <a:srgbClr val="000000"/>
                </a:solidFill>
                <a:latin typeface="Arial" charset="0"/>
              </a:rPr>
              <a:t> </a:t>
            </a:r>
            <a:endParaRPr lang="en-GB" sz="2800" b="1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" y="1735138"/>
            <a:ext cx="4329113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2075" y="1735138"/>
            <a:ext cx="4311650" cy="389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533400" y="6021388"/>
            <a:ext cx="89058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</a:rPr>
              <a:t>Die Permeabilität </a:t>
            </a: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μ</a:t>
            </a:r>
            <a:r>
              <a:rPr lang="en-GB" sz="2800" b="1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GB">
                <a:solidFill>
                  <a:srgbClr val="000000"/>
                </a:solidFill>
                <a:latin typeface="Arial" charset="0"/>
              </a:rPr>
              <a:t>gibt an, wie gut ein Stoff die Feldlinien leitet.</a:t>
            </a:r>
            <a:br>
              <a:rPr lang="en-GB">
                <a:solidFill>
                  <a:srgbClr val="000000"/>
                </a:solidFill>
                <a:latin typeface="Arial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</a:rPr>
              <a:t>Permeabilität des Vakuums: (Feldkonst.)  </a:t>
            </a: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μ</a:t>
            </a:r>
            <a:r>
              <a:rPr lang="en-GB" sz="200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 = 1.25*10</a:t>
            </a:r>
            <a:r>
              <a:rPr lang="en-GB" baseline="33000">
                <a:solidFill>
                  <a:srgbClr val="000000"/>
                </a:solidFill>
                <a:latin typeface="Arial" charset="0"/>
                <a:cs typeface="Arial" charset="0"/>
              </a:rPr>
              <a:t>-6</a:t>
            </a: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 [Vs/Am]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Permeabilitätszahl (Materialkonstante)  μ</a:t>
            </a:r>
            <a:r>
              <a:rPr lang="en-GB" sz="2000">
                <a:solidFill>
                  <a:srgbClr val="000000"/>
                </a:solidFill>
                <a:latin typeface="Arial" charset="0"/>
                <a:cs typeface="Arial" charset="0"/>
              </a:rPr>
              <a:t>r </a:t>
            </a: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  [1]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533400" y="952500"/>
            <a:ext cx="93535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b="1">
                <a:solidFill>
                  <a:srgbClr val="000000"/>
                </a:solidFill>
                <a:latin typeface="Arial" charset="0"/>
              </a:rPr>
              <a:t>Widerstand R = U / I             Widerstand Rm = </a:t>
            </a:r>
            <a:r>
              <a:rPr lang="en-GB" sz="2800" b="1">
                <a:solidFill>
                  <a:srgbClr val="000000"/>
                </a:solidFill>
                <a:latin typeface="Arial" charset="0"/>
                <a:cs typeface="Arial" charset="0"/>
              </a:rPr>
              <a:t>Θ / Φ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" y="1735138"/>
            <a:ext cx="4329113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2075" y="1735138"/>
            <a:ext cx="4311650" cy="389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33400" y="6021388"/>
            <a:ext cx="8905875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</a:rPr>
              <a:t>Das Gesetz von Ohm gilt auch im magnetischen Kreis: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</a:rPr>
              <a:t>Durchflutung = magn.Widerstand * magn. Fluss.  </a:t>
            </a:r>
            <a:r>
              <a:rPr lang="en-GB" b="1">
                <a:solidFill>
                  <a:srgbClr val="000000"/>
                </a:solidFill>
                <a:latin typeface="Arial" charset="0"/>
                <a:cs typeface="Arial" charset="0"/>
              </a:rPr>
              <a:t>Θ = Rm * Φ </a:t>
            </a:r>
            <a:r>
              <a:rPr lang="en-GB">
                <a:solidFill>
                  <a:srgbClr val="000000"/>
                </a:solidFill>
                <a:latin typeface="Arial" charset="0"/>
              </a:rPr>
              <a:t/>
            </a:r>
            <a:br>
              <a:rPr lang="en-GB">
                <a:solidFill>
                  <a:srgbClr val="000000"/>
                </a:solidFill>
                <a:latin typeface="Arial" charset="0"/>
              </a:rPr>
            </a:br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6286500" y="3190875"/>
            <a:ext cx="276225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>
                <a:solidFill>
                  <a:srgbClr val="000000"/>
                </a:solidFill>
                <a:latin typeface="Arial" charset="0"/>
                <a:cs typeface="Arial" charset="0"/>
              </a:rPr>
              <a:t>Θ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7639050" y="4286250"/>
            <a:ext cx="276225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>
                <a:solidFill>
                  <a:srgbClr val="000000"/>
                </a:solidFill>
                <a:latin typeface="Arial" charset="0"/>
                <a:cs typeface="Arial" charset="0"/>
              </a:rPr>
              <a:t>Φ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5781675" y="4514850"/>
            <a:ext cx="714375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>
                <a:solidFill>
                  <a:srgbClr val="000000"/>
                </a:solidFill>
                <a:latin typeface="Arial" charset="0"/>
                <a:cs typeface="Arial" charset="0"/>
              </a:rPr>
              <a:t>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Times New Roman"/>
        <a:ea typeface=""/>
        <a:cs typeface="Arial Unicode MS"/>
      </a:majorFont>
      <a:minorFont>
        <a:latin typeface="Times New Roman"/>
        <a:ea typeface=""/>
        <a:cs typeface="Arial Unicode M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Benutzerdefiniert</PresentationFormat>
  <Paragraphs>27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StarSymbol</vt:lpstr>
      <vt:lpstr>Symbol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Heinz Renggli</dc:creator>
  <cp:lastModifiedBy>Luca Schäfli</cp:lastModifiedBy>
  <cp:revision>5</cp:revision>
  <dcterms:modified xsi:type="dcterms:W3CDTF">2016-12-08T08:14:34Z</dcterms:modified>
</cp:coreProperties>
</file>