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Überstrom-Schutzeinrichtungen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Schmelzsicherung</a:t>
            </a:r>
          </a:p>
        </p:txBody>
      </p:sp>
    </p:spTree>
    <p:extLst>
      <p:ext uri="{BB962C8B-B14F-4D97-AF65-F5344CB8AC3E}">
        <p14:creationId xmlns:p14="http://schemas.microsoft.com/office/powerpoint/2010/main" val="2214054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Selektivität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Im Fehlerfall wird nicht die ganze Anlage, sondern nur der fehlerhafte Stromkreis abgeschaltet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72" y="2498612"/>
            <a:ext cx="6855141" cy="3672397"/>
          </a:xfrm>
          <a:prstGeom prst="rect">
            <a:avLst/>
          </a:prstGeom>
        </p:spPr>
      </p:pic>
      <p:grpSp>
        <p:nvGrpSpPr>
          <p:cNvPr id="5" name="Gruppieren 13450"/>
          <p:cNvGrpSpPr>
            <a:grpSpLocks/>
          </p:cNvGrpSpPr>
          <p:nvPr/>
        </p:nvGrpSpPr>
        <p:grpSpPr bwMode="auto">
          <a:xfrm>
            <a:off x="7385213" y="3269503"/>
            <a:ext cx="4154063" cy="2034976"/>
            <a:chOff x="0" y="0"/>
            <a:chExt cx="2094865" cy="865505"/>
          </a:xfrm>
        </p:grpSpPr>
        <p:grpSp>
          <p:nvGrpSpPr>
            <p:cNvPr id="6" name="Gruppieren 13449"/>
            <p:cNvGrpSpPr>
              <a:grpSpLocks/>
            </p:cNvGrpSpPr>
            <p:nvPr/>
          </p:nvGrpSpPr>
          <p:grpSpPr bwMode="auto">
            <a:xfrm>
              <a:off x="0" y="0"/>
              <a:ext cx="2094865" cy="865505"/>
              <a:chOff x="0" y="0"/>
              <a:chExt cx="2095241" cy="865696"/>
            </a:xfrm>
          </p:grpSpPr>
          <p:grpSp>
            <p:nvGrpSpPr>
              <p:cNvPr id="10" name="Group 2"/>
              <p:cNvGrpSpPr>
                <a:grpSpLocks/>
              </p:cNvGrpSpPr>
              <p:nvPr/>
            </p:nvGrpSpPr>
            <p:grpSpPr bwMode="auto">
              <a:xfrm>
                <a:off x="0" y="0"/>
                <a:ext cx="2095241" cy="708243"/>
                <a:chOff x="6387" y="13569"/>
                <a:chExt cx="4196" cy="1420"/>
              </a:xfrm>
            </p:grpSpPr>
            <p:grpSp>
              <p:nvGrpSpPr>
                <p:cNvPr id="13" name="Group 3"/>
                <p:cNvGrpSpPr>
                  <a:grpSpLocks/>
                </p:cNvGrpSpPr>
                <p:nvPr/>
              </p:nvGrpSpPr>
              <p:grpSpPr bwMode="auto">
                <a:xfrm>
                  <a:off x="9937" y="14279"/>
                  <a:ext cx="406" cy="710"/>
                  <a:chOff x="8517" y="14481"/>
                  <a:chExt cx="568" cy="994"/>
                </a:xfrm>
              </p:grpSpPr>
              <p:sp>
                <p:nvSpPr>
                  <p:cNvPr id="21" name="Line 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517" y="14481"/>
                    <a:ext cx="426" cy="568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CH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" name="Line 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517" y="14765"/>
                    <a:ext cx="568" cy="28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CH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" name="Line 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517" y="14765"/>
                    <a:ext cx="568" cy="710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CH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4" name="Rectangle 7"/>
                <p:cNvSpPr>
                  <a:spLocks noChangeArrowheads="1"/>
                </p:cNvSpPr>
                <p:nvPr/>
              </p:nvSpPr>
              <p:spPr bwMode="auto">
                <a:xfrm>
                  <a:off x="8943" y="13569"/>
                  <a:ext cx="710" cy="28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CH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" name="Rectangle 8"/>
                <p:cNvSpPr>
                  <a:spLocks noChangeArrowheads="1"/>
                </p:cNvSpPr>
                <p:nvPr/>
              </p:nvSpPr>
              <p:spPr bwMode="auto">
                <a:xfrm>
                  <a:off x="8943" y="14563"/>
                  <a:ext cx="710" cy="28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CH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Rectangle 9"/>
                <p:cNvSpPr>
                  <a:spLocks noChangeArrowheads="1"/>
                </p:cNvSpPr>
                <p:nvPr/>
              </p:nvSpPr>
              <p:spPr bwMode="auto">
                <a:xfrm>
                  <a:off x="6955" y="14563"/>
                  <a:ext cx="710" cy="28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CH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Line 10"/>
                <p:cNvSpPr>
                  <a:spLocks noChangeShapeType="1"/>
                </p:cNvSpPr>
                <p:nvPr/>
              </p:nvSpPr>
              <p:spPr bwMode="auto">
                <a:xfrm>
                  <a:off x="6387" y="14705"/>
                  <a:ext cx="411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CH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Line 11"/>
                <p:cNvSpPr>
                  <a:spLocks noChangeShapeType="1"/>
                </p:cNvSpPr>
                <p:nvPr/>
              </p:nvSpPr>
              <p:spPr bwMode="auto">
                <a:xfrm>
                  <a:off x="8375" y="13711"/>
                  <a:ext cx="213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CH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8375" y="13711"/>
                  <a:ext cx="0" cy="99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CH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9873" y="14002"/>
                  <a:ext cx="710" cy="2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CH" altLang="de-DE" sz="11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Fehler</a:t>
                  </a:r>
                  <a:endParaRPr kumimoji="0" lang="de-DE" altLang="de-DE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1" name="Textfeld 13447"/>
              <p:cNvSpPr txBox="1">
                <a:spLocks noChangeArrowheads="1"/>
              </p:cNvSpPr>
              <p:nvPr/>
            </p:nvSpPr>
            <p:spPr bwMode="auto">
              <a:xfrm>
                <a:off x="1052423" y="741871"/>
                <a:ext cx="811530" cy="123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CH" altLang="de-DE" sz="11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muss auslösen</a:t>
                </a:r>
                <a:endParaRPr kumimoji="0" lang="de-DE" altLang="de-DE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Textfeld 13448"/>
              <p:cNvSpPr txBox="1">
                <a:spLocks noChangeArrowheads="1"/>
              </p:cNvSpPr>
              <p:nvPr/>
            </p:nvSpPr>
            <p:spPr bwMode="auto">
              <a:xfrm>
                <a:off x="8627" y="741871"/>
                <a:ext cx="905510" cy="123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CH" altLang="de-DE" sz="11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darf nicht auslösen</a:t>
                </a:r>
                <a:endParaRPr kumimoji="0" lang="de-DE" altLang="de-DE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1339850" y="438150"/>
              <a:ext cx="232410" cy="248920"/>
              <a:chOff x="9653" y="14481"/>
              <a:chExt cx="426" cy="568"/>
            </a:xfrm>
          </p:grpSpPr>
          <p:sp>
            <p:nvSpPr>
              <p:cNvPr id="8" name="Line 15"/>
              <p:cNvSpPr>
                <a:spLocks noChangeShapeType="1"/>
              </p:cNvSpPr>
              <p:nvPr/>
            </p:nvSpPr>
            <p:spPr bwMode="auto">
              <a:xfrm>
                <a:off x="9653" y="14481"/>
                <a:ext cx="426" cy="56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CH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Line 16"/>
              <p:cNvSpPr>
                <a:spLocks noChangeShapeType="1"/>
              </p:cNvSpPr>
              <p:nvPr/>
            </p:nvSpPr>
            <p:spPr bwMode="auto">
              <a:xfrm flipH="1">
                <a:off x="9653" y="14481"/>
                <a:ext cx="426" cy="56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CH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437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207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Wozu braucht es Überstrom-Schutzeinrichtungen?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Schutz vor Überströmen resp. deren schädlichen Wirkung (Isolation, Anschlüsse, Brandgefahr, ..)</a:t>
            </a:r>
          </a:p>
          <a:p>
            <a:pPr marL="0" indent="0">
              <a:buNone/>
            </a:pPr>
            <a:r>
              <a:rPr lang="de-CH" dirty="0"/>
              <a:t>Überströme können entstehen durch: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Überlastung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de-CH" dirty="0"/>
              <a:t>Überstrom in fehlerfreien Stromkreis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de-CH" dirty="0"/>
              <a:t>Beispiele: überlasteten oder blockierten Motor, zu viele Verbraucher, etc.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 Kurzschluss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de-CH" dirty="0"/>
              <a:t>Überstrom infolge von Fehlern durch Körper-, Erd- oder Kurzschluss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de-CH" dirty="0"/>
              <a:t>Beispiele: Isolations- oder Verdrahtungsfehlers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4804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Überstrom-Schutzeinrichtungen</a:t>
            </a:r>
            <a:br>
              <a:rPr lang="de-CH" dirty="0"/>
            </a:br>
            <a:r>
              <a:rPr lang="de-CH" dirty="0"/>
              <a:t>Arten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Schmelzsicherungen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Leitungsschutzschalter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Kombinierte RCD-Leitungsschutzschalter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Motorschutzschalter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etc.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 marL="0" indent="0">
              <a:buNone/>
            </a:pPr>
            <a:r>
              <a:rPr lang="de-CH" dirty="0"/>
              <a:t>Nachfolgend gehen wir auf die </a:t>
            </a:r>
            <a:r>
              <a:rPr lang="de-CH" b="1" dirty="0"/>
              <a:t>Schmelzsicherungen</a:t>
            </a:r>
            <a:r>
              <a:rPr lang="de-CH" dirty="0"/>
              <a:t> genauer ein.</a:t>
            </a:r>
          </a:p>
        </p:txBody>
      </p:sp>
    </p:spTree>
    <p:extLst>
      <p:ext uri="{BB962C8B-B14F-4D97-AF65-F5344CB8AC3E}">
        <p14:creationId xmlns:p14="http://schemas.microsoft.com/office/powerpoint/2010/main" val="364979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Schmelzsicherungen</a:t>
            </a:r>
            <a:br>
              <a:rPr lang="de-CH" dirty="0"/>
            </a:br>
            <a:r>
              <a:rPr lang="de-CH" dirty="0"/>
              <a:t>Arten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Schraubsicherungen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NH-Sicherungen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Geräteschutzsicherungen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418" y="1840792"/>
            <a:ext cx="2347262" cy="176044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585" y="2597074"/>
            <a:ext cx="2234833" cy="200832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855" y="4173021"/>
            <a:ext cx="2633730" cy="197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Schraubensicherungen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CH" b="1" dirty="0"/>
              <a:t>D-System</a:t>
            </a:r>
            <a:r>
              <a:rPr lang="de-CH" dirty="0"/>
              <a:t> (DIAZED, </a:t>
            </a:r>
            <a:r>
              <a:rPr lang="de-CH" b="1" dirty="0" err="1"/>
              <a:t>DIA</a:t>
            </a:r>
            <a:r>
              <a:rPr lang="de-CH" dirty="0" err="1"/>
              <a:t>metral</a:t>
            </a:r>
            <a:r>
              <a:rPr lang="de-CH" dirty="0"/>
              <a:t> gestuftes </a:t>
            </a:r>
            <a:r>
              <a:rPr lang="de-CH" b="1" dirty="0"/>
              <a:t>Z</a:t>
            </a:r>
            <a:r>
              <a:rPr lang="de-CH" dirty="0"/>
              <a:t>weiteiliges</a:t>
            </a:r>
            <a:br>
              <a:rPr lang="de-CH" dirty="0"/>
            </a:br>
            <a:r>
              <a:rPr lang="de-CH" dirty="0"/>
              <a:t>Sicherungssystem mit </a:t>
            </a:r>
            <a:r>
              <a:rPr lang="de-CH" b="1" dirty="0" err="1"/>
              <a:t>ED</a:t>
            </a:r>
            <a:r>
              <a:rPr lang="de-CH" dirty="0" err="1"/>
              <a:t>isongewinde</a:t>
            </a:r>
            <a:r>
              <a:rPr lang="de-CH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b="1" dirty="0"/>
              <a:t>D0-System</a:t>
            </a:r>
            <a:r>
              <a:rPr lang="de-CH" dirty="0"/>
              <a:t> (NEOZED, </a:t>
            </a:r>
            <a:r>
              <a:rPr lang="de-CH" dirty="0" err="1"/>
              <a:t>neos</a:t>
            </a:r>
            <a:r>
              <a:rPr lang="de-CH" dirty="0"/>
              <a:t> </a:t>
            </a:r>
            <a:r>
              <a:rPr lang="de-CH" dirty="0" err="1"/>
              <a:t>griech</a:t>
            </a:r>
            <a:r>
              <a:rPr lang="de-CH" dirty="0"/>
              <a:t>. = neu)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CH" dirty="0"/>
              <a:t>Schmaler und platzsparender als D-System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CH" dirty="0"/>
              <a:t>Geringere Verlustleistung als D-System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Dürfen durch</a:t>
            </a:r>
            <a:br>
              <a:rPr lang="de-CH" dirty="0"/>
            </a:br>
            <a:r>
              <a:rPr lang="de-CH" dirty="0"/>
              <a:t>Laien «bedient»</a:t>
            </a:r>
            <a:br>
              <a:rPr lang="de-CH" dirty="0"/>
            </a:br>
            <a:r>
              <a:rPr lang="de-CH" dirty="0"/>
              <a:t>werden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769" y="1845734"/>
            <a:ext cx="4609248" cy="441878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667" y="3608050"/>
            <a:ext cx="4352085" cy="265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2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Schraubensicherungen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Je nach Bemessungsstrom (2..100A)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CH" dirty="0"/>
              <a:t>Unterschiedliche Passhülse resp. </a:t>
            </a:r>
            <a:r>
              <a:rPr lang="de-CH" dirty="0" err="1"/>
              <a:t>Passchraube</a:t>
            </a:r>
            <a:br>
              <a:rPr lang="de-CH" dirty="0"/>
            </a:br>
            <a:r>
              <a:rPr lang="de-CH" dirty="0"/>
              <a:t>(Durchmesser)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CH" dirty="0"/>
              <a:t>Verhindert das Einsetzen falscher Sicherungen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CH" dirty="0" err="1"/>
              <a:t>Kennmelderfarben</a:t>
            </a:r>
            <a:endParaRPr lang="de-CH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de-CH" dirty="0"/>
              <a:t>z.B. grün</a:t>
            </a:r>
            <a:r>
              <a:rPr lang="de-CH" dirty="0">
                <a:sym typeface="Wingdings" panose="05000000000000000000" pitchFamily="2" charset="2"/>
              </a:rPr>
              <a:t>6A, rot10A, grau16A etc.</a:t>
            </a:r>
            <a:endParaRPr lang="de-CH" dirty="0"/>
          </a:p>
          <a:p>
            <a:pPr marL="201168" lvl="1" indent="0">
              <a:buNone/>
            </a:pP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87" y="3671047"/>
            <a:ext cx="4323946" cy="263929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291" y="1845734"/>
            <a:ext cx="4339286" cy="4159977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509" y="3724252"/>
            <a:ext cx="1656805" cy="136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0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NH-Sicherungen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b="1" dirty="0" err="1"/>
              <a:t>N</a:t>
            </a:r>
            <a:r>
              <a:rPr lang="de-CH" dirty="0" err="1"/>
              <a:t>iederspannungs</a:t>
            </a:r>
            <a:r>
              <a:rPr lang="de-CH" dirty="0"/>
              <a:t> </a:t>
            </a:r>
            <a:r>
              <a:rPr lang="de-CH" b="1" dirty="0"/>
              <a:t>H</a:t>
            </a:r>
            <a:r>
              <a:rPr lang="de-CH" dirty="0"/>
              <a:t>ochleistungssicherung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Bemessungsströme von 6A (NH 00) bis</a:t>
            </a:r>
            <a:br>
              <a:rPr lang="de-CH" dirty="0"/>
            </a:br>
            <a:r>
              <a:rPr lang="de-CH" dirty="0"/>
              <a:t>1250A (NH4a)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Dürfen nur von Fachkräften «bedient» werden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CH" dirty="0"/>
              <a:t>Möglichst nur in unbelasteten Stromkreisen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CH" dirty="0"/>
              <a:t>In belasteten oder gestörten Stromkreisen nur</a:t>
            </a:r>
            <a:br>
              <a:rPr lang="de-CH" dirty="0"/>
            </a:br>
            <a:r>
              <a:rPr lang="de-CH" dirty="0"/>
              <a:t>mit Aufsteckgriff und Armschutz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CH" dirty="0" err="1"/>
              <a:t>Sicherungslasttrenner</a:t>
            </a:r>
            <a:br>
              <a:rPr lang="de-CH" dirty="0"/>
            </a:br>
            <a:r>
              <a:rPr lang="de-CH" dirty="0"/>
              <a:t>für vollkommenen</a:t>
            </a:r>
            <a:br>
              <a:rPr lang="de-CH" dirty="0"/>
            </a:br>
            <a:r>
              <a:rPr lang="de-CH" dirty="0"/>
              <a:t>Berührungsschutz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736" y="1845734"/>
            <a:ext cx="5610089" cy="319251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62" y="4441372"/>
            <a:ext cx="5492036" cy="178695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406" y="4237149"/>
            <a:ext cx="1964742" cy="199117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076838"/>
            <a:ext cx="2709793" cy="122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Geräteschutzsicherungen</a:t>
            </a:r>
            <a:br>
              <a:rPr lang="de-CH" dirty="0"/>
            </a:br>
            <a:r>
              <a:rPr lang="de-CH" dirty="0"/>
              <a:t>(G-Sicherungen)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Schützen Geräte gegen Überlastung und Kurzschluss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Verschiedene Typen: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CH" dirty="0"/>
              <a:t>FF	superflink	(schwarz)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CH" dirty="0"/>
              <a:t>F	flink		(rot)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CH" dirty="0"/>
              <a:t>M	mittelträge	(gelb)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CH" dirty="0"/>
              <a:t>T	träge		(blau)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CH" dirty="0"/>
              <a:t>TT	superträge	(grau)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834" y="1845734"/>
            <a:ext cx="5085806" cy="381435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96" y="4215107"/>
            <a:ext cx="6167438" cy="204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0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Betriebsklassen der Niederspannungssicherungen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Ganzbereichssicherungen (g)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CH" dirty="0"/>
              <a:t>Schutz gegen Überlast und Kurzschluss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CH" u="sng" dirty="0"/>
              <a:t>Kurzschluss</a:t>
            </a:r>
            <a:r>
              <a:rPr lang="de-CH" dirty="0"/>
              <a:t>:</a:t>
            </a:r>
            <a:br>
              <a:rPr lang="de-CH" dirty="0"/>
            </a:br>
            <a:r>
              <a:rPr lang="de-CH" dirty="0"/>
              <a:t>Reaktion bei Erreichen des Abschaltstromes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CH" u="sng" dirty="0"/>
              <a:t>Überlast</a:t>
            </a:r>
            <a:r>
              <a:rPr lang="de-CH" dirty="0"/>
              <a:t>:</a:t>
            </a:r>
            <a:br>
              <a:rPr lang="de-CH" dirty="0"/>
            </a:br>
            <a:r>
              <a:rPr lang="de-CH" dirty="0"/>
              <a:t>Reaktion bei genügend hohem Strom während</a:t>
            </a:r>
            <a:br>
              <a:rPr lang="de-CH" dirty="0"/>
            </a:br>
            <a:r>
              <a:rPr lang="de-CH"/>
              <a:t>genügend langer </a:t>
            </a:r>
            <a:r>
              <a:rPr lang="de-CH" dirty="0"/>
              <a:t>Zeit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CH" dirty="0"/>
              <a:t>Je höher die Belastung, desto schneller die Reaktion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Teilbereichssicherungen (a)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CH" dirty="0"/>
              <a:t>Schutz gegen Kurzschluss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CH" dirty="0"/>
              <a:t>Reaktion nur beim Erreichen des Abschaltstromes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CH" dirty="0"/>
              <a:t>Dürfen nur «begleitend» (</a:t>
            </a:r>
            <a:r>
              <a:rPr lang="de-CH" dirty="0" err="1"/>
              <a:t>accompanied</a:t>
            </a:r>
            <a:r>
              <a:rPr lang="de-CH" dirty="0"/>
              <a:t>)</a:t>
            </a:r>
            <a:br>
              <a:rPr lang="de-CH" dirty="0"/>
            </a:br>
            <a:r>
              <a:rPr lang="de-CH" dirty="0"/>
              <a:t>verwendet werden</a:t>
            </a:r>
          </a:p>
          <a:p>
            <a:pPr marL="201168" lvl="1" indent="0">
              <a:buNone/>
            </a:pPr>
            <a:r>
              <a:rPr lang="de-CH" dirty="0"/>
              <a:t>						1. Bst. Ausschaltbereich 2. Bst. Anwendungsbereich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822" y="1845734"/>
            <a:ext cx="4450977" cy="342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7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ückblick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165</Words>
  <Application>Microsoft Office PowerPoint</Application>
  <PresentationFormat>Breitbild</PresentationFormat>
  <Paragraphs>71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Rückblick</vt:lpstr>
      <vt:lpstr>Überstrom-Schutzeinrichtungen</vt:lpstr>
      <vt:lpstr>Wozu braucht es Überstrom-Schutzeinrichtungen?</vt:lpstr>
      <vt:lpstr>Überstrom-Schutzeinrichtungen Arten</vt:lpstr>
      <vt:lpstr>Schmelzsicherungen Arten</vt:lpstr>
      <vt:lpstr>Schraubensicherungen</vt:lpstr>
      <vt:lpstr>Schraubensicherungen</vt:lpstr>
      <vt:lpstr>NH-Sicherungen</vt:lpstr>
      <vt:lpstr>Geräteschutzsicherungen (G-Sicherungen)</vt:lpstr>
      <vt:lpstr>Betriebsklassen der Niederspannungssicherungen</vt:lpstr>
      <vt:lpstr>Selektivität</vt:lpstr>
      <vt:lpstr>Fragen?</vt:lpstr>
    </vt:vector>
  </TitlesOfParts>
  <Company>SRZI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Überstrom-Schutzeinrichtungen</dc:title>
  <dc:creator>Blättler Alois BBZG</dc:creator>
  <cp:lastModifiedBy>x y</cp:lastModifiedBy>
  <cp:revision>36</cp:revision>
  <dcterms:created xsi:type="dcterms:W3CDTF">2016-09-04T15:11:24Z</dcterms:created>
  <dcterms:modified xsi:type="dcterms:W3CDTF">2016-09-08T04:27:10Z</dcterms:modified>
</cp:coreProperties>
</file>