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0" r:id="rId9"/>
    <p:sldId id="263" r:id="rId10"/>
    <p:sldId id="27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64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49080"/>
            <a:ext cx="6400800" cy="913656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5616" y="3212976"/>
            <a:ext cx="6912768" cy="576064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endParaRPr lang="de-CH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71600" y="2996952"/>
            <a:ext cx="72008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 flipH="1">
            <a:off x="7020272" y="476672"/>
            <a:ext cx="72008" cy="540060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4008" y="1598245"/>
            <a:ext cx="4032448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827584" y="1273799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27584" y="1268760"/>
            <a:ext cx="7488832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46754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7544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2050" name="Picture 2" descr="D:\marc\Dropbox\Schule\~~Informatik\Projekttag\PraesentationsvorlageBBB\trunk\Dokumente\4_Realisieren\BBBLabe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5886450"/>
            <a:ext cx="1352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6492875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040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Redoxreaktionen</a:t>
            </a:r>
            <a:endParaRPr lang="de-CH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9833" y="4005064"/>
            <a:ext cx="6284335" cy="913656"/>
          </a:xfrm>
        </p:spPr>
        <p:txBody>
          <a:bodyPr/>
          <a:lstStyle/>
          <a:p>
            <a:r>
              <a:rPr lang="de-CH" smtClean="0"/>
              <a:t>Andreas Schneider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Chemie BM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Redoxreaktion Knallgas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1560" y="1655528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800" dirty="0"/>
              <a:t>Reaktionsgleichung aufstellen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800" dirty="0"/>
              <a:t>Oxidationszahlen zuweisen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800" dirty="0"/>
              <a:t>Reaktion aufteilen in </a:t>
            </a:r>
            <a:r>
              <a:rPr lang="de-CH" sz="2800" dirty="0" smtClean="0"/>
              <a:t>Reduktion </a:t>
            </a:r>
            <a:r>
              <a:rPr lang="de-CH" sz="2800" dirty="0"/>
              <a:t>und </a:t>
            </a:r>
            <a:r>
              <a:rPr lang="de-CH" sz="2800" dirty="0" smtClean="0"/>
              <a:t>Oxidation</a:t>
            </a:r>
            <a:endParaRPr lang="de-CH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611560" y="343145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2 H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+ O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</a:t>
            </a:r>
            <a:r>
              <a:rPr lang="de-CH" sz="2400" dirty="0" smtClean="0">
                <a:sym typeface="Symbol"/>
              </a:rPr>
              <a:t> 2 H</a:t>
            </a:r>
            <a:r>
              <a:rPr lang="de-CH" sz="2400" baseline="-25000" dirty="0" smtClean="0">
                <a:sym typeface="Symbol"/>
              </a:rPr>
              <a:t>2</a:t>
            </a:r>
            <a:r>
              <a:rPr lang="de-CH" sz="2400" dirty="0" smtClean="0">
                <a:sym typeface="Symbol"/>
              </a:rPr>
              <a:t>O</a:t>
            </a:r>
            <a:r>
              <a:rPr lang="de-CH" sz="2400" dirty="0" smtClean="0"/>
              <a:t> </a:t>
            </a:r>
            <a:endParaRPr lang="de-CH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2771800" y="31611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-II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2411760" y="3161112"/>
            <a:ext cx="42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863588" y="316111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475656" y="316111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988" y="3345778"/>
            <a:ext cx="45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Reduktion: </a:t>
            </a:r>
            <a:r>
              <a:rPr lang="de-CH" sz="2000" dirty="0"/>
              <a:t>Oxidationszahl sinkt (Elektronenaufnahme</a:t>
            </a:r>
            <a:r>
              <a:rPr lang="de-CH" sz="2000" dirty="0" smtClean="0"/>
              <a:t>)</a:t>
            </a:r>
            <a:endParaRPr lang="de-CH" sz="2000" b="1" dirty="0" smtClean="0"/>
          </a:p>
          <a:p>
            <a:r>
              <a:rPr lang="de-CH" sz="2000" b="1" dirty="0" smtClean="0"/>
              <a:t>Oxidation:  </a:t>
            </a:r>
            <a:r>
              <a:rPr lang="de-CH" sz="2000" dirty="0" smtClean="0"/>
              <a:t>Oxidationszahl steigt (Elektronenabgabe)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11560" y="4669217"/>
            <a:ext cx="7920880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Reduktion:	</a:t>
            </a:r>
            <a:r>
              <a:rPr lang="de-CH" sz="2400" dirty="0" smtClean="0"/>
              <a:t>O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</a:t>
            </a:r>
            <a:r>
              <a:rPr lang="de-CH" sz="2400" dirty="0" smtClean="0">
                <a:sym typeface="Symbol"/>
              </a:rPr>
              <a:t>+	4 e</a:t>
            </a:r>
            <a:r>
              <a:rPr lang="de-CH" sz="2400" baseline="30000" dirty="0" smtClean="0">
                <a:sym typeface="Symbol"/>
              </a:rPr>
              <a:t>-</a:t>
            </a:r>
            <a:r>
              <a:rPr lang="de-CH" sz="2400" dirty="0">
                <a:sym typeface="Symbol"/>
              </a:rPr>
              <a:t>	</a:t>
            </a:r>
            <a:r>
              <a:rPr lang="de-CH" sz="2400" dirty="0" smtClean="0">
                <a:sym typeface="Symbol"/>
              </a:rPr>
              <a:t>	2 O</a:t>
            </a:r>
            <a:r>
              <a:rPr lang="de-CH" sz="2400" baseline="30000" dirty="0" smtClean="0">
                <a:sym typeface="Symbol"/>
              </a:rPr>
              <a:t>2-</a:t>
            </a:r>
          </a:p>
          <a:p>
            <a:r>
              <a:rPr lang="de-CH" sz="2400" b="1" dirty="0" smtClean="0">
                <a:sym typeface="Symbol"/>
              </a:rPr>
              <a:t>Oxidation:	</a:t>
            </a:r>
            <a:r>
              <a:rPr lang="de-CH" sz="2400" dirty="0" smtClean="0">
                <a:sym typeface="Symbol"/>
              </a:rPr>
              <a:t>2 H</a:t>
            </a:r>
            <a:r>
              <a:rPr lang="de-CH" sz="2400" baseline="-25000" dirty="0" smtClean="0">
                <a:sym typeface="Symbol"/>
              </a:rPr>
              <a:t>2</a:t>
            </a:r>
            <a:r>
              <a:rPr lang="de-CH" sz="2400" dirty="0" smtClean="0">
                <a:sym typeface="Symbol"/>
              </a:rPr>
              <a:t> –	4 e</a:t>
            </a:r>
            <a:r>
              <a:rPr lang="de-CH" sz="2400" baseline="30000" dirty="0" smtClean="0">
                <a:sym typeface="Symbol"/>
              </a:rPr>
              <a:t>-</a:t>
            </a:r>
            <a:r>
              <a:rPr lang="de-CH" sz="2400" dirty="0">
                <a:sym typeface="Symbol"/>
              </a:rPr>
              <a:t>	</a:t>
            </a:r>
            <a:r>
              <a:rPr lang="de-CH" sz="2400" dirty="0" smtClean="0">
                <a:sym typeface="Symbol"/>
              </a:rPr>
              <a:t>	4 H</a:t>
            </a:r>
            <a:r>
              <a:rPr lang="de-CH" sz="2400" baseline="30000" dirty="0" smtClean="0">
                <a:sym typeface="Symbol"/>
              </a:rPr>
              <a:t>+	</a:t>
            </a:r>
          </a:p>
          <a:p>
            <a:r>
              <a:rPr lang="de-CH" sz="2400" u="sng" baseline="30000" dirty="0" smtClean="0">
                <a:sym typeface="Symbol"/>
              </a:rPr>
              <a:t>							</a:t>
            </a:r>
            <a:endParaRPr lang="de-CH" sz="2400" u="sng" baseline="30000" dirty="0">
              <a:sym typeface="Symbol"/>
            </a:endParaRPr>
          </a:p>
          <a:p>
            <a:r>
              <a:rPr lang="de-CH" sz="2400" dirty="0" smtClean="0">
                <a:sym typeface="Symbol"/>
              </a:rPr>
              <a:t>		</a:t>
            </a:r>
            <a:r>
              <a:rPr lang="de-CH" sz="2400" dirty="0" smtClean="0"/>
              <a:t>2 </a:t>
            </a:r>
            <a:r>
              <a:rPr lang="de-CH" sz="2400" dirty="0"/>
              <a:t>H</a:t>
            </a:r>
            <a:r>
              <a:rPr lang="de-CH" sz="2400" baseline="-25000" dirty="0"/>
              <a:t>2</a:t>
            </a:r>
            <a:r>
              <a:rPr lang="de-CH" sz="2400" dirty="0"/>
              <a:t> + O</a:t>
            </a:r>
            <a:r>
              <a:rPr lang="de-CH" sz="2400" baseline="-25000" dirty="0"/>
              <a:t>2</a:t>
            </a:r>
            <a:r>
              <a:rPr lang="de-CH" sz="2400" dirty="0"/>
              <a:t> </a:t>
            </a:r>
            <a:r>
              <a:rPr lang="de-CH" sz="2400" dirty="0" smtClean="0">
                <a:sym typeface="Symbol"/>
              </a:rPr>
              <a:t>		4 </a:t>
            </a:r>
            <a:r>
              <a:rPr lang="de-CH" sz="2400" dirty="0">
                <a:sym typeface="Symbol"/>
              </a:rPr>
              <a:t>H</a:t>
            </a:r>
            <a:r>
              <a:rPr lang="de-CH" sz="2400" baseline="30000" dirty="0">
                <a:sym typeface="Symbol"/>
              </a:rPr>
              <a:t>+	</a:t>
            </a:r>
            <a:r>
              <a:rPr lang="de-CH" sz="2400" dirty="0" smtClean="0">
                <a:sym typeface="Symbol"/>
              </a:rPr>
              <a:t>+ 2 O</a:t>
            </a:r>
            <a:r>
              <a:rPr lang="de-CH" sz="2400" baseline="30000" dirty="0" smtClean="0">
                <a:sym typeface="Symbol"/>
              </a:rPr>
              <a:t>2-</a:t>
            </a:r>
            <a:endParaRPr lang="de-CH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4196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26" name="Picture 2" descr="http://dr282zn36sxxg.cloudfront.net/datastreams/f-d%3A07777739714b4be0519133177c7b2b2e966439ca47ee1ca39364d6db%2BIMAGE%2BIMAGE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6209"/>
            <a:ext cx="1757344" cy="16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aterialmagazin.com/main/photo/1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02" y="289197"/>
            <a:ext cx="2381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hemgapedia.de/vsengine/media/vsc/de/ch/11/aac/vorlesung/kap_4/kap4_4/grafik/nacl_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5247"/>
            <a:ext cx="3137961" cy="23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0" y="2449337"/>
            <a:ext cx="9132441" cy="1794640"/>
            <a:chOff x="0" y="2449337"/>
            <a:chExt cx="9132441" cy="1794640"/>
          </a:xfrm>
        </p:grpSpPr>
        <p:pic>
          <p:nvPicPr>
            <p:cNvPr id="1028" name="Picture 4" descr="http://www.radiomuseum.org/forumdata/users/180/Getter_Bild3_Mg-Ban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449338"/>
              <a:ext cx="3840361" cy="179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heuschrecke.com/uploads/RTEmagicC_art_fleur_kristall_bea.jpg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3"/>
            <a:stretch/>
          </p:blipFill>
          <p:spPr bwMode="auto">
            <a:xfrm>
              <a:off x="2594198" y="2449338"/>
              <a:ext cx="2689056" cy="1794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4.bp.blogspot.com/-pYztUrWEvR0/T2rPWVtbzgI/AAAAAAAAAMk/t79UZDPaths/s1600/Wasser.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9337"/>
              <a:ext cx="2624917" cy="179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feil nach unten 20"/>
          <p:cNvSpPr/>
          <p:nvPr/>
        </p:nvSpPr>
        <p:spPr>
          <a:xfrm rot="1800000">
            <a:off x="6782224" y="4218052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unten 27"/>
          <p:cNvSpPr/>
          <p:nvPr/>
        </p:nvSpPr>
        <p:spPr>
          <a:xfrm>
            <a:off x="3836724" y="4248887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unten 28"/>
          <p:cNvSpPr/>
          <p:nvPr/>
        </p:nvSpPr>
        <p:spPr>
          <a:xfrm rot="-1800000">
            <a:off x="1158682" y="4213142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812387" y="5411740"/>
            <a:ext cx="6912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 smtClean="0"/>
              <a:t>Wie reagieren Verbindungen miteinander?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9701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Anwendungen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2052" name="Picture 4" descr="http://www.pitopia.de/pictures/standard/m/mberg/62/mberg_369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6" y="1369995"/>
            <a:ext cx="3422610" cy="22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implyscience.ch/system/html/Batterie-1a92d5e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9" r="6086"/>
          <a:stretch/>
        </p:blipFill>
        <p:spPr bwMode="auto">
          <a:xfrm>
            <a:off x="23555" y="1369995"/>
            <a:ext cx="3828365" cy="237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elgeninstandsetzung.de/repbeispiel/verchrom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48" y="1369995"/>
            <a:ext cx="3414464" cy="25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20min.ch/dyim/946432/B.M600,1000/images/content/1/4/9/14953910/4/topeleme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99" y="3645024"/>
            <a:ext cx="4847970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medl.de/kunden/medl/ttw.nsf/res/Gasherd-11.jpg/$file/Gasherd-11_add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4" y="3645024"/>
            <a:ext cx="3040783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schwarzeschluepfer.de/b106/wp-content/uploads/2009/12/P1000026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/>
          <a:stretch/>
        </p:blipFill>
        <p:spPr bwMode="auto">
          <a:xfrm>
            <a:off x="5652120" y="3645024"/>
            <a:ext cx="3461647" cy="29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Chemische Reaktionen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Bei </a:t>
            </a:r>
            <a:r>
              <a:rPr lang="de-CH" b="1" dirty="0" smtClean="0"/>
              <a:t>chemischen Reaktionen </a:t>
            </a:r>
            <a:r>
              <a:rPr lang="de-CH" dirty="0" smtClean="0"/>
              <a:t>reagieren Stoffe mit bestimmten Eigenschaften zu neuen Stoffen mit neuen Eigenschaften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Reaktionen bei denen </a:t>
            </a:r>
            <a:r>
              <a:rPr lang="de-CH" b="1" dirty="0" smtClean="0"/>
              <a:t>Elektronen übertragen </a:t>
            </a:r>
            <a:r>
              <a:rPr lang="de-CH" dirty="0" smtClean="0"/>
              <a:t>werden, werden </a:t>
            </a:r>
            <a:r>
              <a:rPr lang="de-CH" b="1" dirty="0" smtClean="0"/>
              <a:t>Redoxreaktionen</a:t>
            </a:r>
            <a:r>
              <a:rPr lang="de-CH" dirty="0" smtClean="0"/>
              <a:t> genannt.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smtClean="0"/>
              <a:t>Bekannte Beispiele:</a:t>
            </a:r>
          </a:p>
          <a:p>
            <a:pPr marL="0" indent="0">
              <a:buNone/>
            </a:pPr>
            <a:r>
              <a:rPr lang="de-CH" dirty="0" smtClean="0"/>
              <a:t>Metall + Nichtmetall		2 Na + Cl</a:t>
            </a:r>
            <a:r>
              <a:rPr lang="de-CH" baseline="-25000" dirty="0" smtClean="0"/>
              <a:t>2</a:t>
            </a:r>
            <a:r>
              <a:rPr lang="de-CH" dirty="0" smtClean="0"/>
              <a:t> </a:t>
            </a:r>
            <a:r>
              <a:rPr lang="de-CH" dirty="0" smtClean="0">
                <a:sym typeface="Symbol"/>
              </a:rPr>
              <a:t> 2 </a:t>
            </a:r>
            <a:r>
              <a:rPr lang="de-CH" dirty="0" err="1" smtClean="0">
                <a:sym typeface="Symbol"/>
              </a:rPr>
              <a:t>NaCl</a:t>
            </a:r>
            <a:r>
              <a:rPr lang="de-CH" dirty="0" smtClean="0">
                <a:sym typeface="Symbol"/>
              </a:rPr>
              <a:t> (Ionen)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Nichtmetall + Nichtmetall	2 H</a:t>
            </a:r>
            <a:r>
              <a:rPr lang="de-CH" baseline="-25000" dirty="0" smtClean="0"/>
              <a:t>2</a:t>
            </a:r>
            <a:r>
              <a:rPr lang="de-CH" dirty="0" smtClean="0"/>
              <a:t> + O</a:t>
            </a:r>
            <a:r>
              <a:rPr lang="de-CH" baseline="-25000" dirty="0" smtClean="0"/>
              <a:t>2</a:t>
            </a:r>
            <a:r>
              <a:rPr lang="de-CH" dirty="0" smtClean="0"/>
              <a:t> </a:t>
            </a:r>
            <a:r>
              <a:rPr lang="de-CH" dirty="0" smtClean="0">
                <a:sym typeface="Symbol"/>
              </a:rPr>
              <a:t> 2 H</a:t>
            </a:r>
            <a:r>
              <a:rPr lang="de-CH" baseline="-25000" dirty="0" smtClean="0">
                <a:sym typeface="Symbol"/>
              </a:rPr>
              <a:t>2</a:t>
            </a:r>
            <a:r>
              <a:rPr lang="de-CH" dirty="0" smtClean="0">
                <a:sym typeface="Symbol"/>
              </a:rPr>
              <a:t>O (polar)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3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eine Redoxreaktion?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16986" y="1484784"/>
            <a:ext cx="49951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rgbClr val="FF0000"/>
                </a:solidFill>
              </a:rPr>
              <a:t>Red</a:t>
            </a:r>
            <a:r>
              <a:rPr lang="de-CH" sz="3200" dirty="0" smtClean="0">
                <a:solidFill>
                  <a:srgbClr val="00B050"/>
                </a:solidFill>
              </a:rPr>
              <a:t>ox</a:t>
            </a:r>
            <a:r>
              <a:rPr lang="de-CH" sz="3200" dirty="0"/>
              <a:t>r</a:t>
            </a:r>
            <a:r>
              <a:rPr lang="de-CH" sz="3200" dirty="0" smtClean="0"/>
              <a:t>eaktion</a:t>
            </a:r>
          </a:p>
          <a:p>
            <a:r>
              <a:rPr lang="de-CH" sz="2400" dirty="0" smtClean="0">
                <a:solidFill>
                  <a:srgbClr val="FF0000"/>
                </a:solidFill>
              </a:rPr>
              <a:t>Reduktion</a:t>
            </a:r>
          </a:p>
          <a:p>
            <a:r>
              <a:rPr lang="de-CH" sz="2400" dirty="0" smtClean="0">
                <a:solidFill>
                  <a:srgbClr val="00B050"/>
                </a:solidFill>
              </a:rPr>
              <a:t>	Oxidation</a:t>
            </a:r>
          </a:p>
          <a:p>
            <a:r>
              <a:rPr lang="de-CH" sz="2400" dirty="0" smtClean="0">
                <a:solidFill>
                  <a:srgbClr val="00B050"/>
                </a:solidFill>
              </a:rPr>
              <a:t>		</a:t>
            </a:r>
            <a:r>
              <a:rPr lang="de-CH" sz="2400" dirty="0" smtClean="0"/>
              <a:t>Reaktion</a:t>
            </a:r>
          </a:p>
          <a:p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72480" y="3456605"/>
            <a:ext cx="687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400" dirty="0" smtClean="0"/>
              <a:t>Reaktionsgleichung aufstellen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 smtClean="0"/>
              <a:t>Oxidationszahlen zuweisen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 smtClean="0"/>
              <a:t>Reaktion aufteilen in Oxidation und Reduktion</a:t>
            </a:r>
            <a:endParaRPr lang="de-CH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1184321" y="5294401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/>
              <a:t>CH</a:t>
            </a:r>
            <a:r>
              <a:rPr lang="de-CH" sz="3200" baseline="-25000" dirty="0"/>
              <a:t>4</a:t>
            </a:r>
            <a:r>
              <a:rPr lang="de-CH" sz="3200" dirty="0" smtClean="0"/>
              <a:t> + 2 O</a:t>
            </a:r>
            <a:r>
              <a:rPr lang="de-CH" sz="3200" baseline="-25000" dirty="0" smtClean="0"/>
              <a:t>2</a:t>
            </a:r>
            <a:r>
              <a:rPr lang="de-CH" sz="3200" dirty="0" smtClean="0"/>
              <a:t> </a:t>
            </a:r>
            <a:r>
              <a:rPr lang="de-CH" sz="3200" dirty="0" smtClean="0">
                <a:sym typeface="Symbol"/>
              </a:rPr>
              <a:t> CO</a:t>
            </a:r>
            <a:r>
              <a:rPr lang="de-CH" sz="3200" baseline="-25000" dirty="0" smtClean="0">
                <a:sym typeface="Symbol"/>
              </a:rPr>
              <a:t>2</a:t>
            </a:r>
            <a:r>
              <a:rPr lang="de-CH" sz="3200" dirty="0" smtClean="0">
                <a:sym typeface="Symbol"/>
              </a:rPr>
              <a:t> + 2 H</a:t>
            </a:r>
            <a:r>
              <a:rPr lang="de-CH" sz="3200" baseline="-25000" dirty="0" smtClean="0">
                <a:sym typeface="Symbol"/>
              </a:rPr>
              <a:t>2</a:t>
            </a:r>
            <a:r>
              <a:rPr lang="de-CH" sz="3200" dirty="0" smtClean="0">
                <a:sym typeface="Symbol"/>
              </a:rPr>
              <a:t>O</a:t>
            </a:r>
            <a:endParaRPr lang="de-CH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47664" y="507589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I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16" y="5075892"/>
            <a:ext cx="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-IV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55776" y="507589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0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491880" y="5075892"/>
            <a:ext cx="46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IV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769713" y="5075892"/>
            <a:ext cx="5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-II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60032" y="507589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I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82036" y="5075892"/>
            <a:ext cx="45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-II</a:t>
            </a:r>
            <a:endParaRPr lang="de-CH" dirty="0">
              <a:solidFill>
                <a:schemeClr val="tx2"/>
              </a:solidFill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404510" y="5879176"/>
            <a:ext cx="2317795" cy="286128"/>
            <a:chOff x="1404510" y="5879176"/>
            <a:chExt cx="2317795" cy="286128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1404510" y="6165304"/>
              <a:ext cx="231779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722305" y="5879176"/>
              <a:ext cx="0" cy="28612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1404510" y="5879176"/>
              <a:ext cx="0" cy="2861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2663788" y="4741835"/>
            <a:ext cx="2743382" cy="334057"/>
            <a:chOff x="2663788" y="4741835"/>
            <a:chExt cx="2743382" cy="334057"/>
          </a:xfrm>
        </p:grpSpPr>
        <p:grpSp>
          <p:nvGrpSpPr>
            <p:cNvPr id="39" name="Gruppieren 38"/>
            <p:cNvGrpSpPr/>
            <p:nvPr/>
          </p:nvGrpSpPr>
          <p:grpSpPr>
            <a:xfrm flipV="1">
              <a:off x="2663788" y="4741835"/>
              <a:ext cx="2743382" cy="334055"/>
              <a:chOff x="1404510" y="5879176"/>
              <a:chExt cx="2317795" cy="28612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1404510" y="6165304"/>
                <a:ext cx="231779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 flipV="1">
                <a:off x="3722305" y="5879176"/>
                <a:ext cx="0" cy="28612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V="1">
                <a:off x="1404510" y="5879176"/>
                <a:ext cx="0" cy="2861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4" name="Gerade Verbindung mit Pfeil 43"/>
            <p:cNvCxnSpPr>
              <a:endCxn id="17" idx="0"/>
            </p:cNvCxnSpPr>
            <p:nvPr/>
          </p:nvCxnSpPr>
          <p:spPr>
            <a:xfrm>
              <a:off x="4026840" y="4741835"/>
              <a:ext cx="1" cy="334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Textfeld 46"/>
          <p:cNvSpPr txBox="1"/>
          <p:nvPr/>
        </p:nvSpPr>
        <p:spPr>
          <a:xfrm>
            <a:off x="5607079" y="5879176"/>
            <a:ext cx="2048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00B050"/>
                </a:solidFill>
              </a:rPr>
              <a:t>Oxidation</a:t>
            </a:r>
          </a:p>
          <a:p>
            <a:endParaRPr lang="de-CH" dirty="0"/>
          </a:p>
        </p:txBody>
      </p:sp>
      <p:sp>
        <p:nvSpPr>
          <p:cNvPr id="48" name="Textfeld 47"/>
          <p:cNvSpPr txBox="1"/>
          <p:nvPr/>
        </p:nvSpPr>
        <p:spPr>
          <a:xfrm>
            <a:off x="5607079" y="4656934"/>
            <a:ext cx="2048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Reduktion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5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3" grpId="0"/>
      <p:bldP spid="16" grpId="0"/>
      <p:bldP spid="17" grpId="0"/>
      <p:bldP spid="18" grpId="0"/>
      <p:bldP spid="19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Oxidationszahl Definition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63180" y="1556792"/>
            <a:ext cx="7353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Definition:</a:t>
            </a:r>
          </a:p>
          <a:p>
            <a:r>
              <a:rPr lang="de-CH" sz="2800" dirty="0" smtClean="0"/>
              <a:t>Die Oxidationszahl ist eine fiktive, (nicht reale), Ladung die entsteht, wenn das Elektronegativere Atom in einer Verbindung alle Bindungselektronen bekäme.</a:t>
            </a:r>
          </a:p>
          <a:p>
            <a:r>
              <a:rPr lang="de-CH" sz="2800" b="1" dirty="0" smtClean="0"/>
              <a:t>Schreibweise:</a:t>
            </a:r>
            <a:r>
              <a:rPr lang="de-CH" sz="2800" dirty="0" smtClean="0"/>
              <a:t> Römische Zahlen mit der Null.</a:t>
            </a:r>
          </a:p>
          <a:p>
            <a:endParaRPr lang="de-CH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1259632" y="4510861"/>
            <a:ext cx="30243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H</a:t>
            </a:r>
            <a:r>
              <a:rPr lang="de-CH" sz="3600" dirty="0" smtClean="0">
                <a:solidFill>
                  <a:schemeClr val="accent1"/>
                </a:solidFill>
              </a:rPr>
              <a:t>-</a:t>
            </a:r>
            <a:r>
              <a:rPr lang="de-CH" sz="3600" dirty="0" smtClean="0"/>
              <a:t>Cl  </a:t>
            </a:r>
            <a:r>
              <a:rPr lang="de-CH" sz="3600" dirty="0" smtClean="0">
                <a:sym typeface="Symbol"/>
              </a:rPr>
              <a:t>  H   Cl</a:t>
            </a:r>
            <a:endParaRPr lang="de-CH" sz="36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835696" y="4582869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371840" y="5707095"/>
            <a:ext cx="402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O</a:t>
            </a:r>
            <a:r>
              <a:rPr lang="de-CH" sz="3600" dirty="0" smtClean="0">
                <a:solidFill>
                  <a:schemeClr val="accent1"/>
                </a:solidFill>
              </a:rPr>
              <a:t>=</a:t>
            </a:r>
            <a:r>
              <a:rPr lang="de-CH" sz="3600" dirty="0" smtClean="0"/>
              <a:t>C</a:t>
            </a:r>
            <a:r>
              <a:rPr lang="de-CH" sz="3600" dirty="0" smtClean="0">
                <a:solidFill>
                  <a:schemeClr val="accent1"/>
                </a:solidFill>
              </a:rPr>
              <a:t>=</a:t>
            </a:r>
            <a:r>
              <a:rPr lang="de-CH" sz="3600" dirty="0" smtClean="0"/>
              <a:t>O   </a:t>
            </a:r>
            <a:r>
              <a:rPr lang="de-CH" sz="3600" dirty="0" smtClean="0">
                <a:sym typeface="Symbol"/>
              </a:rPr>
              <a:t>  </a:t>
            </a:r>
            <a:r>
              <a:rPr lang="de-CH" sz="3600" dirty="0" smtClean="0"/>
              <a:t>O  C  O </a:t>
            </a:r>
            <a:endParaRPr lang="de-CH" sz="3600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3635896" y="4582869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35696" y="5055911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3635896" y="5108972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16200000">
            <a:off x="2087724" y="4834026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16200000">
            <a:off x="3887924" y="4834026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16200000">
            <a:off x="3389167" y="4834026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-2700000">
            <a:off x="1378951" y="5885714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2700000">
            <a:off x="2620402" y="5876106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2700000">
            <a:off x="1391897" y="6216459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-2700000">
            <a:off x="2624771" y="6206004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3741226" y="6270657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744638" y="6281113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741226" y="5809338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744638" y="5782407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rot="16200000">
            <a:off x="3556506" y="6021615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rot="16200000">
            <a:off x="3965108" y="6021615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rot="16200000">
            <a:off x="4552895" y="6021615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rot="16200000">
            <a:off x="4924658" y="6021615"/>
            <a:ext cx="21602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987824" y="412924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3563888" y="412924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rgbClr val="00B050"/>
                </a:solidFill>
              </a:rPr>
              <a:t>-I</a:t>
            </a:r>
            <a:endParaRPr lang="de-CH" sz="2400" dirty="0">
              <a:solidFill>
                <a:srgbClr val="00B05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168574" y="535571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rgbClr val="00B050"/>
                </a:solidFill>
              </a:rPr>
              <a:t>IV</a:t>
            </a:r>
            <a:endParaRPr lang="de-CH" sz="2400" dirty="0">
              <a:solidFill>
                <a:srgbClr val="00B05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4660906" y="535571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rgbClr val="00B050"/>
                </a:solidFill>
              </a:rPr>
              <a:t>-II</a:t>
            </a:r>
            <a:endParaRPr lang="de-CH" sz="2400" dirty="0">
              <a:solidFill>
                <a:srgbClr val="00B05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592510" y="535571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rgbClr val="00B050"/>
                </a:solidFill>
              </a:rPr>
              <a:t>-II</a:t>
            </a:r>
            <a:endParaRPr lang="de-CH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Oxidationszahl Regeln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Die Summe der Oxidationszahlen in einer Verbindung ist null.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Die Oxidationszahl der Elemente ist null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Die Oxidationszahl von H in Verbindung ist I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Die Oxidationszahl von O </a:t>
            </a:r>
            <a:r>
              <a:rPr lang="de-CH" smtClean="0"/>
              <a:t>in Verbindung </a:t>
            </a:r>
            <a:r>
              <a:rPr lang="de-CH" dirty="0" smtClean="0"/>
              <a:t>ist –II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OxZahl</a:t>
            </a:r>
            <a:r>
              <a:rPr lang="de-CH" dirty="0" smtClean="0"/>
              <a:t> 1.HG: I, </a:t>
            </a:r>
            <a:r>
              <a:rPr lang="de-CH" dirty="0" err="1" smtClean="0"/>
              <a:t>OxZahl</a:t>
            </a:r>
            <a:r>
              <a:rPr lang="de-CH" dirty="0" smtClean="0"/>
              <a:t> 2. HG: II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Bei Atom-Ionen stimmen die Ladung und die Oxidationszahl überein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Bei Molekül-Ionen ist die Summe der Oxidationszahl gleich der Ionenladung</a:t>
            </a:r>
          </a:p>
          <a:p>
            <a:pPr marL="457200" indent="-457200">
              <a:buFont typeface="+mj-lt"/>
              <a:buAutoNum type="arabicPeriod"/>
            </a:pPr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6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Oxidationszahl Beispiele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83568" y="152717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400" dirty="0" smtClean="0"/>
              <a:t>Propan verbrennen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 smtClean="0"/>
              <a:t>Knallgas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 smtClean="0"/>
              <a:t>Mg verbrennen</a:t>
            </a:r>
            <a:endParaRPr lang="de-CH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3646514"/>
            <a:ext cx="381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C</a:t>
            </a:r>
            <a:r>
              <a:rPr lang="de-CH" sz="2400" baseline="-25000" dirty="0" smtClean="0"/>
              <a:t>3</a:t>
            </a:r>
            <a:r>
              <a:rPr lang="de-CH" sz="2400" dirty="0" smtClean="0"/>
              <a:t>H</a:t>
            </a:r>
            <a:r>
              <a:rPr lang="de-CH" sz="2400" baseline="-25000" dirty="0" smtClean="0"/>
              <a:t>8</a:t>
            </a:r>
            <a:r>
              <a:rPr lang="de-CH" sz="2400" dirty="0" smtClean="0"/>
              <a:t> + 5 O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</a:t>
            </a:r>
            <a:r>
              <a:rPr lang="de-CH" sz="2400" dirty="0" smtClean="0">
                <a:sym typeface="Symbol"/>
              </a:rPr>
              <a:t> 3 CO</a:t>
            </a:r>
            <a:r>
              <a:rPr lang="de-CH" sz="2400" baseline="-25000" dirty="0" smtClean="0">
                <a:sym typeface="Symbol"/>
              </a:rPr>
              <a:t>2</a:t>
            </a:r>
            <a:r>
              <a:rPr lang="de-CH" sz="2400" dirty="0" smtClean="0">
                <a:sym typeface="Symbol"/>
              </a:rPr>
              <a:t> + 4 H</a:t>
            </a:r>
            <a:r>
              <a:rPr lang="de-CH" sz="2400" baseline="-25000" dirty="0" smtClean="0">
                <a:sym typeface="Symbol"/>
              </a:rPr>
              <a:t>2</a:t>
            </a:r>
            <a:r>
              <a:rPr lang="de-CH" sz="2400" dirty="0" smtClean="0">
                <a:sym typeface="Symbol"/>
              </a:rPr>
              <a:t>O</a:t>
            </a:r>
            <a:r>
              <a:rPr lang="de-CH" sz="2400" dirty="0" smtClean="0"/>
              <a:t> </a:t>
            </a:r>
            <a:endParaRPr lang="de-CH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683568" y="41800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2 H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+ O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</a:t>
            </a:r>
            <a:r>
              <a:rPr lang="de-CH" sz="2400" dirty="0" smtClean="0">
                <a:sym typeface="Symbol"/>
              </a:rPr>
              <a:t> 2 H</a:t>
            </a:r>
            <a:r>
              <a:rPr lang="de-CH" sz="2400" baseline="-25000" dirty="0" smtClean="0">
                <a:sym typeface="Symbol"/>
              </a:rPr>
              <a:t>2</a:t>
            </a:r>
            <a:r>
              <a:rPr lang="de-CH" sz="2400" dirty="0" smtClean="0">
                <a:sym typeface="Symbol"/>
              </a:rPr>
              <a:t>O</a:t>
            </a:r>
            <a:r>
              <a:rPr lang="de-CH" sz="2400" dirty="0" smtClean="0"/>
              <a:t> </a:t>
            </a:r>
            <a:endParaRPr lang="de-CH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83568" y="479864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2 Mg + O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</a:t>
            </a:r>
            <a:r>
              <a:rPr lang="de-CH" sz="2400" dirty="0" smtClean="0">
                <a:sym typeface="Symbol"/>
              </a:rPr>
              <a:t> 2 </a:t>
            </a:r>
            <a:r>
              <a:rPr lang="de-CH" sz="2400" dirty="0" err="1" smtClean="0">
                <a:sym typeface="Symbol"/>
              </a:rPr>
              <a:t>MgO</a:t>
            </a:r>
            <a:r>
              <a:rPr lang="de-CH" sz="2400" dirty="0" smtClean="0"/>
              <a:t> </a:t>
            </a:r>
            <a:endParaRPr lang="de-CH" sz="2400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674"/>
              </p:ext>
            </p:extLst>
          </p:nvPr>
        </p:nvGraphicFramePr>
        <p:xfrm>
          <a:off x="4836368" y="1527175"/>
          <a:ext cx="3480048" cy="337475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40024"/>
                <a:gridCol w="1740024"/>
              </a:tblGrid>
              <a:tr h="674950">
                <a:tc>
                  <a:txBody>
                    <a:bodyPr/>
                    <a:lstStyle/>
                    <a:p>
                      <a:r>
                        <a:rPr lang="de-CH" sz="2400" dirty="0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endParaRPr lang="de-CH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de-CH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4950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C</a:t>
                      </a:r>
                      <a:endParaRPr lang="de-CH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2,6</a:t>
                      </a:r>
                      <a:endParaRPr lang="de-CH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4950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H</a:t>
                      </a:r>
                      <a:endParaRPr lang="de-CH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2,2</a:t>
                      </a:r>
                      <a:endParaRPr lang="de-CH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4950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O</a:t>
                      </a:r>
                      <a:endParaRPr lang="de-CH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3,5</a:t>
                      </a:r>
                      <a:endParaRPr lang="de-CH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4950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Mg</a:t>
                      </a:r>
                      <a:endParaRPr lang="de-CH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1,3</a:t>
                      </a:r>
                      <a:endParaRPr lang="de-CH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4341422" y="3646514"/>
            <a:ext cx="3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59832" y="4180059"/>
            <a:ext cx="3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75856" y="4798641"/>
            <a:ext cx="3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de-C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Redoxreaktion Magnesium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1560" y="1655528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800" dirty="0"/>
              <a:t>Reaktionsgleichung aufstellen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800" dirty="0"/>
              <a:t>Oxidationszahlen zuweisen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800" dirty="0"/>
              <a:t>Reaktion aufteilen in </a:t>
            </a:r>
            <a:r>
              <a:rPr lang="de-CH" sz="2800" dirty="0" smtClean="0"/>
              <a:t>Reduktion </a:t>
            </a:r>
            <a:r>
              <a:rPr lang="de-CH" sz="2800" dirty="0"/>
              <a:t>und </a:t>
            </a:r>
            <a:r>
              <a:rPr lang="de-CH" sz="2800" dirty="0" smtClean="0"/>
              <a:t>Oxidation</a:t>
            </a:r>
            <a:endParaRPr lang="de-CH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611560" y="343145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2 Mg + O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</a:t>
            </a:r>
            <a:r>
              <a:rPr lang="de-CH" sz="2400" dirty="0" smtClean="0">
                <a:sym typeface="Symbol"/>
              </a:rPr>
              <a:t> 2 </a:t>
            </a:r>
            <a:r>
              <a:rPr lang="de-CH" sz="2400" dirty="0" err="1" smtClean="0">
                <a:sym typeface="Symbol"/>
              </a:rPr>
              <a:t>MgO</a:t>
            </a:r>
            <a:r>
              <a:rPr lang="de-CH" sz="2400" dirty="0" smtClean="0"/>
              <a:t> </a:t>
            </a:r>
            <a:endParaRPr lang="de-CH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2843808" y="31611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-II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2483768" y="3161112"/>
            <a:ext cx="42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II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971600" y="316111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47664" y="316111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988" y="3345778"/>
            <a:ext cx="45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Reduktion: </a:t>
            </a:r>
            <a:r>
              <a:rPr lang="de-CH" sz="2000" dirty="0"/>
              <a:t>Oxidationszahl sinkt (Elektronenaufnahme</a:t>
            </a:r>
            <a:r>
              <a:rPr lang="de-CH" sz="2000" dirty="0" smtClean="0"/>
              <a:t>)</a:t>
            </a:r>
            <a:endParaRPr lang="de-CH" sz="2000" b="1" dirty="0" smtClean="0"/>
          </a:p>
          <a:p>
            <a:r>
              <a:rPr lang="de-CH" sz="2000" b="1" dirty="0" smtClean="0"/>
              <a:t>Oxidation:  </a:t>
            </a:r>
            <a:r>
              <a:rPr lang="de-CH" sz="2000" dirty="0" smtClean="0"/>
              <a:t>Oxidationszahl steigt (Elektronenabgabe)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11560" y="4669217"/>
            <a:ext cx="6696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Reduktion:	</a:t>
            </a:r>
            <a:r>
              <a:rPr lang="de-CH" sz="2400" dirty="0" smtClean="0"/>
              <a:t>O</a:t>
            </a:r>
            <a:r>
              <a:rPr lang="de-CH" sz="2400" baseline="-25000" dirty="0" smtClean="0"/>
              <a:t>2</a:t>
            </a:r>
            <a:r>
              <a:rPr lang="de-CH" sz="2400" dirty="0" smtClean="0"/>
              <a:t> </a:t>
            </a:r>
            <a:r>
              <a:rPr lang="de-CH" sz="2400" dirty="0" smtClean="0">
                <a:sym typeface="Symbol"/>
              </a:rPr>
              <a:t>+	4 e</a:t>
            </a:r>
            <a:r>
              <a:rPr lang="de-CH" sz="2400" baseline="30000" dirty="0" smtClean="0">
                <a:sym typeface="Symbol"/>
              </a:rPr>
              <a:t>-</a:t>
            </a:r>
            <a:r>
              <a:rPr lang="de-CH" sz="2400" dirty="0">
                <a:sym typeface="Symbol"/>
              </a:rPr>
              <a:t>	</a:t>
            </a:r>
            <a:r>
              <a:rPr lang="de-CH" sz="2400" dirty="0" smtClean="0">
                <a:sym typeface="Symbol"/>
              </a:rPr>
              <a:t>	2 O</a:t>
            </a:r>
            <a:r>
              <a:rPr lang="de-CH" sz="2400" baseline="30000" dirty="0" smtClean="0">
                <a:sym typeface="Symbol"/>
              </a:rPr>
              <a:t>2-</a:t>
            </a:r>
          </a:p>
          <a:p>
            <a:r>
              <a:rPr lang="de-CH" sz="2400" b="1" dirty="0" smtClean="0">
                <a:sym typeface="Symbol"/>
              </a:rPr>
              <a:t>Oxidation:	</a:t>
            </a:r>
            <a:r>
              <a:rPr lang="de-CH" sz="2400" dirty="0" smtClean="0">
                <a:sym typeface="Symbol"/>
              </a:rPr>
              <a:t>2 Mg –	4 e</a:t>
            </a:r>
            <a:r>
              <a:rPr lang="de-CH" sz="2400" baseline="30000" dirty="0" smtClean="0">
                <a:sym typeface="Symbol"/>
              </a:rPr>
              <a:t>-</a:t>
            </a:r>
            <a:r>
              <a:rPr lang="de-CH" sz="2400" dirty="0">
                <a:sym typeface="Symbol"/>
              </a:rPr>
              <a:t>	</a:t>
            </a:r>
            <a:r>
              <a:rPr lang="de-CH" sz="2400" dirty="0" smtClean="0">
                <a:sym typeface="Symbol"/>
              </a:rPr>
              <a:t>	2 Mg</a:t>
            </a:r>
            <a:r>
              <a:rPr lang="de-CH" sz="2400" baseline="30000" dirty="0" smtClean="0">
                <a:sym typeface="Symbol"/>
              </a:rPr>
              <a:t>2+		</a:t>
            </a:r>
          </a:p>
          <a:p>
            <a:r>
              <a:rPr lang="de-CH" sz="2400" u="sng" baseline="30000" dirty="0">
                <a:sym typeface="Symbol"/>
              </a:rPr>
              <a:t>							</a:t>
            </a:r>
            <a:endParaRPr lang="de-CH" sz="2400" baseline="30000" dirty="0">
              <a:sym typeface="Symbol"/>
            </a:endParaRPr>
          </a:p>
          <a:p>
            <a:r>
              <a:rPr lang="de-CH" sz="2400" dirty="0" smtClean="0">
                <a:sym typeface="Symbol"/>
              </a:rPr>
              <a:t>		2 </a:t>
            </a:r>
            <a:r>
              <a:rPr lang="de-CH" sz="2400" dirty="0">
                <a:sym typeface="Symbol"/>
              </a:rPr>
              <a:t>Mg + </a:t>
            </a:r>
            <a:r>
              <a:rPr lang="de-CH" sz="2400" dirty="0" smtClean="0">
                <a:sym typeface="Symbol"/>
              </a:rPr>
              <a:t>O</a:t>
            </a:r>
            <a:r>
              <a:rPr lang="de-CH" sz="2400" baseline="-25000" dirty="0" smtClean="0">
                <a:sym typeface="Symbol"/>
              </a:rPr>
              <a:t>2</a:t>
            </a:r>
            <a:r>
              <a:rPr lang="de-CH" sz="2400" dirty="0" smtClean="0">
                <a:sym typeface="Symbol"/>
              </a:rPr>
              <a:t>		2 </a:t>
            </a:r>
            <a:r>
              <a:rPr lang="de-CH" sz="2400" dirty="0">
                <a:sym typeface="Symbol"/>
              </a:rPr>
              <a:t>Mg</a:t>
            </a:r>
            <a:r>
              <a:rPr lang="de-CH" sz="2400" baseline="30000" dirty="0">
                <a:sym typeface="Symbol"/>
              </a:rPr>
              <a:t>2</a:t>
            </a:r>
            <a:r>
              <a:rPr lang="de-CH" sz="2400" baseline="30000" dirty="0" smtClean="0">
                <a:sym typeface="Symbol"/>
              </a:rPr>
              <a:t>+ </a:t>
            </a:r>
            <a:r>
              <a:rPr lang="de-CH" sz="2400" dirty="0" smtClean="0">
                <a:sym typeface="Symbol"/>
              </a:rPr>
              <a:t>+ 2 O</a:t>
            </a:r>
            <a:r>
              <a:rPr lang="de-CH" sz="2400" baseline="30000" dirty="0" smtClean="0">
                <a:sym typeface="Symbol"/>
              </a:rPr>
              <a:t>2-</a:t>
            </a:r>
            <a:endParaRPr lang="de-CH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9009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PraesentationsvorlageBBB</Template>
  <TotalTime>0</TotalTime>
  <Words>335</Words>
  <Application>Microsoft Office PowerPoint</Application>
  <PresentationFormat>Bildschirmpräsentation (4:3)</PresentationFormat>
  <Paragraphs>110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Redoxreaktionen</vt:lpstr>
      <vt:lpstr>PowerPoint-Präsentation</vt:lpstr>
      <vt:lpstr>Anwendungen</vt:lpstr>
      <vt:lpstr>Chemische Reaktionen</vt:lpstr>
      <vt:lpstr>Was ist eine Redoxreaktion?</vt:lpstr>
      <vt:lpstr>Oxidationszahl Definition</vt:lpstr>
      <vt:lpstr>Oxidationszahl Regeln</vt:lpstr>
      <vt:lpstr>Oxidationszahl Beispiele</vt:lpstr>
      <vt:lpstr>Redoxreaktion Magnesium</vt:lpstr>
      <vt:lpstr>Redoxreaktion Knallgas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Schneider</dc:creator>
  <cp:lastModifiedBy>Andreas Schneider</cp:lastModifiedBy>
  <cp:revision>35</cp:revision>
  <dcterms:created xsi:type="dcterms:W3CDTF">2013-02-22T14:38:53Z</dcterms:created>
  <dcterms:modified xsi:type="dcterms:W3CDTF">2016-02-29T06:40:09Z</dcterms:modified>
</cp:coreProperties>
</file>