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73" r:id="rId12"/>
    <p:sldId id="274" r:id="rId13"/>
    <p:sldId id="265" r:id="rId14"/>
    <p:sldId id="266" r:id="rId15"/>
    <p:sldId id="271" r:id="rId16"/>
    <p:sldId id="264" r:id="rId17"/>
    <p:sldId id="267" r:id="rId18"/>
    <p:sldId id="268" r:id="rId19"/>
    <p:sldId id="27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583"/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81" d="100"/>
          <a:sy n="81" d="100"/>
        </p:scale>
        <p:origin x="-152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pPr/>
              <a:t>02.04.2013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49080"/>
            <a:ext cx="64008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3212976"/>
            <a:ext cx="6912768" cy="57606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endParaRPr lang="de-CH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71600" y="2996952"/>
            <a:ext cx="72008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7020272" y="476672"/>
            <a:ext cx="72008" cy="540060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4008" y="1598245"/>
            <a:ext cx="4032448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827584" y="1273799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46754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2050" name="Picture 2" descr="D:\marc\Dropbox\Schule\~~Informatik\Projekttag\PraesentationsvorlageBBB\trunk\Dokumente\4_Realisieren\BBBLab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5886450"/>
            <a:ext cx="1352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Säuren und Basen</a:t>
            </a:r>
            <a:endParaRPr lang="de-CH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9833" y="4005064"/>
            <a:ext cx="6284335" cy="913656"/>
          </a:xfrm>
        </p:spPr>
        <p:txBody>
          <a:bodyPr/>
          <a:lstStyle/>
          <a:p>
            <a:r>
              <a:rPr lang="de-CH" dirty="0" smtClean="0"/>
              <a:t>Andreas Schneider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Chemie BM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Salzsäure und Ammoniak I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562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187624" y="4365104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Die Reaktion von einer Säure mit einer Base (Übertragung eines Protons) wird auch als </a:t>
            </a:r>
            <a:r>
              <a:rPr lang="de-CH" sz="2800" b="1" dirty="0" smtClean="0"/>
              <a:t>Protolyse</a:t>
            </a:r>
            <a:r>
              <a:rPr lang="de-CH" sz="2800" dirty="0" smtClean="0"/>
              <a:t> bezeichnet</a:t>
            </a:r>
            <a:endParaRPr lang="de-C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Salzsäure und Ammoniak </a:t>
            </a:r>
            <a:r>
              <a:rPr lang="de-DE" dirty="0" smtClean="0"/>
              <a:t>II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12776"/>
            <a:ext cx="90011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3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Salzsäure und Ammoniak </a:t>
            </a:r>
            <a:r>
              <a:rPr lang="de-DE" dirty="0" smtClean="0"/>
              <a:t>III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628800"/>
            <a:ext cx="49053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Bezeichnungen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3200" dirty="0" smtClean="0"/>
              <a:t>H</a:t>
            </a:r>
            <a:r>
              <a:rPr lang="de-DE" sz="3200" baseline="-25000" dirty="0" smtClean="0"/>
              <a:t>3</a:t>
            </a:r>
            <a:r>
              <a:rPr lang="de-DE" sz="3200" dirty="0" smtClean="0"/>
              <a:t>O</a:t>
            </a:r>
            <a:r>
              <a:rPr lang="de-DE" sz="3200" baseline="30000" dirty="0" smtClean="0"/>
              <a:t>+</a:t>
            </a:r>
            <a:r>
              <a:rPr lang="de-DE" sz="3200" dirty="0" smtClean="0"/>
              <a:t>		</a:t>
            </a:r>
            <a:r>
              <a:rPr lang="de-DE" sz="3200" dirty="0" err="1" smtClean="0"/>
              <a:t>Oxonium</a:t>
            </a:r>
            <a:r>
              <a:rPr lang="de-DE" sz="3200" dirty="0" smtClean="0"/>
              <a:t>-Ion</a:t>
            </a:r>
          </a:p>
          <a:p>
            <a:pPr>
              <a:buNone/>
            </a:pPr>
            <a:endParaRPr lang="de-DE" sz="3200" dirty="0" smtClean="0"/>
          </a:p>
          <a:p>
            <a:pPr>
              <a:buNone/>
            </a:pPr>
            <a:r>
              <a:rPr lang="de-DE" sz="3200" dirty="0" smtClean="0"/>
              <a:t>OH</a:t>
            </a:r>
            <a:r>
              <a:rPr lang="de-DE" sz="3200" baseline="30000" dirty="0" smtClean="0"/>
              <a:t>-</a:t>
            </a:r>
            <a:r>
              <a:rPr lang="de-DE" sz="3200" dirty="0" smtClean="0"/>
              <a:t>			Hydroxid-Ion</a:t>
            </a:r>
            <a:endParaRPr lang="de-CH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990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Mehrprotonige Säuren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HCl</a:t>
            </a:r>
            <a:r>
              <a:rPr lang="de-DE" dirty="0"/>
              <a:t>	</a:t>
            </a:r>
            <a:r>
              <a:rPr lang="de-DE" dirty="0" smtClean="0"/>
              <a:t>	Hydrogenchlorid	ist eine ein-protonige 					Säure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2</a:t>
            </a:r>
            <a:r>
              <a:rPr lang="de-DE" dirty="0" smtClean="0"/>
              <a:t>SO</a:t>
            </a:r>
            <a:r>
              <a:rPr lang="de-DE" baseline="-25000" dirty="0" smtClean="0"/>
              <a:t>4</a:t>
            </a:r>
            <a:r>
              <a:rPr lang="de-DE" dirty="0" smtClean="0"/>
              <a:t>	Schwefelsäure	ist eine zwei-protonige 					Säure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3</a:t>
            </a:r>
            <a:r>
              <a:rPr lang="de-DE" dirty="0" smtClean="0"/>
              <a:t>PO</a:t>
            </a:r>
            <a:r>
              <a:rPr lang="de-DE" baseline="-25000" dirty="0" smtClean="0"/>
              <a:t>4</a:t>
            </a:r>
            <a:r>
              <a:rPr lang="de-DE" dirty="0" smtClean="0"/>
              <a:t>	Phosphorsäure	ist eine drei-protonige 					Säure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Schwefelsäure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76456" cy="29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6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Ampholyt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4578" name="Picture 2" descr="https://projekt9b.wikispaces.com/file/view/Foto-1.JPG/343155792/800x477/Fot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66" y="1556792"/>
            <a:ext cx="5808478" cy="3463306"/>
          </a:xfrm>
          <a:prstGeom prst="rect">
            <a:avLst/>
          </a:prstGeom>
          <a:noFill/>
        </p:spPr>
      </p:pic>
      <p:pic>
        <p:nvPicPr>
          <p:cNvPr id="24582" name="Picture 6" descr="http://www.mercateo.com/images/products/Kroschke/30101_0051.jpg"/>
          <p:cNvPicPr>
            <a:picLocks noChangeAspect="1" noChangeArrowheads="1"/>
          </p:cNvPicPr>
          <p:nvPr/>
        </p:nvPicPr>
        <p:blipFill>
          <a:blip r:embed="rId3" cstate="print"/>
          <a:srcRect l="34891" r="30218"/>
          <a:stretch>
            <a:fillRect/>
          </a:stretch>
        </p:blipFill>
        <p:spPr bwMode="auto">
          <a:xfrm>
            <a:off x="6516216" y="1412776"/>
            <a:ext cx="1368152" cy="3921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1508" name="Picture 4" descr="http://www.chemie-online.net/biochemie/images/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586"/>
            <a:ext cx="6768752" cy="5178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Indikatoren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6626" name="Picture 2" descr="http://upload.wikimedia.org/wikipedia/commons/2/2a/S%C3%A4uren_und_Laugen_-_Farbspektrum_verschiedener_Indikato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868564"/>
            <a:ext cx="8324905" cy="2640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Autoprotolyse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1" y="1406914"/>
            <a:ext cx="88296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02689"/>
            <a:ext cx="6057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6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26" name="Picture 2" descr="http://dr282zn36sxxg.cloudfront.net/datastreams/f-d%3A07777739714b4be0519133177c7b2b2e966439ca47ee1ca39364d6db%2BIMAGE%2BIMAGE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6209"/>
            <a:ext cx="1757344" cy="16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terialmagazin.com/main/photo/1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02" y="289197"/>
            <a:ext cx="2381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hemgapedia.de/vsengine/media/vsc/de/ch/11/aac/vorlesung/kap_4/kap4_4/grafik/nacl_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5247"/>
            <a:ext cx="3137961" cy="23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0" y="2449337"/>
            <a:ext cx="9132441" cy="1794640"/>
            <a:chOff x="0" y="2449337"/>
            <a:chExt cx="9132441" cy="1794640"/>
          </a:xfrm>
        </p:grpSpPr>
        <p:pic>
          <p:nvPicPr>
            <p:cNvPr id="1028" name="Picture 4" descr="http://www.radiomuseum.org/forumdata/users/180/Getter_Bild3_Mg-Ban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449338"/>
              <a:ext cx="3840361" cy="179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heuschrecke.com/uploads/RTEmagicC_art_fleur_kristall_bea.jpg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3"/>
            <a:stretch/>
          </p:blipFill>
          <p:spPr bwMode="auto">
            <a:xfrm>
              <a:off x="2594198" y="2449338"/>
              <a:ext cx="2689056" cy="179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4.bp.blogspot.com/-pYztUrWEvR0/T2rPWVtbzgI/AAAAAAAAAMk/t79UZDPaths/s1600/Wasser.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9337"/>
              <a:ext cx="2624917" cy="179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feil nach unten 20"/>
          <p:cNvSpPr/>
          <p:nvPr/>
        </p:nvSpPr>
        <p:spPr>
          <a:xfrm rot="1800000">
            <a:off x="6782224" y="421805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>
            <a:off x="3836724" y="4248887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-1800000">
            <a:off x="1158682" y="421314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812387" y="5411740"/>
            <a:ext cx="691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 smtClean="0"/>
              <a:t>Wie reagieren Verbindungen miteinander?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9701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sonnenseite.com/upload/v1_de_img_a13094_7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94" y="14648"/>
            <a:ext cx="3762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050" name="Picture 2" descr="http://static.cosmiq.de/data/de/f7b/61/f7b61c57b1035781e217ca80a0d9af05_1_ori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4782" r="4023" b="6564"/>
          <a:stretch/>
        </p:blipFill>
        <p:spPr bwMode="auto">
          <a:xfrm>
            <a:off x="0" y="-2849"/>
            <a:ext cx="2554094" cy="340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nachhaltige-landnutzung.de/grafik/brennness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47" y="-2849"/>
            <a:ext cx="2824138" cy="37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odecheck.info/img/63780/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01008"/>
            <a:ext cx="2520581" cy="29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brewes.de/bilder/produkt/popup/gefahrensymbol-aetzend-reizend-ghs5f10-1368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9"/>
          <a:stretch/>
        </p:blipFill>
        <p:spPr bwMode="auto">
          <a:xfrm>
            <a:off x="2132915" y="4763783"/>
            <a:ext cx="2302366" cy="204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iopan.de/uploads/pics/riopan-magentablette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56" y="2843573"/>
            <a:ext cx="33337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spurtikus.de/images/basteln/cnc/platinen_aetzen_04-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74" y="2843573"/>
            <a:ext cx="416372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pizza-portofino.ch/wp-content/uploads/coca_cola_neu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34908"/>
          <a:stretch/>
        </p:blipFill>
        <p:spPr bwMode="auto">
          <a:xfrm>
            <a:off x="4435281" y="4000500"/>
            <a:ext cx="88369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30forum.de/diyfaq/akku/images/0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15526" y="4660878"/>
            <a:ext cx="2808312" cy="2197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2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Chemische Reaktionen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smtClean="0"/>
              <a:t>Ein Atom (und somit auch Moleküle) besteht aus Elektronen, Protonen und Neutronen.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smtClean="0"/>
              <a:t>Elektronen</a:t>
            </a:r>
            <a:r>
              <a:rPr lang="de-CH" dirty="0" smtClean="0"/>
              <a:t> werden übertragen</a:t>
            </a:r>
          </a:p>
          <a:p>
            <a:pPr marL="0" indent="0">
              <a:buNone/>
            </a:pPr>
            <a:r>
              <a:rPr lang="de-CH" b="1" dirty="0"/>
              <a:t>Redoxreaktionen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smtClean="0"/>
              <a:t>Protonen</a:t>
            </a:r>
            <a:r>
              <a:rPr lang="de-CH" dirty="0" smtClean="0"/>
              <a:t> werden übertragen</a:t>
            </a:r>
          </a:p>
          <a:p>
            <a:pPr marL="0" indent="0">
              <a:buNone/>
            </a:pPr>
            <a:r>
              <a:rPr lang="de-CH" b="1" dirty="0" smtClean="0"/>
              <a:t>Säure-Base</a:t>
            </a:r>
            <a:r>
              <a:rPr lang="de-CH" dirty="0" smtClean="0"/>
              <a:t> Reaktionen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smtClean="0"/>
              <a:t>Neutronen</a:t>
            </a:r>
            <a:r>
              <a:rPr lang="de-CH" dirty="0" smtClean="0"/>
              <a:t> werden übertragen?</a:t>
            </a:r>
          </a:p>
          <a:p>
            <a:pPr marL="0" indent="0">
              <a:buNone/>
            </a:pPr>
            <a:r>
              <a:rPr lang="de-CH" dirty="0" smtClean="0"/>
              <a:t>Keine </a:t>
            </a:r>
            <a:r>
              <a:rPr lang="de-CH" dirty="0" err="1" smtClean="0"/>
              <a:t>coulombschen</a:t>
            </a:r>
            <a:r>
              <a:rPr lang="de-CH" dirty="0" smtClean="0"/>
              <a:t> Kräfte. Umwandlung eines Neutrons in ein Proton, Elektron und ein Antineutrino (Physik).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nach </a:t>
            </a:r>
            <a:r>
              <a:rPr lang="de-DE" dirty="0" err="1" smtClean="0"/>
              <a:t>Brönsted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 Säure-/Base-Reaktionen wird immer ein Proton (H</a:t>
            </a:r>
            <a:r>
              <a:rPr lang="de-DE" baseline="30000" dirty="0" smtClean="0"/>
              <a:t>+</a:t>
            </a:r>
            <a:r>
              <a:rPr lang="de-DE" dirty="0" smtClean="0"/>
              <a:t>) </a:t>
            </a:r>
          </a:p>
          <a:p>
            <a:pPr>
              <a:buNone/>
            </a:pPr>
            <a:r>
              <a:rPr lang="de-DE" dirty="0" smtClean="0"/>
              <a:t>übertragen.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Dabei wirkt die </a:t>
            </a:r>
            <a:r>
              <a:rPr lang="de-DE" b="1" dirty="0" smtClean="0"/>
              <a:t>Säure</a:t>
            </a:r>
            <a:r>
              <a:rPr lang="de-DE" dirty="0" smtClean="0"/>
              <a:t> als </a:t>
            </a:r>
            <a:r>
              <a:rPr lang="de-DE" b="1" dirty="0" err="1" smtClean="0"/>
              <a:t>Protonendonator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/>
              <a:t>(Protonenspender)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und die </a:t>
            </a:r>
            <a:r>
              <a:rPr lang="de-DE" b="1" dirty="0" smtClean="0"/>
              <a:t>Base</a:t>
            </a:r>
            <a:r>
              <a:rPr lang="de-DE" dirty="0" smtClean="0"/>
              <a:t> als </a:t>
            </a:r>
            <a:r>
              <a:rPr lang="de-DE" b="1" dirty="0" smtClean="0"/>
              <a:t>Protonenakzeptor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/>
              <a:t>(Protonenempfänger).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Salzsäure und Wasser I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277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Salzsäure und Wasser II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1" y="1988840"/>
            <a:ext cx="86772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Ammoniak und Wasser I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581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Ammoniak und Wasser </a:t>
            </a:r>
            <a:r>
              <a:rPr lang="de-DE" dirty="0" smtClean="0"/>
              <a:t>II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t="7379" r="2281"/>
          <a:stretch/>
        </p:blipFill>
        <p:spPr bwMode="auto">
          <a:xfrm>
            <a:off x="569002" y="4293096"/>
            <a:ext cx="7795847" cy="225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6" y="1556792"/>
            <a:ext cx="689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2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PraesentationsvorlageBBB</Template>
  <TotalTime>0</TotalTime>
  <Words>168</Words>
  <Application>Microsoft Office PowerPoint</Application>
  <PresentationFormat>Bildschirmpräsentation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PraesentationsvorlageBBB</vt:lpstr>
      <vt:lpstr>Säuren und Basen</vt:lpstr>
      <vt:lpstr>PowerPoint-Präsentation</vt:lpstr>
      <vt:lpstr>PowerPoint-Präsentation</vt:lpstr>
      <vt:lpstr>Chemische Reaktionen</vt:lpstr>
      <vt:lpstr>Definition nach Brönsted</vt:lpstr>
      <vt:lpstr>Salzsäure und Wasser I</vt:lpstr>
      <vt:lpstr>Salzsäure und Wasser II</vt:lpstr>
      <vt:lpstr>Ammoniak und Wasser I</vt:lpstr>
      <vt:lpstr>Ammoniak und Wasser II</vt:lpstr>
      <vt:lpstr>Salzsäure und Ammoniak I</vt:lpstr>
      <vt:lpstr>Salzsäure und Ammoniak II</vt:lpstr>
      <vt:lpstr>Salzsäure und Ammoniak III</vt:lpstr>
      <vt:lpstr>Bezeichnungen</vt:lpstr>
      <vt:lpstr>Mehrprotonige Säuren</vt:lpstr>
      <vt:lpstr>Schwefelsäure</vt:lpstr>
      <vt:lpstr>Ampholyt</vt:lpstr>
      <vt:lpstr>PowerPoint-Präsentation</vt:lpstr>
      <vt:lpstr>Indikatoren</vt:lpstr>
      <vt:lpstr>Autoprotolyse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Schneider</dc:creator>
  <cp:lastModifiedBy>Andreas Schneider</cp:lastModifiedBy>
  <cp:revision>48</cp:revision>
  <dcterms:created xsi:type="dcterms:W3CDTF">2013-02-22T14:38:53Z</dcterms:created>
  <dcterms:modified xsi:type="dcterms:W3CDTF">2013-04-02T11:24:11Z</dcterms:modified>
</cp:coreProperties>
</file>