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2" r:id="rId8"/>
    <p:sldId id="273" r:id="rId9"/>
    <p:sldId id="271" r:id="rId10"/>
    <p:sldId id="270" r:id="rId11"/>
    <p:sldId id="269" r:id="rId12"/>
    <p:sldId id="272" r:id="rId13"/>
    <p:sldId id="274" r:id="rId14"/>
    <p:sldId id="27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F1F41-9615-4846-BAE5-A303E25D7B4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961FF3-D72A-4A78-9230-69963D971474}">
      <dgm:prSet/>
      <dgm:spPr/>
      <dgm:t>
        <a:bodyPr/>
        <a:lstStyle/>
        <a:p>
          <a:r>
            <a:rPr lang="de-CH"/>
            <a:t>Veränderungen bei Shen Te</a:t>
          </a:r>
          <a:endParaRPr lang="en-US"/>
        </a:p>
      </dgm:t>
    </dgm:pt>
    <dgm:pt modelId="{116F5C74-E5EA-4455-A998-F2D4F7645B27}" type="parTrans" cxnId="{409D9B59-C2E0-4B2F-9E35-B606BADAC60B}">
      <dgm:prSet/>
      <dgm:spPr/>
      <dgm:t>
        <a:bodyPr/>
        <a:lstStyle/>
        <a:p>
          <a:endParaRPr lang="en-US"/>
        </a:p>
      </dgm:t>
    </dgm:pt>
    <dgm:pt modelId="{63021199-0175-4B36-B360-68CEAB43B2AA}" type="sibTrans" cxnId="{409D9B59-C2E0-4B2F-9E35-B606BADAC60B}">
      <dgm:prSet/>
      <dgm:spPr/>
      <dgm:t>
        <a:bodyPr/>
        <a:lstStyle/>
        <a:p>
          <a:endParaRPr lang="en-US"/>
        </a:p>
      </dgm:t>
    </dgm:pt>
    <dgm:pt modelId="{E8ADCDD1-21A9-4666-ABA8-E3EE9392C5ED}">
      <dgm:prSet/>
      <dgm:spPr/>
      <dgm:t>
        <a:bodyPr/>
        <a:lstStyle/>
        <a:p>
          <a:r>
            <a:rPr lang="de-CH"/>
            <a:t>Veränderungen bei Jordan Belfort</a:t>
          </a:r>
          <a:endParaRPr lang="en-US"/>
        </a:p>
      </dgm:t>
    </dgm:pt>
    <dgm:pt modelId="{742F7762-D7E9-47C4-8C4F-55E0304DCB4D}" type="parTrans" cxnId="{975AE371-3A56-4201-815F-5C6CFE442508}">
      <dgm:prSet/>
      <dgm:spPr/>
      <dgm:t>
        <a:bodyPr/>
        <a:lstStyle/>
        <a:p>
          <a:endParaRPr lang="en-US"/>
        </a:p>
      </dgm:t>
    </dgm:pt>
    <dgm:pt modelId="{8E1E804C-429B-476C-8668-CCC5C9DCD213}" type="sibTrans" cxnId="{975AE371-3A56-4201-815F-5C6CFE442508}">
      <dgm:prSet/>
      <dgm:spPr/>
      <dgm:t>
        <a:bodyPr/>
        <a:lstStyle/>
        <a:p>
          <a:endParaRPr lang="en-US"/>
        </a:p>
      </dgm:t>
    </dgm:pt>
    <dgm:pt modelId="{AA32AF4A-FF92-4D0B-8057-4E39A46B071A}">
      <dgm:prSet/>
      <dgm:spPr/>
      <dgm:t>
        <a:bodyPr/>
        <a:lstStyle/>
        <a:p>
          <a:r>
            <a:rPr lang="de-CH"/>
            <a:t>Rolle des Geldes in beiden Fällen</a:t>
          </a:r>
          <a:endParaRPr lang="en-US"/>
        </a:p>
      </dgm:t>
    </dgm:pt>
    <dgm:pt modelId="{7995AFE8-AA9A-4352-B294-264C55185127}" type="parTrans" cxnId="{F2D7AD07-F43D-43FB-86E0-5D4F69386022}">
      <dgm:prSet/>
      <dgm:spPr/>
      <dgm:t>
        <a:bodyPr/>
        <a:lstStyle/>
        <a:p>
          <a:endParaRPr lang="en-US"/>
        </a:p>
      </dgm:t>
    </dgm:pt>
    <dgm:pt modelId="{6DB2CE0D-297F-4961-A8D2-8B6E73C7DD4C}" type="sibTrans" cxnId="{F2D7AD07-F43D-43FB-86E0-5D4F69386022}">
      <dgm:prSet/>
      <dgm:spPr/>
      <dgm:t>
        <a:bodyPr/>
        <a:lstStyle/>
        <a:p>
          <a:endParaRPr lang="en-US"/>
        </a:p>
      </dgm:t>
    </dgm:pt>
    <dgm:pt modelId="{1B0287F1-CC7F-4EEC-89A9-457614E9610F}">
      <dgm:prSet/>
      <dgm:spPr/>
      <dgm:t>
        <a:bodyPr/>
        <a:lstStyle/>
        <a:p>
          <a:r>
            <a:rPr lang="de-CH"/>
            <a:t>Beantwortung der Leitfrage</a:t>
          </a:r>
          <a:endParaRPr lang="en-US"/>
        </a:p>
      </dgm:t>
    </dgm:pt>
    <dgm:pt modelId="{CBA0EEFC-F28F-4648-8F68-D605DD25E687}" type="parTrans" cxnId="{B39A877C-74D7-403C-AFD1-C4F4846316E3}">
      <dgm:prSet/>
      <dgm:spPr/>
      <dgm:t>
        <a:bodyPr/>
        <a:lstStyle/>
        <a:p>
          <a:endParaRPr lang="en-US"/>
        </a:p>
      </dgm:t>
    </dgm:pt>
    <dgm:pt modelId="{0BB0CFE0-B69C-4B04-AC5D-C7811D11F780}" type="sibTrans" cxnId="{B39A877C-74D7-403C-AFD1-C4F4846316E3}">
      <dgm:prSet/>
      <dgm:spPr/>
      <dgm:t>
        <a:bodyPr/>
        <a:lstStyle/>
        <a:p>
          <a:endParaRPr lang="en-US"/>
        </a:p>
      </dgm:t>
    </dgm:pt>
    <dgm:pt modelId="{7CC51342-0461-40BF-AC5F-C457D68F6CBB}">
      <dgm:prSet/>
      <dgm:spPr/>
      <dgm:t>
        <a:bodyPr/>
        <a:lstStyle/>
        <a:p>
          <a:r>
            <a:rPr lang="de-CH"/>
            <a:t>Fazit</a:t>
          </a:r>
          <a:endParaRPr lang="en-US"/>
        </a:p>
      </dgm:t>
    </dgm:pt>
    <dgm:pt modelId="{819B3C45-1C3A-485F-863A-3416478642F2}" type="parTrans" cxnId="{3924B6A3-5365-41BE-AF87-605144C12F80}">
      <dgm:prSet/>
      <dgm:spPr/>
      <dgm:t>
        <a:bodyPr/>
        <a:lstStyle/>
        <a:p>
          <a:endParaRPr lang="en-US"/>
        </a:p>
      </dgm:t>
    </dgm:pt>
    <dgm:pt modelId="{CA54AD40-07C2-441A-AF1B-B1357D9BC841}" type="sibTrans" cxnId="{3924B6A3-5365-41BE-AF87-605144C12F80}">
      <dgm:prSet/>
      <dgm:spPr/>
      <dgm:t>
        <a:bodyPr/>
        <a:lstStyle/>
        <a:p>
          <a:endParaRPr lang="en-US"/>
        </a:p>
      </dgm:t>
    </dgm:pt>
    <dgm:pt modelId="{802CB78E-F18E-4D3B-9615-92F825B08F36}" type="pres">
      <dgm:prSet presAssocID="{BE3F1F41-9615-4846-BAE5-A303E25D7B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96B3D0-CF97-4517-9634-8CA6BE004570}" type="pres">
      <dgm:prSet presAssocID="{D0961FF3-D72A-4A78-9230-69963D971474}" presName="hierRoot1" presStyleCnt="0"/>
      <dgm:spPr/>
    </dgm:pt>
    <dgm:pt modelId="{E4AB1384-87CE-499D-8F52-7E561ADB0FA8}" type="pres">
      <dgm:prSet presAssocID="{D0961FF3-D72A-4A78-9230-69963D971474}" presName="composite" presStyleCnt="0"/>
      <dgm:spPr/>
    </dgm:pt>
    <dgm:pt modelId="{FCFD1D94-D73A-4139-A4D6-BAD07BB2FB8E}" type="pres">
      <dgm:prSet presAssocID="{D0961FF3-D72A-4A78-9230-69963D971474}" presName="background" presStyleLbl="node0" presStyleIdx="0" presStyleCnt="5"/>
      <dgm:spPr/>
    </dgm:pt>
    <dgm:pt modelId="{5ABFD789-BD63-4950-8775-7F3747CFB2F2}" type="pres">
      <dgm:prSet presAssocID="{D0961FF3-D72A-4A78-9230-69963D971474}" presName="text" presStyleLbl="fgAcc0" presStyleIdx="0" presStyleCnt="5">
        <dgm:presLayoutVars>
          <dgm:chPref val="3"/>
        </dgm:presLayoutVars>
      </dgm:prSet>
      <dgm:spPr/>
    </dgm:pt>
    <dgm:pt modelId="{39F6BA37-7E8E-4500-8B90-C25972915E72}" type="pres">
      <dgm:prSet presAssocID="{D0961FF3-D72A-4A78-9230-69963D971474}" presName="hierChild2" presStyleCnt="0"/>
      <dgm:spPr/>
    </dgm:pt>
    <dgm:pt modelId="{781931C3-FE78-4156-844B-76FCD6F12123}" type="pres">
      <dgm:prSet presAssocID="{E8ADCDD1-21A9-4666-ABA8-E3EE9392C5ED}" presName="hierRoot1" presStyleCnt="0"/>
      <dgm:spPr/>
    </dgm:pt>
    <dgm:pt modelId="{8276675A-67F7-4559-8DFD-F5DDD08CFBA8}" type="pres">
      <dgm:prSet presAssocID="{E8ADCDD1-21A9-4666-ABA8-E3EE9392C5ED}" presName="composite" presStyleCnt="0"/>
      <dgm:spPr/>
    </dgm:pt>
    <dgm:pt modelId="{6E749BFE-1832-4D67-A511-4EE618E1F860}" type="pres">
      <dgm:prSet presAssocID="{E8ADCDD1-21A9-4666-ABA8-E3EE9392C5ED}" presName="background" presStyleLbl="node0" presStyleIdx="1" presStyleCnt="5"/>
      <dgm:spPr/>
    </dgm:pt>
    <dgm:pt modelId="{E5A2B61F-0CC1-4117-B923-D8148CF076E9}" type="pres">
      <dgm:prSet presAssocID="{E8ADCDD1-21A9-4666-ABA8-E3EE9392C5ED}" presName="text" presStyleLbl="fgAcc0" presStyleIdx="1" presStyleCnt="5">
        <dgm:presLayoutVars>
          <dgm:chPref val="3"/>
        </dgm:presLayoutVars>
      </dgm:prSet>
      <dgm:spPr/>
    </dgm:pt>
    <dgm:pt modelId="{DBECD5D5-CD2F-456B-8A8C-A3207B469C04}" type="pres">
      <dgm:prSet presAssocID="{E8ADCDD1-21A9-4666-ABA8-E3EE9392C5ED}" presName="hierChild2" presStyleCnt="0"/>
      <dgm:spPr/>
    </dgm:pt>
    <dgm:pt modelId="{D57721CE-9DEE-46B1-961D-B146BD4AE08B}" type="pres">
      <dgm:prSet presAssocID="{AA32AF4A-FF92-4D0B-8057-4E39A46B071A}" presName="hierRoot1" presStyleCnt="0"/>
      <dgm:spPr/>
    </dgm:pt>
    <dgm:pt modelId="{31C0EEA1-D0CD-4F8B-AE0D-980ECFCA7F1C}" type="pres">
      <dgm:prSet presAssocID="{AA32AF4A-FF92-4D0B-8057-4E39A46B071A}" presName="composite" presStyleCnt="0"/>
      <dgm:spPr/>
    </dgm:pt>
    <dgm:pt modelId="{ED4715D5-85EC-4A21-8094-FB17650E1D65}" type="pres">
      <dgm:prSet presAssocID="{AA32AF4A-FF92-4D0B-8057-4E39A46B071A}" presName="background" presStyleLbl="node0" presStyleIdx="2" presStyleCnt="5"/>
      <dgm:spPr/>
    </dgm:pt>
    <dgm:pt modelId="{88FD4052-5427-4DB4-A4D0-7AD67E53AC62}" type="pres">
      <dgm:prSet presAssocID="{AA32AF4A-FF92-4D0B-8057-4E39A46B071A}" presName="text" presStyleLbl="fgAcc0" presStyleIdx="2" presStyleCnt="5">
        <dgm:presLayoutVars>
          <dgm:chPref val="3"/>
        </dgm:presLayoutVars>
      </dgm:prSet>
      <dgm:spPr/>
    </dgm:pt>
    <dgm:pt modelId="{40228FA3-C53A-4F41-B095-9EBDDCE5B541}" type="pres">
      <dgm:prSet presAssocID="{AA32AF4A-FF92-4D0B-8057-4E39A46B071A}" presName="hierChild2" presStyleCnt="0"/>
      <dgm:spPr/>
    </dgm:pt>
    <dgm:pt modelId="{313E410A-429D-484D-85EF-81D77F6F1A6F}" type="pres">
      <dgm:prSet presAssocID="{1B0287F1-CC7F-4EEC-89A9-457614E9610F}" presName="hierRoot1" presStyleCnt="0"/>
      <dgm:spPr/>
    </dgm:pt>
    <dgm:pt modelId="{AD7C091B-9CCD-4F6F-A843-5E2F1C1FBAD3}" type="pres">
      <dgm:prSet presAssocID="{1B0287F1-CC7F-4EEC-89A9-457614E9610F}" presName="composite" presStyleCnt="0"/>
      <dgm:spPr/>
    </dgm:pt>
    <dgm:pt modelId="{F7B729AE-247F-4655-948B-2BC93D243BAF}" type="pres">
      <dgm:prSet presAssocID="{1B0287F1-CC7F-4EEC-89A9-457614E9610F}" presName="background" presStyleLbl="node0" presStyleIdx="3" presStyleCnt="5"/>
      <dgm:spPr/>
    </dgm:pt>
    <dgm:pt modelId="{2A64B755-3A64-4F7E-9575-977649504149}" type="pres">
      <dgm:prSet presAssocID="{1B0287F1-CC7F-4EEC-89A9-457614E9610F}" presName="text" presStyleLbl="fgAcc0" presStyleIdx="3" presStyleCnt="5">
        <dgm:presLayoutVars>
          <dgm:chPref val="3"/>
        </dgm:presLayoutVars>
      </dgm:prSet>
      <dgm:spPr/>
    </dgm:pt>
    <dgm:pt modelId="{76D7A5F4-2BF4-49A1-ACD9-1B879E211824}" type="pres">
      <dgm:prSet presAssocID="{1B0287F1-CC7F-4EEC-89A9-457614E9610F}" presName="hierChild2" presStyleCnt="0"/>
      <dgm:spPr/>
    </dgm:pt>
    <dgm:pt modelId="{F18DE623-F762-4BEC-8C89-160EE89F0F2B}" type="pres">
      <dgm:prSet presAssocID="{7CC51342-0461-40BF-AC5F-C457D68F6CBB}" presName="hierRoot1" presStyleCnt="0"/>
      <dgm:spPr/>
    </dgm:pt>
    <dgm:pt modelId="{13A3C7DC-D2B4-4AAA-81A7-C7D641D659FB}" type="pres">
      <dgm:prSet presAssocID="{7CC51342-0461-40BF-AC5F-C457D68F6CBB}" presName="composite" presStyleCnt="0"/>
      <dgm:spPr/>
    </dgm:pt>
    <dgm:pt modelId="{16F7731C-F0D0-4A7D-BFEC-EB49FCAAE2F5}" type="pres">
      <dgm:prSet presAssocID="{7CC51342-0461-40BF-AC5F-C457D68F6CBB}" presName="background" presStyleLbl="node0" presStyleIdx="4" presStyleCnt="5"/>
      <dgm:spPr/>
    </dgm:pt>
    <dgm:pt modelId="{53F3E18A-1674-48E1-8414-7ADED031369E}" type="pres">
      <dgm:prSet presAssocID="{7CC51342-0461-40BF-AC5F-C457D68F6CBB}" presName="text" presStyleLbl="fgAcc0" presStyleIdx="4" presStyleCnt="5">
        <dgm:presLayoutVars>
          <dgm:chPref val="3"/>
        </dgm:presLayoutVars>
      </dgm:prSet>
      <dgm:spPr/>
    </dgm:pt>
    <dgm:pt modelId="{8DFC0A49-B36C-43FF-8C90-44A232A61218}" type="pres">
      <dgm:prSet presAssocID="{7CC51342-0461-40BF-AC5F-C457D68F6CBB}" presName="hierChild2" presStyleCnt="0"/>
      <dgm:spPr/>
    </dgm:pt>
  </dgm:ptLst>
  <dgm:cxnLst>
    <dgm:cxn modelId="{F2D7AD07-F43D-43FB-86E0-5D4F69386022}" srcId="{BE3F1F41-9615-4846-BAE5-A303E25D7B40}" destId="{AA32AF4A-FF92-4D0B-8057-4E39A46B071A}" srcOrd="2" destOrd="0" parTransId="{7995AFE8-AA9A-4352-B294-264C55185127}" sibTransId="{6DB2CE0D-297F-4961-A8D2-8B6E73C7DD4C}"/>
    <dgm:cxn modelId="{B0E8A41A-F2A4-4D5C-87D7-2BFCB04AA078}" type="presOf" srcId="{AA32AF4A-FF92-4D0B-8057-4E39A46B071A}" destId="{88FD4052-5427-4DB4-A4D0-7AD67E53AC62}" srcOrd="0" destOrd="0" presId="urn:microsoft.com/office/officeart/2005/8/layout/hierarchy1"/>
    <dgm:cxn modelId="{EB90B84B-00C5-40AB-9417-0BD235C1092A}" type="presOf" srcId="{BE3F1F41-9615-4846-BAE5-A303E25D7B40}" destId="{802CB78E-F18E-4D3B-9615-92F825B08F36}" srcOrd="0" destOrd="0" presId="urn:microsoft.com/office/officeart/2005/8/layout/hierarchy1"/>
    <dgm:cxn modelId="{975AE371-3A56-4201-815F-5C6CFE442508}" srcId="{BE3F1F41-9615-4846-BAE5-A303E25D7B40}" destId="{E8ADCDD1-21A9-4666-ABA8-E3EE9392C5ED}" srcOrd="1" destOrd="0" parTransId="{742F7762-D7E9-47C4-8C4F-55E0304DCB4D}" sibTransId="{8E1E804C-429B-476C-8668-CCC5C9DCD213}"/>
    <dgm:cxn modelId="{409D9B59-C2E0-4B2F-9E35-B606BADAC60B}" srcId="{BE3F1F41-9615-4846-BAE5-A303E25D7B40}" destId="{D0961FF3-D72A-4A78-9230-69963D971474}" srcOrd="0" destOrd="0" parTransId="{116F5C74-E5EA-4455-A998-F2D4F7645B27}" sibTransId="{63021199-0175-4B36-B360-68CEAB43B2AA}"/>
    <dgm:cxn modelId="{B39A877C-74D7-403C-AFD1-C4F4846316E3}" srcId="{BE3F1F41-9615-4846-BAE5-A303E25D7B40}" destId="{1B0287F1-CC7F-4EEC-89A9-457614E9610F}" srcOrd="3" destOrd="0" parTransId="{CBA0EEFC-F28F-4648-8F68-D605DD25E687}" sibTransId="{0BB0CFE0-B69C-4B04-AC5D-C7811D11F780}"/>
    <dgm:cxn modelId="{A16BFB9A-E3DB-4CF0-85D8-C4616B67C93E}" type="presOf" srcId="{1B0287F1-CC7F-4EEC-89A9-457614E9610F}" destId="{2A64B755-3A64-4F7E-9575-977649504149}" srcOrd="0" destOrd="0" presId="urn:microsoft.com/office/officeart/2005/8/layout/hierarchy1"/>
    <dgm:cxn modelId="{3924B6A3-5365-41BE-AF87-605144C12F80}" srcId="{BE3F1F41-9615-4846-BAE5-A303E25D7B40}" destId="{7CC51342-0461-40BF-AC5F-C457D68F6CBB}" srcOrd="4" destOrd="0" parTransId="{819B3C45-1C3A-485F-863A-3416478642F2}" sibTransId="{CA54AD40-07C2-441A-AF1B-B1357D9BC841}"/>
    <dgm:cxn modelId="{072939B3-0928-4AA2-8163-3C4978A54581}" type="presOf" srcId="{7CC51342-0461-40BF-AC5F-C457D68F6CBB}" destId="{53F3E18A-1674-48E1-8414-7ADED031369E}" srcOrd="0" destOrd="0" presId="urn:microsoft.com/office/officeart/2005/8/layout/hierarchy1"/>
    <dgm:cxn modelId="{070E23EE-B7DD-42A0-85FC-BB4CB90EB858}" type="presOf" srcId="{E8ADCDD1-21A9-4666-ABA8-E3EE9392C5ED}" destId="{E5A2B61F-0CC1-4117-B923-D8148CF076E9}" srcOrd="0" destOrd="0" presId="urn:microsoft.com/office/officeart/2005/8/layout/hierarchy1"/>
    <dgm:cxn modelId="{FBCDA0FA-201B-4246-B4F1-585B7D2C3335}" type="presOf" srcId="{D0961FF3-D72A-4A78-9230-69963D971474}" destId="{5ABFD789-BD63-4950-8775-7F3747CFB2F2}" srcOrd="0" destOrd="0" presId="urn:microsoft.com/office/officeart/2005/8/layout/hierarchy1"/>
    <dgm:cxn modelId="{087C014C-D151-4C8B-8BCE-8A30123A712F}" type="presParOf" srcId="{802CB78E-F18E-4D3B-9615-92F825B08F36}" destId="{8696B3D0-CF97-4517-9634-8CA6BE004570}" srcOrd="0" destOrd="0" presId="urn:microsoft.com/office/officeart/2005/8/layout/hierarchy1"/>
    <dgm:cxn modelId="{49DA5A94-3C57-40A5-AC7F-211BEED3B6F2}" type="presParOf" srcId="{8696B3D0-CF97-4517-9634-8CA6BE004570}" destId="{E4AB1384-87CE-499D-8F52-7E561ADB0FA8}" srcOrd="0" destOrd="0" presId="urn:microsoft.com/office/officeart/2005/8/layout/hierarchy1"/>
    <dgm:cxn modelId="{2468AEC3-74E8-4AC1-8F5B-F870A09F7478}" type="presParOf" srcId="{E4AB1384-87CE-499D-8F52-7E561ADB0FA8}" destId="{FCFD1D94-D73A-4139-A4D6-BAD07BB2FB8E}" srcOrd="0" destOrd="0" presId="urn:microsoft.com/office/officeart/2005/8/layout/hierarchy1"/>
    <dgm:cxn modelId="{82CEE6CF-E6B1-4D9B-B559-7DCA4753AC27}" type="presParOf" srcId="{E4AB1384-87CE-499D-8F52-7E561ADB0FA8}" destId="{5ABFD789-BD63-4950-8775-7F3747CFB2F2}" srcOrd="1" destOrd="0" presId="urn:microsoft.com/office/officeart/2005/8/layout/hierarchy1"/>
    <dgm:cxn modelId="{0631FA99-C0F3-455B-8DF1-9BD4A5F1FF07}" type="presParOf" srcId="{8696B3D0-CF97-4517-9634-8CA6BE004570}" destId="{39F6BA37-7E8E-4500-8B90-C25972915E72}" srcOrd="1" destOrd="0" presId="urn:microsoft.com/office/officeart/2005/8/layout/hierarchy1"/>
    <dgm:cxn modelId="{DA0CDF36-E859-4F82-BB90-38B643BDBEB4}" type="presParOf" srcId="{802CB78E-F18E-4D3B-9615-92F825B08F36}" destId="{781931C3-FE78-4156-844B-76FCD6F12123}" srcOrd="1" destOrd="0" presId="urn:microsoft.com/office/officeart/2005/8/layout/hierarchy1"/>
    <dgm:cxn modelId="{29620176-47DD-43CF-9D27-EE4E052A8E1C}" type="presParOf" srcId="{781931C3-FE78-4156-844B-76FCD6F12123}" destId="{8276675A-67F7-4559-8DFD-F5DDD08CFBA8}" srcOrd="0" destOrd="0" presId="urn:microsoft.com/office/officeart/2005/8/layout/hierarchy1"/>
    <dgm:cxn modelId="{E206FEA5-A1D1-4F3B-9E9D-419DF0C7ED69}" type="presParOf" srcId="{8276675A-67F7-4559-8DFD-F5DDD08CFBA8}" destId="{6E749BFE-1832-4D67-A511-4EE618E1F860}" srcOrd="0" destOrd="0" presId="urn:microsoft.com/office/officeart/2005/8/layout/hierarchy1"/>
    <dgm:cxn modelId="{8DB48D76-953F-4EC6-B218-A19754FF21FD}" type="presParOf" srcId="{8276675A-67F7-4559-8DFD-F5DDD08CFBA8}" destId="{E5A2B61F-0CC1-4117-B923-D8148CF076E9}" srcOrd="1" destOrd="0" presId="urn:microsoft.com/office/officeart/2005/8/layout/hierarchy1"/>
    <dgm:cxn modelId="{86AA6E16-E1C4-412C-98BA-28D967F195E9}" type="presParOf" srcId="{781931C3-FE78-4156-844B-76FCD6F12123}" destId="{DBECD5D5-CD2F-456B-8A8C-A3207B469C04}" srcOrd="1" destOrd="0" presId="urn:microsoft.com/office/officeart/2005/8/layout/hierarchy1"/>
    <dgm:cxn modelId="{7124A9C3-082A-4352-9617-DE4F1513DCC7}" type="presParOf" srcId="{802CB78E-F18E-4D3B-9615-92F825B08F36}" destId="{D57721CE-9DEE-46B1-961D-B146BD4AE08B}" srcOrd="2" destOrd="0" presId="urn:microsoft.com/office/officeart/2005/8/layout/hierarchy1"/>
    <dgm:cxn modelId="{DCADD114-F605-47E6-B06E-E2FC852B6EBC}" type="presParOf" srcId="{D57721CE-9DEE-46B1-961D-B146BD4AE08B}" destId="{31C0EEA1-D0CD-4F8B-AE0D-980ECFCA7F1C}" srcOrd="0" destOrd="0" presId="urn:microsoft.com/office/officeart/2005/8/layout/hierarchy1"/>
    <dgm:cxn modelId="{0D9DB35E-09E9-44A4-93FB-5500209EB192}" type="presParOf" srcId="{31C0EEA1-D0CD-4F8B-AE0D-980ECFCA7F1C}" destId="{ED4715D5-85EC-4A21-8094-FB17650E1D65}" srcOrd="0" destOrd="0" presId="urn:microsoft.com/office/officeart/2005/8/layout/hierarchy1"/>
    <dgm:cxn modelId="{5623BD66-A24D-47E6-8852-A45DE26EE0AC}" type="presParOf" srcId="{31C0EEA1-D0CD-4F8B-AE0D-980ECFCA7F1C}" destId="{88FD4052-5427-4DB4-A4D0-7AD67E53AC62}" srcOrd="1" destOrd="0" presId="urn:microsoft.com/office/officeart/2005/8/layout/hierarchy1"/>
    <dgm:cxn modelId="{5F1E8CCA-ADBA-4EB5-93DE-8C6266445F68}" type="presParOf" srcId="{D57721CE-9DEE-46B1-961D-B146BD4AE08B}" destId="{40228FA3-C53A-4F41-B095-9EBDDCE5B541}" srcOrd="1" destOrd="0" presId="urn:microsoft.com/office/officeart/2005/8/layout/hierarchy1"/>
    <dgm:cxn modelId="{C9ECE2AA-F161-4D01-849A-9B6F9DCC42A8}" type="presParOf" srcId="{802CB78E-F18E-4D3B-9615-92F825B08F36}" destId="{313E410A-429D-484D-85EF-81D77F6F1A6F}" srcOrd="3" destOrd="0" presId="urn:microsoft.com/office/officeart/2005/8/layout/hierarchy1"/>
    <dgm:cxn modelId="{6039448A-613F-4514-90F3-AA605FB8606F}" type="presParOf" srcId="{313E410A-429D-484D-85EF-81D77F6F1A6F}" destId="{AD7C091B-9CCD-4F6F-A843-5E2F1C1FBAD3}" srcOrd="0" destOrd="0" presId="urn:microsoft.com/office/officeart/2005/8/layout/hierarchy1"/>
    <dgm:cxn modelId="{6985CFE8-DAA9-4033-9349-93B15F575A07}" type="presParOf" srcId="{AD7C091B-9CCD-4F6F-A843-5E2F1C1FBAD3}" destId="{F7B729AE-247F-4655-948B-2BC93D243BAF}" srcOrd="0" destOrd="0" presId="urn:microsoft.com/office/officeart/2005/8/layout/hierarchy1"/>
    <dgm:cxn modelId="{A16E64D6-BC9B-4E24-BBBC-5A4E2C5BD1FE}" type="presParOf" srcId="{AD7C091B-9CCD-4F6F-A843-5E2F1C1FBAD3}" destId="{2A64B755-3A64-4F7E-9575-977649504149}" srcOrd="1" destOrd="0" presId="urn:microsoft.com/office/officeart/2005/8/layout/hierarchy1"/>
    <dgm:cxn modelId="{3A4A4AFB-9802-4709-9B0E-292F9DB39F2A}" type="presParOf" srcId="{313E410A-429D-484D-85EF-81D77F6F1A6F}" destId="{76D7A5F4-2BF4-49A1-ACD9-1B879E211824}" srcOrd="1" destOrd="0" presId="urn:microsoft.com/office/officeart/2005/8/layout/hierarchy1"/>
    <dgm:cxn modelId="{E9A68A6C-ACD0-46FC-B265-76E66D2D2BF6}" type="presParOf" srcId="{802CB78E-F18E-4D3B-9615-92F825B08F36}" destId="{F18DE623-F762-4BEC-8C89-160EE89F0F2B}" srcOrd="4" destOrd="0" presId="urn:microsoft.com/office/officeart/2005/8/layout/hierarchy1"/>
    <dgm:cxn modelId="{1B152048-6E35-4721-B112-401667825AE6}" type="presParOf" srcId="{F18DE623-F762-4BEC-8C89-160EE89F0F2B}" destId="{13A3C7DC-D2B4-4AAA-81A7-C7D641D659FB}" srcOrd="0" destOrd="0" presId="urn:microsoft.com/office/officeart/2005/8/layout/hierarchy1"/>
    <dgm:cxn modelId="{045EAC57-6895-4608-B836-9512383401C7}" type="presParOf" srcId="{13A3C7DC-D2B4-4AAA-81A7-C7D641D659FB}" destId="{16F7731C-F0D0-4A7D-BFEC-EB49FCAAE2F5}" srcOrd="0" destOrd="0" presId="urn:microsoft.com/office/officeart/2005/8/layout/hierarchy1"/>
    <dgm:cxn modelId="{8F0921D7-7DFA-4F34-A60C-56D546EEC895}" type="presParOf" srcId="{13A3C7DC-D2B4-4AAA-81A7-C7D641D659FB}" destId="{53F3E18A-1674-48E1-8414-7ADED031369E}" srcOrd="1" destOrd="0" presId="urn:microsoft.com/office/officeart/2005/8/layout/hierarchy1"/>
    <dgm:cxn modelId="{ADB0FDD8-27EA-4CD8-BE64-1D59C2B94D1F}" type="presParOf" srcId="{F18DE623-F762-4BEC-8C89-160EE89F0F2B}" destId="{8DFC0A49-B36C-43FF-8C90-44A232A612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D1D94-D73A-4139-A4D6-BAD07BB2FB8E}">
      <dsp:nvSpPr>
        <dsp:cNvPr id="0" name=""/>
        <dsp:cNvSpPr/>
      </dsp:nvSpPr>
      <dsp:spPr>
        <a:xfrm>
          <a:off x="3770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FD789-BD63-4950-8775-7F3747CFB2F2}">
      <dsp:nvSpPr>
        <dsp:cNvPr id="0" name=""/>
        <dsp:cNvSpPr/>
      </dsp:nvSpPr>
      <dsp:spPr>
        <a:xfrm>
          <a:off x="207888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/>
            <a:t>Veränderungen bei Shen Te</a:t>
          </a:r>
          <a:endParaRPr lang="en-US" sz="2000" kern="1200"/>
        </a:p>
      </dsp:txBody>
      <dsp:txXfrm>
        <a:off x="242055" y="1386973"/>
        <a:ext cx="1768734" cy="1098204"/>
      </dsp:txXfrm>
    </dsp:sp>
    <dsp:sp modelId="{6E749BFE-1832-4D67-A511-4EE618E1F860}">
      <dsp:nvSpPr>
        <dsp:cNvPr id="0" name=""/>
        <dsp:cNvSpPr/>
      </dsp:nvSpPr>
      <dsp:spPr>
        <a:xfrm>
          <a:off x="2249075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2B61F-0CC1-4117-B923-D8148CF076E9}">
      <dsp:nvSpPr>
        <dsp:cNvPr id="0" name=""/>
        <dsp:cNvSpPr/>
      </dsp:nvSpPr>
      <dsp:spPr>
        <a:xfrm>
          <a:off x="2453194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/>
            <a:t>Veränderungen bei Jordan Belfort</a:t>
          </a:r>
          <a:endParaRPr lang="en-US" sz="2000" kern="1200"/>
        </a:p>
      </dsp:txBody>
      <dsp:txXfrm>
        <a:off x="2487361" y="1386973"/>
        <a:ext cx="1768734" cy="1098204"/>
      </dsp:txXfrm>
    </dsp:sp>
    <dsp:sp modelId="{ED4715D5-85EC-4A21-8094-FB17650E1D65}">
      <dsp:nvSpPr>
        <dsp:cNvPr id="0" name=""/>
        <dsp:cNvSpPr/>
      </dsp:nvSpPr>
      <dsp:spPr>
        <a:xfrm>
          <a:off x="4494381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D4052-5427-4DB4-A4D0-7AD67E53AC62}">
      <dsp:nvSpPr>
        <dsp:cNvPr id="0" name=""/>
        <dsp:cNvSpPr/>
      </dsp:nvSpPr>
      <dsp:spPr>
        <a:xfrm>
          <a:off x="4698500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/>
            <a:t>Rolle des Geldes in beiden Fällen</a:t>
          </a:r>
          <a:endParaRPr lang="en-US" sz="2000" kern="1200"/>
        </a:p>
      </dsp:txBody>
      <dsp:txXfrm>
        <a:off x="4732667" y="1386973"/>
        <a:ext cx="1768734" cy="1098204"/>
      </dsp:txXfrm>
    </dsp:sp>
    <dsp:sp modelId="{F7B729AE-247F-4655-948B-2BC93D243BAF}">
      <dsp:nvSpPr>
        <dsp:cNvPr id="0" name=""/>
        <dsp:cNvSpPr/>
      </dsp:nvSpPr>
      <dsp:spPr>
        <a:xfrm>
          <a:off x="6739687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4B755-3A64-4F7E-9575-977649504149}">
      <dsp:nvSpPr>
        <dsp:cNvPr id="0" name=""/>
        <dsp:cNvSpPr/>
      </dsp:nvSpPr>
      <dsp:spPr>
        <a:xfrm>
          <a:off x="6943805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/>
            <a:t>Beantwortung der Leitfrage</a:t>
          </a:r>
          <a:endParaRPr lang="en-US" sz="2000" kern="1200"/>
        </a:p>
      </dsp:txBody>
      <dsp:txXfrm>
        <a:off x="6977972" y="1386973"/>
        <a:ext cx="1768734" cy="1098204"/>
      </dsp:txXfrm>
    </dsp:sp>
    <dsp:sp modelId="{16F7731C-F0D0-4A7D-BFEC-EB49FCAAE2F5}">
      <dsp:nvSpPr>
        <dsp:cNvPr id="0" name=""/>
        <dsp:cNvSpPr/>
      </dsp:nvSpPr>
      <dsp:spPr>
        <a:xfrm>
          <a:off x="8984992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E18A-1674-48E1-8414-7ADED031369E}">
      <dsp:nvSpPr>
        <dsp:cNvPr id="0" name=""/>
        <dsp:cNvSpPr/>
      </dsp:nvSpPr>
      <dsp:spPr>
        <a:xfrm>
          <a:off x="9189111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/>
            <a:t>Fazit</a:t>
          </a:r>
          <a:endParaRPr lang="en-US" sz="2000" kern="1200"/>
        </a:p>
      </dsp:txBody>
      <dsp:txXfrm>
        <a:off x="9223278" y="1386973"/>
        <a:ext cx="1768734" cy="1098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570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49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315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65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8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95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8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6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77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18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319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E0FF57-2FE7-4C89-A0A7-18A2D4BD2FDD}" type="datetimeFigureOut">
              <a:rPr lang="de-CH" smtClean="0"/>
              <a:t>26.05.2019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5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5C1AF-0423-4587-A098-D030A548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Deutsch AP schriftlich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0DDAF7-644F-4CAA-A09F-5C220D912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Luca Schäfli BM15d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201F31-A73E-4166-8FBE-F1D770908750}"/>
              </a:ext>
            </a:extLst>
          </p:cNvPr>
          <p:cNvSpPr txBox="1"/>
          <p:nvPr/>
        </p:nvSpPr>
        <p:spPr>
          <a:xfrm>
            <a:off x="718458" y="3415004"/>
            <a:ext cx="881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Vergleich der Werke:</a:t>
            </a:r>
          </a:p>
          <a:p>
            <a:pPr marL="400050" indent="-400050">
              <a:buFont typeface="+mj-lt"/>
              <a:buAutoNum type="romanUcPeriod"/>
            </a:pPr>
            <a:r>
              <a:rPr lang="de-CH" dirty="0">
                <a:solidFill>
                  <a:schemeClr val="bg1"/>
                </a:solidFill>
              </a:rPr>
              <a:t>Der Gute Mensch von Sezuan</a:t>
            </a:r>
          </a:p>
          <a:p>
            <a:pPr marL="400050" indent="-400050">
              <a:buFont typeface="+mj-lt"/>
              <a:buAutoNum type="romanUcPeriod"/>
            </a:pPr>
            <a:r>
              <a:rPr lang="de-CH" dirty="0">
                <a:solidFill>
                  <a:schemeClr val="bg1"/>
                </a:solidFill>
              </a:rPr>
              <a:t>The Wolf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Wallstreet</a:t>
            </a:r>
          </a:p>
        </p:txBody>
      </p:sp>
    </p:spTree>
    <p:extLst>
      <p:ext uri="{BB962C8B-B14F-4D97-AF65-F5344CB8AC3E}">
        <p14:creationId xmlns:p14="http://schemas.microsoft.com/office/powerpoint/2010/main" val="241325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33EAF-A971-47C4-B20C-4F34F975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Jordan Belfort Gegen 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232E9-3D88-4559-9DBC-2CD1D41E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200" dirty="0"/>
              <a:t>Keine Empathie beim Tod der Tante Emma</a:t>
            </a:r>
          </a:p>
          <a:p>
            <a:r>
              <a:rPr lang="de-CH" sz="2200" dirty="0"/>
              <a:t>Gewalt gegen Frau</a:t>
            </a:r>
          </a:p>
          <a:p>
            <a:r>
              <a:rPr lang="de-CH" sz="2200" dirty="0"/>
              <a:t>Verständnislosigkeit für Trennung</a:t>
            </a:r>
          </a:p>
          <a:p>
            <a:r>
              <a:rPr lang="de-CH" sz="2200" dirty="0"/>
              <a:t>Kooperation mit dem FBI</a:t>
            </a:r>
          </a:p>
          <a:p>
            <a:r>
              <a:rPr lang="de-CH" sz="2200" dirty="0"/>
              <a:t>Nach der Haft -&gt; Seminare für Verkauf</a:t>
            </a:r>
          </a:p>
          <a:p>
            <a:endParaRPr lang="en-US" dirty="0"/>
          </a:p>
        </p:txBody>
      </p:sp>
      <p:pic>
        <p:nvPicPr>
          <p:cNvPr id="36" name="Picture 2" descr="https://cdn.shopify.com/s/files/1/0669/3891/collections/IMG_8229_1024x1024.jpg?v=1509306684">
            <a:extLst>
              <a:ext uri="{FF2B5EF4-FFF2-40B4-BE49-F238E27FC236}">
                <a16:creationId xmlns:a16="http://schemas.microsoft.com/office/drawing/2014/main" id="{F475B9C4-343D-4877-B506-29F7DB6BC4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1" r="15763" b="1"/>
          <a:stretch/>
        </p:blipFill>
        <p:spPr bwMode="auto">
          <a:xfrm>
            <a:off x="657225" y="2361056"/>
            <a:ext cx="330517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A38B1B0D-FCA8-44C7-80C6-12972235C612}"/>
              </a:ext>
            </a:extLst>
          </p:cNvPr>
          <p:cNvSpPr txBox="1"/>
          <p:nvPr/>
        </p:nvSpPr>
        <p:spPr>
          <a:xfrm>
            <a:off x="440286" y="6233638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Abb.7 Geld</a:t>
            </a:r>
          </a:p>
        </p:txBody>
      </p:sp>
    </p:spTree>
    <p:extLst>
      <p:ext uri="{BB962C8B-B14F-4D97-AF65-F5344CB8AC3E}">
        <p14:creationId xmlns:p14="http://schemas.microsoft.com/office/powerpoint/2010/main" val="12882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03BB6-4EF1-4582-8732-8B876C0C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 des Geldes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C26727-53EA-4B4C-8B29-741D9563E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2400" dirty="0"/>
              <a:t>Shen 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E73153-8243-4122-93AA-0E3CAE9557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000" dirty="0"/>
              <a:t>Führt zu Gewissenskonflikt</a:t>
            </a:r>
          </a:p>
          <a:p>
            <a:r>
              <a:rPr lang="de-CH" sz="2000" dirty="0"/>
              <a:t>Spaltung des Charakters</a:t>
            </a:r>
          </a:p>
          <a:p>
            <a:r>
              <a:rPr lang="de-CH" sz="2000" dirty="0"/>
              <a:t>Mittel zum Helfen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AC486-278F-48EC-AD26-B4C433A7B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sz="2400" dirty="0"/>
              <a:t>Jordan Belfort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597833-A46C-4529-9AF9-A4621BECF3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sz="2000" dirty="0"/>
              <a:t>Motivation von Beginn</a:t>
            </a:r>
          </a:p>
          <a:p>
            <a:r>
              <a:rPr lang="de-CH" sz="2000" dirty="0"/>
              <a:t>Steigert den Grössenwahnsinn</a:t>
            </a:r>
          </a:p>
          <a:p>
            <a:r>
              <a:rPr lang="de-CH" sz="2000" dirty="0"/>
              <a:t>Befriedigung der Gier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754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7F4A6-1D5B-4416-9658-9DD7E9DF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verändert Geld die Menschen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76A004-02BC-4684-977E-E1BAF3B47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Shen 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CD2ABC-21E5-42CA-A774-F35834F41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988331"/>
          </a:xfrm>
        </p:spPr>
        <p:txBody>
          <a:bodyPr>
            <a:normAutofit/>
          </a:bodyPr>
          <a:lstStyle/>
          <a:p>
            <a:r>
              <a:rPr lang="de-CH" dirty="0"/>
              <a:t>Guter Mensch</a:t>
            </a:r>
          </a:p>
          <a:p>
            <a:r>
              <a:rPr lang="de-CH" dirty="0"/>
              <a:t>Hilfsbereit und Naiv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41C608-98CA-470B-B1D1-7DF9B05C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Jordan Belfort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9CD45A-AD7E-4CB6-8705-139C2D6F9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3"/>
            <a:ext cx="5393100" cy="988332"/>
          </a:xfrm>
        </p:spPr>
        <p:txBody>
          <a:bodyPr>
            <a:normAutofit/>
          </a:bodyPr>
          <a:lstStyle/>
          <a:p>
            <a:r>
              <a:rPr lang="de-CH" dirty="0"/>
              <a:t>Mittelschicht</a:t>
            </a:r>
          </a:p>
          <a:p>
            <a:r>
              <a:rPr lang="de-CH" dirty="0"/>
              <a:t>Geldorientiert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464DA5BB-1E37-4432-8B8B-908300B4D2E9}"/>
              </a:ext>
            </a:extLst>
          </p:cNvPr>
          <p:cNvSpPr txBox="1">
            <a:spLocks/>
          </p:cNvSpPr>
          <p:nvPr/>
        </p:nvSpPr>
        <p:spPr>
          <a:xfrm>
            <a:off x="6217706" y="4152122"/>
            <a:ext cx="5393100" cy="1708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Drogensüchtig</a:t>
            </a:r>
          </a:p>
          <a:p>
            <a:r>
              <a:rPr lang="de-CH" dirty="0"/>
              <a:t>Rücksichtslos</a:t>
            </a:r>
          </a:p>
          <a:p>
            <a:r>
              <a:rPr lang="de-CH" dirty="0"/>
              <a:t>Gesetzlos und Gewalttätig</a:t>
            </a:r>
          </a:p>
          <a:p>
            <a:r>
              <a:rPr lang="de-CH" dirty="0"/>
              <a:t>Soziale Entfremdung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52DCCC48-99D3-4BB9-ABBA-8DC6FF147FA7}"/>
              </a:ext>
            </a:extLst>
          </p:cNvPr>
          <p:cNvSpPr/>
          <p:nvPr/>
        </p:nvSpPr>
        <p:spPr>
          <a:xfrm>
            <a:off x="7029469" y="3694922"/>
            <a:ext cx="382555" cy="502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8FE6663C-ABCF-470F-977A-C80EDF0EB3C8}"/>
              </a:ext>
            </a:extLst>
          </p:cNvPr>
          <p:cNvSpPr txBox="1">
            <a:spLocks/>
          </p:cNvSpPr>
          <p:nvPr/>
        </p:nvSpPr>
        <p:spPr>
          <a:xfrm>
            <a:off x="581194" y="4152121"/>
            <a:ext cx="5393100" cy="17089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Spaltung des Charakters</a:t>
            </a:r>
          </a:p>
          <a:p>
            <a:r>
              <a:rPr lang="de-CH" dirty="0"/>
              <a:t>Will den Sohn retten</a:t>
            </a:r>
          </a:p>
          <a:p>
            <a:r>
              <a:rPr lang="de-CH" dirty="0"/>
              <a:t>Rücksichtslos</a:t>
            </a:r>
          </a:p>
          <a:p>
            <a:r>
              <a:rPr lang="de-CH" dirty="0"/>
              <a:t>Gesetzeswidrig</a:t>
            </a:r>
          </a:p>
          <a:p>
            <a:r>
              <a:rPr lang="de-CH" dirty="0"/>
              <a:t>Gewissensbisse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BE9F657A-553C-486C-BDC1-E5AF98AF803E}"/>
              </a:ext>
            </a:extLst>
          </p:cNvPr>
          <p:cNvSpPr/>
          <p:nvPr/>
        </p:nvSpPr>
        <p:spPr>
          <a:xfrm>
            <a:off x="1480864" y="3694921"/>
            <a:ext cx="382555" cy="502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231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C37D3-F06C-4832-BFE9-BA286669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1CF3B5-4D8E-463C-945A-14C74ADA0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Gute Mensch von Sezuan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28C15-9995-4BE4-BA5C-417E8FA4DA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Veränderung der Grundlegende Werte</a:t>
            </a:r>
          </a:p>
          <a:p>
            <a:r>
              <a:rPr lang="de-CH" dirty="0"/>
              <a:t>Spaltung eines Charakters</a:t>
            </a:r>
          </a:p>
          <a:p>
            <a:r>
              <a:rPr lang="de-CH" dirty="0"/>
              <a:t>Reue und Angst</a:t>
            </a:r>
          </a:p>
          <a:p>
            <a:r>
              <a:rPr lang="de-CH" dirty="0"/>
              <a:t>Kritik an dem System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91427-64AA-421D-81EA-5689DFDA8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The Wolf </a:t>
            </a:r>
            <a:r>
              <a:rPr lang="de-CH" dirty="0" err="1"/>
              <a:t>of</a:t>
            </a:r>
            <a:r>
              <a:rPr lang="de-CH" dirty="0"/>
              <a:t> Wall Street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DBE49F-3FBC-422D-9AA1-123136ABE1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Grundwerte verändern sich nicht</a:t>
            </a:r>
          </a:p>
          <a:p>
            <a:r>
              <a:rPr lang="de-CH" dirty="0"/>
              <a:t>Charakter verändert sich</a:t>
            </a:r>
          </a:p>
          <a:p>
            <a:r>
              <a:rPr lang="de-CH" dirty="0"/>
              <a:t>Keine grosse Änderung nach Anklage</a:t>
            </a:r>
          </a:p>
          <a:p>
            <a:r>
              <a:rPr lang="de-CH" dirty="0"/>
              <a:t>Kritik an der Bevölkerung</a:t>
            </a:r>
          </a:p>
        </p:txBody>
      </p:sp>
    </p:spTree>
    <p:extLst>
      <p:ext uri="{BB962C8B-B14F-4D97-AF65-F5344CB8AC3E}">
        <p14:creationId xmlns:p14="http://schemas.microsoft.com/office/powerpoint/2010/main" val="112230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ED427F-654B-4A50-8355-A5E0CC8D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4800" dirty="0">
                <a:solidFill>
                  <a:schemeClr val="tx2"/>
                </a:solidFill>
              </a:rPr>
              <a:t>Gibt es noch Fragen?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Graphic 5">
            <a:extLst>
              <a:ext uri="{FF2B5EF4-FFF2-40B4-BE49-F238E27FC236}">
                <a16:creationId xmlns:a16="http://schemas.microsoft.com/office/drawing/2014/main" id="{E0A23888-22AE-471F-83AF-E67679E63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812" y="1857661"/>
            <a:ext cx="3142677" cy="314267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9111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AB3C-8002-4003-A34D-CB568582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Abblidungsverzeichniss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E99F6-CCCD-45FC-B7D9-3F2A77E4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3569"/>
          </a:xfrm>
        </p:spPr>
        <p:txBody>
          <a:bodyPr>
            <a:normAutofit/>
          </a:bodyPr>
          <a:lstStyle/>
          <a:p>
            <a:r>
              <a:rPr lang="de-CH" dirty="0"/>
              <a:t>Abb. 1: https://media.istockphoto.com/vectors/girl-angel-icon-element-of-angel-and-demon-icon-for-mobile-concept-vector-id1017956044</a:t>
            </a:r>
          </a:p>
          <a:p>
            <a:r>
              <a:rPr lang="de-CH" dirty="0"/>
              <a:t>Abb. 2: https://image.flaticon.com/icons/svg/52/52902.svg</a:t>
            </a:r>
          </a:p>
          <a:p>
            <a:r>
              <a:rPr lang="de-CH" dirty="0"/>
              <a:t>Abb. 3: https://svgsilh.com/svg/311663.svg</a:t>
            </a:r>
          </a:p>
          <a:p>
            <a:r>
              <a:rPr lang="de-CH" dirty="0"/>
              <a:t>Abb. 4: https://www.google.com/search?q=fabrik+symbol&amp;rlz=1C1GIVA_deCH761CH761&amp;tbm=isch&amp;source =</a:t>
            </a:r>
            <a:r>
              <a:rPr lang="de-CH" dirty="0" err="1"/>
              <a:t>iu&amp;ictx</a:t>
            </a:r>
            <a:r>
              <a:rPr lang="de-CH" dirty="0"/>
              <a:t>=1&amp;fir=UqRXsCHz8MLVJM%253A%252CuDFnlSZwcoCKVM%252C_&amp;vet=1&amp;usg=AI4_kTjnAg_FWNYkSgHXz_fJo2rXmyyMg&amp;sa=</a:t>
            </a:r>
            <a:r>
              <a:rPr lang="de-CH" dirty="0" err="1"/>
              <a:t>X&amp;ved</a:t>
            </a:r>
            <a:r>
              <a:rPr lang="de-CH" dirty="0"/>
              <a:t>=2ahUKEwjA9tbborniAhVMfZoKHTUSBeYQ9QEwAXoECAcQBg#imgrc=UqRXsCHz8MLVJM:&amp;</a:t>
            </a:r>
            <a:r>
              <a:rPr lang="de-CH" dirty="0" err="1"/>
              <a:t>vet</a:t>
            </a:r>
            <a:r>
              <a:rPr lang="de-CH" dirty="0"/>
              <a:t>=1</a:t>
            </a:r>
          </a:p>
          <a:p>
            <a:r>
              <a:rPr lang="de-CH" dirty="0"/>
              <a:t>Abb. 5: https://www.history.com/.image/t_share/MTYxMDAyOTc0NTE5MjM5ODU0/topic_wallstreet-926069614.jpg</a:t>
            </a:r>
          </a:p>
          <a:p>
            <a:r>
              <a:rPr lang="de-CH" dirty="0"/>
              <a:t>Abb. 6: https://upload.wikimedia.org/wikipedia/en/thumb/1/10/Stratton_Oakmont_logo.svg/220px-Stratton_Oakmont_logo.svg.png</a:t>
            </a:r>
          </a:p>
          <a:p>
            <a:r>
              <a:rPr lang="de-CH" dirty="0"/>
              <a:t>Abb. 7: https://cdn.shopify.com/s/files/1/0669/3891/collections/IMG_8229_1024x1024.jpg?v=1509306684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C09470-D124-40B4-9730-CEBD13AD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Wie </a:t>
            </a:r>
            <a:r>
              <a:rPr lang="en-US" sz="2400" dirty="0" err="1">
                <a:solidFill>
                  <a:schemeClr val="tx1"/>
                </a:solidFill>
              </a:rPr>
              <a:t>verändert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Geld die Menschen?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A3418-CD76-4AE1-BE92-2043BD6E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de-CH" sz="4000" cap="all" dirty="0"/>
              <a:t>Einleitung</a:t>
            </a:r>
            <a:endParaRPr lang="de-CH" sz="28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63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DE0AA-A3F0-42A8-86A2-27F4028F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rgbClr val="FFFEFF"/>
                </a:solidFill>
              </a:rPr>
              <a:t>Inhaltsverzeichnis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EEA44FC6-EDE9-4FAD-BFB3-C86E0CBDE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21725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51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9B13FDE5-07DE-4DC5-B0B3-ED12C2C2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Shen Te zu Beginn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C5A00-E9A2-4A29-BB71-FB3727E47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471518" cy="4251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200" dirty="0">
                <a:solidFill>
                  <a:schemeClr val="tx1"/>
                </a:solidFill>
              </a:rPr>
              <a:t>Beruf als Prostituierte</a:t>
            </a:r>
          </a:p>
          <a:p>
            <a:r>
              <a:rPr lang="de-CH" sz="2200" dirty="0">
                <a:solidFill>
                  <a:schemeClr val="tx1"/>
                </a:solidFill>
              </a:rPr>
              <a:t>Der Gute Mensch von Sezuan</a:t>
            </a:r>
          </a:p>
          <a:p>
            <a:r>
              <a:rPr lang="de-CH" sz="2200" dirty="0">
                <a:solidFill>
                  <a:schemeClr val="tx1"/>
                </a:solidFill>
              </a:rPr>
              <a:t>Hilfsbereites</a:t>
            </a:r>
          </a:p>
          <a:p>
            <a:r>
              <a:rPr lang="de-CH" sz="2200" dirty="0">
                <a:solidFill>
                  <a:schemeClr val="tx1"/>
                </a:solidFill>
              </a:rPr>
              <a:t>Aufrichtig</a:t>
            </a:r>
          </a:p>
          <a:p>
            <a:r>
              <a:rPr lang="de-CH" sz="2200" dirty="0">
                <a:solidFill>
                  <a:schemeClr val="tx1"/>
                </a:solidFill>
              </a:rPr>
              <a:t>Lehnt keine Bitte ab</a:t>
            </a:r>
          </a:p>
          <a:p>
            <a:pPr marL="0" indent="0">
              <a:buNone/>
            </a:pPr>
            <a:endParaRPr lang="de-CH" sz="2000" dirty="0">
              <a:solidFill>
                <a:schemeClr val="tx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8F5C40-1E5F-4D41-890D-C35ECE56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7846" y="2228003"/>
            <a:ext cx="3282961" cy="4251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200" dirty="0">
                <a:solidFill>
                  <a:schemeClr val="tx1"/>
                </a:solidFill>
              </a:rPr>
              <a:t>Nach dem erhalten des Geldes</a:t>
            </a:r>
          </a:p>
          <a:p>
            <a:r>
              <a:rPr lang="de-CH" sz="2200" dirty="0">
                <a:solidFill>
                  <a:schemeClr val="tx1"/>
                </a:solidFill>
              </a:rPr>
              <a:t>Kauft einen Laden</a:t>
            </a:r>
          </a:p>
          <a:p>
            <a:r>
              <a:rPr lang="de-CH" sz="2200" dirty="0">
                <a:solidFill>
                  <a:schemeClr val="tx1"/>
                </a:solidFill>
              </a:rPr>
              <a:t>Verteilt Reis</a:t>
            </a:r>
          </a:p>
          <a:p>
            <a:r>
              <a:rPr lang="de-CH" sz="2200" dirty="0">
                <a:solidFill>
                  <a:schemeClr val="tx1"/>
                </a:solidFill>
              </a:rPr>
              <a:t>Bietet Unterschlupf</a:t>
            </a:r>
          </a:p>
          <a:p>
            <a:r>
              <a:rPr lang="de-CH" sz="2200" dirty="0">
                <a:solidFill>
                  <a:schemeClr val="tx1"/>
                </a:solidFill>
              </a:rPr>
              <a:t>Hat Schulden</a:t>
            </a:r>
          </a:p>
        </p:txBody>
      </p:sp>
      <p:pic>
        <p:nvPicPr>
          <p:cNvPr id="38" name="Picture 4" descr="Image result for engel symbol">
            <a:extLst>
              <a:ext uri="{FF2B5EF4-FFF2-40B4-BE49-F238E27FC236}">
                <a16:creationId xmlns:a16="http://schemas.microsoft.com/office/drawing/2014/main" id="{0E013DA8-1D3D-4B70-9E62-6D50996E3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t="13231" r="10516" b="17801"/>
          <a:stretch/>
        </p:blipFill>
        <p:spPr bwMode="auto">
          <a:xfrm>
            <a:off x="4523020" y="2874064"/>
            <a:ext cx="3145960" cy="282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20D79602-1A5B-4C58-8A25-6AA417E6E7A7}"/>
              </a:ext>
            </a:extLst>
          </p:cNvPr>
          <p:cNvSpPr txBox="1"/>
          <p:nvPr/>
        </p:nvSpPr>
        <p:spPr>
          <a:xfrm>
            <a:off x="4727475" y="6110490"/>
            <a:ext cx="27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Abb.1: Engel der Vorstadt</a:t>
            </a:r>
          </a:p>
        </p:txBody>
      </p:sp>
    </p:spTree>
    <p:extLst>
      <p:ext uri="{BB962C8B-B14F-4D97-AF65-F5344CB8AC3E}">
        <p14:creationId xmlns:p14="http://schemas.microsoft.com/office/powerpoint/2010/main" val="173728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397E2-03F7-4FC5-AA40-B58DAA82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Shen Te im späteren 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8C542-6C62-4737-B7D2-6B91A445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5724" y="1972025"/>
            <a:ext cx="3907720" cy="3340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200" dirty="0"/>
              <a:t>Als Shen Te</a:t>
            </a:r>
          </a:p>
          <a:p>
            <a:r>
              <a:rPr lang="de-CH" sz="2200" dirty="0"/>
              <a:t>Gültigkeit</a:t>
            </a:r>
          </a:p>
          <a:p>
            <a:r>
              <a:rPr lang="de-CH" sz="2200" dirty="0"/>
              <a:t>Gibt Sun Geld</a:t>
            </a:r>
          </a:p>
          <a:p>
            <a:r>
              <a:rPr lang="de-CH" sz="2200" dirty="0"/>
              <a:t>Nicht mehr so Naiv</a:t>
            </a:r>
          </a:p>
          <a:p>
            <a:r>
              <a:rPr lang="de-CH" sz="2200" dirty="0"/>
              <a:t>Liebe über Geld</a:t>
            </a:r>
          </a:p>
          <a:p>
            <a:r>
              <a:rPr lang="de-CH" sz="2200" dirty="0"/>
              <a:t>Heirat</a:t>
            </a:r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A1A64D-7776-4A89-B2D4-BC394424C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556" y="1929871"/>
            <a:ext cx="3626913" cy="3186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200" dirty="0"/>
              <a:t>Als Shui Ta</a:t>
            </a:r>
          </a:p>
          <a:p>
            <a:r>
              <a:rPr lang="de-CH" sz="2200" dirty="0"/>
              <a:t>Vertreibt Schmarotzer</a:t>
            </a:r>
          </a:p>
          <a:p>
            <a:r>
              <a:rPr lang="de-CH" sz="2200" dirty="0"/>
              <a:t>Skrupellos</a:t>
            </a:r>
          </a:p>
          <a:p>
            <a:r>
              <a:rPr lang="de-CH" sz="2200" dirty="0"/>
              <a:t>Geschäftsmann</a:t>
            </a:r>
          </a:p>
          <a:p>
            <a:r>
              <a:rPr lang="de-CH" sz="2200" dirty="0"/>
              <a:t>Heirate für Geld</a:t>
            </a:r>
          </a:p>
          <a:p>
            <a:endParaRPr lang="de-CH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FAEEFEE-7F8F-4268-B810-6369EE00403C}"/>
              </a:ext>
            </a:extLst>
          </p:cNvPr>
          <p:cNvCxnSpPr>
            <a:cxnSpLocks/>
          </p:cNvCxnSpPr>
          <p:nvPr/>
        </p:nvCxnSpPr>
        <p:spPr>
          <a:xfrm>
            <a:off x="478556" y="2575535"/>
            <a:ext cx="30392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F4A379-6B18-4C24-9CAD-C4AE010C41B8}"/>
              </a:ext>
            </a:extLst>
          </p:cNvPr>
          <p:cNvCxnSpPr>
            <a:cxnSpLocks/>
          </p:cNvCxnSpPr>
          <p:nvPr/>
        </p:nvCxnSpPr>
        <p:spPr>
          <a:xfrm>
            <a:off x="7805724" y="2456551"/>
            <a:ext cx="30392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81DC01A6-26EF-4A35-B82E-286319823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2131" y="2302829"/>
            <a:ext cx="4280074" cy="2138784"/>
          </a:xfrm>
          <a:prstGeom prst="rect">
            <a:avLst/>
          </a:prstGeom>
        </p:spPr>
      </p:pic>
      <p:grpSp>
        <p:nvGrpSpPr>
          <p:cNvPr id="9" name="Inhaltsplatzhalter 9">
            <a:extLst>
              <a:ext uri="{FF2B5EF4-FFF2-40B4-BE49-F238E27FC236}">
                <a16:creationId xmlns:a16="http://schemas.microsoft.com/office/drawing/2014/main" id="{14720F0E-42D1-4677-A30F-FA14752FF0A4}"/>
              </a:ext>
            </a:extLst>
          </p:cNvPr>
          <p:cNvGrpSpPr/>
          <p:nvPr/>
        </p:nvGrpSpPr>
        <p:grpSpPr>
          <a:xfrm>
            <a:off x="3910555" y="2469645"/>
            <a:ext cx="3307467" cy="3186399"/>
            <a:chOff x="432199" y="3122653"/>
            <a:chExt cx="3481936" cy="3481936"/>
          </a:xfrm>
          <a:noFill/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6BB51DE-1127-42B9-8CBA-0261ABCAF963}"/>
                </a:ext>
              </a:extLst>
            </p:cNvPr>
            <p:cNvSpPr/>
            <p:nvPr/>
          </p:nvSpPr>
          <p:spPr>
            <a:xfrm>
              <a:off x="1814516" y="3108344"/>
              <a:ext cx="670731" cy="670731"/>
            </a:xfrm>
            <a:custGeom>
              <a:avLst/>
              <a:gdLst>
                <a:gd name="connsiteX0" fmla="*/ 658651 w 670730"/>
                <a:gd name="connsiteY0" fmla="*/ 336480 h 670730"/>
                <a:gd name="connsiteX1" fmla="*/ 336480 w 670730"/>
                <a:gd name="connsiteY1" fmla="*/ 658651 h 670730"/>
                <a:gd name="connsiteX2" fmla="*/ 14309 w 670730"/>
                <a:gd name="connsiteY2" fmla="*/ 336480 h 670730"/>
                <a:gd name="connsiteX3" fmla="*/ 336480 w 670730"/>
                <a:gd name="connsiteY3" fmla="*/ 14309 h 670730"/>
                <a:gd name="connsiteX4" fmla="*/ 658651 w 670730"/>
                <a:gd name="connsiteY4" fmla="*/ 336480 h 67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730" h="670730">
                  <a:moveTo>
                    <a:pt x="658651" y="336480"/>
                  </a:moveTo>
                  <a:cubicBezTo>
                    <a:pt x="658651" y="514410"/>
                    <a:pt x="514410" y="658651"/>
                    <a:pt x="336480" y="658651"/>
                  </a:cubicBezTo>
                  <a:cubicBezTo>
                    <a:pt x="158550" y="658651"/>
                    <a:pt x="14309" y="514410"/>
                    <a:pt x="14309" y="336480"/>
                  </a:cubicBezTo>
                  <a:cubicBezTo>
                    <a:pt x="14309" y="158550"/>
                    <a:pt x="158550" y="14309"/>
                    <a:pt x="336480" y="14309"/>
                  </a:cubicBezTo>
                  <a:cubicBezTo>
                    <a:pt x="514410" y="14309"/>
                    <a:pt x="658651" y="158550"/>
                    <a:pt x="658651" y="33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7C997A94-CACC-46C0-945F-862675D9DB53}"/>
                </a:ext>
              </a:extLst>
            </p:cNvPr>
            <p:cNvSpPr/>
            <p:nvPr/>
          </p:nvSpPr>
          <p:spPr>
            <a:xfrm>
              <a:off x="2035354" y="3900026"/>
              <a:ext cx="230907" cy="417832"/>
            </a:xfrm>
            <a:custGeom>
              <a:avLst/>
              <a:gdLst>
                <a:gd name="connsiteX0" fmla="*/ 186010 w 230907"/>
                <a:gd name="connsiteY0" fmla="*/ 14309 h 417832"/>
                <a:gd name="connsiteX1" fmla="*/ 44900 w 230907"/>
                <a:gd name="connsiteY1" fmla="*/ 14309 h 417832"/>
                <a:gd name="connsiteX2" fmla="*/ 17411 w 230907"/>
                <a:gd name="connsiteY2" fmla="*/ 57925 h 417832"/>
                <a:gd name="connsiteX3" fmla="*/ 88150 w 230907"/>
                <a:gd name="connsiteY3" fmla="*/ 206366 h 417832"/>
                <a:gd name="connsiteX4" fmla="*/ 55896 w 230907"/>
                <a:gd name="connsiteY4" fmla="*/ 273805 h 417832"/>
                <a:gd name="connsiteX5" fmla="*/ 115639 w 230907"/>
                <a:gd name="connsiteY5" fmla="*/ 404286 h 417832"/>
                <a:gd name="connsiteX6" fmla="*/ 175378 w 230907"/>
                <a:gd name="connsiteY6" fmla="*/ 273805 h 417832"/>
                <a:gd name="connsiteX7" fmla="*/ 143128 w 230907"/>
                <a:gd name="connsiteY7" fmla="*/ 206366 h 417832"/>
                <a:gd name="connsiteX8" fmla="*/ 213862 w 230907"/>
                <a:gd name="connsiteY8" fmla="*/ 57925 h 417832"/>
                <a:gd name="connsiteX9" fmla="*/ 186010 w 230907"/>
                <a:gd name="connsiteY9" fmla="*/ 14309 h 41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907" h="417832">
                  <a:moveTo>
                    <a:pt x="186010" y="14309"/>
                  </a:moveTo>
                  <a:lnTo>
                    <a:pt x="44900" y="14309"/>
                  </a:lnTo>
                  <a:cubicBezTo>
                    <a:pt x="22539" y="14309"/>
                    <a:pt x="7515" y="37767"/>
                    <a:pt x="17411" y="57925"/>
                  </a:cubicBezTo>
                  <a:lnTo>
                    <a:pt x="88150" y="206366"/>
                  </a:lnTo>
                  <a:lnTo>
                    <a:pt x="55896" y="273805"/>
                  </a:lnTo>
                  <a:lnTo>
                    <a:pt x="115639" y="404286"/>
                  </a:lnTo>
                  <a:lnTo>
                    <a:pt x="175378" y="273805"/>
                  </a:lnTo>
                  <a:lnTo>
                    <a:pt x="143128" y="206366"/>
                  </a:lnTo>
                  <a:lnTo>
                    <a:pt x="213862" y="57925"/>
                  </a:lnTo>
                  <a:cubicBezTo>
                    <a:pt x="223395" y="37767"/>
                    <a:pt x="208735" y="14309"/>
                    <a:pt x="186010" y="143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73A181D-6BB1-4120-AF6D-A7F3480B8874}"/>
                </a:ext>
              </a:extLst>
            </p:cNvPr>
            <p:cNvSpPr/>
            <p:nvPr/>
          </p:nvSpPr>
          <p:spPr>
            <a:xfrm>
              <a:off x="1371390" y="3900026"/>
              <a:ext cx="1601691" cy="2715910"/>
            </a:xfrm>
            <a:custGeom>
              <a:avLst/>
              <a:gdLst>
                <a:gd name="connsiteX0" fmla="*/ 146260 w 1601690"/>
                <a:gd name="connsiteY0" fmla="*/ 1391690 h 2715910"/>
                <a:gd name="connsiteX1" fmla="*/ 274172 w 1601690"/>
                <a:gd name="connsiteY1" fmla="*/ 1289431 h 2715910"/>
                <a:gd name="connsiteX2" fmla="*/ 275638 w 1601690"/>
                <a:gd name="connsiteY2" fmla="*/ 488219 h 2715910"/>
                <a:gd name="connsiteX3" fmla="*/ 380096 w 1601690"/>
                <a:gd name="connsiteY3" fmla="*/ 488586 h 2715910"/>
                <a:gd name="connsiteX4" fmla="*/ 383391 w 1601690"/>
                <a:gd name="connsiteY4" fmla="*/ 2549159 h 2715910"/>
                <a:gd name="connsiteX5" fmla="*/ 558591 w 1601690"/>
                <a:gd name="connsiteY5" fmla="*/ 2704563 h 2715910"/>
                <a:gd name="connsiteX6" fmla="*/ 734520 w 1601690"/>
                <a:gd name="connsiteY6" fmla="*/ 2548422 h 2715910"/>
                <a:gd name="connsiteX7" fmla="*/ 734520 w 1601690"/>
                <a:gd name="connsiteY7" fmla="*/ 1529498 h 2715910"/>
                <a:gd name="connsiteX8" fmla="*/ 823951 w 1601690"/>
                <a:gd name="connsiteY8" fmla="*/ 1529498 h 2715910"/>
                <a:gd name="connsiteX9" fmla="*/ 823951 w 1601690"/>
                <a:gd name="connsiteY9" fmla="*/ 2548422 h 2715910"/>
                <a:gd name="connsiteX10" fmla="*/ 999880 w 1601690"/>
                <a:gd name="connsiteY10" fmla="*/ 2704563 h 2715910"/>
                <a:gd name="connsiteX11" fmla="*/ 1175073 w 1601690"/>
                <a:gd name="connsiteY11" fmla="*/ 2549159 h 2715910"/>
                <a:gd name="connsiteX12" fmla="*/ 1178372 w 1601690"/>
                <a:gd name="connsiteY12" fmla="*/ 488586 h 2715910"/>
                <a:gd name="connsiteX13" fmla="*/ 1282830 w 1601690"/>
                <a:gd name="connsiteY13" fmla="*/ 489319 h 2715910"/>
                <a:gd name="connsiteX14" fmla="*/ 1284296 w 1601690"/>
                <a:gd name="connsiteY14" fmla="*/ 1289064 h 2715910"/>
                <a:gd name="connsiteX15" fmla="*/ 1338171 w 1601690"/>
                <a:gd name="connsiteY15" fmla="*/ 1374097 h 2715910"/>
                <a:gd name="connsiteX16" fmla="*/ 1338171 w 1601690"/>
                <a:gd name="connsiteY16" fmla="*/ 1404518 h 2715910"/>
                <a:gd name="connsiteX17" fmla="*/ 1338171 w 1601690"/>
                <a:gd name="connsiteY17" fmla="*/ 1433840 h 2715910"/>
                <a:gd name="connsiteX18" fmla="*/ 1338171 w 1601690"/>
                <a:gd name="connsiteY18" fmla="*/ 1503845 h 2715910"/>
                <a:gd name="connsiteX19" fmla="*/ 1305184 w 1601690"/>
                <a:gd name="connsiteY19" fmla="*/ 1503845 h 2715910"/>
                <a:gd name="connsiteX20" fmla="*/ 1233713 w 1601690"/>
                <a:gd name="connsiteY20" fmla="*/ 1575316 h 2715910"/>
                <a:gd name="connsiteX21" fmla="*/ 1233713 w 1601690"/>
                <a:gd name="connsiteY21" fmla="*/ 2180074 h 2715910"/>
                <a:gd name="connsiteX22" fmla="*/ 1305184 w 1601690"/>
                <a:gd name="connsiteY22" fmla="*/ 2251545 h 2715910"/>
                <a:gd name="connsiteX23" fmla="*/ 1517765 w 1601690"/>
                <a:gd name="connsiteY23" fmla="*/ 2251545 h 2715910"/>
                <a:gd name="connsiteX24" fmla="*/ 1589237 w 1601690"/>
                <a:gd name="connsiteY24" fmla="*/ 2180074 h 2715910"/>
                <a:gd name="connsiteX25" fmla="*/ 1589237 w 1601690"/>
                <a:gd name="connsiteY25" fmla="*/ 1575316 h 2715910"/>
                <a:gd name="connsiteX26" fmla="*/ 1517765 w 1601690"/>
                <a:gd name="connsiteY26" fmla="*/ 1503845 h 2715910"/>
                <a:gd name="connsiteX27" fmla="*/ 1484779 w 1601690"/>
                <a:gd name="connsiteY27" fmla="*/ 1503845 h 2715910"/>
                <a:gd name="connsiteX28" fmla="*/ 1484779 w 1601690"/>
                <a:gd name="connsiteY28" fmla="*/ 1434573 h 2715910"/>
                <a:gd name="connsiteX29" fmla="*/ 1484779 w 1601690"/>
                <a:gd name="connsiteY29" fmla="*/ 1405251 h 2715910"/>
                <a:gd name="connsiteX30" fmla="*/ 1484779 w 1601690"/>
                <a:gd name="connsiteY30" fmla="*/ 1375197 h 2715910"/>
                <a:gd name="connsiteX31" fmla="*/ 1543422 w 1601690"/>
                <a:gd name="connsiteY31" fmla="*/ 1283567 h 2715910"/>
                <a:gd name="connsiteX32" fmla="*/ 1541963 w 1601690"/>
                <a:gd name="connsiteY32" fmla="*/ 274905 h 2715910"/>
                <a:gd name="connsiteX33" fmla="*/ 1318012 w 1601690"/>
                <a:gd name="connsiteY33" fmla="*/ 14309 h 2715910"/>
                <a:gd name="connsiteX34" fmla="*/ 1076846 w 1601690"/>
                <a:gd name="connsiteY34" fmla="*/ 14309 h 2715910"/>
                <a:gd name="connsiteX35" fmla="*/ 993642 w 1601690"/>
                <a:gd name="connsiteY35" fmla="*/ 67821 h 2715910"/>
                <a:gd name="connsiteX36" fmla="*/ 869400 w 1601690"/>
                <a:gd name="connsiteY36" fmla="*/ 338679 h 2715910"/>
                <a:gd name="connsiteX37" fmla="*/ 816621 w 1601690"/>
                <a:gd name="connsiteY37" fmla="*/ 454133 h 2715910"/>
                <a:gd name="connsiteX38" fmla="*/ 778869 w 1601690"/>
                <a:gd name="connsiteY38" fmla="*/ 478323 h 2715910"/>
                <a:gd name="connsiteX39" fmla="*/ 741118 w 1601690"/>
                <a:gd name="connsiteY39" fmla="*/ 454133 h 2715910"/>
                <a:gd name="connsiteX40" fmla="*/ 688339 w 1601690"/>
                <a:gd name="connsiteY40" fmla="*/ 338679 h 2715910"/>
                <a:gd name="connsiteX41" fmla="*/ 564092 w 1601690"/>
                <a:gd name="connsiteY41" fmla="*/ 67821 h 2715910"/>
                <a:gd name="connsiteX42" fmla="*/ 480892 w 1601690"/>
                <a:gd name="connsiteY42" fmla="*/ 14309 h 2715910"/>
                <a:gd name="connsiteX43" fmla="*/ 239723 w 1601690"/>
                <a:gd name="connsiteY43" fmla="*/ 14309 h 2715910"/>
                <a:gd name="connsiteX44" fmla="*/ 15775 w 1601690"/>
                <a:gd name="connsiteY44" fmla="*/ 274905 h 2715910"/>
                <a:gd name="connsiteX45" fmla="*/ 14309 w 1601690"/>
                <a:gd name="connsiteY45" fmla="*/ 1283567 h 2715910"/>
                <a:gd name="connsiteX46" fmla="*/ 146260 w 1601690"/>
                <a:gd name="connsiteY46" fmla="*/ 1391690 h 271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01690" h="2715910">
                  <a:moveTo>
                    <a:pt x="146260" y="1391690"/>
                  </a:moveTo>
                  <a:cubicBezTo>
                    <a:pt x="210401" y="1391690"/>
                    <a:pt x="274172" y="1357237"/>
                    <a:pt x="274172" y="1289431"/>
                  </a:cubicBezTo>
                  <a:lnTo>
                    <a:pt x="275638" y="488219"/>
                  </a:lnTo>
                  <a:lnTo>
                    <a:pt x="380096" y="488586"/>
                  </a:lnTo>
                  <a:lnTo>
                    <a:pt x="383391" y="2549159"/>
                  </a:lnTo>
                  <a:cubicBezTo>
                    <a:pt x="383391" y="2652517"/>
                    <a:pt x="470989" y="2704563"/>
                    <a:pt x="558591" y="2704563"/>
                  </a:cubicBezTo>
                  <a:cubicBezTo>
                    <a:pt x="646556" y="2704563"/>
                    <a:pt x="734520" y="2652517"/>
                    <a:pt x="734520" y="2548422"/>
                  </a:cubicBezTo>
                  <a:lnTo>
                    <a:pt x="734520" y="1529498"/>
                  </a:lnTo>
                  <a:lnTo>
                    <a:pt x="823951" y="1529498"/>
                  </a:lnTo>
                  <a:lnTo>
                    <a:pt x="823951" y="2548422"/>
                  </a:lnTo>
                  <a:cubicBezTo>
                    <a:pt x="823951" y="2652514"/>
                    <a:pt x="911916" y="2704563"/>
                    <a:pt x="999880" y="2704563"/>
                  </a:cubicBezTo>
                  <a:cubicBezTo>
                    <a:pt x="1087479" y="2704563"/>
                    <a:pt x="1175073" y="2652880"/>
                    <a:pt x="1175073" y="2549159"/>
                  </a:cubicBezTo>
                  <a:lnTo>
                    <a:pt x="1178372" y="488586"/>
                  </a:lnTo>
                  <a:lnTo>
                    <a:pt x="1282830" y="489319"/>
                  </a:lnTo>
                  <a:lnTo>
                    <a:pt x="1284296" y="1289064"/>
                  </a:lnTo>
                  <a:cubicBezTo>
                    <a:pt x="1284296" y="1329382"/>
                    <a:pt x="1306654" y="1357604"/>
                    <a:pt x="1338171" y="1374097"/>
                  </a:cubicBezTo>
                  <a:lnTo>
                    <a:pt x="1338171" y="1404518"/>
                  </a:lnTo>
                  <a:lnTo>
                    <a:pt x="1338171" y="1433840"/>
                  </a:lnTo>
                  <a:lnTo>
                    <a:pt x="1338171" y="1503845"/>
                  </a:lnTo>
                  <a:lnTo>
                    <a:pt x="1305184" y="1503845"/>
                  </a:lnTo>
                  <a:cubicBezTo>
                    <a:pt x="1265604" y="1503845"/>
                    <a:pt x="1233713" y="1535732"/>
                    <a:pt x="1233713" y="1575316"/>
                  </a:cubicBezTo>
                  <a:lnTo>
                    <a:pt x="1233713" y="2180074"/>
                  </a:lnTo>
                  <a:cubicBezTo>
                    <a:pt x="1233713" y="2219661"/>
                    <a:pt x="1265604" y="2251545"/>
                    <a:pt x="1305184" y="2251545"/>
                  </a:cubicBezTo>
                  <a:lnTo>
                    <a:pt x="1517765" y="2251545"/>
                  </a:lnTo>
                  <a:cubicBezTo>
                    <a:pt x="1557353" y="2251545"/>
                    <a:pt x="1589237" y="2219661"/>
                    <a:pt x="1589237" y="2180074"/>
                  </a:cubicBezTo>
                  <a:lnTo>
                    <a:pt x="1589237" y="1575316"/>
                  </a:lnTo>
                  <a:cubicBezTo>
                    <a:pt x="1589237" y="1535732"/>
                    <a:pt x="1557353" y="1503845"/>
                    <a:pt x="1517765" y="1503845"/>
                  </a:cubicBezTo>
                  <a:lnTo>
                    <a:pt x="1484779" y="1503845"/>
                  </a:lnTo>
                  <a:lnTo>
                    <a:pt x="1484779" y="1434573"/>
                  </a:lnTo>
                  <a:lnTo>
                    <a:pt x="1484779" y="1405251"/>
                  </a:lnTo>
                  <a:lnTo>
                    <a:pt x="1484779" y="1375197"/>
                  </a:lnTo>
                  <a:cubicBezTo>
                    <a:pt x="1518869" y="1358337"/>
                    <a:pt x="1543422" y="1327549"/>
                    <a:pt x="1543422" y="1283567"/>
                  </a:cubicBezTo>
                  <a:lnTo>
                    <a:pt x="1541963" y="274905"/>
                  </a:lnTo>
                  <a:cubicBezTo>
                    <a:pt x="1548920" y="112170"/>
                    <a:pt x="1458759" y="14309"/>
                    <a:pt x="1318012" y="14309"/>
                  </a:cubicBezTo>
                  <a:lnTo>
                    <a:pt x="1076846" y="14309"/>
                  </a:lnTo>
                  <a:cubicBezTo>
                    <a:pt x="1040923" y="14309"/>
                    <a:pt x="1008673" y="35201"/>
                    <a:pt x="993642" y="67821"/>
                  </a:cubicBezTo>
                  <a:lnTo>
                    <a:pt x="869400" y="338679"/>
                  </a:lnTo>
                  <a:lnTo>
                    <a:pt x="816621" y="454133"/>
                  </a:lnTo>
                  <a:cubicBezTo>
                    <a:pt x="809290" y="470260"/>
                    <a:pt x="793893" y="478323"/>
                    <a:pt x="778869" y="478323"/>
                  </a:cubicBezTo>
                  <a:cubicBezTo>
                    <a:pt x="763846" y="478323"/>
                    <a:pt x="748448" y="470260"/>
                    <a:pt x="741118" y="454133"/>
                  </a:cubicBezTo>
                  <a:lnTo>
                    <a:pt x="688339" y="338679"/>
                  </a:lnTo>
                  <a:lnTo>
                    <a:pt x="564092" y="67821"/>
                  </a:lnTo>
                  <a:cubicBezTo>
                    <a:pt x="549061" y="35201"/>
                    <a:pt x="516811" y="14309"/>
                    <a:pt x="480892" y="14309"/>
                  </a:cubicBezTo>
                  <a:lnTo>
                    <a:pt x="239723" y="14309"/>
                  </a:lnTo>
                  <a:cubicBezTo>
                    <a:pt x="98979" y="14309"/>
                    <a:pt x="8815" y="112170"/>
                    <a:pt x="15775" y="274905"/>
                  </a:cubicBezTo>
                  <a:lnTo>
                    <a:pt x="14309" y="1283567"/>
                  </a:lnTo>
                  <a:cubicBezTo>
                    <a:pt x="15046" y="1356137"/>
                    <a:pt x="81020" y="1391690"/>
                    <a:pt x="146260" y="13916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74A002E9-9A34-42AC-9C57-D79375B65516}"/>
              </a:ext>
            </a:extLst>
          </p:cNvPr>
          <p:cNvSpPr txBox="1"/>
          <p:nvPr/>
        </p:nvSpPr>
        <p:spPr>
          <a:xfrm>
            <a:off x="4305054" y="6022484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Abb.2 Geschäftsmann</a:t>
            </a:r>
          </a:p>
          <a:p>
            <a:r>
              <a:rPr lang="de-CH" dirty="0"/>
              <a:t>Abb.3 Flügel</a:t>
            </a:r>
          </a:p>
        </p:txBody>
      </p:sp>
    </p:spTree>
    <p:extLst>
      <p:ext uri="{BB962C8B-B14F-4D97-AF65-F5344CB8AC3E}">
        <p14:creationId xmlns:p14="http://schemas.microsoft.com/office/powerpoint/2010/main" val="296096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6D835-246C-4676-A66D-10AFE88F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Shen Te gegen 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61DCE7-6CDF-48F3-BB9A-D709931C5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200" dirty="0"/>
              <a:t>Aufbau einer Tabakfabrik</a:t>
            </a:r>
          </a:p>
          <a:p>
            <a:r>
              <a:rPr lang="de-DE" sz="2200" dirty="0"/>
              <a:t>Konfisziert den Tabak</a:t>
            </a:r>
          </a:p>
          <a:p>
            <a:r>
              <a:rPr lang="de-DE" sz="2200" dirty="0"/>
              <a:t>Füllt den Scheck aus</a:t>
            </a:r>
          </a:p>
          <a:p>
            <a:r>
              <a:rPr lang="de-DE" sz="2200" dirty="0"/>
              <a:t>Begleicht ihre Schulden jedoch noch</a:t>
            </a:r>
          </a:p>
          <a:p>
            <a:r>
              <a:rPr lang="de-DE" sz="2200" dirty="0"/>
              <a:t>Bestechung des Richters</a:t>
            </a:r>
          </a:p>
          <a:p>
            <a:r>
              <a:rPr lang="de-DE" sz="2200" dirty="0"/>
              <a:t>Angst vor Konsequenzen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1F655A9-9921-4AED-837D-D9FD350AF8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533078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10EC6D1-4402-4DEC-8902-91D376816C2E}"/>
              </a:ext>
            </a:extLst>
          </p:cNvPr>
          <p:cNvSpPr txBox="1"/>
          <p:nvPr/>
        </p:nvSpPr>
        <p:spPr>
          <a:xfrm>
            <a:off x="468536" y="5786512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Abb.4 Fabrik</a:t>
            </a:r>
          </a:p>
        </p:txBody>
      </p:sp>
    </p:spTree>
    <p:extLst>
      <p:ext uri="{BB962C8B-B14F-4D97-AF65-F5344CB8AC3E}">
        <p14:creationId xmlns:p14="http://schemas.microsoft.com/office/powerpoint/2010/main" val="196773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40530-BBB5-4F50-B622-C43065C5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Jordan Belfort zu beginn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04692-D5E0-41A5-8154-1BD117728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438399"/>
            <a:ext cx="7216607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</a:rPr>
              <a:t>Neuanstellung</a:t>
            </a:r>
            <a:r>
              <a:rPr lang="en-US" sz="2200" dirty="0">
                <a:solidFill>
                  <a:schemeClr val="bg1"/>
                </a:solidFill>
              </a:rPr>
              <a:t> an der Wallstreet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Herkunft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en-US" sz="2200" dirty="0" err="1">
                <a:solidFill>
                  <a:schemeClr val="bg1"/>
                </a:solidFill>
              </a:rPr>
              <a:t>Mittelschicht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Motivation: Geld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Kundenorientiert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Keine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Drogen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172" name="Picture 4" descr="https://www.history.com/.image/t_share/MTYxMDAyOTc0NTE5MjM5ODU0/topic_wallstreet-926069614.jpg">
            <a:extLst>
              <a:ext uri="{FF2B5EF4-FFF2-40B4-BE49-F238E27FC236}">
                <a16:creationId xmlns:a16="http://schemas.microsoft.com/office/drawing/2014/main" id="{49108201-26FD-4346-90A6-6306876DA1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/>
          <a:stretch/>
        </p:blipFill>
        <p:spPr bwMode="auto">
          <a:xfrm>
            <a:off x="0" y="-10781"/>
            <a:ext cx="12191999" cy="68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D46151-79EA-446C-96A5-FB013435AEF4}"/>
              </a:ext>
            </a:extLst>
          </p:cNvPr>
          <p:cNvSpPr txBox="1"/>
          <p:nvPr/>
        </p:nvSpPr>
        <p:spPr>
          <a:xfrm>
            <a:off x="10209569" y="6550878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Abb.5 Wall St.</a:t>
            </a:r>
          </a:p>
        </p:txBody>
      </p:sp>
    </p:spTree>
    <p:extLst>
      <p:ext uri="{BB962C8B-B14F-4D97-AF65-F5344CB8AC3E}">
        <p14:creationId xmlns:p14="http://schemas.microsoft.com/office/powerpoint/2010/main" val="340169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0B5D0-94AC-4FFB-9B3F-A3D0A8FF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Jordan Belfort als Brocker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85E8D-DDE7-4C82-B9B6-3E3E0E11C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785534" cy="363304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CH" dirty="0"/>
              <a:t>Nach der Ausbildung</a:t>
            </a:r>
          </a:p>
          <a:p>
            <a:r>
              <a:rPr lang="de-CH" dirty="0"/>
              <a:t>Provision ist die Top Priorität</a:t>
            </a:r>
          </a:p>
          <a:p>
            <a:r>
              <a:rPr lang="de-CH" dirty="0"/>
              <a:t>Drogen Konsum</a:t>
            </a:r>
          </a:p>
          <a:p>
            <a:r>
              <a:rPr lang="de-CH" dirty="0"/>
              <a:t>Prostituierte</a:t>
            </a:r>
          </a:p>
          <a:p>
            <a:pPr marL="0" indent="0">
              <a:buNone/>
            </a:pPr>
            <a:r>
              <a:rPr lang="de-CH" dirty="0"/>
              <a:t>-&gt; Vollständige Übernahme Mentalität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2631CF-5402-4883-B139-A8EF35B5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3627387" cy="363304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CH" dirty="0"/>
              <a:t>Nach dem Black Monday</a:t>
            </a:r>
          </a:p>
          <a:p>
            <a:r>
              <a:rPr lang="de-CH" dirty="0"/>
              <a:t>Verkauf durch Übertreibung und Lügen</a:t>
            </a:r>
          </a:p>
          <a:p>
            <a:r>
              <a:rPr lang="de-CH" dirty="0"/>
              <a:t>Ausnützung der Mittelschicht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273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D3FD-3D69-417F-A2EA-64EF310C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Jordan Belfort in der Stratton Oakmont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EC1DE-83D6-44A9-A4B1-7A467555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CH" sz="2200" dirty="0"/>
              <a:t>Als Vorsitzender der Firma</a:t>
            </a:r>
          </a:p>
          <a:p>
            <a:r>
              <a:rPr lang="de-CH" sz="2200" dirty="0"/>
              <a:t>Steigerung der Gier</a:t>
            </a:r>
          </a:p>
          <a:p>
            <a:r>
              <a:rPr lang="de-CH" sz="2200" dirty="0"/>
              <a:t>Bestechung der Behörden</a:t>
            </a:r>
          </a:p>
          <a:p>
            <a:r>
              <a:rPr lang="de-CH" sz="2200" dirty="0"/>
              <a:t>Illegale Marktmanipulation</a:t>
            </a:r>
          </a:p>
          <a:p>
            <a:r>
              <a:rPr lang="de-CH" sz="2200" dirty="0"/>
              <a:t>Illusionistische Eigenwahrnehmung</a:t>
            </a:r>
          </a:p>
          <a:p>
            <a:r>
              <a:rPr lang="de-CH" sz="2200" dirty="0"/>
              <a:t>Miteinbeziehen von Unbeteiligten</a:t>
            </a:r>
          </a:p>
        </p:txBody>
      </p:sp>
      <p:pic>
        <p:nvPicPr>
          <p:cNvPr id="9218" name="Picture 2" descr="Image result for stratton oakmont">
            <a:extLst>
              <a:ext uri="{FF2B5EF4-FFF2-40B4-BE49-F238E27FC236}">
                <a16:creationId xmlns:a16="http://schemas.microsoft.com/office/drawing/2014/main" id="{4718BDED-E200-4A71-A1A3-A62203E2D9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405378"/>
            <a:ext cx="3305175" cy="356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B6B2DF7-65E4-45EC-9014-EC5B7130319A}"/>
              </a:ext>
            </a:extLst>
          </p:cNvPr>
          <p:cNvSpPr txBox="1"/>
          <p:nvPr/>
        </p:nvSpPr>
        <p:spPr>
          <a:xfrm>
            <a:off x="365773" y="6155844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Abb.6 </a:t>
            </a:r>
            <a:r>
              <a:rPr lang="de-CH" dirty="0" err="1"/>
              <a:t>Straton</a:t>
            </a:r>
            <a:r>
              <a:rPr lang="de-CH" dirty="0"/>
              <a:t> </a:t>
            </a:r>
            <a:r>
              <a:rPr lang="de-CH" dirty="0" err="1"/>
              <a:t>Oakmont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50266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Breitbild</PresentationFormat>
  <Paragraphs>124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Dividende</vt:lpstr>
      <vt:lpstr>Deutsch AP schriftlich</vt:lpstr>
      <vt:lpstr>Wie verändert Geld die Menschen?</vt:lpstr>
      <vt:lpstr>Inhaltsverzeichnis</vt:lpstr>
      <vt:lpstr>Shen Te zu Beginn</vt:lpstr>
      <vt:lpstr>Shen Te im späteren Verlauf</vt:lpstr>
      <vt:lpstr>Shen Te gegen Ende</vt:lpstr>
      <vt:lpstr>Jordan Belfort zu beginn</vt:lpstr>
      <vt:lpstr>Jordan Belfort als Brocker</vt:lpstr>
      <vt:lpstr>Jordan Belfort in der Stratton Oakmont</vt:lpstr>
      <vt:lpstr>Jordan Belfort Gegen Ende</vt:lpstr>
      <vt:lpstr>Rolle des Geldes</vt:lpstr>
      <vt:lpstr>Wie verändert Geld die Menschen</vt:lpstr>
      <vt:lpstr>Fazit</vt:lpstr>
      <vt:lpstr>Gibt es noch Fragen?</vt:lpstr>
      <vt:lpstr>Abblidungsverzeichniss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 AP schriftlich</dc:title>
  <dc:creator>Luca Schaefli</dc:creator>
  <cp:lastModifiedBy>Luca Schaefli</cp:lastModifiedBy>
  <cp:revision>2</cp:revision>
  <dcterms:created xsi:type="dcterms:W3CDTF">2019-05-26T15:57:26Z</dcterms:created>
  <dcterms:modified xsi:type="dcterms:W3CDTF">2019-05-26T15:58:46Z</dcterms:modified>
</cp:coreProperties>
</file>