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9" autoAdjust="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7FFF-8699-42BA-8D4A-08F3D62CE0A4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ECC06-529E-44DD-A732-737C8B508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0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CC06-529E-44DD-A732-737C8B5089B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8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the two images with feature vectors A and B</a:t>
            </a:r>
          </a:p>
          <a:p>
            <a:r>
              <a:rPr lang="en-US" dirty="0" smtClean="0"/>
              <a:t>simplest case – flatten the images </a:t>
            </a:r>
            <a:r>
              <a:rPr lang="en-US" dirty="0" smtClean="0">
                <a:sym typeface="Wingdings" panose="05000000000000000000" pitchFamily="2" charset="2"/>
              </a:rPr>
              <a:t> 28x28 MNIST images give 784 dimensional vectors, n=784</a:t>
            </a:r>
          </a:p>
          <a:p>
            <a:r>
              <a:rPr lang="en-US" dirty="0" smtClean="0"/>
              <a:t>minus in cosine to convert similarity to distance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CC06-529E-44DD-A732-737C8B5089B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4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3A04-DF49-4BBA-820D-0D18BE994846}" type="datetime1">
              <a:rPr lang="en-CA" smtClean="0"/>
              <a:t>2019-09-07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571-C5C2-49D9-98A0-C1086C44A71E}" type="datetime1">
              <a:rPr lang="en-CA" smtClean="0"/>
              <a:t>2019-09-07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1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1255-1E99-4B20-BC33-F23F61E29E01}" type="datetime1">
              <a:rPr lang="en-CA" smtClean="0"/>
              <a:t>2019-09-07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9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85F-FD13-4D9F-8A70-05A964D0D322}" type="datetime1">
              <a:rPr lang="en-CA" smtClean="0"/>
              <a:t>2019-09-07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8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95A0-7C24-4215-8364-C68E43B60C61}" type="datetime1">
              <a:rPr lang="en-CA" smtClean="0"/>
              <a:t>2019-09-07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0A8B-79AA-457C-88A7-E44A2F3BCD1E}" type="datetime1">
              <a:rPr lang="en-CA" smtClean="0"/>
              <a:t>2019-09-07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7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8CAE-3079-47CC-912E-2F8B5F052BDC}" type="datetime1">
              <a:rPr lang="en-CA" smtClean="0"/>
              <a:t>2019-09-07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7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D702-7B45-4E13-8B0B-CD8CA912405A}" type="datetime1">
              <a:rPr lang="en-CA" smtClean="0"/>
              <a:t>2019-09-07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9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26E-B519-436D-847B-3C6AF9C305FD}" type="datetime1">
              <a:rPr lang="en-CA" smtClean="0"/>
              <a:t>2019-09-07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33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EC14-50B4-489E-BD70-46ED1471861C}" type="datetime1">
              <a:rPr lang="en-CA" smtClean="0"/>
              <a:t>2019-09-07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23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DA3-0427-4887-9AD3-772EDA5EBBCD}" type="datetime1">
              <a:rPr lang="en-CA" smtClean="0"/>
              <a:t>2019-09-07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94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68B4-FCDE-483A-9E7A-BA59831EA3FF}" type="datetime1">
              <a:rPr lang="en-CA" smtClean="0"/>
              <a:t>2019-09-07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02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-nearest_neighbors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xlinux.nist.gov/dads/HTML/euclidndstnc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Cosine_similarity" TargetMode="External"/><Relationship Id="rId4" Type="http://schemas.openxmlformats.org/officeDocument/2006/relationships/hyperlink" Target="https://xlinux.nist.gov/dads/HTML/manhattanDistanc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functional.html#torch.nn.functional.l1_loss" TargetMode="External"/><Relationship Id="rId2" Type="http://schemas.openxmlformats.org/officeDocument/2006/relationships/hyperlink" Target="https://pytorch.org/docs/stable/torch.html#torch.n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hyperlink" Target="https://pytorch.org/docs/stable/nn.functional.html#torch.nn.functional.pairwise_distance" TargetMode="External"/><Relationship Id="rId4" Type="http://schemas.openxmlformats.org/officeDocument/2006/relationships/hyperlink" Target="https://pytorch.org/docs/stable/nn.functional.html#torch.nn.functional.cosine_similarity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torch.html#torch.argmax" TargetMode="External"/><Relationship Id="rId3" Type="http://schemas.openxmlformats.org/officeDocument/2006/relationships/hyperlink" Target="https://pytorch.org/docs/stable/torch.html#torch.gather" TargetMode="External"/><Relationship Id="rId7" Type="http://schemas.openxmlformats.org/officeDocument/2006/relationships/hyperlink" Target="https://pytorch.org/docs/stable/torch.html#torch.sumhttps://pytorch.org/docs/stable/tensors.html" TargetMode="External"/><Relationship Id="rId2" Type="http://schemas.openxmlformats.org/officeDocument/2006/relationships/hyperlink" Target="https://pytorch.org/docs/stable/torch.html#torch.top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pytorch.org/t/convert-int-into-one-hot-format/507" TargetMode="External"/><Relationship Id="rId5" Type="http://schemas.openxmlformats.org/officeDocument/2006/relationships/hyperlink" Target="https://pytorch.org/docs/stable/tensors.html#torch.Tensor.scatter_" TargetMode="External"/><Relationship Id="rId4" Type="http://schemas.openxmlformats.org/officeDocument/2006/relationships/hyperlink" Target="https://stackoverflow.com/questions/50999977/what-does-the-gather-function-do-in-pytorch-in-layman-ter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CMPUT 328 Fall 2019 Assignment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MNIST classification with k-Nearest Neighbors</a:t>
            </a:r>
            <a:endParaRPr lang="en-CA" dirty="0"/>
          </a:p>
        </p:txBody>
      </p:sp>
      <p:pic>
        <p:nvPicPr>
          <p:cNvPr id="4" name="Picture 3" descr="E:\Users\Tommy\Pictures\university-of-albert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9" y="5867403"/>
            <a:ext cx="401052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53"/>
            <a:ext cx="7886700" cy="1325563"/>
          </a:xfrm>
        </p:spPr>
        <p:txBody>
          <a:bodyPr/>
          <a:lstStyle/>
          <a:p>
            <a:r>
              <a:rPr lang="en-US" dirty="0" smtClean="0"/>
              <a:t>Image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" y="1246204"/>
            <a:ext cx="8292974" cy="50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Label each image with one of several labels based on its contents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54" y="1937442"/>
            <a:ext cx="6276692" cy="49069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2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269"/>
            <a:ext cx="7886700" cy="93020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MNIST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99"/>
            <a:ext cx="7886700" cy="84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 images of handwritten digits</a:t>
            </a:r>
          </a:p>
          <a:p>
            <a:r>
              <a:rPr lang="en-US" dirty="0" smtClean="0"/>
              <a:t>60K training, 5K testing images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69" y="1948755"/>
            <a:ext cx="6545662" cy="49092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8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hlinkClick r:id="rId2"/>
              </a:rPr>
              <a:t>k</a:t>
            </a:r>
            <a:r>
              <a:rPr lang="en-US" dirty="0" smtClean="0">
                <a:hlinkClick r:id="rId2"/>
              </a:rPr>
              <a:t>-Nearest Neighbors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classification strategy</a:t>
            </a:r>
          </a:p>
          <a:p>
            <a:r>
              <a:rPr lang="en-US" dirty="0" smtClean="0"/>
              <a:t>Compute distance of each test image from all training images</a:t>
            </a:r>
          </a:p>
          <a:p>
            <a:r>
              <a:rPr lang="en-US" dirty="0" smtClean="0"/>
              <a:t>Find </a:t>
            </a:r>
            <a:r>
              <a:rPr lang="en-US" i="1" dirty="0" smtClean="0"/>
              <a:t>k</a:t>
            </a:r>
            <a:r>
              <a:rPr lang="en-US" dirty="0" smtClean="0"/>
              <a:t> training images with minimum distance</a:t>
            </a:r>
          </a:p>
          <a:p>
            <a:r>
              <a:rPr lang="en-US" dirty="0" smtClean="0"/>
              <a:t>Choose label of the test image by majority voting among the labels of these </a:t>
            </a:r>
            <a:r>
              <a:rPr lang="en-US" i="1" dirty="0" smtClean="0"/>
              <a:t>k</a:t>
            </a:r>
            <a:r>
              <a:rPr lang="en-US" dirty="0" smtClean="0"/>
              <a:t> images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7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0"/>
            <a:ext cx="7886700" cy="1325563"/>
          </a:xfrm>
        </p:spPr>
        <p:txBody>
          <a:bodyPr/>
          <a:lstStyle/>
          <a:p>
            <a:r>
              <a:rPr lang="en-US" dirty="0" smtClean="0"/>
              <a:t>Distance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6203"/>
            <a:ext cx="7886700" cy="553989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Euclidean / L2 / </a:t>
            </a:r>
            <a:r>
              <a:rPr lang="en-US" dirty="0" err="1" smtClean="0">
                <a:hlinkClick r:id="rId3"/>
              </a:rPr>
              <a:t>Frobenius</a:t>
            </a:r>
            <a:r>
              <a:rPr lang="en-US" dirty="0" smtClean="0">
                <a:hlinkClick r:id="rId3"/>
              </a:rPr>
              <a:t> Distance 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Manhattan / L1 Distance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Cosine Distance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01" y="3839752"/>
            <a:ext cx="2104798" cy="1106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1" y="1915195"/>
            <a:ext cx="2232797" cy="1176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02" y="5175115"/>
            <a:ext cx="2042870" cy="16461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435"/>
            <a:ext cx="7886700" cy="813037"/>
          </a:xfrm>
        </p:spPr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-NN: How it Works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05806" y="2684834"/>
            <a:ext cx="4071620" cy="20389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13426" y="4811847"/>
            <a:ext cx="4064000" cy="1861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7412"/>
                <a:ext cx="7886700" cy="1647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2 classes, 2D feature vectors,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 1 Samples :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ed Circles</a:t>
                </a:r>
              </a:p>
              <a:p>
                <a:r>
                  <a:rPr lang="en-US" dirty="0" smtClean="0"/>
                  <a:t>Class 2 Samples :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Green Squares</a:t>
                </a:r>
              </a:p>
              <a:p>
                <a:r>
                  <a:rPr lang="en-US" dirty="0" smtClean="0"/>
                  <a:t>Test Sample: </a:t>
                </a:r>
                <a:r>
                  <a:rPr lang="en-CA" dirty="0" smtClean="0">
                    <a:solidFill>
                      <a:srgbClr val="0070C0"/>
                    </a:solidFill>
                  </a:rPr>
                  <a:t>Blue Star </a:t>
                </a:r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7412"/>
                <a:ext cx="7886700" cy="1647150"/>
              </a:xfrm>
              <a:blipFill rotWithShape="0">
                <a:blip r:embed="rId4"/>
                <a:stretch>
                  <a:fillRect l="-1159" t="-925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-NN: How to implement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967" y="1825624"/>
                <a:ext cx="8337755" cy="4820981"/>
              </a:xfrm>
            </p:spPr>
            <p:txBody>
              <a:bodyPr>
                <a:normAutofit/>
              </a:bodyPr>
              <a:lstStyle/>
              <a:p>
                <a:pPr lvl="0" fontAlgn="base"/>
                <a:r>
                  <a:rPr lang="en-CA" dirty="0" smtClean="0"/>
                  <a:t>Convert data from numpy arrays to </a:t>
                </a:r>
                <a:r>
                  <a:rPr lang="en-CA" dirty="0" err="1" smtClean="0"/>
                  <a:t>pytorch</a:t>
                </a:r>
                <a:r>
                  <a:rPr lang="en-CA" dirty="0" smtClean="0"/>
                  <a:t> tensors</a:t>
                </a:r>
                <a:endParaRPr lang="en-CA" dirty="0"/>
              </a:p>
              <a:p>
                <a:pPr lvl="0" fontAlgn="base"/>
                <a:r>
                  <a:rPr lang="en-CA" dirty="0" smtClean="0"/>
                  <a:t>Choose a distance function and a value for </a:t>
                </a:r>
                <a:r>
                  <a:rPr lang="en-CA" i="1" dirty="0" smtClean="0"/>
                  <a:t>k</a:t>
                </a:r>
                <a:r>
                  <a:rPr lang="en-CA" dirty="0" smtClean="0"/>
                  <a:t> </a:t>
                </a:r>
                <a:endParaRPr lang="en-CA" dirty="0"/>
              </a:p>
              <a:p>
                <a:pPr lvl="0" fontAlgn="base"/>
                <a:r>
                  <a:rPr lang="en-CA" dirty="0"/>
                  <a:t>For </a:t>
                </a:r>
                <a:r>
                  <a:rPr lang="en-CA" dirty="0" smtClean="0"/>
                  <a:t>each test image:  </a:t>
                </a:r>
                <a:endParaRPr lang="en-CA" dirty="0"/>
              </a:p>
              <a:p>
                <a:pPr lvl="1" fontAlgn="base"/>
                <a:r>
                  <a:rPr lang="en-CA" dirty="0"/>
                  <a:t>Calculate the distance between </a:t>
                </a:r>
                <a:r>
                  <a:rPr lang="en-CA" dirty="0" smtClean="0"/>
                  <a:t>the test </a:t>
                </a:r>
                <a:r>
                  <a:rPr lang="en-CA" dirty="0" smtClean="0"/>
                  <a:t>image and all training images.  </a:t>
                </a:r>
                <a:endParaRPr lang="en-CA" dirty="0"/>
              </a:p>
              <a:p>
                <a:pPr lvl="1" fontAlgn="base"/>
                <a:r>
                  <a:rPr lang="en-CA" dirty="0" smtClean="0"/>
                  <a:t>Find indices of </a:t>
                </a:r>
                <a:r>
                  <a:rPr lang="en-CA" i="1" dirty="0" smtClean="0"/>
                  <a:t>k</a:t>
                </a:r>
                <a:r>
                  <a:rPr lang="en-CA" dirty="0" smtClean="0"/>
                  <a:t> training images with the smallest distances</a:t>
                </a:r>
                <a:endParaRPr lang="en-CA" dirty="0"/>
              </a:p>
              <a:p>
                <a:pPr lvl="1" fontAlgn="base"/>
                <a:r>
                  <a:rPr lang="en-CA" dirty="0" smtClean="0"/>
                  <a:t>Get classes of the corresponding training images</a:t>
                </a:r>
                <a:endParaRPr lang="en-CA" dirty="0"/>
              </a:p>
              <a:p>
                <a:pPr lvl="1" fontAlgn="base"/>
                <a:r>
                  <a:rPr lang="en-CA" dirty="0" smtClean="0"/>
                  <a:t>Find the </a:t>
                </a:r>
                <a:r>
                  <a:rPr lang="en-CA" dirty="0"/>
                  <a:t>most frequent </a:t>
                </a:r>
                <a:r>
                  <a:rPr lang="en-CA" dirty="0" smtClean="0"/>
                  <a:t>class among these </a:t>
                </a:r>
                <a:r>
                  <a:rPr lang="en-CA" i="1" dirty="0" smtClean="0"/>
                  <a:t>k</a:t>
                </a:r>
                <a:r>
                  <a:rPr lang="en-CA" dirty="0" smtClean="0"/>
                  <a:t> classes</a:t>
                </a:r>
              </a:p>
              <a:p>
                <a:pPr lvl="2"/>
                <a:r>
                  <a:rPr lang="en-CA" dirty="0"/>
                  <a:t>Represent classes as one-hot vectors and stack into a </a:t>
                </a:r>
                <a14:m>
                  <m:oMath xmlns:m="http://schemas.openxmlformats.org/officeDocument/2006/math">
                    <m:r>
                      <a:rPr lang="en-CA" i="1"/>
                      <m:t>𝑘</m:t>
                    </m:r>
                    <m:r>
                      <a:rPr lang="en-CA" i="1"/>
                      <m:t>×10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array</a:t>
                </a:r>
                <a:endParaRPr lang="en-CA" dirty="0"/>
              </a:p>
              <a:p>
                <a:pPr lvl="2" fontAlgn="base"/>
                <a:r>
                  <a:rPr lang="en-CA" dirty="0" smtClean="0"/>
                  <a:t>Compute column-wise sum of this array</a:t>
                </a:r>
              </a:p>
              <a:p>
                <a:pPr lvl="2" fontAlgn="base"/>
                <a:r>
                  <a:rPr lang="en-CA" dirty="0" smtClean="0"/>
                  <a:t>Take the column with maximum sum</a:t>
                </a:r>
                <a:endParaRPr lang="en-CA" dirty="0"/>
              </a:p>
              <a:p>
                <a:pPr lvl="1" fontAlgn="base"/>
                <a:r>
                  <a:rPr lang="en-CA" dirty="0"/>
                  <a:t>Return the predicted class 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7" y="1825624"/>
                <a:ext cx="8337755" cy="4820981"/>
              </a:xfrm>
              <a:blipFill rotWithShape="0">
                <a:blip r:embed="rId2"/>
                <a:stretch>
                  <a:fillRect l="-1316" t="-2023" b="-25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2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4" y="297030"/>
            <a:ext cx="8618706" cy="1325563"/>
          </a:xfrm>
        </p:spPr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-NN in </a:t>
            </a:r>
            <a:r>
              <a:rPr lang="en-US" dirty="0" err="1" smtClean="0"/>
              <a:t>PyTorch</a:t>
            </a:r>
            <a:r>
              <a:rPr lang="en-US" dirty="0" smtClean="0"/>
              <a:t>: Distance Functions</a:t>
            </a:r>
            <a:br>
              <a:rPr lang="en-US" dirty="0" smtClean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5697"/>
                <a:ext cx="7886700" cy="495455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Euclidean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  <a:hlinkClick r:id="rId2"/>
                  </a:rPr>
                  <a:t>torch.norm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cs typeface="Courier New" panose="02070309020205020404" pitchFamily="49" charset="0"/>
                  </a:rPr>
                  <a:t>Manhattan</a:t>
                </a: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hlinkClick r:id="rId3"/>
                  </a:rPr>
                  <a:t>torch.nn.functional.l1_loss</a:t>
                </a:r>
                <a:endPara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Cosine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b="1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hlinkClick r:id="rId4"/>
                  </a:rPr>
                  <a:t>torch.nn.functional.cosine_similarity</a:t>
                </a:r>
                <a:endParaRPr 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b="1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hlinkClick r:id="rId5"/>
                  </a:rPr>
                  <a:t>torch.nn.functional.pairwise_distance</a:t>
                </a:r>
                <a:endPara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5697"/>
                <a:ext cx="7886700" cy="4954558"/>
              </a:xfrm>
              <a:blipFill rotWithShape="0">
                <a:blip r:embed="rId6"/>
                <a:stretch>
                  <a:fillRect l="-1391" t="-19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5398"/>
            <a:ext cx="7886700" cy="1325563"/>
          </a:xfrm>
        </p:spPr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-NN in </a:t>
            </a:r>
            <a:r>
              <a:rPr lang="en-US" dirty="0" err="1" smtClean="0"/>
              <a:t>PyTorch</a:t>
            </a:r>
            <a:r>
              <a:rPr lang="en-US" dirty="0" smtClean="0"/>
              <a:t>: Class Prediction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5697"/>
            <a:ext cx="7886700" cy="4954558"/>
          </a:xfrm>
        </p:spPr>
        <p:txBody>
          <a:bodyPr>
            <a:normAutofit/>
          </a:bodyPr>
          <a:lstStyle/>
          <a:p>
            <a:r>
              <a:rPr lang="en-US" dirty="0" smtClean="0"/>
              <a:t>Find indices of </a:t>
            </a:r>
            <a:r>
              <a:rPr lang="en-US" i="1" dirty="0" smtClean="0"/>
              <a:t>k</a:t>
            </a:r>
            <a:r>
              <a:rPr lang="en-US" dirty="0" smtClean="0"/>
              <a:t> images with minimum distance</a:t>
            </a:r>
          </a:p>
          <a:p>
            <a:pPr marL="457200" lvl="1" indent="0">
              <a:buNone/>
            </a:pPr>
            <a:r>
              <a:rPr lang="en-US" b="1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torch.topk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Get the corresponding classes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torch.gather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more info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</a:rPr>
              <a:t>Find the most frequent class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torch.tensor.scatter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more info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torch.sum</a:t>
            </a:r>
            <a:endParaRPr lang="en-US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torch.argmax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310</Words>
  <Application>Microsoft Office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CMPUT 328 Fall 2019 Assignment 1</vt:lpstr>
      <vt:lpstr>Image Classification</vt:lpstr>
      <vt:lpstr>MNIST Dataset</vt:lpstr>
      <vt:lpstr>k-Nearest Neighbors</vt:lpstr>
      <vt:lpstr>Distance Functions</vt:lpstr>
      <vt:lpstr>k-NN: How it Works</vt:lpstr>
      <vt:lpstr>k-NN: How to implement</vt:lpstr>
      <vt:lpstr>k-NN in PyTorch: Distance Functions </vt:lpstr>
      <vt:lpstr>k-NN in PyTorch: Class Prediction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Tommy</cp:lastModifiedBy>
  <cp:revision>94</cp:revision>
  <dcterms:created xsi:type="dcterms:W3CDTF">2019-09-06T14:20:29Z</dcterms:created>
  <dcterms:modified xsi:type="dcterms:W3CDTF">2019-09-07T14:44:21Z</dcterms:modified>
</cp:coreProperties>
</file>