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29e015110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29e015110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29e015110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29e015110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37e1bdcf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37e1bdcf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37e1bdc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37e1bdc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637e1bdcf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37e1bdcf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29e015110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29e015110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29e015110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29e015110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37e1bdcf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37e1bdcf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37e1bdcf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37e1bdcf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38ab55c8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38ab55c8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048" rtl="0" algn="l">
              <a:spcBef>
                <a:spcPts val="2328"/>
              </a:spcBef>
              <a:spcAft>
                <a:spcPts val="0"/>
              </a:spcAft>
              <a:buNone/>
            </a:pPr>
            <a:r>
              <a:rPr lang="en" sz="1200">
                <a:latin typeface="Times New Roman"/>
                <a:ea typeface="Times New Roman"/>
                <a:cs typeface="Times New Roman"/>
                <a:sym typeface="Times New Roman"/>
              </a:rPr>
              <a:t>Here, </a:t>
            </a:r>
            <a:r>
              <a:rPr b="1" lang="en" sz="1200">
                <a:latin typeface="Times New Roman"/>
                <a:ea typeface="Times New Roman"/>
                <a:cs typeface="Times New Roman"/>
                <a:sym typeface="Times New Roman"/>
              </a:rPr>
              <a:t>lambda </a:t>
            </a:r>
            <a:r>
              <a:rPr lang="en" sz="1200">
                <a:latin typeface="Times New Roman"/>
                <a:ea typeface="Times New Roman"/>
                <a:cs typeface="Times New Roman"/>
                <a:sym typeface="Times New Roman"/>
              </a:rPr>
              <a:t>is the regularization hyperparameter, whose value is optimized over the validation set for better results. L2 regularization is also known as weight decay as it forces the weights to decay towards zero (but not exactly zero). </a:t>
            </a:r>
            <a:endParaRPr sz="1200">
              <a:latin typeface="Times New Roman"/>
              <a:ea typeface="Times New Roman"/>
              <a:cs typeface="Times New Roman"/>
              <a:sym typeface="Times New Roman"/>
            </a:endParaRPr>
          </a:p>
          <a:p>
            <a:pPr indent="0" lvl="0" marL="0" marR="3048" rtl="0" algn="l">
              <a:spcBef>
                <a:spcPts val="2328"/>
              </a:spcBef>
              <a:spcAft>
                <a:spcPts val="0"/>
              </a:spcAft>
              <a:buNone/>
            </a:pPr>
            <a:r>
              <a:t/>
            </a:r>
            <a:endParaRPr sz="1200">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29e015110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29e015110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29e015110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29e015110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29e015110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29e015110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pytorch.org/docs/stable/data.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pytorch.org/docs/stable/optim.html" TargetMode="External"/><Relationship Id="rId4" Type="http://schemas.openxmlformats.org/officeDocument/2006/relationships/hyperlink" Target="https://pytorch.org/docs/stable/nn.html#torch.nn.CrossEntropyLoss" TargetMode="External"/><Relationship Id="rId5" Type="http://schemas.openxmlformats.org/officeDocument/2006/relationships/hyperlink" Target="https://pytorch.org/tutorials/beginner/data_loading_tutorial.html" TargetMode="External"/><Relationship Id="rId6" Type="http://schemas.openxmlformats.org/officeDocument/2006/relationships/hyperlink" Target="https://pytorch.org/tutorials/beginner/data_loading_tutorial.html" TargetMode="External"/><Relationship Id="rId7" Type="http://schemas.openxmlformats.org/officeDocument/2006/relationships/hyperlink" Target="https://pytorch.org/docs/stable/_modules/torch/utils/data/sampler.html" TargetMode="External"/><Relationship Id="rId8" Type="http://schemas.openxmlformats.org/officeDocument/2006/relationships/hyperlink" Target="https://pytorch.org/docs/stable/torch.html#torch.ma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yann.lecun.com/exdb/mnist/" TargetMode="Externa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cs.toronto.edu/~kriz/cifar.html" TargetMode="Externa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236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CS 328 - Fall 2019</a:t>
            </a:r>
            <a:endParaRPr>
              <a:latin typeface="Arial"/>
              <a:ea typeface="Arial"/>
              <a:cs typeface="Arial"/>
              <a:sym typeface="Arial"/>
            </a:endParaRPr>
          </a:p>
          <a:p>
            <a:pPr indent="0" lvl="0" marL="0" rtl="0" algn="ctr">
              <a:spcBef>
                <a:spcPts val="0"/>
              </a:spcBef>
              <a:spcAft>
                <a:spcPts val="0"/>
              </a:spcAft>
              <a:buNone/>
            </a:pPr>
            <a:r>
              <a:rPr lang="en" sz="3600">
                <a:latin typeface="Arial"/>
                <a:ea typeface="Arial"/>
                <a:cs typeface="Arial"/>
                <a:sym typeface="Arial"/>
              </a:rPr>
              <a:t>Assignment 3: Logistic Regression in PyTorch</a:t>
            </a:r>
            <a:endParaRPr sz="3600">
              <a:latin typeface="Arial"/>
              <a:ea typeface="Arial"/>
              <a:cs typeface="Arial"/>
              <a:sym typeface="Arial"/>
            </a:endParaRPr>
          </a:p>
        </p:txBody>
      </p:sp>
      <p:pic>
        <p:nvPicPr>
          <p:cNvPr descr="E:\Users\Tommy\Pictures\university-of-alberta-logo.png" id="87" name="Google Shape;87;p13"/>
          <p:cNvPicPr preferRelativeResize="0"/>
          <p:nvPr/>
        </p:nvPicPr>
        <p:blipFill rotWithShape="1">
          <a:blip r:embed="rId3">
            <a:alphaModFix/>
          </a:blip>
          <a:srcRect b="0" l="0" r="0" t="0"/>
          <a:stretch/>
        </p:blipFill>
        <p:spPr>
          <a:xfrm>
            <a:off x="2308489" y="3868800"/>
            <a:ext cx="4527025" cy="1118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684725" y="5955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 Data splits:</a:t>
            </a:r>
            <a:endParaRPr/>
          </a:p>
        </p:txBody>
      </p:sp>
      <p:sp>
        <p:nvSpPr>
          <p:cNvPr id="150" name="Google Shape;150;p22"/>
          <p:cNvSpPr txBox="1"/>
          <p:nvPr>
            <p:ph idx="1" type="body"/>
          </p:nvPr>
        </p:nvSpPr>
        <p:spPr>
          <a:xfrm>
            <a:off x="727650" y="1407975"/>
            <a:ext cx="7688700" cy="31317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Train Data (48000), originally (60000)</a:t>
            </a:r>
            <a:endParaRPr/>
          </a:p>
          <a:p>
            <a:pPr indent="-311150" lvl="0" marL="457200" rtl="0" algn="l">
              <a:lnSpc>
                <a:spcPct val="200000"/>
              </a:lnSpc>
              <a:spcBef>
                <a:spcPts val="0"/>
              </a:spcBef>
              <a:spcAft>
                <a:spcPts val="0"/>
              </a:spcAft>
              <a:buSzPts val="1300"/>
              <a:buChar char="-"/>
            </a:pPr>
            <a:r>
              <a:rPr lang="en"/>
              <a:t>Validation Data (12,000): Subset of the train data</a:t>
            </a:r>
            <a:endParaRPr/>
          </a:p>
          <a:p>
            <a:pPr indent="-311150" lvl="0" marL="457200" rtl="0" algn="l">
              <a:lnSpc>
                <a:spcPct val="200000"/>
              </a:lnSpc>
              <a:spcBef>
                <a:spcPts val="0"/>
              </a:spcBef>
              <a:spcAft>
                <a:spcPts val="0"/>
              </a:spcAft>
              <a:buSzPts val="1300"/>
              <a:buChar char="-"/>
            </a:pPr>
            <a:r>
              <a:rPr lang="en"/>
              <a:t>Test Data: Shouldn’t be included in the training process, even for fine-tuning the hyperparameters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684725" y="5955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Data loaders:</a:t>
            </a:r>
            <a:endParaRPr/>
          </a:p>
        </p:txBody>
      </p:sp>
      <p:sp>
        <p:nvSpPr>
          <p:cNvPr id="156" name="Google Shape;156;p23"/>
          <p:cNvSpPr txBox="1"/>
          <p:nvPr>
            <p:ph idx="1" type="body"/>
          </p:nvPr>
        </p:nvSpPr>
        <p:spPr>
          <a:xfrm>
            <a:off x="727650" y="1407975"/>
            <a:ext cx="7688700" cy="313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62626"/>
                </a:solidFill>
                <a:highlight>
                  <a:srgbClr val="FFFFFF"/>
                </a:highlight>
                <a:latin typeface="Arial"/>
                <a:ea typeface="Arial"/>
                <a:cs typeface="Arial"/>
                <a:sym typeface="Arial"/>
              </a:rPr>
              <a:t>A way to combine a dataset and a sampler, and provides an iterable over the given dataset.</a:t>
            </a:r>
            <a:endParaRPr/>
          </a:p>
          <a:p>
            <a:pPr indent="-311150" lvl="0" marL="457200" marR="0" rtl="0" algn="l">
              <a:lnSpc>
                <a:spcPct val="115000"/>
              </a:lnSpc>
              <a:spcBef>
                <a:spcPts val="1400"/>
              </a:spcBef>
              <a:spcAft>
                <a:spcPts val="0"/>
              </a:spcAft>
              <a:buClr>
                <a:schemeClr val="accent1"/>
              </a:buClr>
              <a:buSzPts val="1300"/>
              <a:buFont typeface="Lato"/>
              <a:buChar char="-"/>
            </a:pPr>
            <a:r>
              <a:rPr lang="en" sz="1050">
                <a:solidFill>
                  <a:srgbClr val="212529"/>
                </a:solidFill>
                <a:latin typeface="Courier New"/>
                <a:ea typeface="Courier New"/>
                <a:cs typeface="Courier New"/>
                <a:sym typeface="Courier New"/>
              </a:rPr>
              <a:t>To create data iterator:</a:t>
            </a:r>
            <a:endParaRPr sz="1050">
              <a:solidFill>
                <a:srgbClr val="212529"/>
              </a:solidFill>
              <a:latin typeface="Courier New"/>
              <a:ea typeface="Courier New"/>
              <a:cs typeface="Courier New"/>
              <a:sym typeface="Courier New"/>
            </a:endParaRPr>
          </a:p>
          <a:p>
            <a:pPr indent="-311150" lvl="1" marL="914400" marR="0" rtl="0" algn="l">
              <a:lnSpc>
                <a:spcPct val="115000"/>
              </a:lnSpc>
              <a:spcBef>
                <a:spcPts val="0"/>
              </a:spcBef>
              <a:spcAft>
                <a:spcPts val="0"/>
              </a:spcAft>
              <a:buClr>
                <a:schemeClr val="accent1"/>
              </a:buClr>
              <a:buSzPts val="1300"/>
              <a:buFont typeface="Lato"/>
              <a:buChar char="-"/>
            </a:pPr>
            <a:r>
              <a:rPr lang="en" sz="1050">
                <a:solidFill>
                  <a:srgbClr val="212529"/>
                </a:solidFill>
                <a:highlight>
                  <a:srgbClr val="F3F4F7"/>
                </a:highlight>
                <a:latin typeface="Courier New"/>
                <a:ea typeface="Courier New"/>
                <a:cs typeface="Courier New"/>
                <a:sym typeface="Courier New"/>
              </a:rPr>
              <a:t>dataiter </a:t>
            </a:r>
            <a:r>
              <a:rPr b="1" lang="en" sz="1050">
                <a:solidFill>
                  <a:srgbClr val="000000"/>
                </a:solidFill>
                <a:highlight>
                  <a:srgbClr val="F3F4F7"/>
                </a:highlight>
                <a:latin typeface="Courier New"/>
                <a:ea typeface="Courier New"/>
                <a:cs typeface="Courier New"/>
                <a:sym typeface="Courier New"/>
              </a:rPr>
              <a:t>=</a:t>
            </a:r>
            <a:r>
              <a:rPr lang="en" sz="1050">
                <a:solidFill>
                  <a:srgbClr val="212529"/>
                </a:solidFill>
                <a:highlight>
                  <a:srgbClr val="F3F4F7"/>
                </a:highlight>
                <a:latin typeface="Courier New"/>
                <a:ea typeface="Courier New"/>
                <a:cs typeface="Courier New"/>
                <a:sym typeface="Courier New"/>
              </a:rPr>
              <a:t> </a:t>
            </a:r>
            <a:r>
              <a:rPr lang="en" sz="1050">
                <a:solidFill>
                  <a:srgbClr val="0086B3"/>
                </a:solidFill>
                <a:highlight>
                  <a:srgbClr val="F3F4F7"/>
                </a:highlight>
                <a:latin typeface="Courier New"/>
                <a:ea typeface="Courier New"/>
                <a:cs typeface="Courier New"/>
                <a:sym typeface="Courier New"/>
              </a:rPr>
              <a:t>iter</a:t>
            </a:r>
            <a:r>
              <a:rPr lang="en" sz="1050">
                <a:solidFill>
                  <a:srgbClr val="212529"/>
                </a:solidFill>
                <a:highlight>
                  <a:srgbClr val="F3F4F7"/>
                </a:highlight>
                <a:latin typeface="Courier New"/>
                <a:ea typeface="Courier New"/>
                <a:cs typeface="Courier New"/>
                <a:sym typeface="Courier New"/>
              </a:rPr>
              <a:t>(trainloader)</a:t>
            </a:r>
            <a:endParaRPr sz="1050">
              <a:solidFill>
                <a:srgbClr val="212529"/>
              </a:solidFill>
              <a:highlight>
                <a:srgbClr val="F3F4F7"/>
              </a:highlight>
              <a:latin typeface="Courier New"/>
              <a:ea typeface="Courier New"/>
              <a:cs typeface="Courier New"/>
              <a:sym typeface="Courier New"/>
            </a:endParaRPr>
          </a:p>
          <a:p>
            <a:pPr indent="-311150" lvl="1" marL="914400" marR="0" rtl="0" algn="l">
              <a:lnSpc>
                <a:spcPct val="115000"/>
              </a:lnSpc>
              <a:spcBef>
                <a:spcPts val="0"/>
              </a:spcBef>
              <a:spcAft>
                <a:spcPts val="0"/>
              </a:spcAft>
              <a:buClr>
                <a:schemeClr val="accent1"/>
              </a:buClr>
              <a:buSzPts val="1300"/>
              <a:buFont typeface="Lato"/>
              <a:buChar char="-"/>
            </a:pPr>
            <a:r>
              <a:rPr lang="en" sz="1050">
                <a:solidFill>
                  <a:srgbClr val="212529"/>
                </a:solidFill>
                <a:highlight>
                  <a:srgbClr val="F3F4F7"/>
                </a:highlight>
                <a:latin typeface="Courier New"/>
                <a:ea typeface="Courier New"/>
                <a:cs typeface="Courier New"/>
                <a:sym typeface="Courier New"/>
              </a:rPr>
              <a:t>images, labels </a:t>
            </a:r>
            <a:r>
              <a:rPr b="1" lang="en" sz="1050">
                <a:solidFill>
                  <a:srgbClr val="000000"/>
                </a:solidFill>
                <a:highlight>
                  <a:srgbClr val="F3F4F7"/>
                </a:highlight>
                <a:latin typeface="Courier New"/>
                <a:ea typeface="Courier New"/>
                <a:cs typeface="Courier New"/>
                <a:sym typeface="Courier New"/>
              </a:rPr>
              <a:t>=</a:t>
            </a:r>
            <a:r>
              <a:rPr lang="en" sz="1050">
                <a:solidFill>
                  <a:srgbClr val="212529"/>
                </a:solidFill>
                <a:highlight>
                  <a:srgbClr val="F3F4F7"/>
                </a:highlight>
                <a:latin typeface="Courier New"/>
                <a:ea typeface="Courier New"/>
                <a:cs typeface="Courier New"/>
                <a:sym typeface="Courier New"/>
              </a:rPr>
              <a:t> dataiter</a:t>
            </a:r>
            <a:r>
              <a:rPr b="1" lang="en" sz="1050">
                <a:solidFill>
                  <a:srgbClr val="000000"/>
                </a:solidFill>
                <a:highlight>
                  <a:srgbClr val="F3F4F7"/>
                </a:highlight>
                <a:latin typeface="Courier New"/>
                <a:ea typeface="Courier New"/>
                <a:cs typeface="Courier New"/>
                <a:sym typeface="Courier New"/>
              </a:rPr>
              <a:t>.</a:t>
            </a:r>
            <a:r>
              <a:rPr lang="en" sz="1050">
                <a:solidFill>
                  <a:srgbClr val="212529"/>
                </a:solidFill>
                <a:highlight>
                  <a:srgbClr val="F3F4F7"/>
                </a:highlight>
                <a:latin typeface="Courier New"/>
                <a:ea typeface="Courier New"/>
                <a:cs typeface="Courier New"/>
                <a:sym typeface="Courier New"/>
              </a:rPr>
              <a:t>next()</a:t>
            </a:r>
            <a:endParaRPr sz="1050">
              <a:solidFill>
                <a:srgbClr val="212529"/>
              </a:solidFill>
              <a:highlight>
                <a:srgbClr val="F3F4F7"/>
              </a:highlight>
              <a:latin typeface="Courier New"/>
              <a:ea typeface="Courier New"/>
              <a:cs typeface="Courier New"/>
              <a:sym typeface="Courier New"/>
            </a:endParaRPr>
          </a:p>
          <a:p>
            <a:pPr indent="0" lvl="0" marL="914400" rtl="0" algn="l">
              <a:spcBef>
                <a:spcPts val="1600"/>
              </a:spcBef>
              <a:spcAft>
                <a:spcPts val="0"/>
              </a:spcAft>
              <a:buNone/>
            </a:pPr>
            <a:r>
              <a:t/>
            </a:r>
            <a:endParaRPr sz="1050">
              <a:solidFill>
                <a:srgbClr val="212529"/>
              </a:solidFill>
              <a:highlight>
                <a:srgbClr val="F3F4F7"/>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529"/>
                </a:solidFill>
                <a:highlight>
                  <a:srgbClr val="F3F4F7"/>
                </a:highlight>
                <a:latin typeface="Courier New"/>
                <a:ea typeface="Courier New"/>
                <a:cs typeface="Courier New"/>
                <a:sym typeface="Courier New"/>
              </a:rPr>
              <a:t>	</a:t>
            </a:r>
            <a:endParaRPr sz="1050">
              <a:solidFill>
                <a:srgbClr val="212529"/>
              </a:solidFill>
              <a:highlight>
                <a:srgbClr val="F3F4F7"/>
              </a:highlight>
              <a:latin typeface="Courier New"/>
              <a:ea typeface="Courier New"/>
              <a:cs typeface="Courier New"/>
              <a:sym typeface="Courier New"/>
            </a:endParaRPr>
          </a:p>
          <a:p>
            <a:pPr indent="-295275" lvl="0" marL="457200" rtl="0" algn="l">
              <a:spcBef>
                <a:spcPts val="0"/>
              </a:spcBef>
              <a:spcAft>
                <a:spcPts val="0"/>
              </a:spcAft>
              <a:buClr>
                <a:srgbClr val="212529"/>
              </a:buClr>
              <a:buSzPts val="1050"/>
              <a:buFont typeface="Courier New"/>
              <a:buChar char="-"/>
            </a:pPr>
            <a:r>
              <a:rPr lang="en" sz="1050">
                <a:solidFill>
                  <a:srgbClr val="212529"/>
                </a:solidFill>
                <a:latin typeface="Courier New"/>
                <a:ea typeface="Courier New"/>
                <a:cs typeface="Courier New"/>
                <a:sym typeface="Courier New"/>
              </a:rPr>
              <a:t>To iterate in a loop:</a:t>
            </a:r>
            <a:endParaRPr sz="1050">
              <a:solidFill>
                <a:srgbClr val="212529"/>
              </a:solidFill>
              <a:latin typeface="Courier New"/>
              <a:ea typeface="Courier New"/>
              <a:cs typeface="Courier New"/>
              <a:sym typeface="Courier New"/>
            </a:endParaRPr>
          </a:p>
          <a:p>
            <a:pPr indent="-295275" lvl="0" marL="914400" rtl="0" algn="l">
              <a:spcBef>
                <a:spcPts val="0"/>
              </a:spcBef>
              <a:spcAft>
                <a:spcPts val="0"/>
              </a:spcAft>
              <a:buClr>
                <a:srgbClr val="212529"/>
              </a:buClr>
              <a:buSzPts val="1050"/>
              <a:buFont typeface="Courier New"/>
              <a:buChar char="-"/>
            </a:pPr>
            <a:r>
              <a:rPr lang="en" sz="1050">
                <a:solidFill>
                  <a:srgbClr val="212529"/>
                </a:solidFill>
                <a:highlight>
                  <a:srgbClr val="F3F4F7"/>
                </a:highlight>
                <a:latin typeface="Courier New"/>
                <a:ea typeface="Courier New"/>
                <a:cs typeface="Courier New"/>
                <a:sym typeface="Courier New"/>
              </a:rPr>
              <a:t>for data in enumerate(dataloader):</a:t>
            </a:r>
            <a:endParaRPr sz="1050">
              <a:solidFill>
                <a:srgbClr val="212529"/>
              </a:solidFill>
              <a:highlight>
                <a:srgbClr val="F3F4F7"/>
              </a:highlight>
              <a:latin typeface="Courier New"/>
              <a:ea typeface="Courier New"/>
              <a:cs typeface="Courier New"/>
              <a:sym typeface="Courier New"/>
            </a:endParaRPr>
          </a:p>
          <a:p>
            <a:pPr indent="-295275" lvl="1" marL="1371600" rtl="0" algn="l">
              <a:spcBef>
                <a:spcPts val="0"/>
              </a:spcBef>
              <a:spcAft>
                <a:spcPts val="0"/>
              </a:spcAft>
              <a:buClr>
                <a:srgbClr val="212529"/>
              </a:buClr>
              <a:buSzPts val="1050"/>
              <a:buFont typeface="Courier New"/>
              <a:buChar char="-"/>
            </a:pPr>
            <a:r>
              <a:rPr lang="en" sz="1050">
                <a:solidFill>
                  <a:srgbClr val="212529"/>
                </a:solidFill>
                <a:highlight>
                  <a:srgbClr val="F3F4F7"/>
                </a:highlight>
                <a:latin typeface="Courier New"/>
                <a:ea typeface="Courier New"/>
                <a:cs typeface="Courier New"/>
                <a:sym typeface="Courier New"/>
              </a:rPr>
              <a:t>Image, label = data</a:t>
            </a:r>
            <a:endParaRPr sz="1050">
              <a:solidFill>
                <a:srgbClr val="212529"/>
              </a:solidFill>
              <a:highlight>
                <a:srgbClr val="F3F4F7"/>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212529"/>
              </a:solidFill>
              <a:highlight>
                <a:srgbClr val="F3F4F7"/>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529"/>
                </a:solidFill>
                <a:highlight>
                  <a:srgbClr val="F3F4F7"/>
                </a:highlight>
                <a:latin typeface="Courier New"/>
                <a:ea typeface="Courier New"/>
                <a:cs typeface="Courier New"/>
                <a:sym typeface="Courier New"/>
              </a:rPr>
              <a:t> </a:t>
            </a:r>
            <a:endParaRPr sz="1050">
              <a:solidFill>
                <a:srgbClr val="212529"/>
              </a:solidFill>
              <a:highlight>
                <a:srgbClr val="F3F4F7"/>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212529"/>
              </a:solidFill>
              <a:highlight>
                <a:srgbClr val="F3F4F7"/>
              </a:highlight>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684725" y="5955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loaders:</a:t>
            </a:r>
            <a:endParaRPr/>
          </a:p>
        </p:txBody>
      </p:sp>
      <p:sp>
        <p:nvSpPr>
          <p:cNvPr id="162" name="Google Shape;162;p24"/>
          <p:cNvSpPr txBox="1"/>
          <p:nvPr>
            <p:ph idx="1" type="body"/>
          </p:nvPr>
        </p:nvSpPr>
        <p:spPr>
          <a:xfrm>
            <a:off x="727650" y="1331775"/>
            <a:ext cx="7688700" cy="313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212529"/>
                </a:solidFill>
                <a:latin typeface="Courier New"/>
                <a:ea typeface="Courier New"/>
                <a:cs typeface="Courier New"/>
                <a:sym typeface="Courier New"/>
              </a:rPr>
              <a:t>An example over Cifar10 would be:</a:t>
            </a:r>
            <a:endParaRPr sz="1050">
              <a:solidFill>
                <a:srgbClr val="212529"/>
              </a:solidFill>
              <a:latin typeface="Courier New"/>
              <a:ea typeface="Courier New"/>
              <a:cs typeface="Courier New"/>
              <a:sym typeface="Courier New"/>
            </a:endParaRPr>
          </a:p>
          <a:p>
            <a:pPr indent="0" lvl="0" marL="0" rtl="0" algn="l">
              <a:spcBef>
                <a:spcPts val="0"/>
              </a:spcBef>
              <a:spcAft>
                <a:spcPts val="0"/>
              </a:spcAft>
              <a:buNone/>
            </a:pPr>
            <a:r>
              <a:rPr lang="en" sz="1050">
                <a:solidFill>
                  <a:srgbClr val="212529"/>
                </a:solidFill>
                <a:highlight>
                  <a:srgbClr val="F3F4F7"/>
                </a:highlight>
                <a:latin typeface="Courier New"/>
                <a:ea typeface="Courier New"/>
                <a:cs typeface="Courier New"/>
                <a:sym typeface="Courier New"/>
              </a:rPr>
              <a:t> </a:t>
            </a:r>
            <a:endParaRPr sz="1050">
              <a:solidFill>
                <a:srgbClr val="212529"/>
              </a:solidFill>
              <a:highlight>
                <a:srgbClr val="F3F4F7"/>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212529"/>
              </a:solidFill>
              <a:highlight>
                <a:srgbClr val="F3F4F7"/>
              </a:highlight>
              <a:latin typeface="Courier New"/>
              <a:ea typeface="Courier New"/>
              <a:cs typeface="Courier New"/>
              <a:sym typeface="Courier New"/>
            </a:endParaRPr>
          </a:p>
        </p:txBody>
      </p:sp>
      <p:pic>
        <p:nvPicPr>
          <p:cNvPr id="163" name="Google Shape;163;p24"/>
          <p:cNvPicPr preferRelativeResize="0"/>
          <p:nvPr/>
        </p:nvPicPr>
        <p:blipFill>
          <a:blip r:embed="rId3">
            <a:alphaModFix/>
          </a:blip>
          <a:stretch>
            <a:fillRect/>
          </a:stretch>
        </p:blipFill>
        <p:spPr>
          <a:xfrm>
            <a:off x="1903725" y="2489725"/>
            <a:ext cx="5336550" cy="2489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684725" y="5955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Steps:</a:t>
            </a:r>
            <a:endParaRPr/>
          </a:p>
        </p:txBody>
      </p:sp>
      <p:sp>
        <p:nvSpPr>
          <p:cNvPr id="169" name="Google Shape;169;p25"/>
          <p:cNvSpPr txBox="1"/>
          <p:nvPr>
            <p:ph idx="1" type="body"/>
          </p:nvPr>
        </p:nvSpPr>
        <p:spPr>
          <a:xfrm>
            <a:off x="727650" y="1407975"/>
            <a:ext cx="7688700" cy="23922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chemeClr val="accent1"/>
              </a:buClr>
              <a:buSzPts val="1300"/>
              <a:buFont typeface="Lato"/>
              <a:buChar char="-"/>
            </a:pPr>
            <a:r>
              <a:rPr lang="en"/>
              <a:t>Define your train, validation, and test data loaders in PyTorch</a:t>
            </a:r>
            <a:endParaRPr/>
          </a:p>
          <a:p>
            <a:pPr indent="-311150" lvl="0" marL="457200" marR="0" rtl="0" algn="l">
              <a:lnSpc>
                <a:spcPct val="115000"/>
              </a:lnSpc>
              <a:spcBef>
                <a:spcPts val="0"/>
              </a:spcBef>
              <a:spcAft>
                <a:spcPts val="0"/>
              </a:spcAft>
              <a:buSzPts val="1300"/>
              <a:buChar char="-"/>
            </a:pPr>
            <a:r>
              <a:rPr lang="en"/>
              <a:t>Define your model</a:t>
            </a:r>
            <a:endParaRPr/>
          </a:p>
          <a:p>
            <a:pPr indent="-311150" lvl="0" marL="457200" marR="0" rtl="0" algn="l">
              <a:lnSpc>
                <a:spcPct val="115000"/>
              </a:lnSpc>
              <a:spcBef>
                <a:spcPts val="0"/>
              </a:spcBef>
              <a:spcAft>
                <a:spcPts val="0"/>
              </a:spcAft>
              <a:buSzPts val="1300"/>
              <a:buChar char="-"/>
            </a:pPr>
            <a:r>
              <a:rPr lang="en"/>
              <a:t>Define cross entropy loss </a:t>
            </a:r>
            <a:endParaRPr/>
          </a:p>
          <a:p>
            <a:pPr indent="-311150" lvl="0" marL="457200" marR="0" rtl="0" algn="l">
              <a:lnSpc>
                <a:spcPct val="115000"/>
              </a:lnSpc>
              <a:spcBef>
                <a:spcPts val="0"/>
              </a:spcBef>
              <a:spcAft>
                <a:spcPts val="0"/>
              </a:spcAft>
              <a:buSzPts val="1300"/>
              <a:buChar char="-"/>
            </a:pPr>
            <a:r>
              <a:rPr lang="en"/>
              <a:t>Add weight regularization to the loss</a:t>
            </a:r>
            <a:endParaRPr/>
          </a:p>
          <a:p>
            <a:pPr indent="-311150" lvl="0" marL="457200" marR="0" rtl="0" algn="l">
              <a:lnSpc>
                <a:spcPct val="115000"/>
              </a:lnSpc>
              <a:spcBef>
                <a:spcPts val="0"/>
              </a:spcBef>
              <a:spcAft>
                <a:spcPts val="0"/>
              </a:spcAft>
              <a:buSzPts val="1300"/>
              <a:buChar char="-"/>
            </a:pPr>
            <a:r>
              <a:rPr lang="en"/>
              <a:t>Training loop</a:t>
            </a:r>
            <a:endParaRPr/>
          </a:p>
          <a:p>
            <a:pPr indent="-311150" lvl="0" marL="457200" marR="0" rtl="0" algn="l">
              <a:lnSpc>
                <a:spcPct val="115000"/>
              </a:lnSpc>
              <a:spcBef>
                <a:spcPts val="0"/>
              </a:spcBef>
              <a:spcAft>
                <a:spcPts val="0"/>
              </a:spcAft>
              <a:buSzPts val="1300"/>
              <a:buChar char="-"/>
            </a:pPr>
            <a:r>
              <a:rPr lang="en"/>
              <a:t>Validation after every 5 epochs</a:t>
            </a:r>
            <a:endParaRPr/>
          </a:p>
          <a:p>
            <a:pPr indent="-311150" lvl="0" marL="457200" rtl="0" algn="l">
              <a:spcBef>
                <a:spcPts val="0"/>
              </a:spcBef>
              <a:spcAft>
                <a:spcPts val="0"/>
              </a:spcAft>
              <a:buSzPts val="1300"/>
              <a:buChar char="-"/>
            </a:pPr>
            <a:r>
              <a:rPr lang="en"/>
              <a:t>Choose your best-hyperparameters on the validation set</a:t>
            </a:r>
            <a:endParaRPr/>
          </a:p>
          <a:p>
            <a:pPr indent="-311150" lvl="0" marL="457200" marR="0" rtl="0" algn="l">
              <a:lnSpc>
                <a:spcPct val="115000"/>
              </a:lnSpc>
              <a:spcBef>
                <a:spcPts val="0"/>
              </a:spcBef>
              <a:spcAft>
                <a:spcPts val="0"/>
              </a:spcAft>
              <a:buSzPts val="1300"/>
              <a:buChar char="-"/>
            </a:pPr>
            <a:r>
              <a:rPr lang="en"/>
              <a:t>Test the model on the test-set and return the test-predictions from the function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684725" y="5955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Useful PyTorch functions:</a:t>
            </a:r>
            <a:endParaRPr/>
          </a:p>
        </p:txBody>
      </p:sp>
      <p:sp>
        <p:nvSpPr>
          <p:cNvPr id="175" name="Google Shape;175;p26"/>
          <p:cNvSpPr txBox="1"/>
          <p:nvPr>
            <p:ph idx="1" type="body"/>
          </p:nvPr>
        </p:nvSpPr>
        <p:spPr>
          <a:xfrm>
            <a:off x="727650" y="1642450"/>
            <a:ext cx="7688700" cy="2873100"/>
          </a:xfrm>
          <a:prstGeom prst="rect">
            <a:avLst/>
          </a:prstGeom>
        </p:spPr>
        <p:txBody>
          <a:bodyPr anchorCtr="0" anchor="t" bIns="91425" lIns="91425" spcFirstLastPara="1" rIns="91425" wrap="square" tIns="91425">
            <a:noAutofit/>
          </a:bodyPr>
          <a:lstStyle/>
          <a:p>
            <a:pPr indent="-311150" lvl="0" marL="457200" marR="0" rtl="0" algn="l">
              <a:lnSpc>
                <a:spcPct val="200000"/>
              </a:lnSpc>
              <a:spcBef>
                <a:spcPts val="0"/>
              </a:spcBef>
              <a:spcAft>
                <a:spcPts val="0"/>
              </a:spcAft>
              <a:buSzPts val="1300"/>
              <a:buChar char="-"/>
            </a:pPr>
            <a:r>
              <a:rPr lang="en" u="sng">
                <a:solidFill>
                  <a:schemeClr val="hlink"/>
                </a:solidFill>
                <a:hlinkClick r:id="rId3"/>
              </a:rPr>
              <a:t>Optimizer</a:t>
            </a:r>
            <a:r>
              <a:rPr lang="en"/>
              <a:t>: Adam, SGD, etc: </a:t>
            </a:r>
            <a:endParaRPr sz="1100">
              <a:latin typeface="Arial"/>
              <a:ea typeface="Arial"/>
              <a:cs typeface="Arial"/>
              <a:sym typeface="Arial"/>
            </a:endParaRPr>
          </a:p>
          <a:p>
            <a:pPr indent="-311150" lvl="0" marL="457200" marR="0" rtl="0" algn="l">
              <a:lnSpc>
                <a:spcPct val="200000"/>
              </a:lnSpc>
              <a:spcBef>
                <a:spcPts val="0"/>
              </a:spcBef>
              <a:spcAft>
                <a:spcPts val="0"/>
              </a:spcAft>
              <a:buSzPts val="1300"/>
              <a:buChar char="-"/>
            </a:pPr>
            <a:r>
              <a:rPr lang="en" sz="1100" u="sng">
                <a:solidFill>
                  <a:schemeClr val="hlink"/>
                </a:solidFill>
                <a:latin typeface="Arial"/>
                <a:ea typeface="Arial"/>
                <a:cs typeface="Arial"/>
                <a:sym typeface="Arial"/>
                <a:hlinkClick r:id="rId4"/>
              </a:rPr>
              <a:t>torch.nn.CrossEntropyLoss</a:t>
            </a:r>
            <a:endParaRPr sz="1100">
              <a:latin typeface="Arial"/>
              <a:ea typeface="Arial"/>
              <a:cs typeface="Arial"/>
              <a:sym typeface="Arial"/>
            </a:endParaRPr>
          </a:p>
          <a:p>
            <a:pPr indent="-311150" lvl="0" marL="457200" marR="0" rtl="0" algn="l">
              <a:lnSpc>
                <a:spcPct val="200000"/>
              </a:lnSpc>
              <a:spcBef>
                <a:spcPts val="0"/>
              </a:spcBef>
              <a:spcAft>
                <a:spcPts val="0"/>
              </a:spcAft>
              <a:buSzPts val="1300"/>
              <a:buChar char="-"/>
            </a:pPr>
            <a:r>
              <a:rPr lang="en" u="sng">
                <a:solidFill>
                  <a:schemeClr val="hlink"/>
                </a:solidFill>
                <a:hlinkClick r:id="rId5"/>
              </a:rPr>
              <a:t>D</a:t>
            </a:r>
            <a:r>
              <a:rPr lang="en" u="sng">
                <a:solidFill>
                  <a:schemeClr val="hlink"/>
                </a:solidFill>
                <a:hlinkClick r:id="rId6"/>
              </a:rPr>
              <a:t>ata Loader</a:t>
            </a:r>
            <a:r>
              <a:rPr lang="en"/>
              <a:t> : torchvision.datasets.MNIST, torchvision.datasets.CIFAR10</a:t>
            </a:r>
            <a:endParaRPr/>
          </a:p>
          <a:p>
            <a:pPr indent="-311150" lvl="0" marL="457200" marR="0" rtl="0" algn="l">
              <a:lnSpc>
                <a:spcPct val="200000"/>
              </a:lnSpc>
              <a:spcBef>
                <a:spcPts val="0"/>
              </a:spcBef>
              <a:spcAft>
                <a:spcPts val="0"/>
              </a:spcAft>
              <a:buSzPts val="1300"/>
              <a:buChar char="-"/>
            </a:pPr>
            <a:r>
              <a:rPr lang="en" u="sng">
                <a:solidFill>
                  <a:schemeClr val="hlink"/>
                </a:solidFill>
                <a:hlinkClick r:id="rId7"/>
              </a:rPr>
              <a:t>Data Samplers</a:t>
            </a:r>
            <a:endParaRPr/>
          </a:p>
          <a:p>
            <a:pPr indent="-311150" lvl="0" marL="457200" marR="0" rtl="0" algn="l">
              <a:lnSpc>
                <a:spcPct val="200000"/>
              </a:lnSpc>
              <a:spcBef>
                <a:spcPts val="0"/>
              </a:spcBef>
              <a:spcAft>
                <a:spcPts val="0"/>
              </a:spcAft>
              <a:buSzPts val="1300"/>
              <a:buChar char="-"/>
            </a:pPr>
            <a:r>
              <a:rPr lang="en" u="sng">
                <a:solidFill>
                  <a:schemeClr val="hlink"/>
                </a:solidFill>
                <a:hlinkClick r:id="rId8"/>
              </a:rPr>
              <a:t>torch.max</a:t>
            </a:r>
            <a:r>
              <a:rPr lang="en"/>
              <a:t>(tensor)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Logistic Regression</a:t>
            </a:r>
            <a:endParaRPr/>
          </a:p>
          <a:p>
            <a:pPr indent="-311150" lvl="0" marL="457200" rtl="0" algn="l">
              <a:spcBef>
                <a:spcPts val="0"/>
              </a:spcBef>
              <a:spcAft>
                <a:spcPts val="0"/>
              </a:spcAft>
              <a:buSzPts val="1300"/>
              <a:buChar char="●"/>
            </a:pPr>
            <a:r>
              <a:rPr lang="en"/>
              <a:t>Loss function</a:t>
            </a:r>
            <a:endParaRPr/>
          </a:p>
          <a:p>
            <a:pPr indent="-311150" lvl="0" marL="457200" rtl="0" algn="l">
              <a:spcBef>
                <a:spcPts val="0"/>
              </a:spcBef>
              <a:spcAft>
                <a:spcPts val="0"/>
              </a:spcAft>
              <a:buSzPts val="1300"/>
              <a:buChar char="●"/>
            </a:pPr>
            <a:r>
              <a:rPr lang="en"/>
              <a:t>Regularization</a:t>
            </a:r>
            <a:endParaRPr/>
          </a:p>
          <a:p>
            <a:pPr indent="-311150" lvl="0" marL="457200" rtl="0" algn="l">
              <a:spcBef>
                <a:spcPts val="0"/>
              </a:spcBef>
              <a:spcAft>
                <a:spcPts val="0"/>
              </a:spcAft>
              <a:buSzPts val="1300"/>
              <a:buChar char="●"/>
            </a:pPr>
            <a:r>
              <a:rPr lang="en"/>
              <a:t>Datasets</a:t>
            </a:r>
            <a:endParaRPr/>
          </a:p>
          <a:p>
            <a:pPr indent="-311150" lvl="0" marL="457200" rtl="0" algn="l">
              <a:spcBef>
                <a:spcPts val="0"/>
              </a:spcBef>
              <a:spcAft>
                <a:spcPts val="0"/>
              </a:spcAft>
              <a:buSzPts val="1300"/>
              <a:buChar char="●"/>
            </a:pPr>
            <a:r>
              <a:rPr lang="en"/>
              <a:t>Implementation Steps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684725" y="5955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a:t>
            </a:r>
            <a:endParaRPr/>
          </a:p>
        </p:txBody>
      </p:sp>
      <p:pic>
        <p:nvPicPr>
          <p:cNvPr id="99" name="Google Shape;99;p15"/>
          <p:cNvPicPr preferRelativeResize="0"/>
          <p:nvPr/>
        </p:nvPicPr>
        <p:blipFill>
          <a:blip r:embed="rId3">
            <a:alphaModFix/>
          </a:blip>
          <a:stretch>
            <a:fillRect/>
          </a:stretch>
        </p:blipFill>
        <p:spPr>
          <a:xfrm>
            <a:off x="938150" y="1892113"/>
            <a:ext cx="7181850" cy="3057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684725" y="5955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Loss Function : Cross Entropy</a:t>
            </a:r>
            <a:endParaRPr/>
          </a:p>
        </p:txBody>
      </p:sp>
      <p:sp>
        <p:nvSpPr>
          <p:cNvPr id="105" name="Google Shape;105;p16"/>
          <p:cNvSpPr txBox="1"/>
          <p:nvPr>
            <p:ph idx="1" type="body"/>
          </p:nvPr>
        </p:nvSpPr>
        <p:spPr>
          <a:xfrm>
            <a:off x="727650" y="1407975"/>
            <a:ext cx="7688700" cy="84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04040"/>
                </a:solidFill>
                <a:highlight>
                  <a:srgbClr val="FCFCFC"/>
                </a:highlight>
              </a:rPr>
              <a:t>Cross-entropy loss, or log loss, measures the performance of a classification model whose output is a probability value between 0 and 1. Cross-entropy loss increases as the predicted probability diverges from the actual label. </a:t>
            </a:r>
            <a:endParaRPr sz="1200">
              <a:solidFill>
                <a:srgbClr val="404040"/>
              </a:solidFill>
              <a:highlight>
                <a:srgbClr val="FCFCFC"/>
              </a:highlight>
            </a:endParaRPr>
          </a:p>
          <a:p>
            <a:pPr indent="0" lvl="0" marL="0" rtl="0" algn="l">
              <a:spcBef>
                <a:spcPts val="1600"/>
              </a:spcBef>
              <a:spcAft>
                <a:spcPts val="1600"/>
              </a:spcAft>
              <a:buNone/>
            </a:pPr>
            <a:r>
              <a:t/>
            </a:r>
            <a:endParaRPr sz="1200">
              <a:solidFill>
                <a:srgbClr val="404040"/>
              </a:solidFill>
              <a:highlight>
                <a:srgbClr val="FCFCFC"/>
              </a:highlight>
            </a:endParaRPr>
          </a:p>
        </p:txBody>
      </p:sp>
      <p:pic>
        <p:nvPicPr>
          <p:cNvPr id="106" name="Google Shape;106;p16"/>
          <p:cNvPicPr preferRelativeResize="0"/>
          <p:nvPr/>
        </p:nvPicPr>
        <p:blipFill>
          <a:blip r:embed="rId3">
            <a:alphaModFix/>
          </a:blip>
          <a:stretch>
            <a:fillRect/>
          </a:stretch>
        </p:blipFill>
        <p:spPr>
          <a:xfrm>
            <a:off x="4189250" y="2306975"/>
            <a:ext cx="3962800" cy="2836525"/>
          </a:xfrm>
          <a:prstGeom prst="rect">
            <a:avLst/>
          </a:prstGeom>
          <a:noFill/>
          <a:ln>
            <a:noFill/>
          </a:ln>
        </p:spPr>
      </p:pic>
      <p:pic>
        <p:nvPicPr>
          <p:cNvPr id="107" name="Google Shape;107;p16"/>
          <p:cNvPicPr preferRelativeResize="0"/>
          <p:nvPr/>
        </p:nvPicPr>
        <p:blipFill>
          <a:blip r:embed="rId4">
            <a:alphaModFix/>
          </a:blip>
          <a:stretch>
            <a:fillRect/>
          </a:stretch>
        </p:blipFill>
        <p:spPr>
          <a:xfrm>
            <a:off x="487600" y="2721375"/>
            <a:ext cx="3048800" cy="977475"/>
          </a:xfrm>
          <a:prstGeom prst="rect">
            <a:avLst/>
          </a:prstGeom>
          <a:noFill/>
          <a:ln>
            <a:noFill/>
          </a:ln>
        </p:spPr>
      </p:pic>
      <p:sp>
        <p:nvSpPr>
          <p:cNvPr id="108" name="Google Shape;108;p16"/>
          <p:cNvSpPr txBox="1"/>
          <p:nvPr/>
        </p:nvSpPr>
        <p:spPr>
          <a:xfrm>
            <a:off x="522025" y="4029900"/>
            <a:ext cx="2477700" cy="6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Q: Why don’t we use Euclidean distance as before?</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684725" y="5955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Regularization:</a:t>
            </a:r>
            <a:endParaRPr/>
          </a:p>
        </p:txBody>
      </p:sp>
      <p:sp>
        <p:nvSpPr>
          <p:cNvPr id="114" name="Google Shape;114;p17"/>
          <p:cNvSpPr txBox="1"/>
          <p:nvPr>
            <p:ph idx="1" type="body"/>
          </p:nvPr>
        </p:nvSpPr>
        <p:spPr>
          <a:xfrm>
            <a:off x="0" y="1461500"/>
            <a:ext cx="4719300" cy="3241500"/>
          </a:xfrm>
          <a:prstGeom prst="rect">
            <a:avLst/>
          </a:prstGeom>
        </p:spPr>
        <p:txBody>
          <a:bodyPr anchorCtr="0" anchor="t" bIns="91425" lIns="91425" spcFirstLastPara="1" rIns="91425" wrap="square" tIns="91425">
            <a:noAutofit/>
          </a:bodyPr>
          <a:lstStyle/>
          <a:p>
            <a:pPr indent="-304800" lvl="0" marL="457200" marR="3048" rtl="0" algn="l">
              <a:lnSpc>
                <a:spcPct val="100000"/>
              </a:lnSpc>
              <a:spcBef>
                <a:spcPts val="2328"/>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A way to penalize the weight matrices of the nodes. </a:t>
            </a:r>
            <a:endParaRPr sz="1200">
              <a:solidFill>
                <a:srgbClr val="000000"/>
              </a:solidFill>
              <a:latin typeface="Times New Roman"/>
              <a:ea typeface="Times New Roman"/>
              <a:cs typeface="Times New Roman"/>
              <a:sym typeface="Times New Roman"/>
            </a:endParaRPr>
          </a:p>
          <a:p>
            <a:pPr indent="-304800" lvl="0" marL="457200" marR="6096" rtl="0" algn="l">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We update the general cost function by adding another term known as the regularization term. </a:t>
            </a:r>
            <a:endParaRPr sz="1200">
              <a:solidFill>
                <a:srgbClr val="000000"/>
              </a:solidFill>
              <a:latin typeface="Times New Roman"/>
              <a:ea typeface="Times New Roman"/>
              <a:cs typeface="Times New Roman"/>
              <a:sym typeface="Times New Roman"/>
            </a:endParaRPr>
          </a:p>
          <a:p>
            <a:pPr indent="0" lvl="0" marL="457200" marR="719328" rtl="0" algn="l">
              <a:spcBef>
                <a:spcPts val="1848"/>
              </a:spcBef>
              <a:spcAft>
                <a:spcPts val="0"/>
              </a:spcAft>
              <a:buNone/>
            </a:pPr>
            <a:r>
              <a:rPr i="1" lang="en" sz="1200">
                <a:solidFill>
                  <a:srgbClr val="990000"/>
                </a:solidFill>
                <a:latin typeface="Arial"/>
                <a:ea typeface="Arial"/>
                <a:cs typeface="Arial"/>
                <a:sym typeface="Arial"/>
              </a:rPr>
              <a:t>Cost function = Loss (say, binary cross entropy) + Regularization term </a:t>
            </a:r>
            <a:endParaRPr i="1" sz="1200">
              <a:solidFill>
                <a:srgbClr val="990000"/>
              </a:solidFill>
              <a:latin typeface="Arial"/>
              <a:ea typeface="Arial"/>
              <a:cs typeface="Arial"/>
              <a:sym typeface="Arial"/>
            </a:endParaRPr>
          </a:p>
          <a:p>
            <a:pPr indent="-304800" lvl="0" marL="457200" rtl="0" algn="just">
              <a:spcBef>
                <a:spcPts val="1728"/>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Due to the addition of this regularization term, the values of weight matrices decrease because it assumes that a neural network with smaller weight matrices leads to simpler models. Therefore, it will also reduce overfitting to quite an extent. </a:t>
            </a:r>
            <a:endParaRPr sz="1200">
              <a:solidFill>
                <a:srgbClr val="000000"/>
              </a:solidFill>
              <a:latin typeface="Times New Roman"/>
              <a:ea typeface="Times New Roman"/>
              <a:cs typeface="Times New Roman"/>
              <a:sym typeface="Times New Roman"/>
            </a:endParaRPr>
          </a:p>
          <a:p>
            <a:pPr indent="0" lvl="0" marL="457200" marR="3048" rtl="0" algn="l">
              <a:lnSpc>
                <a:spcPct val="100000"/>
              </a:lnSpc>
              <a:spcBef>
                <a:spcPts val="2328"/>
              </a:spcBef>
              <a:spcAft>
                <a:spcPts val="0"/>
              </a:spcAft>
              <a:buNone/>
            </a:pPr>
            <a:r>
              <a:t/>
            </a:r>
            <a:endParaRPr sz="1200">
              <a:solidFill>
                <a:srgbClr val="000000"/>
              </a:solidFill>
              <a:latin typeface="Times New Roman"/>
              <a:ea typeface="Times New Roman"/>
              <a:cs typeface="Times New Roman"/>
              <a:sym typeface="Times New Roman"/>
            </a:endParaRPr>
          </a:p>
        </p:txBody>
      </p:sp>
      <p:pic>
        <p:nvPicPr>
          <p:cNvPr id="115" name="Google Shape;115;p17"/>
          <p:cNvPicPr preferRelativeResize="0"/>
          <p:nvPr/>
        </p:nvPicPr>
        <p:blipFill>
          <a:blip r:embed="rId3">
            <a:alphaModFix/>
          </a:blip>
          <a:stretch>
            <a:fillRect/>
          </a:stretch>
        </p:blipFill>
        <p:spPr>
          <a:xfrm>
            <a:off x="4719350" y="499025"/>
            <a:ext cx="4424650" cy="1833200"/>
          </a:xfrm>
          <a:prstGeom prst="rect">
            <a:avLst/>
          </a:prstGeom>
          <a:noFill/>
          <a:ln>
            <a:noFill/>
          </a:ln>
        </p:spPr>
      </p:pic>
      <p:pic>
        <p:nvPicPr>
          <p:cNvPr id="116" name="Google Shape;116;p17"/>
          <p:cNvPicPr preferRelativeResize="0"/>
          <p:nvPr/>
        </p:nvPicPr>
        <p:blipFill>
          <a:blip r:embed="rId4">
            <a:alphaModFix/>
          </a:blip>
          <a:stretch>
            <a:fillRect/>
          </a:stretch>
        </p:blipFill>
        <p:spPr>
          <a:xfrm>
            <a:off x="4815852" y="2165650"/>
            <a:ext cx="4231649" cy="1833200"/>
          </a:xfrm>
          <a:prstGeom prst="rect">
            <a:avLst/>
          </a:prstGeom>
          <a:noFill/>
          <a:ln>
            <a:noFill/>
          </a:ln>
        </p:spPr>
      </p:pic>
      <p:pic>
        <p:nvPicPr>
          <p:cNvPr id="117" name="Google Shape;117;p17"/>
          <p:cNvPicPr preferRelativeResize="0"/>
          <p:nvPr/>
        </p:nvPicPr>
        <p:blipFill>
          <a:blip r:embed="rId5">
            <a:alphaModFix/>
          </a:blip>
          <a:stretch>
            <a:fillRect/>
          </a:stretch>
        </p:blipFill>
        <p:spPr>
          <a:xfrm>
            <a:off x="5899925" y="3836025"/>
            <a:ext cx="1708900" cy="1307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684725" y="5955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Regularization:</a:t>
            </a:r>
            <a:endParaRPr/>
          </a:p>
        </p:txBody>
      </p:sp>
      <p:sp>
        <p:nvSpPr>
          <p:cNvPr id="123" name="Google Shape;123;p18"/>
          <p:cNvSpPr txBox="1"/>
          <p:nvPr>
            <p:ph idx="1" type="body"/>
          </p:nvPr>
        </p:nvSpPr>
        <p:spPr>
          <a:xfrm>
            <a:off x="727650" y="1407975"/>
            <a:ext cx="7688700" cy="324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L1 Regularization:</a:t>
            </a:r>
            <a:endParaRPr b="1" u="sng"/>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b="1" lang="en" u="sng"/>
              <a:t>L2 Regularization:</a:t>
            </a:r>
            <a:endParaRPr b="1" u="sng"/>
          </a:p>
          <a:p>
            <a:pPr indent="0" lvl="0" marL="0" rtl="0" algn="l">
              <a:spcBef>
                <a:spcPts val="1600"/>
              </a:spcBef>
              <a:spcAft>
                <a:spcPts val="1600"/>
              </a:spcAft>
              <a:buNone/>
            </a:pPr>
            <a:r>
              <a:t/>
            </a:r>
            <a:endParaRPr/>
          </a:p>
        </p:txBody>
      </p:sp>
      <p:pic>
        <p:nvPicPr>
          <p:cNvPr id="124" name="Google Shape;124;p18"/>
          <p:cNvPicPr preferRelativeResize="0"/>
          <p:nvPr/>
        </p:nvPicPr>
        <p:blipFill>
          <a:blip r:embed="rId3">
            <a:alphaModFix/>
          </a:blip>
          <a:stretch>
            <a:fillRect/>
          </a:stretch>
        </p:blipFill>
        <p:spPr>
          <a:xfrm>
            <a:off x="1885950" y="3548900"/>
            <a:ext cx="5372100" cy="952500"/>
          </a:xfrm>
          <a:prstGeom prst="rect">
            <a:avLst/>
          </a:prstGeom>
          <a:noFill/>
          <a:ln>
            <a:noFill/>
          </a:ln>
        </p:spPr>
      </p:pic>
      <p:pic>
        <p:nvPicPr>
          <p:cNvPr id="125" name="Google Shape;125;p18"/>
          <p:cNvPicPr preferRelativeResize="0"/>
          <p:nvPr/>
        </p:nvPicPr>
        <p:blipFill>
          <a:blip r:embed="rId4">
            <a:alphaModFix/>
          </a:blip>
          <a:stretch>
            <a:fillRect/>
          </a:stretch>
        </p:blipFill>
        <p:spPr>
          <a:xfrm>
            <a:off x="1787338" y="2014500"/>
            <a:ext cx="5133975" cy="1009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727650" y="1803175"/>
            <a:ext cx="7688700" cy="134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Datasets</a:t>
            </a:r>
            <a:endParaRPr sz="6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237475" y="483750"/>
            <a:ext cx="7688700" cy="760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0000"/>
              </a:buClr>
              <a:buSzPts val="4400"/>
              <a:buFont typeface="Calibri"/>
              <a:buNone/>
            </a:pPr>
            <a:r>
              <a:rPr lang="en"/>
              <a:t>[1]</a:t>
            </a:r>
            <a:r>
              <a:rPr lang="en">
                <a:solidFill>
                  <a:srgbClr val="1C4587"/>
                </a:solidFill>
              </a:rPr>
              <a:t> </a:t>
            </a:r>
            <a:r>
              <a:rPr lang="en" sz="3000" u="sng">
                <a:solidFill>
                  <a:srgbClr val="1C4587"/>
                </a:solidFill>
                <a:latin typeface="Calibri"/>
                <a:ea typeface="Calibri"/>
                <a:cs typeface="Calibri"/>
                <a:sym typeface="Calibri"/>
                <a:hlinkClick r:id="rId3"/>
              </a:rPr>
              <a:t>MNIST Dataset</a:t>
            </a:r>
            <a:endParaRPr sz="3000">
              <a:solidFill>
                <a:srgbClr val="1C4587"/>
              </a:solidFill>
              <a:latin typeface="Calibri"/>
              <a:ea typeface="Calibri"/>
              <a:cs typeface="Calibri"/>
              <a:sym typeface="Calibri"/>
            </a:endParaRPr>
          </a:p>
          <a:p>
            <a:pPr indent="0" lvl="0" marL="0" rtl="0" algn="l">
              <a:spcBef>
                <a:spcPts val="0"/>
              </a:spcBef>
              <a:spcAft>
                <a:spcPts val="0"/>
              </a:spcAft>
              <a:buNone/>
            </a:pPr>
            <a:r>
              <a:t/>
            </a:r>
            <a:endParaRPr/>
          </a:p>
        </p:txBody>
      </p:sp>
      <p:sp>
        <p:nvSpPr>
          <p:cNvPr id="136" name="Google Shape;136;p20"/>
          <p:cNvSpPr txBox="1"/>
          <p:nvPr>
            <p:ph idx="1" type="body"/>
          </p:nvPr>
        </p:nvSpPr>
        <p:spPr>
          <a:xfrm>
            <a:off x="237475" y="1400500"/>
            <a:ext cx="6098700" cy="2261100"/>
          </a:xfrm>
          <a:prstGeom prst="rect">
            <a:avLst/>
          </a:prstGeom>
        </p:spPr>
        <p:txBody>
          <a:bodyPr anchorCtr="0" anchor="t" bIns="91425" lIns="91425" spcFirstLastPara="1" rIns="91425" wrap="square" tIns="91425">
            <a:noAutofit/>
          </a:bodyPr>
          <a:lstStyle/>
          <a:p>
            <a:pPr indent="-178435" lvl="0" marL="228600" rtl="0" algn="l">
              <a:lnSpc>
                <a:spcPct val="70000"/>
              </a:lnSpc>
              <a:spcBef>
                <a:spcPts val="0"/>
              </a:spcBef>
              <a:spcAft>
                <a:spcPts val="0"/>
              </a:spcAft>
              <a:buClr>
                <a:srgbClr val="000000"/>
              </a:buClr>
              <a:buSzPts val="1800"/>
              <a:buFont typeface="Arial"/>
              <a:buChar char="•"/>
            </a:pPr>
            <a:r>
              <a:rPr lang="en" sz="1800">
                <a:solidFill>
                  <a:srgbClr val="000000"/>
                </a:solidFill>
                <a:latin typeface="Calibri"/>
                <a:ea typeface="Calibri"/>
                <a:cs typeface="Calibri"/>
                <a:sym typeface="Calibri"/>
              </a:rPr>
              <a:t>28x28 </a:t>
            </a:r>
            <a:r>
              <a:rPr lang="en" sz="1800">
                <a:solidFill>
                  <a:srgbClr val="000000"/>
                </a:solidFill>
                <a:latin typeface="Calibri"/>
                <a:ea typeface="Calibri"/>
                <a:cs typeface="Calibri"/>
                <a:sym typeface="Calibri"/>
              </a:rPr>
              <a:t>Binary images of handwritten digits</a:t>
            </a:r>
            <a:endParaRPr sz="1800">
              <a:solidFill>
                <a:srgbClr val="000000"/>
              </a:solidFill>
              <a:latin typeface="Calibri"/>
              <a:ea typeface="Calibri"/>
              <a:cs typeface="Calibri"/>
              <a:sym typeface="Calibri"/>
            </a:endParaRPr>
          </a:p>
          <a:p>
            <a:pPr indent="-178435" lvl="0" marL="228600" rtl="0" algn="l">
              <a:lnSpc>
                <a:spcPct val="70000"/>
              </a:lnSpc>
              <a:spcBef>
                <a:spcPts val="1000"/>
              </a:spcBef>
              <a:spcAft>
                <a:spcPts val="0"/>
              </a:spcAft>
              <a:buClr>
                <a:srgbClr val="000000"/>
              </a:buClr>
              <a:buSzPts val="1800"/>
              <a:buFont typeface="Arial"/>
              <a:buChar char="•"/>
            </a:pPr>
            <a:r>
              <a:rPr lang="en" sz="1800">
                <a:solidFill>
                  <a:srgbClr val="000000"/>
                </a:solidFill>
                <a:latin typeface="Calibri"/>
                <a:ea typeface="Calibri"/>
                <a:cs typeface="Calibri"/>
                <a:sym typeface="Calibri"/>
              </a:rPr>
              <a:t>60K training, 5K testing images</a:t>
            </a:r>
            <a:endParaRPr sz="1800">
              <a:solidFill>
                <a:srgbClr val="000000"/>
              </a:solidFill>
              <a:latin typeface="Calibri"/>
              <a:ea typeface="Calibri"/>
              <a:cs typeface="Calibri"/>
              <a:sym typeface="Calibri"/>
            </a:endParaRPr>
          </a:p>
          <a:p>
            <a:pPr indent="-64135" lvl="0" marL="228600" rtl="0" algn="l">
              <a:lnSpc>
                <a:spcPct val="70000"/>
              </a:lnSpc>
              <a:spcBef>
                <a:spcPts val="1000"/>
              </a:spcBef>
              <a:spcAft>
                <a:spcPts val="0"/>
              </a:spcAft>
              <a:buClr>
                <a:srgbClr val="000000"/>
              </a:buClr>
              <a:buSzPts val="2590"/>
              <a:buFont typeface="Arial"/>
              <a:buNone/>
            </a:pPr>
            <a:r>
              <a:t/>
            </a:r>
            <a:endParaRPr sz="2590">
              <a:solidFill>
                <a:srgbClr val="000000"/>
              </a:solidFill>
              <a:latin typeface="Calibri"/>
              <a:ea typeface="Calibri"/>
              <a:cs typeface="Calibri"/>
              <a:sym typeface="Calibri"/>
            </a:endParaRPr>
          </a:p>
          <a:p>
            <a:pPr indent="-64135" lvl="0" marL="228600" rtl="0" algn="l">
              <a:lnSpc>
                <a:spcPct val="70000"/>
              </a:lnSpc>
              <a:spcBef>
                <a:spcPts val="1000"/>
              </a:spcBef>
              <a:spcAft>
                <a:spcPts val="0"/>
              </a:spcAft>
              <a:buClr>
                <a:srgbClr val="000000"/>
              </a:buClr>
              <a:buSzPts val="2590"/>
              <a:buFont typeface="Arial"/>
              <a:buNone/>
            </a:pPr>
            <a:r>
              <a:t/>
            </a:r>
            <a:endParaRPr sz="2590">
              <a:solidFill>
                <a:srgbClr val="000000"/>
              </a:solidFill>
              <a:latin typeface="Calibri"/>
              <a:ea typeface="Calibri"/>
              <a:cs typeface="Calibri"/>
              <a:sym typeface="Calibri"/>
            </a:endParaRPr>
          </a:p>
          <a:p>
            <a:pPr indent="0" lvl="0" marL="0" rtl="0" algn="l">
              <a:spcBef>
                <a:spcPts val="0"/>
              </a:spcBef>
              <a:spcAft>
                <a:spcPts val="1600"/>
              </a:spcAft>
              <a:buNone/>
            </a:pPr>
            <a:r>
              <a:t/>
            </a:r>
            <a:endParaRPr/>
          </a:p>
        </p:txBody>
      </p:sp>
      <p:pic>
        <p:nvPicPr>
          <p:cNvPr id="137" name="Google Shape;137;p20"/>
          <p:cNvPicPr preferRelativeResize="0"/>
          <p:nvPr/>
        </p:nvPicPr>
        <p:blipFill rotWithShape="1">
          <a:blip r:embed="rId4">
            <a:alphaModFix/>
          </a:blip>
          <a:srcRect b="0" l="0" r="0" t="0"/>
          <a:stretch/>
        </p:blipFill>
        <p:spPr>
          <a:xfrm>
            <a:off x="4480075" y="1645575"/>
            <a:ext cx="4663924" cy="3497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237475" y="558275"/>
            <a:ext cx="7688700" cy="760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t>[2] </a:t>
            </a:r>
            <a:r>
              <a:rPr lang="en" sz="3000" u="sng">
                <a:solidFill>
                  <a:schemeClr val="hlink"/>
                </a:solidFill>
                <a:hlinkClick r:id="rId3"/>
              </a:rPr>
              <a:t>CIFAR-10 Dataset</a:t>
            </a:r>
            <a:endParaRPr b="0" sz="3000">
              <a:solidFill>
                <a:srgbClr val="000000"/>
              </a:solidFill>
              <a:latin typeface="Calibri"/>
              <a:ea typeface="Calibri"/>
              <a:cs typeface="Calibri"/>
              <a:sym typeface="Calibri"/>
            </a:endParaRPr>
          </a:p>
          <a:p>
            <a:pPr indent="0" lvl="0" marL="0" rtl="0" algn="l">
              <a:spcBef>
                <a:spcPts val="0"/>
              </a:spcBef>
              <a:spcAft>
                <a:spcPts val="0"/>
              </a:spcAft>
              <a:buNone/>
            </a:pPr>
            <a:r>
              <a:t/>
            </a:r>
            <a:endParaRPr/>
          </a:p>
        </p:txBody>
      </p:sp>
      <p:sp>
        <p:nvSpPr>
          <p:cNvPr id="143" name="Google Shape;143;p21"/>
          <p:cNvSpPr txBox="1"/>
          <p:nvPr>
            <p:ph idx="1" type="body"/>
          </p:nvPr>
        </p:nvSpPr>
        <p:spPr>
          <a:xfrm>
            <a:off x="237475" y="1400500"/>
            <a:ext cx="4920900" cy="2261100"/>
          </a:xfrm>
          <a:prstGeom prst="rect">
            <a:avLst/>
          </a:prstGeom>
        </p:spPr>
        <p:txBody>
          <a:bodyPr anchorCtr="0" anchor="t" bIns="91425" lIns="91425" spcFirstLastPara="1" rIns="91425" wrap="square" tIns="91425">
            <a:noAutofit/>
          </a:bodyPr>
          <a:lstStyle/>
          <a:p>
            <a:pPr indent="-178435" lvl="0" marL="228600" rtl="0" algn="l">
              <a:lnSpc>
                <a:spcPct val="70000"/>
              </a:lnSpc>
              <a:spcBef>
                <a:spcPts val="0"/>
              </a:spcBef>
              <a:spcAft>
                <a:spcPts val="0"/>
              </a:spcAft>
              <a:buClr>
                <a:srgbClr val="000000"/>
              </a:buClr>
              <a:buSzPts val="1800"/>
              <a:buFont typeface="Arial"/>
              <a:buChar char="•"/>
            </a:pPr>
            <a:r>
              <a:rPr lang="en" sz="1800">
                <a:solidFill>
                  <a:srgbClr val="000000"/>
                </a:solidFill>
                <a:latin typeface="Calibri"/>
                <a:ea typeface="Calibri"/>
                <a:cs typeface="Calibri"/>
                <a:sym typeface="Calibri"/>
              </a:rPr>
              <a:t>32x32 RGB images of different objects</a:t>
            </a:r>
            <a:endParaRPr sz="1800">
              <a:solidFill>
                <a:srgbClr val="000000"/>
              </a:solidFill>
              <a:latin typeface="Calibri"/>
              <a:ea typeface="Calibri"/>
              <a:cs typeface="Calibri"/>
              <a:sym typeface="Calibri"/>
            </a:endParaRPr>
          </a:p>
          <a:p>
            <a:pPr indent="-178435" lvl="0" marL="228600" rtl="0" algn="l">
              <a:lnSpc>
                <a:spcPct val="70000"/>
              </a:lnSpc>
              <a:spcBef>
                <a:spcPts val="1000"/>
              </a:spcBef>
              <a:spcAft>
                <a:spcPts val="0"/>
              </a:spcAft>
              <a:buClr>
                <a:srgbClr val="000000"/>
              </a:buClr>
              <a:buSzPts val="1800"/>
              <a:buFont typeface="Arial"/>
              <a:buChar char="•"/>
            </a:pPr>
            <a:r>
              <a:rPr lang="en" sz="1800">
                <a:solidFill>
                  <a:srgbClr val="000000"/>
                </a:solidFill>
                <a:latin typeface="Calibri"/>
                <a:ea typeface="Calibri"/>
                <a:cs typeface="Calibri"/>
                <a:sym typeface="Calibri"/>
              </a:rPr>
              <a:t>60000 in 10 classes, with 6000 images per class, divided as 50000 training images and 10000 test images.</a:t>
            </a:r>
            <a:endParaRPr sz="1800">
              <a:solidFill>
                <a:srgbClr val="000000"/>
              </a:solidFill>
              <a:latin typeface="Calibri"/>
              <a:ea typeface="Calibri"/>
              <a:cs typeface="Calibri"/>
              <a:sym typeface="Calibri"/>
            </a:endParaRPr>
          </a:p>
          <a:p>
            <a:pPr indent="-64135" lvl="0" marL="228600" rtl="0" algn="l">
              <a:lnSpc>
                <a:spcPct val="70000"/>
              </a:lnSpc>
              <a:spcBef>
                <a:spcPts val="1000"/>
              </a:spcBef>
              <a:spcAft>
                <a:spcPts val="0"/>
              </a:spcAft>
              <a:buNone/>
            </a:pPr>
            <a:r>
              <a:t/>
            </a:r>
            <a:endParaRPr sz="2590">
              <a:solidFill>
                <a:srgbClr val="000000"/>
              </a:solidFill>
              <a:latin typeface="Calibri"/>
              <a:ea typeface="Calibri"/>
              <a:cs typeface="Calibri"/>
              <a:sym typeface="Calibri"/>
            </a:endParaRPr>
          </a:p>
          <a:p>
            <a:pPr indent="-64135" lvl="0" marL="228600" rtl="0" algn="l">
              <a:lnSpc>
                <a:spcPct val="70000"/>
              </a:lnSpc>
              <a:spcBef>
                <a:spcPts val="1000"/>
              </a:spcBef>
              <a:spcAft>
                <a:spcPts val="0"/>
              </a:spcAft>
              <a:buNone/>
            </a:pPr>
            <a:r>
              <a:t/>
            </a:r>
            <a:endParaRPr sz="2590">
              <a:solidFill>
                <a:srgbClr val="000000"/>
              </a:solidFill>
              <a:latin typeface="Calibri"/>
              <a:ea typeface="Calibri"/>
              <a:cs typeface="Calibri"/>
              <a:sym typeface="Calibri"/>
            </a:endParaRPr>
          </a:p>
          <a:p>
            <a:pPr indent="0" lvl="0" marL="0" rtl="0" algn="l">
              <a:spcBef>
                <a:spcPts val="0"/>
              </a:spcBef>
              <a:spcAft>
                <a:spcPts val="1600"/>
              </a:spcAft>
              <a:buNone/>
            </a:pPr>
            <a:r>
              <a:t/>
            </a:r>
            <a:endParaRPr/>
          </a:p>
        </p:txBody>
      </p:sp>
      <p:pic>
        <p:nvPicPr>
          <p:cNvPr id="144" name="Google Shape;144;p21"/>
          <p:cNvPicPr preferRelativeResize="0"/>
          <p:nvPr/>
        </p:nvPicPr>
        <p:blipFill>
          <a:blip r:embed="rId4">
            <a:alphaModFix/>
          </a:blip>
          <a:stretch>
            <a:fillRect/>
          </a:stretch>
        </p:blipFill>
        <p:spPr>
          <a:xfrm>
            <a:off x="5285125" y="2142151"/>
            <a:ext cx="3858875" cy="3001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