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71" r:id="rId6"/>
    <p:sldId id="259" r:id="rId7"/>
    <p:sldId id="262" r:id="rId8"/>
    <p:sldId id="264" r:id="rId9"/>
    <p:sldId id="265" r:id="rId10"/>
    <p:sldId id="267" r:id="rId11"/>
    <p:sldId id="268" r:id="rId12"/>
    <p:sldId id="269" r:id="rId13"/>
  </p:sldIdLst>
  <p:sldSz cx="9144000" cy="5143500" type="screen16x9"/>
  <p:notesSz cx="6858000" cy="9144000"/>
  <p:embeddedFontLst>
    <p:embeddedFont>
      <p:font typeface="Raleway" panose="020B060402020202020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32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37e1bdcf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37e1bdcf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7e1bdc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7e1bdc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7e1bdcf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7e1bdcf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9e01511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9e01511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9e015110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9e015110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9e015110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9e015110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740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9e015110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9e015110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628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37e1bdcf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37e1bdcf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29e015110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29e015110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9e015110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9e015110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9e015110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29e015110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optim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ytorch.org/tutorials/beginner/data_loading_tutorial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optim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pytorch.org/docs/stable/optim.html#module-torch.opti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.floydhub.com/guide-to-hyperparameters-search-for-deep-learning-model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toronto.edu/~kriz/cifar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23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CS 328 - Fall 2019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rial"/>
                <a:ea typeface="Arial"/>
                <a:cs typeface="Arial"/>
                <a:sym typeface="Arial"/>
              </a:rPr>
              <a:t>Assignment </a:t>
            </a:r>
            <a:r>
              <a:rPr lang="en" sz="3600" dirty="0" smtClean="0">
                <a:latin typeface="Arial"/>
                <a:ea typeface="Arial"/>
                <a:cs typeface="Arial"/>
                <a:sym typeface="Arial"/>
              </a:rPr>
              <a:t>4: Optimization Techniques </a:t>
            </a:r>
            <a:r>
              <a:rPr lang="en" sz="3600" dirty="0">
                <a:latin typeface="Arial"/>
                <a:ea typeface="Arial"/>
                <a:cs typeface="Arial"/>
                <a:sym typeface="Arial"/>
              </a:rPr>
              <a:t>in PyTorch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3" descr="E:\Users\Tommy\Pictures\university-of-alberta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8489" y="3868800"/>
            <a:ext cx="4527025" cy="11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loaders: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727650" y="1331775"/>
            <a:ext cx="7688700" cy="31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529"/>
                </a:solidFill>
                <a:latin typeface="Courier New"/>
                <a:ea typeface="Courier New"/>
                <a:cs typeface="Courier New"/>
                <a:sym typeface="Courier New"/>
              </a:rPr>
              <a:t>An example over Cifar10 would be:</a:t>
            </a:r>
            <a:endParaRPr sz="1050">
              <a:solidFill>
                <a:srgbClr val="2125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12529"/>
                </a:solidFill>
                <a:highlight>
                  <a:srgbClr val="F3F4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rgbClr val="212529"/>
              </a:solidFill>
              <a:highlight>
                <a:srgbClr val="F3F4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212529"/>
              </a:solidFill>
              <a:highlight>
                <a:srgbClr val="F3F4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256" y="1853931"/>
            <a:ext cx="5440050" cy="2810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Steps:</a:t>
            </a: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body" idx="1"/>
          </p:nvPr>
        </p:nvSpPr>
        <p:spPr>
          <a:xfrm>
            <a:off x="727650" y="1407975"/>
            <a:ext cx="7688700" cy="23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dirty="0"/>
              <a:t>Define your train, validation, and test data loaders in PyTorch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Define your model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CA" dirty="0" smtClean="0"/>
              <a:t>Provide some </a:t>
            </a:r>
            <a:r>
              <a:rPr lang="en-CA" dirty="0" err="1" smtClean="0"/>
              <a:t>learning_rate</a:t>
            </a:r>
            <a:r>
              <a:rPr lang="en-CA" dirty="0" smtClean="0"/>
              <a:t> and momentum values for your Adam or SGD optimizer</a:t>
            </a: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CA" dirty="0" smtClean="0"/>
              <a:t>Perform your searching (Grid search/ Random Search/…)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Choose your best-hyperparameters </a:t>
            </a:r>
            <a:r>
              <a:rPr lang="en" dirty="0" smtClean="0"/>
              <a:t>based on </a:t>
            </a:r>
            <a:r>
              <a:rPr lang="en" dirty="0"/>
              <a:t>the validation </a:t>
            </a:r>
            <a:r>
              <a:rPr lang="en" dirty="0" smtClean="0"/>
              <a:t>set accuracy</a:t>
            </a:r>
            <a:endParaRPr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Test the model on the </a:t>
            </a:r>
            <a:r>
              <a:rPr lang="en" dirty="0" smtClean="0"/>
              <a:t>test-set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PyTorch functions: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727650" y="1642450"/>
            <a:ext cx="7688700" cy="28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Optimizer</a:t>
            </a:r>
            <a:r>
              <a:rPr lang="en" dirty="0"/>
              <a:t>: Adam, SGD, etc: 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u="sng" dirty="0" smtClean="0">
                <a:solidFill>
                  <a:schemeClr val="hlink"/>
                </a:solidFill>
                <a:hlinkClick r:id="rId4"/>
              </a:rPr>
              <a:t>Data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Loader</a:t>
            </a:r>
            <a:r>
              <a:rPr lang="en" dirty="0"/>
              <a:t> : torchvision.datasets.MNIST, torchvision.datasets.CIFAR10</a:t>
            </a:r>
            <a:endParaRPr dirty="0"/>
          </a:p>
          <a:p>
            <a:pPr lvl="0">
              <a:lnSpc>
                <a:spcPct val="200000"/>
              </a:lnSpc>
              <a:buChar char="-"/>
            </a:pPr>
            <a:r>
              <a:rPr lang="en-US" u="sng" dirty="0" err="1">
                <a:solidFill>
                  <a:schemeClr val="hlink"/>
                </a:solidFill>
              </a:rPr>
              <a:t>random_split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Outline: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 dirty="0" smtClean="0"/>
              <a:t>Optimization in </a:t>
            </a:r>
            <a:r>
              <a:rPr lang="en-CA" dirty="0" err="1" smtClean="0"/>
              <a:t>Pytorch</a:t>
            </a:r>
            <a:endParaRPr lang="en-CA"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 dirty="0" smtClean="0"/>
              <a:t>Hyper-parameter</a:t>
            </a:r>
            <a:endParaRPr lang="en-CA" dirty="0" smtClean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 dirty="0" smtClean="0"/>
              <a:t>Adam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CA" dirty="0" smtClean="0"/>
              <a:t>SGD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Datasets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Implementation Steps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dirty="0"/>
              <a:t>Optimization in </a:t>
            </a:r>
            <a:r>
              <a:rPr lang="en-CA" dirty="0" err="1" smtClean="0"/>
              <a:t>Pytorch</a:t>
            </a:r>
            <a:r>
              <a:rPr lang="en" dirty="0" smtClean="0"/>
              <a:t>: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913595" y="4835723"/>
            <a:ext cx="30444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 smtClean="0"/>
              <a:t>Ref: </a:t>
            </a:r>
            <a:r>
              <a:rPr lang="en-US" sz="1100" dirty="0">
                <a:hlinkClick r:id="rId3"/>
              </a:rPr>
              <a:t>https://pytorch.org/docs/stable/optim.html</a:t>
            </a:r>
            <a:endParaRPr lang="en-US" sz="11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3205" y="1178609"/>
            <a:ext cx="6839339" cy="523220"/>
          </a:xfrm>
          <a:prstGeom prst="rect">
            <a:avLst/>
          </a:prstGeom>
          <a:solidFill>
            <a:srgbClr val="F3F4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buClrTx/>
            </a:pPr>
            <a:r>
              <a:rPr kumimoji="0" lang="en-US" altLang="en-US" sz="900" b="0" i="0" u="sng" strike="noStrike" cap="none" normalizeH="0" baseline="0" dirty="0" err="1" smtClean="0">
                <a:ln>
                  <a:noFill/>
                </a:ln>
                <a:solidFill>
                  <a:srgbClr val="4974D1"/>
                </a:solidFill>
                <a:effectLst/>
                <a:latin typeface="IBMPlexMono"/>
                <a:hlinkClick r:id="rId4" tooltip="torch.optim"/>
              </a:rPr>
              <a:t>torch.optim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FreightSans"/>
              </a:rPr>
              <a:t> is a package implementing various optimization algorithms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62626"/>
                </a:solidFill>
                <a:effectLst/>
                <a:latin typeface="FreightSans"/>
              </a:rPr>
              <a:t>. </a:t>
            </a:r>
            <a:r>
              <a:rPr lang="en-US" altLang="en-US" sz="1200" dirty="0" smtClean="0">
                <a:solidFill>
                  <a:srgbClr val="262626"/>
                </a:solidFill>
                <a:latin typeface="FreightSans"/>
              </a:rPr>
              <a:t>For example: </a:t>
            </a:r>
            <a:r>
              <a:rPr lang="en-US" dirty="0" err="1" smtClean="0"/>
              <a:t>Adadelta</a:t>
            </a:r>
            <a:r>
              <a:rPr lang="en-US" dirty="0" smtClean="0"/>
              <a:t>, </a:t>
            </a:r>
            <a:r>
              <a:rPr lang="en-US" dirty="0" err="1" smtClean="0"/>
              <a:t>Adagrad</a:t>
            </a:r>
            <a:r>
              <a:rPr lang="en-US" dirty="0" smtClean="0"/>
              <a:t>, Adam, </a:t>
            </a:r>
            <a:r>
              <a:rPr lang="en-US" dirty="0" err="1" smtClean="0"/>
              <a:t>SparseAdam</a:t>
            </a:r>
            <a:r>
              <a:rPr lang="en-US" dirty="0" smtClean="0"/>
              <a:t>, </a:t>
            </a:r>
            <a:r>
              <a:rPr lang="en-US" dirty="0" err="1" smtClean="0"/>
              <a:t>Adamax</a:t>
            </a:r>
            <a:r>
              <a:rPr lang="en-US" dirty="0" smtClean="0"/>
              <a:t>, ASGD, </a:t>
            </a:r>
            <a:r>
              <a:rPr lang="en-US" dirty="0" err="1" smtClean="0"/>
              <a:t>RMSprop</a:t>
            </a:r>
            <a:r>
              <a:rPr lang="en-US" dirty="0" smtClean="0"/>
              <a:t>, SGD </a:t>
            </a:r>
            <a:r>
              <a:rPr lang="en-US" dirty="0" err="1" smtClean="0"/>
              <a:t>etc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756" y="1701828"/>
            <a:ext cx="5386388" cy="31126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dirty="0" smtClean="0"/>
              <a:t>Hyper-parameter</a:t>
            </a:r>
            <a:r>
              <a:rPr lang="en" dirty="0" smtClean="0"/>
              <a:t>:</a:t>
            </a:r>
            <a:endParaRPr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1689119"/>
            <a:ext cx="8529638" cy="312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1" u="none" strike="noStrike" cap="none" normalizeH="0" baseline="0" dirty="0" err="1" smtClean="0">
                <a:ln>
                  <a:noFill/>
                </a:ln>
                <a:solidFill>
                  <a:srgbClr val="090A0B"/>
                </a:solidFill>
                <a:effectLst/>
                <a:latin typeface="inherit"/>
              </a:rPr>
              <a:t>Hyperparameters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90A0B"/>
                </a:solidFill>
                <a:effectLst/>
                <a:latin typeface="inherit"/>
              </a:rPr>
              <a:t> are the knobs that you can turn when building your machine / deep learning model. .</a:t>
            </a:r>
            <a:r>
              <a:rPr kumimoji="0" lang="en-US" altLang="en-US" sz="1600" b="0" i="1" u="none" strike="noStrike" cap="none" normalizeH="0" dirty="0" smtClean="0">
                <a:ln>
                  <a:noFill/>
                </a:ln>
                <a:solidFill>
                  <a:srgbClr val="090A0B"/>
                </a:solidFill>
                <a:effectLst/>
                <a:latin typeface="inherit"/>
              </a:rPr>
              <a:t> </a:t>
            </a:r>
            <a:r>
              <a:rPr kumimoji="0" lang="en-US" altLang="en-US" sz="1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altLang="en-US" sz="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1600" b="1" i="0" u="none" strike="noStrike" cap="none" normalizeH="0" baseline="0" dirty="0" smtClean="0">
                <a:ln>
                  <a:noFill/>
                </a:ln>
                <a:solidFill>
                  <a:srgbClr val="090A0B"/>
                </a:solidFill>
                <a:effectLst/>
                <a:latin typeface="inherit"/>
              </a:rPr>
              <a:t>Or,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rgbClr val="090A0B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90A0B"/>
                </a:solidFill>
                <a:effectLst/>
                <a:latin typeface="inherit"/>
              </a:rPr>
              <a:t>Hyperparameters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are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90A0B"/>
                </a:solidFill>
                <a:effectLst/>
                <a:latin typeface="inherit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all the training variables set manually with a pre-determined value before starting the training. </a:t>
            </a:r>
          </a:p>
        </p:txBody>
      </p:sp>
      <p:pic>
        <p:nvPicPr>
          <p:cNvPr id="1026" name="Picture 2" descr="https://blog.floydhub.com/content/images/2018/08/Screen-Shot-2018-08-22-at-17.59.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500312"/>
            <a:ext cx="5968344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77877" y="4897279"/>
            <a:ext cx="5304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 smtClean="0"/>
              <a:t>Ref: </a:t>
            </a:r>
            <a:r>
              <a:rPr lang="en-US" sz="1000" dirty="0">
                <a:hlinkClick r:id="rId4"/>
              </a:rPr>
              <a:t>https://blog.floydhub.com/guide-to-hyperparameters-search-for-deep-learning-models/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6580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Adam: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270" y="1374638"/>
            <a:ext cx="6852430" cy="349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6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SGD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863175"/>
            <a:ext cx="6436518" cy="41296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27650" y="1803175"/>
            <a:ext cx="7688700" cy="13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Datasets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237475" y="558275"/>
            <a:ext cx="7688700" cy="7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CIFAR-10 Dataset</a:t>
            </a:r>
            <a:endParaRPr sz="3000"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237475" y="1400500"/>
            <a:ext cx="4920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17843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32x32 RGB images of different objects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84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60000 in 10 classes, with 6000 images per class, divided as 50000 training images and 10000 test images.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9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64135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9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125" y="2142151"/>
            <a:ext cx="3858875" cy="30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684725" y="5955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Data splits: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727650" y="1407975"/>
            <a:ext cx="7688700" cy="31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 smtClean="0"/>
              <a:t>Total(60000), Test (10000), Train (50000)</a:t>
            </a:r>
          </a:p>
          <a:p>
            <a:pPr lvl="0">
              <a:lnSpc>
                <a:spcPct val="200000"/>
              </a:lnSpc>
              <a:buChar char="-"/>
            </a:pPr>
            <a:r>
              <a:rPr lang="en" dirty="0" smtClean="0"/>
              <a:t>Make: Train </a:t>
            </a:r>
            <a:r>
              <a:rPr lang="en" dirty="0"/>
              <a:t>Data (</a:t>
            </a:r>
            <a:r>
              <a:rPr lang="en" dirty="0" smtClean="0"/>
              <a:t>45,000), and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Validation Data </a:t>
            </a:r>
            <a:r>
              <a:rPr lang="en" dirty="0" smtClean="0"/>
              <a:t>(5,000</a:t>
            </a:r>
            <a:r>
              <a:rPr lang="en" dirty="0"/>
              <a:t>): Subset of the train data</a:t>
            </a:r>
            <a:endParaRPr dirty="0"/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dirty="0"/>
              <a:t>Test Data: Shouldn’t be included in the training process, even for fine-tuning the hyperparameters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211</Words>
  <Application>Microsoft Office PowerPoint</Application>
  <PresentationFormat>On-screen Show (16:9)</PresentationFormat>
  <Paragraphs>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Raleway</vt:lpstr>
      <vt:lpstr>Courier New</vt:lpstr>
      <vt:lpstr>Arial</vt:lpstr>
      <vt:lpstr>Lato</vt:lpstr>
      <vt:lpstr>Calibri</vt:lpstr>
      <vt:lpstr>IBMPlexMono</vt:lpstr>
      <vt:lpstr>inherit</vt:lpstr>
      <vt:lpstr>FreightSans</vt:lpstr>
      <vt:lpstr>Streamline</vt:lpstr>
      <vt:lpstr>CS 328 - Fall 2019 Assignment 4: Optimization Techniques in PyTorch</vt:lpstr>
      <vt:lpstr>Outline:</vt:lpstr>
      <vt:lpstr>Optimization in Pytorch:</vt:lpstr>
      <vt:lpstr>Hyper-parameter:</vt:lpstr>
      <vt:lpstr>Adam:</vt:lpstr>
      <vt:lpstr>SGD</vt:lpstr>
      <vt:lpstr>Datasets</vt:lpstr>
      <vt:lpstr>[2] CIFAR-10 Dataset </vt:lpstr>
      <vt:lpstr>Different Data splits:</vt:lpstr>
      <vt:lpstr>Data loaders:</vt:lpstr>
      <vt:lpstr>Implementation Steps:</vt:lpstr>
      <vt:lpstr>Useful PyTorch functions: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328 - Fall 2019 Assignment 4: Optimization Techniques in PyTorch</dc:title>
  <cp:lastModifiedBy>Windows User</cp:lastModifiedBy>
  <cp:revision>6</cp:revision>
  <dcterms:modified xsi:type="dcterms:W3CDTF">2019-09-26T17:59:41Z</dcterms:modified>
</cp:coreProperties>
</file>