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9" r:id="rId5"/>
    <p:sldId id="270" r:id="rId6"/>
    <p:sldId id="259" r:id="rId7"/>
    <p:sldId id="268" r:id="rId8"/>
  </p:sldIdLst>
  <p:sldSz cx="9144000" cy="5143500" type="screen16x9"/>
  <p:notesSz cx="6858000" cy="9144000"/>
  <p:embeddedFontLst>
    <p:embeddedFont>
      <p:font typeface="Lucida Calligraphy" panose="03010101010101010101" pitchFamily="66" charset="0"/>
      <p:regular r:id="rId10"/>
    </p:embeddedFont>
    <p:embeddedFont>
      <p:font typeface="Lato" panose="020F0502020204030203" pitchFamily="34" charset="0"/>
      <p:regular r:id="rId11"/>
    </p:embeddedFont>
    <p:embeddedFont>
      <p:font typeface="Raleway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6275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8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7e1bdc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7e1bdc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23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9e015110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9e015110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Paramater sharing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37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9e015110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9e015110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Paramater sharing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57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9e015110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9e015110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Paramater sharing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45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8ab55c8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8ab55c8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048" lvl="0" indent="0" algn="l" rtl="0">
              <a:spcBef>
                <a:spcPts val="2328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 introduce non-linearty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2687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7e1bdcf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37e1bdcf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32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ytorch.org/tutorials/beginner/fgsm_tutorial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beginner/data_loading_tutoria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ytorch.org/tutorials/beginner/fgsm_tutor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23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CMPUT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328 - Fall 2019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"/>
                <a:ea typeface="Arial"/>
                <a:cs typeface="Arial"/>
                <a:sym typeface="Arial"/>
              </a:rPr>
              <a:t>Assignment </a:t>
            </a:r>
            <a:r>
              <a:rPr lang="en" sz="3600" dirty="0" smtClean="0">
                <a:latin typeface="Arial"/>
                <a:ea typeface="Arial"/>
                <a:cs typeface="Arial"/>
                <a:sym typeface="Arial"/>
              </a:rPr>
              <a:t>7: 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lang="en-US" sz="3600" dirty="0"/>
              <a:t>Adversarial Attack on LeNet5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3" descr="E:\Users\Tommy\Pictures\university-of-alberta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8489" y="3868800"/>
            <a:ext cx="4527025" cy="11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LeNet5 Architecture: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6" y="1472357"/>
            <a:ext cx="8458367" cy="28016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4725" y="4477988"/>
            <a:ext cx="75654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Given a pre-trained LeNet5 model, your job is to provide jpeg images to fool the network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Scenario 1</a:t>
            </a:r>
            <a:endParaRPr dirty="0"/>
          </a:p>
        </p:txBody>
      </p:sp>
      <p:sp>
        <p:nvSpPr>
          <p:cNvPr id="101" name="Google Shape;101;p15"/>
          <p:cNvSpPr txBox="1"/>
          <p:nvPr/>
        </p:nvSpPr>
        <p:spPr>
          <a:xfrm>
            <a:off x="403675" y="1635625"/>
            <a:ext cx="5136600" cy="3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+mj-lt"/>
              </a:rPr>
              <a:t>Make the network </a:t>
            </a:r>
            <a:r>
              <a:rPr lang="en-US" dirty="0" smtClean="0">
                <a:latin typeface="+mj-lt"/>
              </a:rPr>
              <a:t>think that </a:t>
            </a:r>
            <a:r>
              <a:rPr lang="en-US" dirty="0">
                <a:latin typeface="+mj-lt"/>
              </a:rPr>
              <a:t>a random image </a:t>
            </a:r>
            <a:r>
              <a:rPr lang="en-US" dirty="0" smtClean="0">
                <a:latin typeface="+mj-lt"/>
              </a:rPr>
              <a:t>belongs </a:t>
            </a:r>
            <a:r>
              <a:rPr lang="en-US" dirty="0">
                <a:latin typeface="+mj-lt"/>
              </a:rPr>
              <a:t>to a class with high </a:t>
            </a:r>
            <a:r>
              <a:rPr lang="en-US" dirty="0" smtClean="0">
                <a:latin typeface="+mj-lt"/>
              </a:rPr>
              <a:t>confidence</a:t>
            </a:r>
          </a:p>
          <a:p>
            <a:pPr lvl="0">
              <a:lnSpc>
                <a:spcPct val="150000"/>
              </a:lnSpc>
            </a:pPr>
            <a:endParaRPr lang="en-US" dirty="0">
              <a:latin typeface="+mj-lt"/>
              <a:ea typeface="Lato"/>
              <a:cs typeface="Lato"/>
              <a:sym typeface="Lato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+mj-lt"/>
                <a:ea typeface="Lato"/>
                <a:cs typeface="Lato"/>
                <a:sym typeface="Lato"/>
              </a:rPr>
              <a:t>Random </a:t>
            </a:r>
            <a:r>
              <a:rPr lang="en-US" dirty="0">
                <a:latin typeface="+mj-lt"/>
                <a:ea typeface="Lato"/>
                <a:cs typeface="Lato"/>
                <a:sym typeface="Lato"/>
              </a:rPr>
              <a:t>image is characterized by having high Shannon </a:t>
            </a:r>
            <a:r>
              <a:rPr lang="en-US" dirty="0" smtClean="0">
                <a:latin typeface="+mj-lt"/>
                <a:ea typeface="Lato"/>
                <a:cs typeface="Lato"/>
                <a:sym typeface="Lato"/>
              </a:rPr>
              <a:t>entropy</a:t>
            </a:r>
          </a:p>
          <a:p>
            <a:pPr lvl="0">
              <a:lnSpc>
                <a:spcPct val="150000"/>
              </a:lnSpc>
            </a:pPr>
            <a:endParaRPr lang="en-US" dirty="0">
              <a:latin typeface="+mj-lt"/>
              <a:ea typeface="Lato"/>
              <a:cs typeface="Lato"/>
              <a:sym typeface="Lato"/>
            </a:endParaRPr>
          </a:p>
          <a:p>
            <a:pPr lvl="0">
              <a:lnSpc>
                <a:spcPct val="150000"/>
              </a:lnSpc>
            </a:pPr>
            <a:r>
              <a:rPr lang="en-US" dirty="0" smtClean="0"/>
              <a:t>High </a:t>
            </a:r>
            <a:r>
              <a:rPr lang="en-US" dirty="0"/>
              <a:t>confidence </a:t>
            </a:r>
            <a:r>
              <a:rPr lang="en-US" dirty="0" smtClean="0"/>
              <a:t>is characterized </a:t>
            </a:r>
            <a:r>
              <a:rPr lang="en-US" dirty="0"/>
              <a:t>by having a high predicted max probability</a:t>
            </a:r>
            <a:endParaRPr dirty="0">
              <a:latin typeface="+mj-lt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661" y="1915916"/>
            <a:ext cx="2114764" cy="21147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Scenario </a:t>
            </a:r>
            <a:r>
              <a:rPr lang="en-US" dirty="0" smtClean="0"/>
              <a:t>2</a:t>
            </a:r>
            <a:endParaRPr dirty="0"/>
          </a:p>
        </p:txBody>
      </p:sp>
      <p:sp>
        <p:nvSpPr>
          <p:cNvPr id="101" name="Google Shape;101;p15"/>
          <p:cNvSpPr txBox="1"/>
          <p:nvPr/>
        </p:nvSpPr>
        <p:spPr>
          <a:xfrm>
            <a:off x="424224" y="1450690"/>
            <a:ext cx="5136600" cy="3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+mj-lt"/>
              </a:rPr>
              <a:t>Make the network think </a:t>
            </a:r>
            <a:r>
              <a:rPr lang="en-US" dirty="0" smtClean="0">
                <a:latin typeface="+mj-lt"/>
              </a:rPr>
              <a:t>that an </a:t>
            </a:r>
            <a:r>
              <a:rPr lang="en-US" dirty="0">
                <a:latin typeface="+mj-lt"/>
              </a:rPr>
              <a:t>image belongs to one class when it clearly belongs to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another </a:t>
            </a:r>
            <a:r>
              <a:rPr lang="en-US" dirty="0" smtClean="0">
                <a:latin typeface="+mj-lt"/>
              </a:rPr>
              <a:t>class</a:t>
            </a:r>
          </a:p>
          <a:p>
            <a:pPr lvl="0">
              <a:lnSpc>
                <a:spcPct val="150000"/>
              </a:lnSpc>
            </a:pPr>
            <a:endParaRPr lang="en-US" dirty="0">
              <a:latin typeface="+mj-lt"/>
              <a:ea typeface="Lato"/>
              <a:cs typeface="Lato"/>
              <a:sym typeface="Lato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+mj-lt"/>
              </a:rPr>
              <a:t>Submit </a:t>
            </a:r>
            <a:r>
              <a:rPr lang="en-US" dirty="0">
                <a:latin typeface="+mj-lt"/>
              </a:rPr>
              <a:t>a modified version of the first image in the test set of the MNIST dataset </a:t>
            </a:r>
            <a:endParaRPr lang="en-US" dirty="0" smtClean="0">
              <a:latin typeface="+mj-lt"/>
            </a:endParaRPr>
          </a:p>
          <a:p>
            <a:pPr lvl="0">
              <a:lnSpc>
                <a:spcPct val="150000"/>
              </a:lnSpc>
            </a:pPr>
            <a:endParaRPr lang="en-US" dirty="0">
              <a:latin typeface="+mj-lt"/>
              <a:ea typeface="Lato"/>
              <a:cs typeface="Lato"/>
              <a:sym typeface="Lato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+mj-lt"/>
              </a:rPr>
              <a:t>Make </a:t>
            </a:r>
            <a:r>
              <a:rPr lang="en-US" dirty="0">
                <a:latin typeface="+mj-lt"/>
              </a:rPr>
              <a:t>the network think </a:t>
            </a:r>
            <a:r>
              <a:rPr lang="en-US" dirty="0" smtClean="0">
                <a:latin typeface="+mj-lt"/>
              </a:rPr>
              <a:t>that it belongs </a:t>
            </a:r>
            <a:r>
              <a:rPr lang="en-US" dirty="0">
                <a:latin typeface="+mj-lt"/>
              </a:rPr>
              <a:t>to the 0 (zero) </a:t>
            </a:r>
            <a:r>
              <a:rPr lang="en-US" dirty="0" smtClean="0">
                <a:latin typeface="+mj-lt"/>
              </a:rPr>
              <a:t>class</a:t>
            </a:r>
          </a:p>
          <a:p>
            <a:pPr lvl="0">
              <a:lnSpc>
                <a:spcPct val="150000"/>
              </a:lnSpc>
            </a:pPr>
            <a:endParaRPr lang="en-US" dirty="0">
              <a:latin typeface="+mj-lt"/>
              <a:ea typeface="Lato"/>
              <a:cs typeface="Lato"/>
              <a:sym typeface="Lato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+mj-lt"/>
              </a:rPr>
              <a:t>The modified image must have a high PSNR </a:t>
            </a:r>
            <a:r>
              <a:rPr lang="en-US" dirty="0" smtClean="0">
                <a:latin typeface="+mj-lt"/>
              </a:rPr>
              <a:t>score (</a:t>
            </a:r>
            <a:r>
              <a:rPr lang="en-US" dirty="0">
                <a:latin typeface="+mj-lt"/>
              </a:rPr>
              <a:t>A larger PSNR </a:t>
            </a:r>
            <a:r>
              <a:rPr lang="en-US" dirty="0" smtClean="0">
                <a:latin typeface="+mj-lt"/>
              </a:rPr>
              <a:t>indicates </a:t>
            </a:r>
            <a:r>
              <a:rPr lang="en-US" dirty="0">
                <a:latin typeface="+mj-lt"/>
              </a:rPr>
              <a:t>a higher degree of imperceptibility</a:t>
            </a:r>
            <a:r>
              <a:rPr lang="en-US" dirty="0" smtClean="0">
                <a:latin typeface="+mj-lt"/>
              </a:rPr>
              <a:t>)</a:t>
            </a:r>
            <a:endParaRPr dirty="0">
              <a:latin typeface="+mj-lt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Lato"/>
              <a:cs typeface="Lato"/>
              <a:sym typeface="La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44" y="1801188"/>
            <a:ext cx="2024009" cy="20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5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69187" y="65136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v-SE" b="0" dirty="0">
                <a:solidFill>
                  <a:srgbClr val="262626"/>
                </a:solidFill>
                <a:latin typeface="FreightSans"/>
              </a:rPr>
              <a:t>Fast Gradient Sign Attack (FGSM)</a:t>
            </a:r>
            <a:endParaRPr b="0" dirty="0"/>
          </a:p>
        </p:txBody>
      </p:sp>
      <p:sp>
        <p:nvSpPr>
          <p:cNvPr id="101" name="Google Shape;101;p15"/>
          <p:cNvSpPr txBox="1"/>
          <p:nvPr/>
        </p:nvSpPr>
        <p:spPr>
          <a:xfrm>
            <a:off x="85177" y="1186561"/>
            <a:ext cx="8719776" cy="532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attack uses the gradient of the loss w.r.t the input data, then adjusts the input data to maximize the loss.</a:t>
            </a:r>
            <a:endParaRPr lang="en-US" dirty="0" smtClean="0">
              <a:latin typeface="+mj-lt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7" y="1644448"/>
            <a:ext cx="6097799" cy="2423779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93267" y="1847064"/>
            <a:ext cx="265073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MathJax_Main-bold"/>
              </a:rPr>
              <a:t/>
            </a:r>
            <a:b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MathJax_Main-bold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Lucida Calligraphy" panose="03010101010101010101" pitchFamily="66" charset="0"/>
              </a:rPr>
              <a:t>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FreightSans"/>
              </a:rPr>
              <a:t> is the original input image</a:t>
            </a:r>
          </a:p>
          <a:p>
            <a:pPr lvl="0">
              <a:buClrTx/>
            </a:pPr>
            <a:r>
              <a:rPr lang="en-US" sz="1200" dirty="0">
                <a:solidFill>
                  <a:srgbClr val="262626"/>
                </a:solidFill>
                <a:latin typeface="Lucida Calligraphy" panose="03010101010101010101" pitchFamily="66" charset="0"/>
              </a:rPr>
              <a:t>Y</a:t>
            </a:r>
            <a:r>
              <a:rPr lang="en-US" sz="1200" dirty="0">
                <a:solidFill>
                  <a:srgbClr val="262626"/>
                </a:solidFill>
                <a:latin typeface="FreightSans"/>
              </a:rPr>
              <a:t> is the ground truth label </a:t>
            </a:r>
            <a:r>
              <a:rPr lang="en-US" sz="1200" dirty="0" smtClean="0">
                <a:solidFill>
                  <a:srgbClr val="262626"/>
                </a:solidFill>
                <a:latin typeface="FreightSans"/>
              </a:rPr>
              <a:t>for </a:t>
            </a:r>
            <a:r>
              <a:rPr lang="en-US" sz="1200" dirty="0" smtClean="0">
                <a:solidFill>
                  <a:srgbClr val="262626"/>
                </a:solidFill>
                <a:latin typeface="Lucida Calligraphy" panose="03010101010101010101" pitchFamily="66" charset="0"/>
              </a:rPr>
              <a:t>x</a:t>
            </a:r>
          </a:p>
          <a:p>
            <a:pPr lvl="0">
              <a:buClrTx/>
            </a:pPr>
            <a:r>
              <a:rPr lang="en-US" sz="1100" dirty="0">
                <a:solidFill>
                  <a:srgbClr val="262626"/>
                </a:solidFill>
                <a:latin typeface="FreightSans"/>
              </a:rPr>
              <a:t> </a:t>
            </a:r>
            <a:r>
              <a:rPr lang="en-US" sz="1200" dirty="0" smtClean="0">
                <a:solidFill>
                  <a:srgbClr val="262626"/>
                </a:solidFill>
                <a:latin typeface="FreightSans"/>
              </a:rPr>
              <a:t>θ </a:t>
            </a:r>
            <a:r>
              <a:rPr lang="en-US" sz="1200" dirty="0">
                <a:solidFill>
                  <a:srgbClr val="262626"/>
                </a:solidFill>
                <a:latin typeface="FreightSans"/>
              </a:rPr>
              <a:t>represents the model </a:t>
            </a:r>
            <a:r>
              <a:rPr lang="en-US" sz="1200" dirty="0" smtClean="0">
                <a:solidFill>
                  <a:srgbClr val="262626"/>
                </a:solidFill>
                <a:latin typeface="FreightSans"/>
              </a:rPr>
              <a:t>parameters</a:t>
            </a:r>
          </a:p>
          <a:p>
            <a:pPr lvl="0">
              <a:buClrTx/>
            </a:pPr>
            <a:r>
              <a:rPr lang="en-US" sz="1200" dirty="0">
                <a:solidFill>
                  <a:schemeClr val="bg2"/>
                </a:solidFill>
              </a:rPr>
              <a:t> J(</a:t>
            </a:r>
            <a:r>
              <a:rPr lang="en-US" sz="1200" dirty="0" err="1">
                <a:solidFill>
                  <a:schemeClr val="bg2"/>
                </a:solidFill>
              </a:rPr>
              <a:t>θ,x,y</a:t>
            </a:r>
            <a:r>
              <a:rPr lang="en-US" sz="1200" dirty="0">
                <a:solidFill>
                  <a:schemeClr val="bg2"/>
                </a:solidFill>
              </a:rPr>
              <a:t>) is the loss that is used to train the network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4050" y="4714557"/>
            <a:ext cx="4499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https://pytorch.org/tutorials/beginner/fgsm_tutorial.html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177" y="4345225"/>
            <a:ext cx="7078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62626"/>
                </a:solidFill>
                <a:latin typeface="MathJax_Math-italic"/>
              </a:rPr>
              <a:t>perturbed</a:t>
            </a:r>
            <a:r>
              <a:rPr lang="en-US" dirty="0" err="1">
                <a:solidFill>
                  <a:srgbClr val="262626"/>
                </a:solidFill>
                <a:latin typeface="MathJax_Main"/>
              </a:rPr>
              <a:t>_</a:t>
            </a:r>
            <a:r>
              <a:rPr lang="en-US" dirty="0" err="1">
                <a:solidFill>
                  <a:srgbClr val="262626"/>
                </a:solidFill>
                <a:latin typeface="MathJax_Math-italic"/>
              </a:rPr>
              <a:t>image</a:t>
            </a:r>
            <a:r>
              <a:rPr lang="en-US" dirty="0" smtClean="0">
                <a:solidFill>
                  <a:srgbClr val="262626"/>
                </a:solidFill>
                <a:latin typeface="MathJax_Main"/>
              </a:rPr>
              <a:t>= </a:t>
            </a:r>
            <a:r>
              <a:rPr lang="en-US" dirty="0" smtClean="0">
                <a:solidFill>
                  <a:srgbClr val="262626"/>
                </a:solidFill>
                <a:latin typeface="MathJax_Math-italic"/>
              </a:rPr>
              <a:t>image </a:t>
            </a:r>
            <a:r>
              <a:rPr lang="en-US" dirty="0" smtClean="0">
                <a:solidFill>
                  <a:srgbClr val="262626"/>
                </a:solidFill>
                <a:latin typeface="MathJax_Main"/>
              </a:rPr>
              <a:t>+ </a:t>
            </a:r>
            <a:r>
              <a:rPr lang="en-US" dirty="0" err="1" smtClean="0">
                <a:solidFill>
                  <a:srgbClr val="262626"/>
                </a:solidFill>
                <a:latin typeface="MathJax_Math-italic"/>
              </a:rPr>
              <a:t>epsilon</a:t>
            </a:r>
            <a:r>
              <a:rPr lang="en-US" dirty="0" err="1">
                <a:solidFill>
                  <a:srgbClr val="262626"/>
                </a:solidFill>
                <a:latin typeface="MathJax_Main"/>
              </a:rPr>
              <a:t>∗</a:t>
            </a:r>
            <a:r>
              <a:rPr lang="en-US" dirty="0" err="1">
                <a:solidFill>
                  <a:srgbClr val="262626"/>
                </a:solidFill>
                <a:latin typeface="MathJax_Math-italic"/>
              </a:rPr>
              <a:t>sign</a:t>
            </a:r>
            <a:r>
              <a:rPr lang="en-US" dirty="0">
                <a:solidFill>
                  <a:srgbClr val="262626"/>
                </a:solidFill>
                <a:latin typeface="MathJax_Main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MathJax_Math-italic"/>
              </a:rPr>
              <a:t>data</a:t>
            </a:r>
            <a:r>
              <a:rPr lang="en-US" dirty="0" err="1">
                <a:solidFill>
                  <a:srgbClr val="262626"/>
                </a:solidFill>
                <a:latin typeface="MathJax_Main"/>
              </a:rPr>
              <a:t>_</a:t>
            </a:r>
            <a:r>
              <a:rPr lang="en-US" dirty="0" err="1">
                <a:solidFill>
                  <a:srgbClr val="262626"/>
                </a:solidFill>
                <a:latin typeface="MathJax_Math-italic"/>
              </a:rPr>
              <a:t>grad</a:t>
            </a:r>
            <a:r>
              <a:rPr lang="en-US" dirty="0" smtClean="0">
                <a:solidFill>
                  <a:srgbClr val="262626"/>
                </a:solidFill>
                <a:latin typeface="MathJax_Main"/>
              </a:rPr>
              <a:t>) = </a:t>
            </a:r>
            <a:r>
              <a:rPr lang="en-US" dirty="0" smtClean="0">
                <a:solidFill>
                  <a:srgbClr val="262626"/>
                </a:solidFill>
                <a:latin typeface="MathJax_Math-italic"/>
              </a:rPr>
              <a:t>x </a:t>
            </a:r>
            <a:r>
              <a:rPr lang="en-US" dirty="0" smtClean="0">
                <a:solidFill>
                  <a:srgbClr val="262626"/>
                </a:solidFill>
                <a:latin typeface="MathJax_Main"/>
              </a:rPr>
              <a:t>+ </a:t>
            </a:r>
            <a:r>
              <a:rPr lang="el-GR" dirty="0" smtClean="0">
                <a:solidFill>
                  <a:srgbClr val="262626"/>
                </a:solidFill>
                <a:latin typeface="MathJax_Math-italic"/>
              </a:rPr>
              <a:t>ϵ</a:t>
            </a:r>
            <a:r>
              <a:rPr lang="el-GR" dirty="0">
                <a:solidFill>
                  <a:srgbClr val="262626"/>
                </a:solidFill>
                <a:latin typeface="MathJax_Main"/>
              </a:rPr>
              <a:t>∗</a:t>
            </a:r>
            <a:r>
              <a:rPr lang="en-US" dirty="0">
                <a:solidFill>
                  <a:srgbClr val="262626"/>
                </a:solidFill>
                <a:latin typeface="MathJax_Math-italic"/>
              </a:rPr>
              <a:t>sign</a:t>
            </a:r>
            <a:r>
              <a:rPr lang="en-US" dirty="0">
                <a:solidFill>
                  <a:srgbClr val="262626"/>
                </a:solidFill>
                <a:latin typeface="MathJax_Main"/>
              </a:rPr>
              <a:t>(∇</a:t>
            </a:r>
            <a:r>
              <a:rPr lang="en-US" dirty="0" err="1">
                <a:solidFill>
                  <a:srgbClr val="262626"/>
                </a:solidFill>
                <a:latin typeface="MathJax_Math-italic"/>
              </a:rPr>
              <a:t>xJ</a:t>
            </a:r>
            <a:r>
              <a:rPr lang="en-US" dirty="0">
                <a:solidFill>
                  <a:srgbClr val="262626"/>
                </a:solidFill>
                <a:latin typeface="MathJax_Main"/>
              </a:rPr>
              <a:t>(</a:t>
            </a:r>
            <a:r>
              <a:rPr lang="el-GR" dirty="0">
                <a:solidFill>
                  <a:srgbClr val="262626"/>
                </a:solidFill>
                <a:latin typeface="MathJax_Math-italic"/>
              </a:rPr>
              <a:t>θ</a:t>
            </a:r>
            <a:r>
              <a:rPr lang="el-GR" dirty="0">
                <a:solidFill>
                  <a:srgbClr val="262626"/>
                </a:solidFill>
                <a:latin typeface="MathJax_Main"/>
              </a:rPr>
              <a:t>,</a:t>
            </a:r>
            <a:r>
              <a:rPr lang="en-US" dirty="0" err="1">
                <a:solidFill>
                  <a:srgbClr val="262626"/>
                </a:solidFill>
                <a:latin typeface="MathJax_Main-bold"/>
              </a:rPr>
              <a:t>x</a:t>
            </a:r>
            <a:r>
              <a:rPr lang="en-US" dirty="0" err="1">
                <a:solidFill>
                  <a:srgbClr val="262626"/>
                </a:solidFill>
                <a:latin typeface="MathJax_Main"/>
              </a:rPr>
              <a:t>,</a:t>
            </a:r>
            <a:r>
              <a:rPr lang="en-US" dirty="0" err="1">
                <a:solidFill>
                  <a:srgbClr val="262626"/>
                </a:solidFill>
                <a:latin typeface="MathJax_Math-italic"/>
              </a:rPr>
              <a:t>y</a:t>
            </a:r>
            <a:r>
              <a:rPr lang="en-US" dirty="0">
                <a:solidFill>
                  <a:srgbClr val="262626"/>
                </a:solidFill>
                <a:latin typeface="MathJax_Main"/>
              </a:rPr>
              <a:t>))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7650" y="1407975"/>
            <a:ext cx="76887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727650" y="671255"/>
            <a:ext cx="2012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FreightSans"/>
              </a:rPr>
              <a:t>FGSM Attack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" y="1700549"/>
            <a:ext cx="7453477" cy="26563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PyTorch functions: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727650" y="1642450"/>
            <a:ext cx="7688700" cy="28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Char char="-"/>
            </a:pPr>
            <a:r>
              <a:rPr lang="en-US" sz="1200" u="sng" dirty="0" err="1" smtClean="0">
                <a:solidFill>
                  <a:schemeClr val="hlink"/>
                </a:solidFill>
                <a:latin typeface="+mn-lt"/>
                <a:ea typeface="Arial"/>
                <a:cs typeface="Arial"/>
                <a:sym typeface="Arial"/>
              </a:rPr>
              <a:t>grad.data</a:t>
            </a:r>
            <a:endParaRPr lang="en-US" sz="1200" u="sng" dirty="0" smtClean="0">
              <a:solidFill>
                <a:schemeClr val="hlink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>
              <a:lnSpc>
                <a:spcPct val="200000"/>
              </a:lnSpc>
              <a:buChar char="-"/>
            </a:pPr>
            <a:r>
              <a:rPr lang="en" sz="1200" u="sng" dirty="0" smtClean="0">
                <a:solidFill>
                  <a:schemeClr val="hlink"/>
                </a:solidFill>
                <a:latin typeface="+mn-lt"/>
                <a:hlinkClick r:id="rId3"/>
              </a:rPr>
              <a:t>Data </a:t>
            </a:r>
            <a:r>
              <a:rPr lang="en" sz="1200" u="sng" dirty="0">
                <a:solidFill>
                  <a:schemeClr val="hlink"/>
                </a:solidFill>
                <a:latin typeface="+mn-lt"/>
                <a:hlinkClick r:id="rId3"/>
              </a:rPr>
              <a:t>Loader</a:t>
            </a:r>
            <a:r>
              <a:rPr lang="en" sz="1200" dirty="0">
                <a:latin typeface="+mn-lt"/>
              </a:rPr>
              <a:t> : </a:t>
            </a:r>
            <a:r>
              <a:rPr lang="en" sz="1200" dirty="0" smtClean="0">
                <a:latin typeface="+mn-lt"/>
              </a:rPr>
              <a:t>torchvision.datasets.</a:t>
            </a:r>
            <a:r>
              <a:rPr lang="en-US" sz="1200" dirty="0" smtClean="0">
                <a:latin typeface="+mn-lt"/>
              </a:rPr>
              <a:t>MNIST</a:t>
            </a:r>
            <a:endParaRPr sz="1200" dirty="0">
              <a:latin typeface="+mn-lt"/>
            </a:endParaRPr>
          </a:p>
          <a:p>
            <a:pPr lvl="0">
              <a:lnSpc>
                <a:spcPct val="200000"/>
              </a:lnSpc>
              <a:buChar char="-"/>
            </a:pPr>
            <a:r>
              <a:rPr lang="en-US" sz="1200" u="sng" dirty="0" err="1" smtClean="0">
                <a:solidFill>
                  <a:schemeClr val="hlink"/>
                </a:solidFill>
                <a:latin typeface="+mn-lt"/>
              </a:rPr>
              <a:t>torch.clamp</a:t>
            </a:r>
            <a:endParaRPr lang="en-US" sz="1200" u="sng" dirty="0" smtClean="0">
              <a:solidFill>
                <a:schemeClr val="hlink"/>
              </a:solidFill>
              <a:latin typeface="+mn-lt"/>
            </a:endParaRPr>
          </a:p>
          <a:p>
            <a:pPr lvl="0">
              <a:lnSpc>
                <a:spcPct val="200000"/>
              </a:lnSpc>
              <a:buChar char="-"/>
            </a:pPr>
            <a:r>
              <a:rPr lang="en-US" sz="1200" u="sng" dirty="0" err="1">
                <a:solidFill>
                  <a:schemeClr val="hlink"/>
                </a:solidFill>
                <a:latin typeface="+mn-lt"/>
              </a:rPr>
              <a:t>torch.squeeze</a:t>
            </a:r>
            <a:endParaRPr lang="en-US" sz="1200" u="sng" dirty="0" smtClean="0">
              <a:solidFill>
                <a:schemeClr val="hlink"/>
              </a:solidFill>
              <a:latin typeface="+mn-lt"/>
            </a:endParaRPr>
          </a:p>
          <a:p>
            <a:pPr lvl="0">
              <a:lnSpc>
                <a:spcPct val="200000"/>
              </a:lnSpc>
              <a:buChar char="-"/>
            </a:pPr>
            <a:r>
              <a:rPr lang="en" sz="1200" dirty="0" smtClean="0">
                <a:latin typeface="+mn-lt"/>
              </a:rPr>
              <a:t>Reference</a:t>
            </a:r>
            <a:r>
              <a:rPr lang="en" sz="1200" dirty="0">
                <a:latin typeface="+mn-lt"/>
              </a:rPr>
              <a:t>: </a:t>
            </a:r>
            <a:r>
              <a:rPr lang="en-US" sz="1200" dirty="0">
                <a:latin typeface="+mn-lt"/>
                <a:hlinkClick r:id="rId4"/>
              </a:rPr>
              <a:t>https://pytorch.org/tutorials/beginner/fgsm_tutorial.html</a:t>
            </a:r>
            <a:endParaRPr sz="12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220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Times New Roman</vt:lpstr>
      <vt:lpstr>Arial</vt:lpstr>
      <vt:lpstr>Lucida Calligraphy</vt:lpstr>
      <vt:lpstr>MathJax_Main-bold</vt:lpstr>
      <vt:lpstr>Lato</vt:lpstr>
      <vt:lpstr>FreightSans</vt:lpstr>
      <vt:lpstr>Raleway</vt:lpstr>
      <vt:lpstr>MathJax_Main</vt:lpstr>
      <vt:lpstr>MathJax_Math-italic</vt:lpstr>
      <vt:lpstr>Streamline</vt:lpstr>
      <vt:lpstr>CMPUT 328 - Fall 2019 Assignment 7:  Adversarial Attack on LeNet5</vt:lpstr>
      <vt:lpstr>LeNet5 Architecture:</vt:lpstr>
      <vt:lpstr>Scenario 1</vt:lpstr>
      <vt:lpstr>Scenario 2</vt:lpstr>
      <vt:lpstr>Fast Gradient Sign Attack (FGSM)</vt:lpstr>
      <vt:lpstr>PowerPoint Presentation</vt:lpstr>
      <vt:lpstr>Useful PyTorch functions: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CMPUT 328 - Fall 2019 Assignment 7:  Adversarial Attack on LeNet5</dc:title>
  <cp:lastModifiedBy>Abhineet Singh</cp:lastModifiedBy>
  <cp:revision>15</cp:revision>
  <dcterms:modified xsi:type="dcterms:W3CDTF">2019-10-21T13:38:35Z</dcterms:modified>
</cp:coreProperties>
</file>