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60"/>
  </p:notesMasterIdLst>
  <p:sldIdLst>
    <p:sldId id="256" r:id="rId3"/>
    <p:sldId id="257" r:id="rId4"/>
    <p:sldId id="290" r:id="rId5"/>
    <p:sldId id="291" r:id="rId6"/>
    <p:sldId id="304" r:id="rId7"/>
    <p:sldId id="305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9" r:id="rId27"/>
    <p:sldId id="280" r:id="rId28"/>
    <p:sldId id="276" r:id="rId29"/>
    <p:sldId id="277" r:id="rId30"/>
    <p:sldId id="278" r:id="rId31"/>
    <p:sldId id="301" r:id="rId32"/>
    <p:sldId id="307" r:id="rId33"/>
    <p:sldId id="281" r:id="rId34"/>
    <p:sldId id="282" r:id="rId35"/>
    <p:sldId id="283" r:id="rId36"/>
    <p:sldId id="284" r:id="rId37"/>
    <p:sldId id="285" r:id="rId38"/>
    <p:sldId id="286" r:id="rId39"/>
    <p:sldId id="311" r:id="rId40"/>
    <p:sldId id="292" r:id="rId41"/>
    <p:sldId id="300" r:id="rId42"/>
    <p:sldId id="308" r:id="rId43"/>
    <p:sldId id="288" r:id="rId44"/>
    <p:sldId id="310" r:id="rId45"/>
    <p:sldId id="309" r:id="rId46"/>
    <p:sldId id="293" r:id="rId47"/>
    <p:sldId id="294" r:id="rId48"/>
    <p:sldId id="295" r:id="rId49"/>
    <p:sldId id="299" r:id="rId50"/>
    <p:sldId id="302" r:id="rId51"/>
    <p:sldId id="303" r:id="rId52"/>
    <p:sldId id="314" r:id="rId53"/>
    <p:sldId id="315" r:id="rId54"/>
    <p:sldId id="316" r:id="rId55"/>
    <p:sldId id="298" r:id="rId56"/>
    <p:sldId id="297" r:id="rId57"/>
    <p:sldId id="313" r:id="rId58"/>
    <p:sldId id="312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98AD2-6ED5-40EF-83B2-984F0849C0D8}" type="datetimeFigureOut">
              <a:rPr lang="en-CA" smtClean="0"/>
              <a:t>2019-09-06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0EB42-132C-4E0D-A84E-2403E438B6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836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0EB42-132C-4E0D-A84E-2403E438B6A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7185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64B5AC-C1E9-44F5-8689-E6143B759B1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525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6A90EE-9DEC-4025-8E78-8BB8D9EB77C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686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458E8C-3E40-401B-AA1C-2B8287E6C4D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298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4732A7-DA9B-422E-AFE3-17892364877C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1678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3B5177-FDE5-4105-B7C4-1D4FA9676AC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4945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272C85-BB78-4734-9045-22CE28A5C039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786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ABA533E-FF73-4659-BFBC-FC752526DE7D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42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8617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2E76A8-6ABA-452B-ADCA-7C6FCBBDBD3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493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59BAEB-4C19-4AE9-A81C-4A31CF8945D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63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43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D8E705-A1BA-4605-864F-BA649C8D1FC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2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75272D-3FE5-47FC-ABD5-D2EB477EAC9F}" type="slidenum">
              <a:rPr lang="en-US" altLang="en-US">
                <a:solidFill>
                  <a:prstClr val="black"/>
                </a:solidFill>
              </a:rPr>
              <a:pPr/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10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C06994-0007-43CF-B7E3-CD303AFDFF3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1839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20BBCE-DE95-4924-84EE-4A9FF3CCB22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25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C8CF6F-58DD-4BE2-AD0C-797D06E69C69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1167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8C02A3-825E-499C-9146-122A88EB65D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816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354175-1673-43C7-85A5-1D3C00CBD3AB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134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43C2E1-39F3-4D9D-AFAA-20B3EE6D719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4243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8C02A3-825E-499C-9146-122A88EB65D2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2724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15AE79-2F61-4ABB-9EBD-C552256F6E5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99835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2BFB37-CFC9-4D2C-A38F-80339B18E47D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0815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D39350-5888-48AD-BB44-BA8A31F2A448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10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75272D-3FE5-47FC-ABD5-D2EB477EAC9F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6741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3FFD0E-B6CE-47E1-B9F9-96E38D99E3BF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099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615F30-609A-4363-8C77-DA936AE246E2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666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402D4A-AFE3-40E7-8B8A-E9D1475DFB2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696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6012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8C02A3-825E-499C-9146-122A88EB65D2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3051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75272D-3FE5-47FC-ABD5-D2EB477EAC9F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73105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16AD01-BAF3-484A-8102-3F051B76FD61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5836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16AD01-BAF3-484A-8102-3F051B76FD61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112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16AD01-BAF3-484A-8102-3F051B76FD61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2379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16AD01-BAF3-484A-8102-3F051B76FD61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0822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16AD01-BAF3-484A-8102-3F051B76FD61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463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042A59-A8B2-42F7-A1E9-01897F0B28E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545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75272D-3FE5-47FC-ABD5-D2EB477EAC9F}" type="slidenum">
              <a:rPr lang="en-US" altLang="en-US">
                <a:solidFill>
                  <a:prstClr val="black"/>
                </a:solidFill>
              </a:rPr>
              <a:pPr/>
              <a:t>45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2965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16AD01-BAF3-484A-8102-3F051B76FD61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716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1118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8C02A3-825E-499C-9146-122A88EB65D2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2949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8C02A3-825E-499C-9146-122A88EB65D2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2108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8C02A3-825E-499C-9146-122A88EB65D2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6200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75272D-3FE5-47FC-ABD5-D2EB477EAC9F}" type="slidenum">
              <a:rPr lang="en-US" altLang="en-US">
                <a:solidFill>
                  <a:prstClr val="black"/>
                </a:solidFill>
              </a:rPr>
              <a:pPr/>
              <a:t>57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712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F57209-BFFE-4A71-96C0-B8602C9226C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098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F0081BF-218E-401C-A206-834BB36A865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480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2D965D-4D3A-4C90-B5DF-AE0C92E1532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6947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9F4E6B-228F-45CB-90F5-94424F4E330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0684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9F9851-9176-4CBB-A1C1-9E61C493634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788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F0D3-2F06-42C9-A0C5-642B2C8882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607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F0D3-2F06-42C9-A0C5-642B2C8882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977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F0D3-2F06-42C9-A0C5-642B2C8882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4093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360" y="1121879"/>
            <a:ext cx="685728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360" y="3601819"/>
            <a:ext cx="685728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26" indent="0" algn="ctr">
              <a:buNone/>
              <a:defRPr sz="1814"/>
            </a:lvl2pPr>
            <a:lvl3pPr marL="829452" indent="0" algn="ctr">
              <a:buNone/>
              <a:defRPr sz="1633"/>
            </a:lvl3pPr>
            <a:lvl4pPr marL="1244178" indent="0" algn="ctr">
              <a:buNone/>
              <a:defRPr sz="1451"/>
            </a:lvl4pPr>
            <a:lvl5pPr marL="1658904" indent="0" algn="ctr">
              <a:buNone/>
              <a:defRPr sz="1451"/>
            </a:lvl5pPr>
            <a:lvl6pPr marL="2073631" indent="0" algn="ctr">
              <a:buNone/>
              <a:defRPr sz="1451"/>
            </a:lvl6pPr>
            <a:lvl7pPr marL="2488357" indent="0" algn="ctr">
              <a:buNone/>
              <a:defRPr sz="1451"/>
            </a:lvl7pPr>
            <a:lvl8pPr marL="2903083" indent="0" algn="ctr">
              <a:buNone/>
              <a:defRPr sz="1451"/>
            </a:lvl8pPr>
            <a:lvl9pPr marL="3317809" indent="0" algn="ctr">
              <a:buNone/>
              <a:defRPr sz="1451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BD88FA2-26AB-436C-8908-B57F75FC6C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2571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>
          <a:xfrm>
            <a:off x="6963924" y="6583802"/>
            <a:ext cx="2128320" cy="256941"/>
          </a:xfrm>
        </p:spPr>
        <p:txBody>
          <a:bodyPr/>
          <a:lstStyle>
            <a:lvl1pPr>
              <a:defRPr/>
            </a:lvl1pPr>
          </a:lstStyle>
          <a:p>
            <a:fld id="{0C039518-68BF-4BFC-A3DD-5EB5FF1126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542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21" y="1709460"/>
            <a:ext cx="7886880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521" y="4589763"/>
            <a:ext cx="7886880" cy="1499197"/>
          </a:xfrm>
        </p:spPr>
        <p:txBody>
          <a:bodyPr/>
          <a:lstStyle>
            <a:lvl1pPr marL="0" indent="0">
              <a:buNone/>
              <a:defRPr sz="2177"/>
            </a:lvl1pPr>
            <a:lvl2pPr marL="414726" indent="0">
              <a:buNone/>
              <a:defRPr sz="1814"/>
            </a:lvl2pPr>
            <a:lvl3pPr marL="829452" indent="0">
              <a:buNone/>
              <a:defRPr sz="1633"/>
            </a:lvl3pPr>
            <a:lvl4pPr marL="1244178" indent="0">
              <a:buNone/>
              <a:defRPr sz="1451"/>
            </a:lvl4pPr>
            <a:lvl5pPr marL="1658904" indent="0">
              <a:buNone/>
              <a:defRPr sz="1451"/>
            </a:lvl5pPr>
            <a:lvl6pPr marL="2073631" indent="0">
              <a:buNone/>
              <a:defRPr sz="1451"/>
            </a:lvl6pPr>
            <a:lvl7pPr marL="2488357" indent="0">
              <a:buNone/>
              <a:defRPr sz="1451"/>
            </a:lvl7pPr>
            <a:lvl8pPr marL="2903083" indent="0">
              <a:buNone/>
              <a:defRPr sz="1451"/>
            </a:lvl8pPr>
            <a:lvl9pPr marL="3317809" indent="0">
              <a:buNone/>
              <a:defRPr sz="145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BC9C3B3-B24D-4373-B0B3-95C8D22CF4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447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0" y="1604328"/>
            <a:ext cx="4043520" cy="39762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241" y="1604328"/>
            <a:ext cx="4044960" cy="39762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4685861-C4C9-4B74-A735-DE289F6E32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2804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81" y="365798"/>
            <a:ext cx="7886880" cy="13249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280" y="1680657"/>
            <a:ext cx="3869280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26" indent="0">
              <a:buNone/>
              <a:defRPr sz="1814" b="1"/>
            </a:lvl2pPr>
            <a:lvl3pPr marL="829452" indent="0">
              <a:buNone/>
              <a:defRPr sz="1633" b="1"/>
            </a:lvl3pPr>
            <a:lvl4pPr marL="1244178" indent="0">
              <a:buNone/>
              <a:defRPr sz="1451" b="1"/>
            </a:lvl4pPr>
            <a:lvl5pPr marL="1658904" indent="0">
              <a:buNone/>
              <a:defRPr sz="1451" b="1"/>
            </a:lvl5pPr>
            <a:lvl6pPr marL="2073631" indent="0">
              <a:buNone/>
              <a:defRPr sz="1451" b="1"/>
            </a:lvl6pPr>
            <a:lvl7pPr marL="2488357" indent="0">
              <a:buNone/>
              <a:defRPr sz="1451" b="1"/>
            </a:lvl7pPr>
            <a:lvl8pPr marL="2903083" indent="0">
              <a:buNone/>
              <a:defRPr sz="1451" b="1"/>
            </a:lvl8pPr>
            <a:lvl9pPr marL="3317809" indent="0">
              <a:buNone/>
              <a:defRPr sz="145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80" y="2504424"/>
            <a:ext cx="3869280" cy="36853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0" y="1680657"/>
            <a:ext cx="3886560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26" indent="0">
              <a:buNone/>
              <a:defRPr sz="1814" b="1"/>
            </a:lvl2pPr>
            <a:lvl3pPr marL="829452" indent="0">
              <a:buNone/>
              <a:defRPr sz="1633" b="1"/>
            </a:lvl3pPr>
            <a:lvl4pPr marL="1244178" indent="0">
              <a:buNone/>
              <a:defRPr sz="1451" b="1"/>
            </a:lvl4pPr>
            <a:lvl5pPr marL="1658904" indent="0">
              <a:buNone/>
              <a:defRPr sz="1451" b="1"/>
            </a:lvl5pPr>
            <a:lvl6pPr marL="2073631" indent="0">
              <a:buNone/>
              <a:defRPr sz="1451" b="1"/>
            </a:lvl6pPr>
            <a:lvl7pPr marL="2488357" indent="0">
              <a:buNone/>
              <a:defRPr sz="1451" b="1"/>
            </a:lvl7pPr>
            <a:lvl8pPr marL="2903083" indent="0">
              <a:buNone/>
              <a:defRPr sz="1451" b="1"/>
            </a:lvl8pPr>
            <a:lvl9pPr marL="3317809" indent="0">
              <a:buNone/>
              <a:defRPr sz="145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0" y="2504424"/>
            <a:ext cx="3886560" cy="36853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B4C9CE7-D3C6-4FED-A105-8D40C676A4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5138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FAE87C8-B7B5-47B7-B3E5-05C49AACA9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943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6944513" y="6618308"/>
            <a:ext cx="2128320" cy="222437"/>
          </a:xfrm>
        </p:spPr>
        <p:txBody>
          <a:bodyPr/>
          <a:lstStyle>
            <a:lvl1pPr>
              <a:defRPr/>
            </a:lvl1pPr>
          </a:lstStyle>
          <a:p>
            <a:fld id="{F99DB6FE-BB4E-4E7B-9C68-E305FDE283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456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80" y="456528"/>
            <a:ext cx="294912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00" y="987944"/>
            <a:ext cx="462816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280" y="2057977"/>
            <a:ext cx="2949120" cy="3810640"/>
          </a:xfrm>
        </p:spPr>
        <p:txBody>
          <a:bodyPr/>
          <a:lstStyle>
            <a:lvl1pPr marL="0" indent="0">
              <a:buNone/>
              <a:defRPr sz="1451"/>
            </a:lvl1pPr>
            <a:lvl2pPr marL="414726" indent="0">
              <a:buNone/>
              <a:defRPr sz="1270"/>
            </a:lvl2pPr>
            <a:lvl3pPr marL="829452" indent="0">
              <a:buNone/>
              <a:defRPr sz="1089"/>
            </a:lvl3pPr>
            <a:lvl4pPr marL="1244178" indent="0">
              <a:buNone/>
              <a:defRPr sz="907"/>
            </a:lvl4pPr>
            <a:lvl5pPr marL="1658904" indent="0">
              <a:buNone/>
              <a:defRPr sz="907"/>
            </a:lvl5pPr>
            <a:lvl6pPr marL="2073631" indent="0">
              <a:buNone/>
              <a:defRPr sz="907"/>
            </a:lvl6pPr>
            <a:lvl7pPr marL="2488357" indent="0">
              <a:buNone/>
              <a:defRPr sz="907"/>
            </a:lvl7pPr>
            <a:lvl8pPr marL="2903083" indent="0">
              <a:buNone/>
              <a:defRPr sz="907"/>
            </a:lvl8pPr>
            <a:lvl9pPr marL="3317809" indent="0">
              <a:buNone/>
              <a:defRPr sz="9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48FFB0B-EDAB-45D2-B60E-0CB5F5CB45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82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F0D3-2F06-42C9-A0C5-642B2C8882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604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80" y="456528"/>
            <a:ext cx="294912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8000" y="987944"/>
            <a:ext cx="462816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26" indent="0">
              <a:buNone/>
              <a:defRPr sz="2540"/>
            </a:lvl2pPr>
            <a:lvl3pPr marL="829452" indent="0">
              <a:buNone/>
              <a:defRPr sz="2177"/>
            </a:lvl3pPr>
            <a:lvl4pPr marL="1244178" indent="0">
              <a:buNone/>
              <a:defRPr sz="1814"/>
            </a:lvl4pPr>
            <a:lvl5pPr marL="1658904" indent="0">
              <a:buNone/>
              <a:defRPr sz="1814"/>
            </a:lvl5pPr>
            <a:lvl6pPr marL="2073631" indent="0">
              <a:buNone/>
              <a:defRPr sz="1814"/>
            </a:lvl6pPr>
            <a:lvl7pPr marL="2488357" indent="0">
              <a:buNone/>
              <a:defRPr sz="1814"/>
            </a:lvl7pPr>
            <a:lvl8pPr marL="2903083" indent="0">
              <a:buNone/>
              <a:defRPr sz="1814"/>
            </a:lvl8pPr>
            <a:lvl9pPr marL="3317809" indent="0">
              <a:buNone/>
              <a:defRPr sz="1814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280" y="2057977"/>
            <a:ext cx="2949120" cy="3810640"/>
          </a:xfrm>
        </p:spPr>
        <p:txBody>
          <a:bodyPr/>
          <a:lstStyle>
            <a:lvl1pPr marL="0" indent="0">
              <a:buNone/>
              <a:defRPr sz="1451"/>
            </a:lvl1pPr>
            <a:lvl2pPr marL="414726" indent="0">
              <a:buNone/>
              <a:defRPr sz="1270"/>
            </a:lvl2pPr>
            <a:lvl3pPr marL="829452" indent="0">
              <a:buNone/>
              <a:defRPr sz="1089"/>
            </a:lvl3pPr>
            <a:lvl4pPr marL="1244178" indent="0">
              <a:buNone/>
              <a:defRPr sz="907"/>
            </a:lvl4pPr>
            <a:lvl5pPr marL="1658904" indent="0">
              <a:buNone/>
              <a:defRPr sz="907"/>
            </a:lvl5pPr>
            <a:lvl6pPr marL="2073631" indent="0">
              <a:buNone/>
              <a:defRPr sz="907"/>
            </a:lvl6pPr>
            <a:lvl7pPr marL="2488357" indent="0">
              <a:buNone/>
              <a:defRPr sz="907"/>
            </a:lvl7pPr>
            <a:lvl8pPr marL="2903083" indent="0">
              <a:buNone/>
              <a:defRPr sz="907"/>
            </a:lvl8pPr>
            <a:lvl9pPr marL="3317809" indent="0">
              <a:buNone/>
              <a:defRPr sz="90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93CC989-BF17-48F8-B955-BA01F8A4D8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369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A477D9C-6551-4B90-B4F9-F56B62D547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1452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880" y="273629"/>
            <a:ext cx="2056320" cy="530695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481" y="273629"/>
            <a:ext cx="6032160" cy="530695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6474D41-16E4-4EAE-B13C-4C1A161FD0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9281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938776" y="6534597"/>
            <a:ext cx="2128320" cy="248315"/>
          </a:xfrm>
        </p:spPr>
        <p:txBody>
          <a:bodyPr/>
          <a:lstStyle>
            <a:lvl1pPr>
              <a:defRPr/>
            </a:lvl1pPr>
          </a:lstStyle>
          <a:p>
            <a:fld id="{E3DBF1F2-744B-4B52-8572-C0D01532E4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86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F0D3-2F06-42C9-A0C5-642B2C8882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69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F0D3-2F06-42C9-A0C5-642B2C8882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91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F0D3-2F06-42C9-A0C5-642B2C8882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155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F0D3-2F06-42C9-A0C5-642B2C8882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198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F0D3-2F06-42C9-A0C5-642B2C8882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37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F0D3-2F06-42C9-A0C5-642B2C8882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6958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2F0D3-2F06-42C9-A0C5-642B2C8882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524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2F0D3-2F06-42C9-A0C5-642B2C8882C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004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6481" y="273629"/>
            <a:ext cx="8226720" cy="114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6481" y="1604328"/>
            <a:ext cx="8226720" cy="397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6481" y="6247376"/>
            <a:ext cx="2128320" cy="47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656650" algn="l"/>
                <a:tab pos="1313299" algn="l"/>
                <a:tab pos="1969949" algn="l"/>
              </a:tabLst>
              <a:defRPr sz="127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pPr defTabSz="41472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680" y="6247376"/>
            <a:ext cx="2897280" cy="47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</a:tabLst>
              <a:defRPr sz="127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pPr defTabSz="41472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21" y="6247376"/>
            <a:ext cx="2128320" cy="47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656650" algn="l"/>
                <a:tab pos="1313299" algn="l"/>
                <a:tab pos="1969949" algn="l"/>
              </a:tabLst>
              <a:defRPr sz="1270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defRPr>
            </a:lvl1pPr>
          </a:lstStyle>
          <a:p>
            <a:pPr defTabSz="414726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4D51ADC2-1E77-486F-AC8F-F3423B108D92}" type="slidenum">
              <a:rPr lang="en-US" altLang="en-US" smtClean="0"/>
              <a:pPr defTabSz="414726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65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14726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1" kern="1200">
          <a:solidFill>
            <a:srgbClr val="000000"/>
          </a:solidFill>
          <a:latin typeface="+mj-lt"/>
          <a:ea typeface="+mj-ea"/>
          <a:cs typeface="+mj-cs"/>
        </a:defRPr>
      </a:lvl1pPr>
      <a:lvl2pPr marL="673930" indent="-259204" algn="ctr" defTabSz="414726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2pPr>
      <a:lvl3pPr marL="1036815" indent="-207363" algn="ctr" defTabSz="414726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3pPr>
      <a:lvl4pPr marL="1451541" indent="-207363" algn="ctr" defTabSz="414726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4pPr>
      <a:lvl5pPr marL="1866268" indent="-207363" algn="ctr" defTabSz="414726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5pPr>
      <a:lvl6pPr marL="2280994" indent="-207363" algn="ctr" defTabSz="414726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6pPr>
      <a:lvl7pPr marL="2695720" indent="-207363" algn="ctr" defTabSz="414726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7pPr>
      <a:lvl8pPr marL="3110446" indent="-207363" algn="ctr" defTabSz="414726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8pPr>
      <a:lvl9pPr marL="3525172" indent="-207363" algn="ctr" defTabSz="414726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991">
          <a:solidFill>
            <a:srgbClr val="000000"/>
          </a:solidFill>
          <a:latin typeface="Arial" panose="020B0604020202020204" pitchFamily="34" charset="0"/>
          <a:ea typeface="Droid Sans Fallback" charset="0"/>
          <a:cs typeface="Droid Sans Fallback" charset="0"/>
        </a:defRPr>
      </a:lvl9pPr>
    </p:titleStyle>
    <p:bodyStyle>
      <a:lvl1pPr marL="311045" indent="-311045" algn="l" defTabSz="414726" rtl="0" fontAlgn="base" hangingPunct="0">
        <a:lnSpc>
          <a:spcPct val="93000"/>
        </a:lnSpc>
        <a:spcBef>
          <a:spcPct val="0"/>
        </a:spcBef>
        <a:spcAft>
          <a:spcPts val="1293"/>
        </a:spcAft>
        <a:buClr>
          <a:srgbClr val="000000"/>
        </a:buClr>
        <a:buSzPct val="100000"/>
        <a:buFont typeface="Times New Roman" panose="02020603050405020304" pitchFamily="18" charset="0"/>
        <a:defRPr sz="2903" kern="1200">
          <a:solidFill>
            <a:srgbClr val="000000"/>
          </a:solidFill>
          <a:latin typeface="+mn-lt"/>
          <a:ea typeface="+mn-ea"/>
          <a:cs typeface="+mn-cs"/>
        </a:defRPr>
      </a:lvl1pPr>
      <a:lvl2pPr marL="673930" indent="-259204" algn="l" defTabSz="414726" rtl="0" fontAlgn="base" hangingPunct="0">
        <a:lnSpc>
          <a:spcPct val="93000"/>
        </a:lnSpc>
        <a:spcBef>
          <a:spcPct val="0"/>
        </a:spcBef>
        <a:spcAft>
          <a:spcPts val="1032"/>
        </a:spcAft>
        <a:buClr>
          <a:srgbClr val="000000"/>
        </a:buClr>
        <a:buSzPct val="100000"/>
        <a:buFont typeface="Times New Roman" panose="02020603050405020304" pitchFamily="18" charset="0"/>
        <a:defRPr sz="2540" kern="1200">
          <a:solidFill>
            <a:srgbClr val="000000"/>
          </a:solidFill>
          <a:latin typeface="+mn-lt"/>
          <a:ea typeface="+mn-ea"/>
          <a:cs typeface="+mn-cs"/>
        </a:defRPr>
      </a:lvl2pPr>
      <a:lvl3pPr marL="1036815" indent="-207363" algn="l" defTabSz="414726" rtl="0" fontAlgn="base" hangingPunct="0">
        <a:lnSpc>
          <a:spcPct val="93000"/>
        </a:lnSpc>
        <a:spcBef>
          <a:spcPct val="0"/>
        </a:spcBef>
        <a:spcAft>
          <a:spcPts val="771"/>
        </a:spcAft>
        <a:buClr>
          <a:srgbClr val="000000"/>
        </a:buClr>
        <a:buSzPct val="100000"/>
        <a:buFont typeface="Times New Roman" panose="02020603050405020304" pitchFamily="18" charset="0"/>
        <a:defRPr sz="2177" kern="1200">
          <a:solidFill>
            <a:srgbClr val="000000"/>
          </a:solidFill>
          <a:latin typeface="+mn-lt"/>
          <a:ea typeface="+mn-ea"/>
          <a:cs typeface="+mn-cs"/>
        </a:defRPr>
      </a:lvl3pPr>
      <a:lvl4pPr marL="1451541" indent="-207363" algn="l" defTabSz="414726" rtl="0" fontAlgn="base" hangingPunct="0">
        <a:lnSpc>
          <a:spcPct val="93000"/>
        </a:lnSpc>
        <a:spcBef>
          <a:spcPct val="0"/>
        </a:spcBef>
        <a:spcAft>
          <a:spcPts val="522"/>
        </a:spcAft>
        <a:buClr>
          <a:srgbClr val="000000"/>
        </a:buClr>
        <a:buSzPct val="100000"/>
        <a:buFont typeface="Times New Roman" panose="02020603050405020304" pitchFamily="18" charset="0"/>
        <a:defRPr sz="1814" kern="1200">
          <a:solidFill>
            <a:srgbClr val="000000"/>
          </a:solidFill>
          <a:latin typeface="+mn-lt"/>
          <a:ea typeface="+mn-ea"/>
          <a:cs typeface="+mn-cs"/>
        </a:defRPr>
      </a:lvl4pPr>
      <a:lvl5pPr marL="1866268" indent="-207363" algn="l" defTabSz="414726" rtl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anose="02020603050405020304" pitchFamily="18" charset="0"/>
        <a:defRPr sz="1814" kern="1200">
          <a:solidFill>
            <a:srgbClr val="000000"/>
          </a:solidFill>
          <a:latin typeface="+mn-lt"/>
          <a:ea typeface="+mn-ea"/>
          <a:cs typeface="+mn-cs"/>
        </a:defRPr>
      </a:lvl5pPr>
      <a:lvl6pPr marL="2280994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python-numpy-tutorial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reference/generated/numpy.array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user/basics.creation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-1.13.0/reference/routines.array-creation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reference/arrays.indexing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reference/arrays.indexing.html#integer-array-indexin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reference/arrays.indexing.html#boolean-array-indexin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772124/what-does-the-python-ellipsis-object-do" TargetMode="Externa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py-lectures.org/intro/numpy/operations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ocs.scipy.org/doc/numpy/reference/generated/numpy.matmul.html" TargetMode="External"/><Relationship Id="rId4" Type="http://schemas.openxmlformats.org/officeDocument/2006/relationships/hyperlink" Target="https://docs.scipy.org/doc/numpy/reference/generated/numpy.dot.html#numpy.dot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-1.13.0/reference/routines.math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user/theory.broadcasting.html#array-broadcasting-in-numpy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%22C:/Program%20Files%20(x86)/K-Lite%20Codec%20Pack/MPC-HC64/mpc-hc64.exe%22%20%22H:/UofA/328%20F19/Get%20started%20with%20Google%20Colaboratory%20(Coding%20TensorFlow).mp4%22%20/fullscreen" TargetMode="External"/><Relationship Id="rId2" Type="http://schemas.openxmlformats.org/officeDocument/2006/relationships/hyperlink" Target="https://colab.research.google.com/notebooks/welcome.ipynb" TargetMode="Externa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.or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cikit-image.org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image.org/docs/dev/api/skimage.io.html#imread" TargetMode="External"/><Relationship Id="rId3" Type="http://schemas.openxmlformats.org/officeDocument/2006/relationships/hyperlink" Target="https://docs.opencv.org/3.0-beta/doc/py_tutorials/py_gui/py_image_display/py_image_display.html" TargetMode="External"/><Relationship Id="rId7" Type="http://schemas.openxmlformats.org/officeDocument/2006/relationships/hyperlink" Target="https://scikit-image.org/docs/dev/api/skimage.io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cs.opencv.org/3.0-beta/modules/imgcodecs/doc/reading_and_writing_images.html#imwrite" TargetMode="External"/><Relationship Id="rId5" Type="http://schemas.openxmlformats.org/officeDocument/2006/relationships/hyperlink" Target="https://docs.opencv.org/3.0-beta/modules/imgproc/doc/geometric_transformations.html#resize" TargetMode="External"/><Relationship Id="rId4" Type="http://schemas.openxmlformats.org/officeDocument/2006/relationships/hyperlink" Target="https://docs.opencv.org/3.0-beta/modules/imgcodecs/doc/reading_and_writing_images.html#Mat%20imread(const%20String&amp;%20filename,%20int%20flags)" TargetMode="External"/><Relationship Id="rId9" Type="http://schemas.openxmlformats.org/officeDocument/2006/relationships/hyperlink" Target="https://scikit-image.org/docs/dev/api/skimage.transform.html#resiz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3.0-beta/modules/highgui/doc/user_interface.html#imshow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image.org/docs/dev/api/skimage.filters.html#skimage.filters.sobel" TargetMode="External"/><Relationship Id="rId3" Type="http://schemas.openxmlformats.org/officeDocument/2006/relationships/hyperlink" Target="https://docs.opencv.org/3.0-beta/modules/imgproc/doc/filtering.html" TargetMode="External"/><Relationship Id="rId7" Type="http://schemas.openxmlformats.org/officeDocument/2006/relationships/hyperlink" Target="https://scikit-image.org/docs/dev/api/skimage.filters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cs.opencv.org/3.0-beta/modules/imgproc/doc/filtering.html#void%20medianBlur(InputArray%20src,%20OutputArray%20dst,%20int%20ksize)" TargetMode="External"/><Relationship Id="rId5" Type="http://schemas.openxmlformats.org/officeDocument/2006/relationships/hyperlink" Target="https://docs.opencv.org/3.0-beta/modules/imgproc/doc/filtering.html#gaussianblur" TargetMode="External"/><Relationship Id="rId10" Type="http://schemas.openxmlformats.org/officeDocument/2006/relationships/hyperlink" Target="https://scikit-image.org/docs/dev/api/skimage.filters.html#median" TargetMode="External"/><Relationship Id="rId4" Type="http://schemas.openxmlformats.org/officeDocument/2006/relationships/hyperlink" Target="https://docs.opencv.org/3.0-beta/modules/imgproc/doc/filtering.html#sobel" TargetMode="External"/><Relationship Id="rId9" Type="http://schemas.openxmlformats.org/officeDocument/2006/relationships/hyperlink" Target="https://scikit-image.org/docs/dev/api/skimage.filters.html#skimage.filters.gaussian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3.xml"/><Relationship Id="rId4" Type="http://schemas.openxmlformats.org/officeDocument/2006/relationships/hyperlink" Target="%22C:/Program%20Files%20(x86)/K-Lite%20Codec%20Pack/MPC-HC64/mpc-hc64.exe%22%20%22H:/UofA/328%20F19/PyTorch%20Tutorial%20A%20Quick%20Preview.mp4%22%20/fullscreen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tutorials/beginner/blitz/tensor_tutorial.html#numpy-bridg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hui.github.io/2018/02/09/PyTorch-Basic-operations/" TargetMode="Externa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master/notes/broadcasting.html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notebooks/basic_features_overview.ipynb" TargetMode="External"/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hyperlink" Target="https://pytorch.org/docs/master/notes/broadcasting.html" TargetMode="Externa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pytorch.org/docs/master/torchvision/transforms.html#torchvision.transforms.Resize" TargetMode="External"/><Relationship Id="rId3" Type="http://schemas.openxmlformats.org/officeDocument/2006/relationships/hyperlink" Target="https://pytorch.org/docs/master/torchvision/transforms.html" TargetMode="External"/><Relationship Id="rId7" Type="http://schemas.openxmlformats.org/officeDocument/2006/relationships/hyperlink" Target="https://pytorch.org/docs/master/torchvision/transforms.html#torchvision.transforms.functional.pad" TargetMode="External"/><Relationship Id="rId12" Type="http://schemas.openxmlformats.org/officeDocument/2006/relationships/hyperlink" Target="https://pytorch.org/docs/master/torchvision/transforms.html#torchvision.transforms.RandomRotation" TargetMode="External"/><Relationship Id="rId2" Type="http://schemas.openxmlformats.org/officeDocument/2006/relationships/hyperlink" Target="https://pytorch.org/docs/master/torchvision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pytorch.org/docs/master/torchvision/transforms.html#torchvision.transforms.Grayscale" TargetMode="External"/><Relationship Id="rId11" Type="http://schemas.openxmlformats.org/officeDocument/2006/relationships/hyperlink" Target="https://pytorch.org/docs/master/torchvision/transforms.html#torchvision.transforms.RandomHorizontalFlip" TargetMode="External"/><Relationship Id="rId5" Type="http://schemas.openxmlformats.org/officeDocument/2006/relationships/hyperlink" Target="https://pytorch.org/docs/master/torchvision/transforms.html#torchvision.transforms.CenterCrop" TargetMode="External"/><Relationship Id="rId10" Type="http://schemas.openxmlformats.org/officeDocument/2006/relationships/hyperlink" Target="https://pytorch.org/docs/master/torchvision/transforms.html#torchvision.transforms.RandomAffine" TargetMode="External"/><Relationship Id="rId4" Type="http://schemas.openxmlformats.org/officeDocument/2006/relationships/hyperlink" Target="https://pytorch.org/docs/master/torchvision/transforms.html#torchvision.transforms.Compose" TargetMode="External"/><Relationship Id="rId9" Type="http://schemas.openxmlformats.org/officeDocument/2006/relationships/hyperlink" Target="https://pytorch.org/docs/master/torchvision/transforms.html#torchvision.transforms.RandomCrop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npa/tensorboardX" TargetMode="Externa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notebooks/io.ipynb" TargetMode="Externa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CMPUT 328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Getting Started with </a:t>
            </a:r>
            <a:r>
              <a:rPr lang="en-CA" dirty="0" err="1" smtClean="0"/>
              <a:t>Colab</a:t>
            </a:r>
            <a:r>
              <a:rPr lang="en-CA" dirty="0" smtClean="0"/>
              <a:t>, </a:t>
            </a:r>
            <a:r>
              <a:rPr lang="en-CA" dirty="0" err="1" smtClean="0"/>
              <a:t>Numpy</a:t>
            </a:r>
            <a:r>
              <a:rPr lang="en-CA" dirty="0" smtClean="0"/>
              <a:t> and </a:t>
            </a:r>
            <a:r>
              <a:rPr lang="en-CA" dirty="0" err="1" smtClean="0"/>
              <a:t>PyTorch</a:t>
            </a:r>
            <a:endParaRPr lang="en-CA" dirty="0"/>
          </a:p>
        </p:txBody>
      </p:sp>
      <p:pic>
        <p:nvPicPr>
          <p:cNvPr id="5" name="Picture 4" descr="E:\Users\Tommy\Pictures\university-of-alberta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739" y="5867403"/>
            <a:ext cx="4010523" cy="99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67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Basic data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87" y="2216520"/>
            <a:ext cx="9053489" cy="305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4147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Basic data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77" y="1339560"/>
            <a:ext cx="8196480" cy="5457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309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Containers - 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1639"/>
            <a:ext cx="9146992" cy="374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68203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Containers – List Slicing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41" y="1224360"/>
            <a:ext cx="7128000" cy="305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912961" y="4478761"/>
            <a:ext cx="6552000" cy="704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60020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2177"/>
              <a:t>Syntax:</a:t>
            </a:r>
          </a:p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2177">
                <a:solidFill>
                  <a:srgbClr val="FF3333"/>
                </a:solidFill>
              </a:rPr>
              <a:t>a[start:end:step]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V="1">
            <a:off x="1160640" y="5181481"/>
            <a:ext cx="414720" cy="5428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CA" sz="1633">
              <a:solidFill>
                <a:srgbClr val="000000"/>
              </a:solidFill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80321" y="5722921"/>
            <a:ext cx="1078560" cy="77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55220" rIns="81638" bIns="40819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633"/>
              <a:t>Inclusive</a:t>
            </a:r>
          </a:p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633"/>
              <a:t>Start from 0</a:t>
            </a:r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 flipV="1">
            <a:off x="2239201" y="5181481"/>
            <a:ext cx="1440" cy="5428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CA" sz="1633">
              <a:solidFill>
                <a:srgbClr val="000000"/>
              </a:solidFill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742401" y="5806441"/>
            <a:ext cx="1078560" cy="31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55220" rIns="81638" bIns="40819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633"/>
              <a:t>exclusive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flipH="1" flipV="1">
            <a:off x="2901601" y="5181481"/>
            <a:ext cx="252000" cy="5428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CA" sz="1633">
              <a:solidFill>
                <a:srgbClr val="000000"/>
              </a:solidFill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2986561" y="5806441"/>
            <a:ext cx="995040" cy="101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55220" rIns="81638" bIns="40819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633"/>
              <a:t>Can be negative or omitted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410721" y="4609801"/>
            <a:ext cx="4230720" cy="77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55220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633">
                <a:solidFill>
                  <a:srgbClr val="FF3333"/>
                </a:solidFill>
              </a:rPr>
              <a:t>Negative start, end:</a:t>
            </a:r>
            <a:r>
              <a:rPr lang="en-US" altLang="en-US" sz="1633"/>
              <a:t> returns the nth element from the right-hand side of the list</a:t>
            </a:r>
          </a:p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633">
                <a:solidFill>
                  <a:srgbClr val="FF3333"/>
                </a:solidFill>
              </a:rPr>
              <a:t>Omitted:</a:t>
            </a:r>
            <a:r>
              <a:rPr lang="en-US" altLang="en-US" sz="1633"/>
              <a:t> start = 0, end = len(a), step=1</a:t>
            </a:r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 flipV="1">
            <a:off x="2321280" y="5182921"/>
            <a:ext cx="748800" cy="62496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CA" sz="1633">
              <a:solidFill>
                <a:srgbClr val="000000"/>
              </a:solidFill>
            </a:endParaRPr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H="1" flipV="1">
            <a:off x="1657441" y="5181481"/>
            <a:ext cx="1330560" cy="7920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CA" sz="1633">
              <a:solidFill>
                <a:srgbClr val="000000"/>
              </a:solidFill>
            </a:endParaRPr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H="1">
            <a:off x="2652480" y="4579561"/>
            <a:ext cx="501120" cy="2318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CA" sz="1633">
              <a:solidFill>
                <a:srgbClr val="000000"/>
              </a:solidFill>
            </a:endParaRP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2073601" y="4264201"/>
            <a:ext cx="2819520" cy="31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55220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633"/>
              <a:t>Num skip between elements</a:t>
            </a:r>
          </a:p>
        </p:txBody>
      </p:sp>
    </p:spTree>
    <p:extLst>
      <p:ext uri="{BB962C8B-B14F-4D97-AF65-F5344CB8AC3E}">
        <p14:creationId xmlns:p14="http://schemas.microsoft.com/office/powerpoint/2010/main" val="32400909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Containers – List Slicing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41" y="1224360"/>
            <a:ext cx="7128000" cy="305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912961" y="4478761"/>
            <a:ext cx="6552000" cy="704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60020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2177"/>
              <a:t>Syntax:</a:t>
            </a:r>
          </a:p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2177">
                <a:solidFill>
                  <a:srgbClr val="FF3333"/>
                </a:solidFill>
              </a:rPr>
              <a:t>a[start:end:step]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 flipV="1">
            <a:off x="1160640" y="5181481"/>
            <a:ext cx="414720" cy="5428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CA" sz="1633">
              <a:solidFill>
                <a:srgbClr val="000000"/>
              </a:solidFill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80321" y="5722921"/>
            <a:ext cx="1078560" cy="77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55220" rIns="81638" bIns="40819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633"/>
              <a:t>Inclusive</a:t>
            </a:r>
          </a:p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633"/>
              <a:t>Start from 0</a:t>
            </a:r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 flipV="1">
            <a:off x="2239201" y="5181481"/>
            <a:ext cx="1440" cy="5428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CA" sz="1633">
              <a:solidFill>
                <a:srgbClr val="000000"/>
              </a:solidFill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742401" y="5806441"/>
            <a:ext cx="1078560" cy="31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55220" rIns="81638" bIns="40819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633"/>
              <a:t>exclusive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H="1" flipV="1">
            <a:off x="2901601" y="5181481"/>
            <a:ext cx="252000" cy="54288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CA" sz="1633">
              <a:solidFill>
                <a:srgbClr val="000000"/>
              </a:solidFill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2986561" y="5806441"/>
            <a:ext cx="995040" cy="101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55220" rIns="81638" bIns="40819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633"/>
              <a:t>Can be negative or omitted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4312801" y="4478761"/>
            <a:ext cx="4230720" cy="147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55220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633"/>
              <a:t>Other examples:</a:t>
            </a:r>
          </a:p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1633"/>
          </a:p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633"/>
              <a:t>Even index elements: a[::2]</a:t>
            </a:r>
          </a:p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633"/>
              <a:t>Special case - reverse list: a[::-1]</a:t>
            </a:r>
          </a:p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1633"/>
          </a:p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1633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2321280" y="5182921"/>
            <a:ext cx="748800" cy="62496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CA" sz="1633">
              <a:solidFill>
                <a:srgbClr val="000000"/>
              </a:solidFill>
            </a:endParaRP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H="1" flipV="1">
            <a:off x="1657441" y="5181481"/>
            <a:ext cx="1330560" cy="7920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CA" sz="1633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8158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Containers – List Looping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6" y="1827720"/>
            <a:ext cx="8969332" cy="406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935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Containers – List Comprehension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1" y="1356840"/>
            <a:ext cx="8014138" cy="5449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096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Container - Others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Dictionary: Stores (key, value) pairs. A map from keys to values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Set: unordered collection of distinct elements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Tuple: immutable ordered list of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24094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Functions and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8" y="1533960"/>
            <a:ext cx="9073922" cy="4922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6734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4583"/>
            <a:ext cx="8228160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Functions and Classes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98" y="1130760"/>
            <a:ext cx="7705439" cy="5690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280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Contents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47611"/>
          </a:xfrm>
        </p:spPr>
        <p:txBody>
          <a:bodyPr/>
          <a:lstStyle/>
          <a:p>
            <a:r>
              <a:rPr lang="en-CA" dirty="0" smtClean="0"/>
              <a:t>Google </a:t>
            </a:r>
            <a:r>
              <a:rPr lang="en-CA" dirty="0" err="1" smtClean="0"/>
              <a:t>Colab</a:t>
            </a:r>
            <a:endParaRPr lang="en-CA" dirty="0" smtClean="0"/>
          </a:p>
          <a:p>
            <a:r>
              <a:rPr lang="en-CA" dirty="0" err="1" smtClean="0"/>
              <a:t>Numpy</a:t>
            </a:r>
            <a:endParaRPr lang="en-CA" dirty="0" smtClean="0"/>
          </a:p>
          <a:p>
            <a:r>
              <a:rPr lang="en-CA" dirty="0" smtClean="0"/>
              <a:t>Image Operations</a:t>
            </a:r>
          </a:p>
          <a:p>
            <a:r>
              <a:rPr lang="en-CA" dirty="0" err="1" smtClean="0"/>
              <a:t>Pytorch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56713" y="6411767"/>
            <a:ext cx="2057400" cy="365125"/>
          </a:xfrm>
        </p:spPr>
        <p:txBody>
          <a:bodyPr/>
          <a:lstStyle/>
          <a:p>
            <a:fld id="{CE92F0D3-2F06-42C9-A0C5-642B2C8882CC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98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457920" y="775080"/>
            <a:ext cx="8228160" cy="530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5602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6000" b="1" dirty="0" smtClean="0">
                <a:hlinkClick r:id="rId3"/>
              </a:rPr>
              <a:t>Numpy</a:t>
            </a:r>
            <a:endParaRPr lang="en-US" altLang="en-US" sz="6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99DB6FE-BB4E-4E7B-9C68-E305FDE283BA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931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>
                <a:hlinkClick r:id="rId3"/>
              </a:rPr>
              <a:t>Array</a:t>
            </a:r>
            <a:endParaRPr lang="en-US" alt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Grid of values, all of the same type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The number of dimensions is the rank of the array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The shape of an array is a tuple of integers giving the size of the array along each dimension.</a:t>
            </a:r>
          </a:p>
          <a:p>
            <a:pPr marL="391686" indent="-293764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6315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>
                <a:hlinkClick r:id="rId3"/>
              </a:rPr>
              <a:t>Array – Array Creation</a:t>
            </a:r>
            <a:endParaRPr lang="en-US" alt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Initialize numpy array from list</a:t>
            </a:r>
          </a:p>
          <a:p>
            <a:pPr marL="783372" lvl="1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/>
              <a:t>a = </a:t>
            </a:r>
            <a:r>
              <a:rPr lang="en-US" altLang="en-US" i="1" dirty="0" err="1">
                <a:solidFill>
                  <a:srgbClr val="FF3333"/>
                </a:solidFill>
              </a:rPr>
              <a:t>np</a:t>
            </a:r>
            <a:r>
              <a:rPr lang="en-US" altLang="en-US" i="1" dirty="0" err="1"/>
              <a:t>.array</a:t>
            </a:r>
            <a:r>
              <a:rPr lang="en-US" altLang="en-US" i="1" dirty="0"/>
              <a:t>([1, 2, 3], </a:t>
            </a:r>
            <a:r>
              <a:rPr lang="en-US" altLang="en-US" i="1" dirty="0" err="1"/>
              <a:t>dtype</a:t>
            </a:r>
            <a:r>
              <a:rPr lang="en-US" altLang="en-US" i="1" dirty="0"/>
              <a:t>=np.float32)</a:t>
            </a:r>
          </a:p>
          <a:p>
            <a:pPr marL="391686" indent="-293764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en-US" dirty="0"/>
          </a:p>
          <a:p>
            <a:pPr marL="391686" indent="-293764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en-US" dirty="0"/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2D, 3D,... </a:t>
            </a:r>
            <a:r>
              <a:rPr lang="en-US" altLang="en-US" dirty="0"/>
              <a:t>array from nested list:</a:t>
            </a:r>
          </a:p>
          <a:p>
            <a:pPr marL="783372" lvl="1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/>
              <a:t>b = </a:t>
            </a:r>
            <a:r>
              <a:rPr lang="en-US" altLang="en-US" i="1" dirty="0" err="1"/>
              <a:t>np.array</a:t>
            </a:r>
            <a:r>
              <a:rPr lang="en-US" altLang="en-US" i="1" dirty="0"/>
              <a:t>([[1, 2, 3],</a:t>
            </a:r>
          </a:p>
          <a:p>
            <a:pPr marL="783372" lvl="1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/>
              <a:t>                      [4, 5, 6],</a:t>
            </a:r>
          </a:p>
          <a:p>
            <a:pPr marL="783372" lvl="1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/>
              <a:t>                      [7, 8, 9]])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 flipV="1">
            <a:off x="1493281" y="2534970"/>
            <a:ext cx="217824" cy="53547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CA" sz="1633">
              <a:solidFill>
                <a:srgbClr val="000000"/>
              </a:solidFill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31201" y="3152521"/>
            <a:ext cx="2571840" cy="31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55220" rIns="81638" bIns="40819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633" i="1" dirty="0">
                <a:solidFill>
                  <a:srgbClr val="FF3333"/>
                </a:solidFill>
              </a:rPr>
              <a:t>import numpy as np</a:t>
            </a:r>
          </a:p>
        </p:txBody>
      </p:sp>
    </p:spTree>
    <p:extLst>
      <p:ext uri="{BB962C8B-B14F-4D97-AF65-F5344CB8AC3E}">
        <p14:creationId xmlns:p14="http://schemas.microsoft.com/office/powerpoint/2010/main" val="9351065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>
                <a:hlinkClick r:id="rId3"/>
              </a:rPr>
              <a:t>Array – Array Creation</a:t>
            </a:r>
            <a:endParaRPr lang="en-US" alt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521"/>
            <a:ext cx="8228160" cy="466953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Other:</a:t>
            </a:r>
          </a:p>
          <a:p>
            <a:pPr marL="783372" lvl="1" indent="-293764">
              <a:buSzPct val="75000"/>
              <a:buFont typeface="Symbol" panose="05050102010706020507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 err="1"/>
              <a:t>np.zeros</a:t>
            </a:r>
            <a:r>
              <a:rPr lang="en-US" altLang="en-US" i="1" dirty="0"/>
              <a:t>((4, 4), </a:t>
            </a:r>
            <a:r>
              <a:rPr lang="en-US" altLang="en-US" i="1" dirty="0" err="1"/>
              <a:t>dtype</a:t>
            </a:r>
            <a:r>
              <a:rPr lang="en-US" altLang="en-US" i="1" dirty="0"/>
              <a:t>=np.uint8)</a:t>
            </a:r>
          </a:p>
          <a:p>
            <a:pPr marL="783372" lvl="1" indent="-293764">
              <a:buSzPct val="75000"/>
              <a:buFont typeface="Symbol" panose="05050102010706020507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 err="1" smtClean="0"/>
              <a:t>np.ones</a:t>
            </a:r>
            <a:endParaRPr lang="en-US" altLang="en-US" i="1" dirty="0" smtClean="0"/>
          </a:p>
          <a:p>
            <a:pPr marL="783372" lvl="1" indent="-293764">
              <a:buSzPct val="75000"/>
              <a:buFont typeface="Symbol" panose="05050102010706020507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 err="1" smtClean="0"/>
              <a:t>np.full</a:t>
            </a:r>
            <a:endParaRPr lang="en-US" altLang="en-US" i="1" dirty="0" smtClean="0"/>
          </a:p>
          <a:p>
            <a:pPr marL="783372" lvl="1" indent="-293764">
              <a:buSzPct val="75000"/>
              <a:buFont typeface="Symbol" panose="05050102010706020507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 err="1" smtClean="0"/>
              <a:t>np.eye</a:t>
            </a:r>
            <a:endParaRPr lang="en-US" altLang="en-US" i="1" dirty="0"/>
          </a:p>
          <a:p>
            <a:pPr marL="783372" lvl="1" indent="-293764">
              <a:buSzPct val="75000"/>
              <a:buFont typeface="Symbol" panose="05050102010706020507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 err="1" smtClean="0"/>
              <a:t>np.random.random</a:t>
            </a:r>
            <a:endParaRPr lang="en-US" altLang="en-US" i="1" dirty="0" smtClean="0"/>
          </a:p>
          <a:p>
            <a:pPr marL="783372" lvl="1" indent="-293764">
              <a:buSzPct val="75000"/>
              <a:buFont typeface="Symbol" panose="05050102010706020507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 err="1"/>
              <a:t>np.ones_like</a:t>
            </a:r>
            <a:endParaRPr lang="en-US" altLang="en-US" i="1" dirty="0"/>
          </a:p>
          <a:p>
            <a:pPr marL="783372" lvl="1" indent="-293764">
              <a:buSzPct val="75000"/>
              <a:buFont typeface="Symbol" panose="05050102010706020507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 err="1" smtClean="0"/>
              <a:t>np.zeros_like</a:t>
            </a:r>
            <a:endParaRPr lang="en-US" altLang="en-US" i="1" dirty="0"/>
          </a:p>
          <a:p>
            <a:pPr marL="783372" lvl="1" indent="-293764">
              <a:buSzPct val="75000"/>
              <a:buFont typeface="Symbol" panose="05050102010706020507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 err="1" smtClean="0"/>
              <a:t>np.full_like</a:t>
            </a:r>
            <a:endParaRPr lang="en-US" altLang="en-US" i="1" dirty="0"/>
          </a:p>
          <a:p>
            <a:pPr marL="783372" lvl="1" indent="-293764">
              <a:buSzPct val="75000"/>
              <a:buFont typeface="Symbol" panose="05050102010706020507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61796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>
                <a:hlinkClick r:id="rId3"/>
              </a:rPr>
              <a:t>Array Indexing – Integer Indexing</a:t>
            </a:r>
            <a:endParaRPr lang="en-US" alt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Access elements using square bracket:</a:t>
            </a:r>
          </a:p>
          <a:p>
            <a:pPr marL="391686" indent="-293764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" y="2263007"/>
            <a:ext cx="9020418" cy="3435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949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>
                <a:hlinkClick r:id="rId3"/>
              </a:rPr>
              <a:t>Array Indexing - Integer </a:t>
            </a:r>
            <a:r>
              <a:rPr lang="en-US" altLang="en-US" dirty="0" smtClean="0">
                <a:hlinkClick r:id="rId3"/>
              </a:rPr>
              <a:t>indexing</a:t>
            </a:r>
            <a:endParaRPr lang="en-US" alt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You can specify which element of array A to access using 2, 3, 4 one dimensional arrays </a:t>
            </a:r>
            <a:r>
              <a:rPr lang="en-US" altLang="en-US"/>
              <a:t>depending </a:t>
            </a:r>
            <a:r>
              <a:rPr lang="en-US" altLang="en-US" smtClean="0"/>
              <a:t>whether </a:t>
            </a:r>
            <a:r>
              <a:rPr lang="en-US" altLang="en-US" dirty="0"/>
              <a:t>A is </a:t>
            </a:r>
            <a:r>
              <a:rPr lang="en-US" altLang="en-US" dirty="0" smtClean="0"/>
              <a:t>2D, 3D, 4D... </a:t>
            </a:r>
            <a:r>
              <a:rPr lang="en-US" altLang="en-US" dirty="0"/>
              <a:t>array</a:t>
            </a:r>
          </a:p>
          <a:p>
            <a:pPr marL="391686" indent="-293764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Example: </a:t>
            </a:r>
          </a:p>
          <a:p>
            <a:pPr marL="391686" indent="-293764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/>
              <a:t>a = </a:t>
            </a:r>
            <a:r>
              <a:rPr lang="en-US" altLang="en-US" i="1" dirty="0" err="1"/>
              <a:t>np.array</a:t>
            </a:r>
            <a:r>
              <a:rPr lang="en-US" altLang="en-US" i="1" dirty="0"/>
              <a:t>([[1,2], [3, 4], [5, 6]])</a:t>
            </a:r>
          </a:p>
          <a:p>
            <a:pPr marL="391686" indent="-293764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/>
              <a:t>print(a[[0, 1, 2], [0, 1, 0]])</a:t>
            </a:r>
          </a:p>
          <a:p>
            <a:pPr marL="391686" indent="-293764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en-US" dirty="0"/>
          </a:p>
          <a:p>
            <a:pPr marL="391686" indent="-293764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/>
              <a:t>print(</a:t>
            </a:r>
            <a:r>
              <a:rPr lang="en-US" altLang="en-US" i="1" dirty="0" err="1"/>
              <a:t>np.array</a:t>
            </a:r>
            <a:r>
              <a:rPr lang="en-US" altLang="en-US" i="1" dirty="0"/>
              <a:t>([a[0, 0], a[1, 1], a[2, 0]]))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 flipH="1" flipV="1">
            <a:off x="1967345" y="4477321"/>
            <a:ext cx="1413164" cy="87977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CA" sz="1633">
              <a:solidFill>
                <a:srgbClr val="000000"/>
              </a:solidFill>
            </a:endParaRP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H="1" flipV="1">
            <a:off x="3481921" y="4477321"/>
            <a:ext cx="314224" cy="87977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CA" sz="1633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4403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>
                <a:hlinkClick r:id="rId3"/>
              </a:rPr>
              <a:t>Array Indexing– Boolean </a:t>
            </a:r>
            <a:r>
              <a:rPr lang="en-US" altLang="en-US" dirty="0" smtClean="0">
                <a:hlinkClick r:id="rId3"/>
              </a:rPr>
              <a:t>Indexing</a:t>
            </a:r>
            <a:endParaRPr lang="en-US" alt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Use a boolean array B that has the same shape as array A to index array A.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A[B] → elements in A where the same location in B equal True will be indexed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Example: Find all element in array A that is greater than 2 and assign them to -</a:t>
            </a:r>
            <a:r>
              <a:rPr lang="en-US" altLang="en-US" dirty="0" smtClean="0"/>
              <a:t>1:</a:t>
            </a:r>
          </a:p>
          <a:p>
            <a:pPr marL="754571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 smtClean="0"/>
              <a:t>A[A </a:t>
            </a:r>
            <a:r>
              <a:rPr lang="en-US" altLang="en-US" i="1" dirty="0"/>
              <a:t>&gt; 2] = -1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074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Array Indexing – Slicing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Similar to python list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For multidimensional array: </a:t>
            </a:r>
          </a:p>
          <a:p>
            <a:pPr marL="783372" lvl="1" indent="-293764">
              <a:buSzPct val="75000"/>
              <a:buFont typeface="Symbol" panose="05050102010706020507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Specify a slice for each dimension</a:t>
            </a:r>
          </a:p>
          <a:p>
            <a:pPr marL="783372" lvl="1" indent="-293764">
              <a:buSzPct val="75000"/>
              <a:buFont typeface="Symbol" panose="05050102010706020507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If a dimension is omitted, </a:t>
            </a:r>
            <a:r>
              <a:rPr lang="en-US" altLang="en-US" dirty="0" smtClean="0"/>
              <a:t>it gets </a:t>
            </a:r>
            <a:r>
              <a:rPr lang="en-US" altLang="en-US" dirty="0"/>
              <a:t>all elements of that dimension</a:t>
            </a:r>
          </a:p>
          <a:p>
            <a:pPr marL="783372" lvl="1" indent="-293764">
              <a:buSzPct val="75000"/>
              <a:buFont typeface="Symbol" panose="05050102010706020507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Rank of output array is the same as input array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1135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Array Indexing – Slicing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28</a:t>
            </a:fld>
            <a:endParaRPr lang="en-US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4623"/>
            <a:ext cx="9092244" cy="525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2565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Array Indexing – Slicing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745921" y="1244520"/>
            <a:ext cx="7714080" cy="54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55220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633"/>
              <a:t>Mixing integer indexing and slice indexing: For each integer indexing, rank of output matrix will be decreased by 1.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01" y="1790281"/>
            <a:ext cx="7300800" cy="500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6" name="Line 4"/>
          <p:cNvSpPr>
            <a:spLocks noChangeShapeType="1"/>
          </p:cNvSpPr>
          <p:nvPr/>
        </p:nvSpPr>
        <p:spPr bwMode="auto">
          <a:xfrm flipH="1">
            <a:off x="1988641" y="2405161"/>
            <a:ext cx="4564800" cy="19080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CA" sz="1633">
              <a:solidFill>
                <a:srgbClr val="000000"/>
              </a:solidFill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6719041" y="1908361"/>
            <a:ext cx="2239200" cy="1244160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220" rIns="81638" bIns="40819" anchor="ctr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633"/>
              <a:t>Mixed indexing. Output</a:t>
            </a:r>
          </a:p>
          <a:p>
            <a:pPr algn="ctr"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633"/>
              <a:t> will have shape (4)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H="1">
            <a:off x="2072161" y="4064041"/>
            <a:ext cx="4564800" cy="49824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CA" sz="1633">
              <a:solidFill>
                <a:srgbClr val="000000"/>
              </a:solidFill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719041" y="3443401"/>
            <a:ext cx="2239200" cy="1244160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8" tIns="55220" rIns="81638" bIns="40819" anchor="ctr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633"/>
              <a:t>Slice indexing. Output</a:t>
            </a:r>
          </a:p>
          <a:p>
            <a:pPr algn="ctr"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633"/>
              <a:t> will have shape (1, 4)</a:t>
            </a:r>
          </a:p>
        </p:txBody>
      </p:sp>
    </p:spTree>
    <p:extLst>
      <p:ext uri="{BB962C8B-B14F-4D97-AF65-F5344CB8AC3E}">
        <p14:creationId xmlns:p14="http://schemas.microsoft.com/office/powerpoint/2010/main" val="41424037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3DBF1F2-744B-4B52-8572-C0D01532E4F2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439863"/>
            <a:ext cx="8229600" cy="3978275"/>
          </a:xfrm>
          <a:ln/>
        </p:spPr>
        <p:txBody>
          <a:bodyPr vert="horz" wrap="square" lIns="0" tIns="25602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6000" b="1" dirty="0" smtClean="0"/>
              <a:t>Google </a:t>
            </a:r>
            <a:r>
              <a:rPr lang="en-US" altLang="en-US" sz="6000" b="1" dirty="0" err="1" smtClean="0"/>
              <a:t>Colab</a:t>
            </a:r>
            <a:endParaRPr lang="en-US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278382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79671"/>
            <a:ext cx="8226720" cy="1143480"/>
          </a:xfrm>
        </p:spPr>
        <p:txBody>
          <a:bodyPr/>
          <a:lstStyle/>
          <a:p>
            <a:r>
              <a:rPr lang="en-US" altLang="en-US" dirty="0"/>
              <a:t>Array Indexing – </a:t>
            </a:r>
            <a:r>
              <a:rPr lang="en-US" dirty="0" smtClean="0">
                <a:hlinkClick r:id="rId2"/>
              </a:rPr>
              <a:t>Ellipsis</a:t>
            </a:r>
            <a:r>
              <a:rPr lang="en-US" dirty="0" smtClean="0"/>
              <a:t> (…)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1207172"/>
            <a:ext cx="8226720" cy="537662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Indexing with </a:t>
            </a:r>
            <a:r>
              <a:rPr lang="en-US" dirty="0"/>
              <a:t>unknown </a:t>
            </a:r>
            <a:r>
              <a:rPr lang="en-US" dirty="0" smtClean="0"/>
              <a:t>number of dimensions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Ellipsis indicates </a:t>
            </a:r>
            <a:r>
              <a:rPr lang="en-US" dirty="0"/>
              <a:t>a </a:t>
            </a:r>
            <a:r>
              <a:rPr lang="en-US" b="1" dirty="0"/>
              <a:t>placeholder</a:t>
            </a:r>
            <a:r>
              <a:rPr lang="en-US" dirty="0"/>
              <a:t> for the rest of the array dimensions not </a:t>
            </a:r>
            <a:r>
              <a:rPr lang="en-US" dirty="0" smtClean="0"/>
              <a:t>specified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Think of it as indicating the full slice [:] for all the dimensions in the gap it is </a:t>
            </a:r>
            <a:r>
              <a:rPr lang="en-US" dirty="0" smtClean="0"/>
              <a:t>placed</a:t>
            </a:r>
          </a:p>
          <a:p>
            <a:pPr marL="820085" lvl="1" indent="-457200">
              <a:buFont typeface="Arial" panose="020B0604020202020204" pitchFamily="34" charset="0"/>
              <a:buChar char="•"/>
            </a:pPr>
            <a:r>
              <a:rPr lang="en-US" i="1" dirty="0"/>
              <a:t>a</a:t>
            </a:r>
            <a:r>
              <a:rPr lang="en-US" i="1" dirty="0" smtClean="0"/>
              <a:t>[..., 0]</a:t>
            </a:r>
            <a:r>
              <a:rPr lang="en-US" dirty="0" smtClean="0"/>
              <a:t> : </a:t>
            </a:r>
            <a:r>
              <a:rPr lang="en-US" b="1" dirty="0" smtClean="0"/>
              <a:t>3D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i="1" dirty="0" smtClean="0"/>
              <a:t>a[:, :, 0]</a:t>
            </a:r>
            <a:r>
              <a:rPr lang="en-US" dirty="0" smtClean="0"/>
              <a:t>, </a:t>
            </a:r>
            <a:r>
              <a:rPr lang="en-US" b="1" dirty="0"/>
              <a:t>4D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i="1" dirty="0"/>
              <a:t>a</a:t>
            </a:r>
            <a:r>
              <a:rPr lang="en-US" i="1" dirty="0" smtClean="0"/>
              <a:t>[:, :, :, 0]</a:t>
            </a:r>
          </a:p>
          <a:p>
            <a:pPr marL="820085" lvl="1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a[0, ...]</a:t>
            </a:r>
            <a:r>
              <a:rPr lang="en-US" dirty="0" smtClean="0"/>
              <a:t> : </a:t>
            </a:r>
            <a:r>
              <a:rPr lang="en-US" b="1" dirty="0"/>
              <a:t>3D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i="1" dirty="0" smtClean="0"/>
              <a:t>a[0, :, :]</a:t>
            </a:r>
            <a:r>
              <a:rPr lang="en-US" dirty="0" smtClean="0"/>
              <a:t>, </a:t>
            </a:r>
            <a:r>
              <a:rPr lang="en-US" b="1" dirty="0"/>
              <a:t>4D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i="1" dirty="0" smtClean="0"/>
              <a:t>a[0, : , :, :]  </a:t>
            </a:r>
            <a:endParaRPr lang="en-US" i="1" dirty="0"/>
          </a:p>
          <a:p>
            <a:pPr marL="820085" lvl="1" indent="-457200">
              <a:buFont typeface="Arial" panose="020B0604020202020204" pitchFamily="34" charset="0"/>
              <a:buChar char="•"/>
            </a:pPr>
            <a:r>
              <a:rPr lang="en-US" i="1" dirty="0"/>
              <a:t>a[0,...,0</a:t>
            </a:r>
            <a:r>
              <a:rPr lang="en-US" i="1" dirty="0" smtClean="0"/>
              <a:t>]</a:t>
            </a:r>
            <a:r>
              <a:rPr lang="en-US" dirty="0" smtClean="0"/>
              <a:t> : </a:t>
            </a:r>
            <a:r>
              <a:rPr lang="en-US" b="1" dirty="0"/>
              <a:t>3D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i="1" dirty="0"/>
              <a:t>a[0</a:t>
            </a:r>
            <a:r>
              <a:rPr lang="en-US" i="1" dirty="0" smtClean="0"/>
              <a:t>, :, 0]</a:t>
            </a:r>
            <a:r>
              <a:rPr lang="en-US" dirty="0" smtClean="0"/>
              <a:t>, </a:t>
            </a:r>
            <a:r>
              <a:rPr lang="en-US" b="1" dirty="0" smtClean="0"/>
              <a:t>4D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i="1" dirty="0"/>
              <a:t>a[0</a:t>
            </a:r>
            <a:r>
              <a:rPr lang="en-US" i="1" dirty="0" smtClean="0"/>
              <a:t>, :, :, 0</a:t>
            </a:r>
            <a:r>
              <a:rPr lang="en-US" i="1" dirty="0"/>
              <a:t>] </a:t>
            </a:r>
            <a:endParaRPr lang="en-US" i="1" dirty="0" smtClean="0"/>
          </a:p>
          <a:p>
            <a:pPr marL="820085" lvl="1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a[0,1,...,</a:t>
            </a:r>
            <a:r>
              <a:rPr lang="en-US" i="1" dirty="0"/>
              <a:t>0]</a:t>
            </a:r>
            <a:r>
              <a:rPr lang="en-US" dirty="0"/>
              <a:t> : </a:t>
            </a:r>
            <a:r>
              <a:rPr lang="en-US" b="1" dirty="0" smtClean="0"/>
              <a:t>4D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i="1" dirty="0"/>
              <a:t>a[0</a:t>
            </a:r>
            <a:r>
              <a:rPr lang="en-US" i="1" dirty="0" smtClean="0"/>
              <a:t>, 1, :, 2], </a:t>
            </a:r>
            <a:r>
              <a:rPr lang="en-US" b="1" dirty="0" smtClean="0"/>
              <a:t>5D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i="1" dirty="0"/>
              <a:t>a[0, 1, </a:t>
            </a:r>
            <a:r>
              <a:rPr lang="en-US" i="1" dirty="0" smtClean="0"/>
              <a:t>:, :, 2] </a:t>
            </a:r>
            <a:endParaRPr lang="en-US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i="1" dirty="0" err="1" smtClean="0"/>
              <a:t>n</a:t>
            </a:r>
            <a:r>
              <a:rPr lang="en-US" b="1" dirty="0" err="1" smtClean="0"/>
              <a:t>D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However </a:t>
            </a:r>
            <a:r>
              <a:rPr lang="en-US" dirty="0"/>
              <a:t>many colons in the middle make up the full number of </a:t>
            </a:r>
            <a:r>
              <a:rPr lang="en-US" dirty="0" smtClean="0"/>
              <a:t>dimensions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745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364"/>
            <a:ext cx="8228160" cy="812448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>
                <a:solidFill>
                  <a:srgbClr val="7030A0"/>
                </a:solidFill>
              </a:rPr>
              <a:t>Array Indexing – </a:t>
            </a:r>
            <a:r>
              <a:rPr lang="en-US" altLang="en-US" dirty="0" smtClean="0">
                <a:solidFill>
                  <a:srgbClr val="7030A0"/>
                </a:solidFill>
              </a:rPr>
              <a:t>Exercise</a:t>
            </a:r>
            <a:endParaRPr lang="en-US" alt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6481" y="1142814"/>
                <a:ext cx="8228160" cy="5544025"/>
              </a:xfrm>
              <a:ln/>
            </p:spPr>
            <p:txBody>
              <a:bodyPr/>
              <a:lstStyle/>
              <a:p>
                <a:pPr marL="391686" indent="-293764">
                  <a:buSzPct val="45000"/>
                  <a:buFont typeface="Wingdings" panose="05000000000000000000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altLang="en-US" dirty="0" smtClean="0"/>
                  <a:t>Create a </a:t>
                </a:r>
                <a14:m>
                  <m:oMath xmlns:m="http://schemas.openxmlformats.org/officeDocument/2006/math">
                    <m:r>
                      <a:rPr lang="en-US" alt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en-US" dirty="0" smtClean="0"/>
                  <a:t> array of random numbers between 1 and 10 </a:t>
                </a:r>
                <a:r>
                  <a:rPr lang="en-US" alt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en-US" i="1" dirty="0" smtClean="0">
                    <a:sym typeface="Wingdings" panose="05000000000000000000" pitchFamily="2" charset="2"/>
                  </a:rPr>
                  <a:t>arr1</a:t>
                </a:r>
                <a:endParaRPr lang="en-US" altLang="en-US" i="1" dirty="0" smtClean="0"/>
              </a:p>
              <a:p>
                <a:pPr marL="391686" indent="-293764">
                  <a:buSzPct val="45000"/>
                  <a:buFont typeface="Wingdings" panose="05000000000000000000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altLang="en-US" dirty="0" smtClean="0"/>
                  <a:t>Create a </a:t>
                </a:r>
                <a14:m>
                  <m:oMath xmlns:m="http://schemas.openxmlformats.org/officeDocument/2006/math">
                    <m:r>
                      <a:rPr lang="en-US" alt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en-US" dirty="0" smtClean="0"/>
                  <a:t> array with all 1, 2 and 3 in the respective channels </a:t>
                </a:r>
                <a:r>
                  <a:rPr lang="en-US" alt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en-US" i="1" dirty="0" smtClean="0">
                    <a:sym typeface="Wingdings" panose="05000000000000000000" pitchFamily="2" charset="2"/>
                  </a:rPr>
                  <a:t>arr2</a:t>
                </a:r>
                <a:endParaRPr lang="en-US" altLang="en-US" i="1" dirty="0" smtClean="0"/>
              </a:p>
              <a:p>
                <a:pPr marL="391686" indent="-293764">
                  <a:buSzPct val="45000"/>
                  <a:buFont typeface="Wingdings" panose="05000000000000000000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altLang="en-US" dirty="0" smtClean="0"/>
                  <a:t>Extract a </a:t>
                </a:r>
                <a14:m>
                  <m:oMath xmlns:m="http://schemas.openxmlformats.org/officeDocument/2006/math">
                    <m:r>
                      <a:rPr lang="en-US" alt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 smtClean="0"/>
                  <a:t>block from the center of </a:t>
                </a:r>
                <a:r>
                  <a:rPr lang="en-US" altLang="en-US" i="1" dirty="0" smtClean="0"/>
                  <a:t>arr1</a:t>
                </a:r>
              </a:p>
              <a:p>
                <a:pPr marL="391686" indent="-293764">
                  <a:buSzPct val="45000"/>
                  <a:buFont typeface="Wingdings" panose="05000000000000000000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altLang="en-US" dirty="0"/>
                  <a:t>Extract a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block from </a:t>
                </a:r>
                <a:r>
                  <a:rPr lang="en-US" altLang="en-US" dirty="0" smtClean="0"/>
                  <a:t>bottom right corner of channel 2 of </a:t>
                </a:r>
                <a:r>
                  <a:rPr lang="en-US" altLang="en-US" i="1" dirty="0" smtClean="0"/>
                  <a:t>arr2</a:t>
                </a:r>
              </a:p>
              <a:p>
                <a:pPr marL="391686" indent="-293764">
                  <a:buSzPct val="45000"/>
                  <a:buFont typeface="Wingdings" panose="05000000000000000000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altLang="en-US" dirty="0" smtClean="0"/>
                  <a:t>Add the two blocks in such a way that:</a:t>
                </a:r>
              </a:p>
              <a:p>
                <a:pPr marL="754571" lvl="1" indent="-293764">
                  <a:buSzPct val="45000"/>
                  <a:buFont typeface="Wingdings" panose="05000000000000000000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altLang="en-US" i="1" dirty="0" smtClean="0">
                    <a:sym typeface="Wingdings" panose="05000000000000000000" pitchFamily="2" charset="2"/>
                  </a:rPr>
                  <a:t>arr1 </a:t>
                </a:r>
                <a:r>
                  <a:rPr lang="en-US" altLang="en-US" dirty="0" smtClean="0">
                    <a:sym typeface="Wingdings" panose="05000000000000000000" pitchFamily="2" charset="2"/>
                  </a:rPr>
                  <a:t>gets</a:t>
                </a:r>
                <a:r>
                  <a:rPr lang="en-US" altLang="en-US" i="1" dirty="0" smtClean="0">
                    <a:sym typeface="Wingdings" panose="05000000000000000000" pitchFamily="2" charset="2"/>
                  </a:rPr>
                  <a:t> </a:t>
                </a:r>
                <a:r>
                  <a:rPr lang="en-US" altLang="en-US" dirty="0" smtClean="0">
                    <a:sym typeface="Wingdings" panose="05000000000000000000" pitchFamily="2" charset="2"/>
                  </a:rPr>
                  <a:t>modified</a:t>
                </a:r>
              </a:p>
              <a:p>
                <a:pPr marL="754571" lvl="1" indent="-293764">
                  <a:buSzPct val="45000"/>
                  <a:buFont typeface="Wingdings" panose="05000000000000000000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altLang="en-US" i="1" dirty="0" smtClean="0">
                    <a:sym typeface="Wingdings" panose="05000000000000000000" pitchFamily="2" charset="2"/>
                  </a:rPr>
                  <a:t>arr2 </a:t>
                </a:r>
                <a:r>
                  <a:rPr lang="en-US" altLang="en-US" dirty="0">
                    <a:sym typeface="Wingdings" panose="05000000000000000000" pitchFamily="2" charset="2"/>
                  </a:rPr>
                  <a:t>gets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 </a:t>
                </a:r>
                <a:r>
                  <a:rPr lang="en-US" altLang="en-US" dirty="0" smtClean="0">
                    <a:sym typeface="Wingdings" panose="05000000000000000000" pitchFamily="2" charset="2"/>
                  </a:rPr>
                  <a:t>modified</a:t>
                </a:r>
              </a:p>
              <a:p>
                <a:pPr marL="754571" lvl="1" indent="-293764">
                  <a:buSzPct val="45000"/>
                  <a:buFont typeface="Wingdings" panose="05000000000000000000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altLang="en-US" dirty="0" smtClean="0">
                    <a:sym typeface="Wingdings" panose="05000000000000000000" pitchFamily="2" charset="2"/>
                  </a:rPr>
                  <a:t>neither gets modified</a:t>
                </a:r>
                <a:endParaRPr lang="en-US" altLang="en-US" dirty="0">
                  <a:sym typeface="Wingdings" panose="05000000000000000000" pitchFamily="2" charset="2"/>
                </a:endParaRPr>
              </a:p>
              <a:p>
                <a:pPr marL="391686" indent="-293764">
                  <a:buSzPct val="45000"/>
                  <a:buFont typeface="Wingdings" panose="05000000000000000000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15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481" y="1142814"/>
                <a:ext cx="8228160" cy="5544025"/>
              </a:xfrm>
              <a:blipFill rotWithShape="0">
                <a:blip r:embed="rId3"/>
                <a:stretch>
                  <a:fillRect t="-1868" r="-3259" b="-2418"/>
                </a:stretch>
              </a:blipFill>
              <a:ln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54707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Numpy data types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/>
              <a:t>np.uint8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 smtClean="0"/>
              <a:t>np.int32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 smtClean="0"/>
              <a:t>np.int64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 smtClean="0"/>
              <a:t>np.float16</a:t>
            </a:r>
            <a:endParaRPr lang="en-US" altLang="en-US" i="1" dirty="0"/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 smtClean="0"/>
              <a:t>np.float32</a:t>
            </a:r>
            <a:endParaRPr lang="en-US" altLang="en-US" i="1" dirty="0"/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/>
              <a:t>np.float64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1760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>
                <a:hlinkClick r:id="rId3"/>
              </a:rPr>
              <a:t>Array Math</a:t>
            </a:r>
            <a:endParaRPr lang="en-US" altLang="en-US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456480" y="1604520"/>
            <a:ext cx="8228161" cy="4633317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+, -, *, /</a:t>
            </a:r>
          </a:p>
          <a:p>
            <a:pPr marL="391686" indent="-293764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A + B, A – B, A * B, A / B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 err="1"/>
              <a:t>np.add</a:t>
            </a:r>
            <a:r>
              <a:rPr lang="en-US" altLang="en-US" dirty="0"/>
              <a:t>, </a:t>
            </a:r>
            <a:r>
              <a:rPr lang="en-US" altLang="en-US" i="1" dirty="0" err="1"/>
              <a:t>np.subtract</a:t>
            </a:r>
            <a:r>
              <a:rPr lang="en-US" altLang="en-US" dirty="0"/>
              <a:t>, </a:t>
            </a:r>
            <a:r>
              <a:rPr lang="en-US" altLang="en-US" i="1" dirty="0" err="1"/>
              <a:t>np.multiply</a:t>
            </a:r>
            <a:r>
              <a:rPr lang="en-US" altLang="en-US" dirty="0"/>
              <a:t>, </a:t>
            </a:r>
            <a:r>
              <a:rPr lang="en-US" altLang="en-US" i="1" dirty="0" err="1"/>
              <a:t>np.divide</a:t>
            </a:r>
            <a:endParaRPr lang="en-US" altLang="en-US" i="1" dirty="0"/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All are element-wise </a:t>
            </a:r>
            <a:r>
              <a:rPr lang="en-US" altLang="en-US" dirty="0" smtClean="0"/>
              <a:t>operations</a:t>
            </a:r>
            <a:endParaRPr lang="en-US" altLang="en-US" dirty="0"/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For matrix multiplication, use </a:t>
            </a:r>
            <a:r>
              <a:rPr lang="en-US" altLang="en-US" i="1" dirty="0" smtClean="0">
                <a:hlinkClick r:id="rId4"/>
              </a:rPr>
              <a:t>np.dot</a:t>
            </a:r>
            <a:r>
              <a:rPr lang="en-US" altLang="en-US" i="1" dirty="0" smtClean="0"/>
              <a:t> </a:t>
            </a:r>
            <a:r>
              <a:rPr lang="en-US" altLang="en-US" i="1" dirty="0"/>
              <a:t>or </a:t>
            </a:r>
            <a:r>
              <a:rPr lang="en-US" altLang="en-US" i="1" dirty="0" err="1" smtClean="0">
                <a:hlinkClick r:id="rId5"/>
              </a:rPr>
              <a:t>np.matmul</a:t>
            </a:r>
            <a:r>
              <a:rPr lang="en-US" altLang="en-US" dirty="0" smtClean="0"/>
              <a:t>:</a:t>
            </a:r>
            <a:endParaRPr lang="en-US" altLang="en-US" dirty="0"/>
          </a:p>
          <a:p>
            <a:pPr marL="754571" lvl="1" indent="-293764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/>
              <a:t>A.dot(B) </a:t>
            </a:r>
            <a:endParaRPr lang="en-US" altLang="en-US" i="1" dirty="0" smtClean="0"/>
          </a:p>
          <a:p>
            <a:pPr marL="754571" lvl="1" indent="-293764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 smtClean="0"/>
              <a:t>np.dot(A</a:t>
            </a:r>
            <a:r>
              <a:rPr lang="en-US" altLang="en-US" i="1" dirty="0"/>
              <a:t>, B</a:t>
            </a:r>
            <a:r>
              <a:rPr lang="en-US" altLang="en-US" i="1" dirty="0" smtClean="0"/>
              <a:t>)</a:t>
            </a:r>
          </a:p>
          <a:p>
            <a:pPr marL="754571" lvl="1" indent="-293764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 err="1" smtClean="0"/>
              <a:t>np.matmul</a:t>
            </a:r>
            <a:r>
              <a:rPr lang="en-US" altLang="en-US" i="1" dirty="0" smtClean="0"/>
              <a:t>(A</a:t>
            </a:r>
            <a:r>
              <a:rPr lang="en-US" altLang="en-US" i="1" dirty="0"/>
              <a:t>, B)</a:t>
            </a:r>
          </a:p>
          <a:p>
            <a:pPr marL="754571" lvl="1" indent="-293764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en-US" i="1" dirty="0"/>
          </a:p>
          <a:p>
            <a:pPr marL="391686" indent="-293764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7573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>
                <a:hlinkClick r:id="rId3"/>
              </a:rPr>
              <a:t>Array Math</a:t>
            </a:r>
            <a:endParaRPr lang="en-US" altLang="en-US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Other unary operations: sum, max, min, transpose...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Can specify axis for some operations </a:t>
            </a:r>
          </a:p>
          <a:p>
            <a:pPr marL="391686" indent="-293764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34</a:t>
            </a:fld>
            <a:endParaRPr lang="en-US" alt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21" y="2986921"/>
            <a:ext cx="7102080" cy="2151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21" y="5051881"/>
            <a:ext cx="7145280" cy="166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828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>
                <a:hlinkClick r:id="rId3"/>
              </a:rPr>
              <a:t>Array Broadcasting</a:t>
            </a:r>
            <a:endParaRPr lang="en-US" alt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Powerful mechanism that allows numpy to work with arrays of different shapes when performing arithmetic operations</a:t>
            </a:r>
          </a:p>
          <a:p>
            <a:pPr marL="391686" indent="-293764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35</a:t>
            </a:fld>
            <a:endParaRPr lang="en-US" alt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995974"/>
            <a:ext cx="9053750" cy="3025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4345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111002"/>
            <a:ext cx="8228160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Array Broadcasting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405349"/>
            <a:ext cx="8228160" cy="5131257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Example 1:</a:t>
            </a:r>
          </a:p>
          <a:p>
            <a:pPr marL="783372" lvl="1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/>
              <a:t>image = </a:t>
            </a:r>
            <a:r>
              <a:rPr lang="en-US" altLang="en-US" i="1" dirty="0" err="1"/>
              <a:t>np.random.random</a:t>
            </a:r>
            <a:r>
              <a:rPr lang="en-US" altLang="en-US" i="1" dirty="0"/>
              <a:t>((400, 400, 3))</a:t>
            </a:r>
          </a:p>
          <a:p>
            <a:pPr marL="783372" lvl="1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/>
              <a:t>means = </a:t>
            </a:r>
            <a:r>
              <a:rPr lang="en-US" altLang="en-US" i="1" dirty="0" err="1"/>
              <a:t>np.asarray</a:t>
            </a:r>
            <a:r>
              <a:rPr lang="en-US" altLang="en-US" i="1" dirty="0"/>
              <a:t>([0.1, 0.2, 0.3])</a:t>
            </a:r>
          </a:p>
          <a:p>
            <a:pPr marL="783372" lvl="1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print(image - means)</a:t>
            </a:r>
          </a:p>
          <a:p>
            <a:pPr marL="783372" lvl="1" indent="-293764">
              <a:buSzPct val="75000"/>
              <a:buFont typeface="Symbol" panose="05050102010706020507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Shape of </a:t>
            </a:r>
            <a:r>
              <a:rPr lang="en-US" altLang="en-US" i="1" dirty="0"/>
              <a:t>image</a:t>
            </a:r>
            <a:r>
              <a:rPr lang="en-US" altLang="en-US" dirty="0"/>
              <a:t>:  (400, 400,    3)</a:t>
            </a:r>
          </a:p>
          <a:p>
            <a:pPr marL="783372" lvl="1" indent="-293764">
              <a:buSzPct val="75000"/>
              <a:buFont typeface="Symbol" panose="05050102010706020507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Shape of </a:t>
            </a:r>
            <a:r>
              <a:rPr lang="en-US" altLang="en-US" i="1" dirty="0"/>
              <a:t>means</a:t>
            </a:r>
            <a:r>
              <a:rPr lang="en-US" altLang="en-US" dirty="0"/>
              <a:t>: (    1,     1,    3) ← (3)</a:t>
            </a:r>
          </a:p>
          <a:p>
            <a:pPr marL="783372" lvl="1" indent="-293764">
              <a:buSzPct val="75000"/>
              <a:buFont typeface="Symbol" panose="05050102010706020507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Broadcasted </a:t>
            </a:r>
            <a:r>
              <a:rPr lang="en-US" altLang="en-US" i="1" dirty="0"/>
              <a:t>means</a:t>
            </a:r>
            <a:r>
              <a:rPr lang="en-US" altLang="en-US" dirty="0"/>
              <a:t>: (</a:t>
            </a:r>
            <a:r>
              <a:rPr lang="en-US" altLang="en-US" dirty="0">
                <a:solidFill>
                  <a:srgbClr val="FF3333"/>
                </a:solidFill>
              </a:rPr>
              <a:t>400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3333"/>
                </a:solidFill>
              </a:rPr>
              <a:t>400</a:t>
            </a:r>
            <a:r>
              <a:rPr lang="en-US" altLang="en-US" dirty="0"/>
              <a:t>,    3)</a:t>
            </a:r>
          </a:p>
          <a:p>
            <a:pPr marL="783372" lvl="1" indent="-293764">
              <a:buSzPct val="75000"/>
              <a:buFont typeface="Symbol" panose="05050102010706020507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Broadcasted </a:t>
            </a:r>
            <a:r>
              <a:rPr lang="en-US" altLang="en-US" i="1" dirty="0"/>
              <a:t>means</a:t>
            </a:r>
            <a:r>
              <a:rPr lang="en-US" altLang="en-US" dirty="0"/>
              <a:t> will </a:t>
            </a:r>
            <a:r>
              <a:rPr lang="en-US" altLang="en-US" dirty="0" smtClean="0"/>
              <a:t>have</a:t>
            </a:r>
          </a:p>
          <a:p>
            <a:pPr marL="1146257" lvl="2" indent="-293764">
              <a:buSzPct val="75000"/>
              <a:buFont typeface="Symbol" panose="05050102010706020507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[:, </a:t>
            </a:r>
            <a:r>
              <a:rPr lang="en-US" altLang="en-US" dirty="0"/>
              <a:t>:, 0] = </a:t>
            </a:r>
            <a:r>
              <a:rPr lang="en-US" altLang="en-US" dirty="0" smtClean="0"/>
              <a:t>0.1</a:t>
            </a:r>
          </a:p>
          <a:p>
            <a:pPr marL="1146257" lvl="2" indent="-293764">
              <a:buSzPct val="75000"/>
              <a:buFont typeface="Symbol" panose="05050102010706020507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[:, </a:t>
            </a:r>
            <a:r>
              <a:rPr lang="en-US" altLang="en-US" dirty="0"/>
              <a:t>:, 1] = </a:t>
            </a:r>
            <a:r>
              <a:rPr lang="en-US" altLang="en-US" dirty="0" smtClean="0"/>
              <a:t>0.2</a:t>
            </a:r>
          </a:p>
          <a:p>
            <a:pPr marL="1146257" lvl="2" indent="-293764">
              <a:buSzPct val="75000"/>
              <a:buFont typeface="Symbol" panose="05050102010706020507" pitchFamily="18" charset="2"/>
              <a:buChar char="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[:, </a:t>
            </a:r>
            <a:r>
              <a:rPr lang="en-US" altLang="en-US" dirty="0"/>
              <a:t>:, 3] = 0.3</a:t>
            </a:r>
          </a:p>
          <a:p>
            <a:pPr marL="783372" lvl="1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426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Array Broadcasting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521"/>
            <a:ext cx="8228160" cy="3977280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Example 2: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37</a:t>
            </a:fld>
            <a:endParaRPr lang="en-US" altLang="en-US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800" y="2157481"/>
            <a:ext cx="5149440" cy="306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995041" y="5475241"/>
            <a:ext cx="7299360" cy="31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8" tIns="55220" rIns="81638" bIns="40819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defTabSz="414726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633"/>
              <a:t>Be careful! This can cause unnoticeable bugs in your code</a:t>
            </a:r>
          </a:p>
        </p:txBody>
      </p:sp>
    </p:spTree>
    <p:extLst>
      <p:ext uri="{BB962C8B-B14F-4D97-AF65-F5344CB8AC3E}">
        <p14:creationId xmlns:p14="http://schemas.microsoft.com/office/powerpoint/2010/main" val="4105978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10589"/>
            <a:ext cx="8228160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>
                <a:solidFill>
                  <a:srgbClr val="7030A0"/>
                </a:solidFill>
              </a:rPr>
              <a:t>Array </a:t>
            </a:r>
            <a:r>
              <a:rPr lang="en-US" altLang="en-US" dirty="0" smtClean="0">
                <a:solidFill>
                  <a:srgbClr val="7030A0"/>
                </a:solidFill>
              </a:rPr>
              <a:t>Broadcasting – Exercise</a:t>
            </a:r>
            <a:endParaRPr lang="en-US" alt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6481" y="1477779"/>
                <a:ext cx="8228160" cy="5076936"/>
              </a:xfrm>
              <a:ln/>
            </p:spPr>
            <p:txBody>
              <a:bodyPr/>
              <a:lstStyle/>
              <a:p>
                <a:pPr marL="391686" indent="-293764">
                  <a:buSzPct val="45000"/>
                  <a:buFont typeface="Wingdings" panose="05000000000000000000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altLang="en-US" dirty="0" smtClean="0"/>
                  <a:t>Create a </a:t>
                </a:r>
                <a14:m>
                  <m:oMath xmlns:m="http://schemas.openxmlformats.org/officeDocument/2006/math">
                    <m:r>
                      <a:rPr lang="en-US" alt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dirty="0" smtClean="0"/>
                  <a:t> array of random numbers </a:t>
                </a:r>
                <a:r>
                  <a:rPr lang="en-US" alt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en-US" i="1" dirty="0" smtClean="0">
                    <a:sym typeface="Wingdings" panose="05000000000000000000" pitchFamily="2" charset="2"/>
                  </a:rPr>
                  <a:t>arr3</a:t>
                </a:r>
              </a:p>
              <a:p>
                <a:pPr marL="391686" indent="-293764">
                  <a:buSzPct val="45000"/>
                  <a:buFont typeface="Wingdings" panose="05000000000000000000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altLang="en-US" dirty="0" smtClean="0">
                    <a:sym typeface="Wingdings" panose="05000000000000000000" pitchFamily="2" charset="2"/>
                  </a:rPr>
                  <a:t>Add </a:t>
                </a:r>
                <a:r>
                  <a:rPr lang="en-US" altLang="en-US" i="1" dirty="0" smtClean="0">
                    <a:sym typeface="Wingdings" panose="05000000000000000000" pitchFamily="2" charset="2"/>
                  </a:rPr>
                  <a:t>arr3</a:t>
                </a:r>
                <a:r>
                  <a:rPr lang="en-US" altLang="en-US" dirty="0" smtClean="0">
                    <a:sym typeface="Wingdings" panose="05000000000000000000" pitchFamily="2" charset="2"/>
                  </a:rPr>
                  <a:t> to each column of </a:t>
                </a:r>
                <a:r>
                  <a:rPr lang="en-US" altLang="en-US" i="1" dirty="0" smtClean="0">
                    <a:sym typeface="Wingdings" panose="05000000000000000000" pitchFamily="2" charset="2"/>
                  </a:rPr>
                  <a:t>arr1</a:t>
                </a:r>
              </a:p>
              <a:p>
                <a:pPr marL="391686" indent="-293764">
                  <a:buSzPct val="45000"/>
                  <a:buFont typeface="Wingdings" panose="05000000000000000000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altLang="en-US" dirty="0" smtClean="0">
                    <a:sym typeface="Wingdings" panose="05000000000000000000" pitchFamily="2" charset="2"/>
                  </a:rPr>
                  <a:t>Subtract </a:t>
                </a:r>
                <a:r>
                  <a:rPr lang="en-US" altLang="en-US" i="1" dirty="0" smtClean="0">
                    <a:sym typeface="Wingdings" panose="05000000000000000000" pitchFamily="2" charset="2"/>
                  </a:rPr>
                  <a:t>arr3</a:t>
                </a:r>
                <a:r>
                  <a:rPr lang="en-US" altLang="en-US" dirty="0" smtClean="0">
                    <a:sym typeface="Wingdings" panose="05000000000000000000" pitchFamily="2" charset="2"/>
                  </a:rPr>
                  <a:t> from each row of </a:t>
                </a:r>
                <a:r>
                  <a:rPr lang="en-US" altLang="en-US" i="1" dirty="0" smtClean="0">
                    <a:sym typeface="Wingdings" panose="05000000000000000000" pitchFamily="2" charset="2"/>
                  </a:rPr>
                  <a:t>arr1</a:t>
                </a:r>
              </a:p>
              <a:p>
                <a:pPr marL="391686" indent="-293764">
                  <a:buSzPct val="45000"/>
                  <a:buFont typeface="Wingdings" panose="05000000000000000000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altLang="en-US" dirty="0">
                    <a:sym typeface="Wingdings" panose="05000000000000000000" pitchFamily="2" charset="2"/>
                  </a:rPr>
                  <a:t>Reset </a:t>
                </a:r>
                <a:r>
                  <a:rPr lang="en-US" altLang="en-US" i="1" dirty="0">
                    <a:sym typeface="Wingdings" panose="05000000000000000000" pitchFamily="2" charset="2"/>
                  </a:rPr>
                  <a:t>arr2</a:t>
                </a:r>
                <a:r>
                  <a:rPr lang="en-US" altLang="en-US" dirty="0">
                    <a:sym typeface="Wingdings" panose="05000000000000000000" pitchFamily="2" charset="2"/>
                  </a:rPr>
                  <a:t> to its original state in a single </a:t>
                </a:r>
                <a:r>
                  <a:rPr lang="en-US" altLang="en-US" dirty="0" smtClean="0">
                    <a:sym typeface="Wingdings" panose="05000000000000000000" pitchFamily="2" charset="2"/>
                  </a:rPr>
                  <a:t>statement</a:t>
                </a:r>
              </a:p>
              <a:p>
                <a:pPr marL="391686" indent="-293764">
                  <a:buSzPct val="45000"/>
                  <a:buFont typeface="Wingdings" panose="05000000000000000000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altLang="en-US" dirty="0"/>
                  <a:t>Create a </a:t>
                </a:r>
                <a14:m>
                  <m:oMath xmlns:m="http://schemas.openxmlformats.org/officeDocument/2006/math">
                    <m:r>
                      <a:rPr lang="en-CA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en-US" dirty="0" smtClean="0"/>
                  <a:t> </a:t>
                </a:r>
                <a:r>
                  <a:rPr lang="en-US" altLang="en-US" dirty="0"/>
                  <a:t>array of </a:t>
                </a:r>
                <a:r>
                  <a:rPr lang="en-US" altLang="en-US" dirty="0" smtClean="0"/>
                  <a:t>all 2s </a:t>
                </a:r>
                <a:r>
                  <a:rPr lang="en-US" altLang="en-US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en-US" i="1" dirty="0" smtClean="0">
                    <a:sym typeface="Wingdings" panose="05000000000000000000" pitchFamily="2" charset="2"/>
                  </a:rPr>
                  <a:t>arr4</a:t>
                </a:r>
              </a:p>
              <a:p>
                <a:pPr marL="391686" indent="-293764">
                  <a:buSzPct val="45000"/>
                  <a:buFont typeface="Wingdings" panose="05000000000000000000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altLang="en-US" dirty="0" smtClean="0">
                    <a:sym typeface="Wingdings" panose="05000000000000000000" pitchFamily="2" charset="2"/>
                  </a:rPr>
                  <a:t>Use </a:t>
                </a:r>
                <a:r>
                  <a:rPr lang="en-US" altLang="en-US" i="1" dirty="0" smtClean="0">
                    <a:sym typeface="Wingdings" panose="05000000000000000000" pitchFamily="2" charset="2"/>
                  </a:rPr>
                  <a:t>arr4</a:t>
                </a:r>
                <a:r>
                  <a:rPr lang="en-US" altLang="en-US" dirty="0" smtClean="0">
                    <a:sym typeface="Wingdings" panose="05000000000000000000" pitchFamily="2" charset="2"/>
                  </a:rPr>
                  <a:t> to add 2, 4, 6 and 8 respectively to the top left, top right, bottom right and bottom left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3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3</m:t>
                    </m:r>
                  </m:oMath>
                </a14:m>
                <a:r>
                  <a:rPr lang="en-US" altLang="en-US" dirty="0" smtClean="0">
                    <a:sym typeface="Wingdings" panose="05000000000000000000" pitchFamily="2" charset="2"/>
                  </a:rPr>
                  <a:t> corners of </a:t>
                </a:r>
                <a:r>
                  <a:rPr lang="en-US" altLang="en-US" i="1" dirty="0" smtClean="0">
                    <a:sym typeface="Wingdings" panose="05000000000000000000" pitchFamily="2" charset="2"/>
                  </a:rPr>
                  <a:t>arr2</a:t>
                </a:r>
                <a:endParaRPr lang="en-US" altLang="en-US" i="1" dirty="0">
                  <a:sym typeface="Wingdings" panose="05000000000000000000" pitchFamily="2" charset="2"/>
                </a:endParaRPr>
              </a:p>
              <a:p>
                <a:pPr marL="391686" indent="-293764">
                  <a:buSzPct val="45000"/>
                  <a:buFont typeface="Wingdings" panose="05000000000000000000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15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481" y="1477779"/>
                <a:ext cx="8228160" cy="5076936"/>
              </a:xfrm>
              <a:blipFill rotWithShape="0">
                <a:blip r:embed="rId3"/>
                <a:stretch>
                  <a:fillRect t="-2041" r="-3111"/>
                </a:stretch>
              </a:blipFill>
              <a:ln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206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3DBF1F2-744B-4B52-8572-C0D01532E4F2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439863"/>
            <a:ext cx="8229600" cy="3978275"/>
          </a:xfrm>
          <a:ln/>
        </p:spPr>
        <p:txBody>
          <a:bodyPr vert="horz" wrap="square" lIns="0" tIns="25602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6000" b="1" dirty="0"/>
              <a:t>Image </a:t>
            </a:r>
            <a:r>
              <a:rPr lang="en-US" altLang="en-US" sz="6000" b="1" dirty="0" smtClean="0"/>
              <a:t>operations</a:t>
            </a:r>
            <a:endParaRPr lang="en-US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947790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hlinkClick r:id="rId2"/>
              </a:rPr>
              <a:t>Google </a:t>
            </a:r>
            <a:r>
              <a:rPr lang="en-US" altLang="en-US" sz="4000" dirty="0" err="1" smtClean="0">
                <a:hlinkClick r:id="rId2"/>
              </a:rPr>
              <a:t>Colab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3DBF1F2-744B-4B52-8572-C0D01532E4F2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707932"/>
            <a:ext cx="8135104" cy="4864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based runtime environment for executing Python code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Supports GPU, TPU and CPU acceleration</a:t>
            </a:r>
          </a:p>
          <a:p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VM like environment - allows installing </a:t>
            </a:r>
            <a:r>
              <a:rPr lang="en-US" dirty="0" smtClean="0">
                <a:solidFill>
                  <a:sysClr val="windowText" lastClr="000000"/>
                </a:solidFill>
                <a:latin typeface="Calibri" panose="020F0502020204030204"/>
              </a:rPr>
              <a:t>python (pip) 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and </a:t>
            </a:r>
            <a:r>
              <a:rPr lang="en-US" dirty="0" smtClean="0">
                <a:solidFill>
                  <a:sysClr val="windowText" lastClr="000000"/>
                </a:solidFill>
                <a:latin typeface="Calibri" panose="020F0502020204030204"/>
              </a:rPr>
              <a:t>non-python (apt) packages</a:t>
            </a:r>
            <a:endParaRPr kumimoji="0" lang="en-CA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Jupyter</a:t>
            </a:r>
            <a:r>
              <a:rPr kumimoji="0" lang="en-CA" sz="2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Notebooks</a:t>
            </a:r>
          </a:p>
          <a:p>
            <a:pPr lvl="1">
              <a:spcBef>
                <a:spcPts val="1000"/>
              </a:spcBef>
            </a:pPr>
            <a:r>
              <a:rPr lang="en-US" sz="2400" baseline="0" dirty="0" smtClean="0">
                <a:solidFill>
                  <a:sysClr val="windowText" lastClr="000000"/>
                </a:solidFill>
                <a:latin typeface="Calibri" panose="020F0502020204030204"/>
              </a:rPr>
              <a:t>Interactive python wrapper</a:t>
            </a:r>
          </a:p>
          <a:p>
            <a:pPr lvl="1">
              <a:spcBef>
                <a:spcPts val="1000"/>
              </a:spcBef>
            </a:pP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Cells – code and markdown text</a:t>
            </a:r>
            <a:endParaRPr kumimoji="0" lang="en-CA" sz="2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lang="en-US" dirty="0" smtClean="0">
                <a:solidFill>
                  <a:sysClr val="windowText" lastClr="000000"/>
                </a:solidFill>
                <a:latin typeface="Calibri" panose="020F0502020204030204"/>
              </a:rPr>
              <a:t>Real time collaboration just like Google Docs</a:t>
            </a:r>
          </a:p>
          <a:p>
            <a:r>
              <a:rPr lang="en-US" dirty="0" smtClean="0">
                <a:solidFill>
                  <a:sysClr val="windowText" lastClr="000000"/>
                </a:solidFill>
                <a:latin typeface="Calibri" panose="020F0502020204030204"/>
                <a:hlinkClick r:id="rId3" action="ppaction://program"/>
              </a:rPr>
              <a:t>Overview</a:t>
            </a:r>
            <a:endParaRPr lang="en-US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8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Image </a:t>
            </a:r>
            <a:r>
              <a:rPr lang="en-US" altLang="en-US" dirty="0" smtClean="0"/>
              <a:t>operations - Libraries</a:t>
            </a:r>
            <a:endParaRPr lang="en-US" altLang="en-US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520"/>
            <a:ext cx="8228160" cy="4907115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b="1" dirty="0" err="1" smtClean="0">
                <a:hlinkClick r:id="rId3"/>
              </a:rPr>
              <a:t>OpenCV</a:t>
            </a:r>
            <a:endParaRPr lang="en-US" altLang="en-US" b="1" dirty="0"/>
          </a:p>
          <a:p>
            <a:pPr marL="754571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Implemented in </a:t>
            </a:r>
            <a:r>
              <a:rPr lang="en-US" altLang="en-US" dirty="0" smtClean="0"/>
              <a:t>C++</a:t>
            </a:r>
          </a:p>
          <a:p>
            <a:pPr marL="754571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Faster, more powerful and better documented</a:t>
            </a:r>
          </a:p>
          <a:p>
            <a:pPr marL="754571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Slightly more buggy / less supported</a:t>
            </a:r>
          </a:p>
          <a:p>
            <a:pPr marL="754571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Stores images as BGR</a:t>
            </a:r>
          </a:p>
          <a:p>
            <a:pPr marL="754571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en-US" dirty="0" smtClean="0"/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b="1" dirty="0" err="1" smtClean="0">
                <a:hlinkClick r:id="rId4"/>
              </a:rPr>
              <a:t>scikit</a:t>
            </a:r>
            <a:r>
              <a:rPr lang="en-US" altLang="en-US" b="1" dirty="0" smtClean="0">
                <a:hlinkClick r:id="rId4"/>
              </a:rPr>
              <a:t>-image</a:t>
            </a:r>
            <a:endParaRPr lang="en-US" altLang="en-US" b="1" dirty="0" smtClean="0"/>
          </a:p>
          <a:p>
            <a:pPr marL="754571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Implemented in Python and </a:t>
            </a:r>
            <a:r>
              <a:rPr lang="en-US" altLang="en-US" dirty="0" err="1" smtClean="0"/>
              <a:t>Cython</a:t>
            </a:r>
            <a:endParaRPr lang="en-US" altLang="en-US" dirty="0" smtClean="0"/>
          </a:p>
          <a:p>
            <a:pPr marL="754571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Easier to use</a:t>
            </a:r>
            <a:endParaRPr lang="en-US" altLang="en-US" dirty="0"/>
          </a:p>
          <a:p>
            <a:pPr marL="783372" lvl="1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6588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63374" y="2356"/>
            <a:ext cx="9028869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Image operations - Read, Write, Resize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160913"/>
            <a:ext cx="8228160" cy="5321366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b="1" dirty="0" err="1" smtClean="0">
                <a:hlinkClick r:id="rId3"/>
              </a:rPr>
              <a:t>OpenCV</a:t>
            </a:r>
            <a:endParaRPr lang="en-US" altLang="en-US" b="1" dirty="0"/>
          </a:p>
          <a:p>
            <a:pPr marL="1146257" lvl="2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i="1" dirty="0"/>
              <a:t>import </a:t>
            </a:r>
            <a:r>
              <a:rPr lang="en-US" altLang="en-US" sz="2200" i="1" dirty="0" smtClean="0"/>
              <a:t>cv2</a:t>
            </a:r>
            <a:endParaRPr lang="en-CA" sz="2200" dirty="0" smtClean="0"/>
          </a:p>
          <a:p>
            <a:pPr marL="1146257" lvl="2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i="1" dirty="0" err="1" smtClean="0"/>
              <a:t>im</a:t>
            </a:r>
            <a:r>
              <a:rPr lang="en-US" altLang="en-US" sz="2200" i="1" dirty="0" smtClean="0"/>
              <a:t> = </a:t>
            </a:r>
            <a:r>
              <a:rPr lang="en-US" altLang="en-US" sz="2200" i="1" dirty="0" smtClean="0">
                <a:hlinkClick r:id="rId4"/>
              </a:rPr>
              <a:t>cv2.imread</a:t>
            </a:r>
            <a:r>
              <a:rPr lang="en-US" altLang="en-US" sz="2200" i="1" dirty="0" smtClean="0"/>
              <a:t>('image.jpg')</a:t>
            </a:r>
          </a:p>
          <a:p>
            <a:pPr marL="1146257" lvl="2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i="1" dirty="0" err="1" smtClean="0"/>
              <a:t>im_resized</a:t>
            </a:r>
            <a:r>
              <a:rPr lang="en-US" altLang="en-US" sz="2200" i="1" dirty="0" smtClean="0"/>
              <a:t> = </a:t>
            </a:r>
            <a:r>
              <a:rPr lang="en-US" altLang="en-US" sz="2200" i="1" dirty="0" smtClean="0">
                <a:hlinkClick r:id="rId5"/>
              </a:rPr>
              <a:t>cv2.resize</a:t>
            </a:r>
            <a:r>
              <a:rPr lang="en-US" altLang="en-US" sz="2200" i="1" dirty="0" smtClean="0"/>
              <a:t>(</a:t>
            </a:r>
            <a:r>
              <a:rPr lang="en-US" altLang="en-US" sz="2200" i="1" dirty="0" err="1" smtClean="0"/>
              <a:t>im</a:t>
            </a:r>
            <a:r>
              <a:rPr lang="en-US" altLang="en-US" sz="2200" i="1" dirty="0" smtClean="0"/>
              <a:t>, </a:t>
            </a:r>
            <a:r>
              <a:rPr lang="en-US" altLang="en-US" sz="2200" i="1" dirty="0" err="1" smtClean="0"/>
              <a:t>dsize</a:t>
            </a:r>
            <a:r>
              <a:rPr lang="en-US" altLang="en-US" sz="2200" i="1" dirty="0" smtClean="0"/>
              <a:t>=(0,0), </a:t>
            </a:r>
            <a:r>
              <a:rPr lang="en-US" altLang="en-US" sz="2200" i="1" dirty="0" err="1" smtClean="0"/>
              <a:t>fx</a:t>
            </a:r>
            <a:r>
              <a:rPr lang="en-US" altLang="en-US" sz="2200" i="1" dirty="0" smtClean="0"/>
              <a:t>=4, </a:t>
            </a:r>
            <a:r>
              <a:rPr lang="en-US" altLang="en-US" sz="2200" i="1" dirty="0" err="1" smtClean="0"/>
              <a:t>fy</a:t>
            </a:r>
            <a:r>
              <a:rPr lang="en-US" altLang="en-US" sz="2200" i="1" dirty="0" smtClean="0"/>
              <a:t>=4)</a:t>
            </a:r>
          </a:p>
          <a:p>
            <a:pPr marL="1146257" lvl="2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i="1" dirty="0" smtClean="0">
                <a:hlinkClick r:id="rId6"/>
              </a:rPr>
              <a:t>cv2.imwrite</a:t>
            </a:r>
            <a:r>
              <a:rPr lang="en-US" altLang="en-US" sz="2200" i="1" dirty="0" smtClean="0"/>
              <a:t>(“im_resized.jpg”, </a:t>
            </a:r>
            <a:r>
              <a:rPr lang="en-US" altLang="en-US" sz="2200" i="1" dirty="0" err="1"/>
              <a:t>im_resized</a:t>
            </a:r>
            <a:r>
              <a:rPr lang="en-US" altLang="en-US" sz="2200" i="1" dirty="0" smtClean="0"/>
              <a:t>)</a:t>
            </a:r>
            <a:endParaRPr lang="en-US" altLang="en-US" sz="2200" i="1" dirty="0"/>
          </a:p>
          <a:p>
            <a:pPr marL="1146257" lvl="2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en-US" sz="2200" i="1" dirty="0" smtClean="0"/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b="1" dirty="0" err="1" smtClean="0">
                <a:hlinkClick r:id="rId7"/>
              </a:rPr>
              <a:t>skimage</a:t>
            </a:r>
            <a:r>
              <a:rPr lang="en-US" altLang="en-US" b="1" dirty="0" smtClean="0">
                <a:hlinkClick r:id="rId7"/>
              </a:rPr>
              <a:t> </a:t>
            </a:r>
            <a:endParaRPr lang="en-US" altLang="en-US" b="1" dirty="0"/>
          </a:p>
          <a:p>
            <a:pPr marL="1146257" lvl="2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i="1" dirty="0" smtClean="0"/>
              <a:t>from skimage.io import </a:t>
            </a:r>
            <a:r>
              <a:rPr lang="en-US" altLang="en-US" sz="2200" i="1" dirty="0" err="1" smtClean="0"/>
              <a:t>imread</a:t>
            </a:r>
            <a:r>
              <a:rPr lang="en-US" altLang="en-US" sz="2200" i="1" dirty="0"/>
              <a:t>, </a:t>
            </a:r>
            <a:r>
              <a:rPr lang="en-US" altLang="en-US" sz="2200" i="1" dirty="0" err="1" smtClean="0"/>
              <a:t>imsave</a:t>
            </a:r>
            <a:endParaRPr lang="en-US" altLang="en-US" sz="2200" i="1" dirty="0"/>
          </a:p>
          <a:p>
            <a:pPr marL="1146257" lvl="2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i="1" dirty="0"/>
              <a:t>from </a:t>
            </a:r>
            <a:r>
              <a:rPr lang="en-US" altLang="en-US" sz="2200" i="1" dirty="0" err="1" smtClean="0"/>
              <a:t>skimage.transform</a:t>
            </a:r>
            <a:r>
              <a:rPr lang="en-US" altLang="en-US" sz="2200" i="1" dirty="0" smtClean="0"/>
              <a:t> </a:t>
            </a:r>
            <a:r>
              <a:rPr lang="en-US" altLang="en-US" sz="2200" i="1" dirty="0"/>
              <a:t>import </a:t>
            </a:r>
            <a:r>
              <a:rPr lang="en-US" altLang="en-US" sz="2200" i="1" dirty="0" smtClean="0"/>
              <a:t>resize </a:t>
            </a:r>
            <a:endParaRPr lang="en-US" altLang="en-US" sz="2200" i="1" dirty="0"/>
          </a:p>
          <a:p>
            <a:pPr marL="1146257" lvl="2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i="1" dirty="0" err="1" smtClean="0"/>
              <a:t>im</a:t>
            </a:r>
            <a:r>
              <a:rPr lang="en-US" altLang="en-US" sz="2200" i="1" dirty="0" smtClean="0"/>
              <a:t> = </a:t>
            </a:r>
            <a:r>
              <a:rPr lang="en-US" altLang="en-US" sz="2200" i="1" dirty="0" err="1" smtClean="0">
                <a:hlinkClick r:id="rId8"/>
              </a:rPr>
              <a:t>imread</a:t>
            </a:r>
            <a:r>
              <a:rPr lang="en-US" altLang="en-US" sz="2200" i="1" dirty="0" smtClean="0"/>
              <a:t>('image.jpg')</a:t>
            </a:r>
          </a:p>
          <a:p>
            <a:pPr marL="1146257" lvl="2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i="1" dirty="0" err="1"/>
              <a:t>im_resized</a:t>
            </a:r>
            <a:r>
              <a:rPr lang="en-US" altLang="en-US" sz="2200" i="1" dirty="0"/>
              <a:t> = </a:t>
            </a:r>
            <a:r>
              <a:rPr lang="en-US" altLang="en-US" sz="2200" i="1" dirty="0" smtClean="0">
                <a:hlinkClick r:id="rId9"/>
              </a:rPr>
              <a:t>resize</a:t>
            </a:r>
            <a:r>
              <a:rPr lang="en-US" altLang="en-US" sz="2200" i="1" dirty="0" smtClean="0"/>
              <a:t>(</a:t>
            </a:r>
            <a:r>
              <a:rPr lang="en-US" altLang="en-US" sz="2200" i="1" dirty="0" err="1" smtClean="0"/>
              <a:t>im</a:t>
            </a:r>
            <a:r>
              <a:rPr lang="en-US" altLang="en-US" sz="2200" i="1" dirty="0"/>
              <a:t>, </a:t>
            </a:r>
            <a:r>
              <a:rPr lang="en-US" altLang="en-US" sz="2200" i="1" dirty="0" err="1" smtClean="0"/>
              <a:t>output_shape</a:t>
            </a:r>
            <a:r>
              <a:rPr lang="en-US" altLang="en-US" sz="2200" i="1" dirty="0" smtClean="0"/>
              <a:t>=(500, 500))</a:t>
            </a:r>
            <a:endParaRPr lang="en-US" altLang="en-US" sz="2200" i="1" dirty="0"/>
          </a:p>
          <a:p>
            <a:pPr marL="1146257" lvl="2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i="1" dirty="0" err="1" smtClean="0">
                <a:hlinkClick r:id="rId6"/>
              </a:rPr>
              <a:t>imsave</a:t>
            </a:r>
            <a:r>
              <a:rPr lang="en-US" altLang="en-US" sz="2200" i="1" dirty="0"/>
              <a:t>(“im_resized.jpg”, </a:t>
            </a:r>
            <a:r>
              <a:rPr lang="en-US" altLang="en-US" sz="2200" i="1" dirty="0" err="1"/>
              <a:t>im_resized</a:t>
            </a:r>
            <a:r>
              <a:rPr lang="en-US" altLang="en-US" sz="22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9930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0"/>
            <a:ext cx="8228160" cy="885865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Image operations - Show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215234"/>
            <a:ext cx="8228160" cy="5149352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b="1" dirty="0" err="1" smtClean="0"/>
              <a:t>OpenCV</a:t>
            </a:r>
            <a:endParaRPr lang="en-US" altLang="en-US" b="1" dirty="0"/>
          </a:p>
          <a:p>
            <a:pPr marL="1146257" lvl="2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 import cv2</a:t>
            </a:r>
            <a:endParaRPr lang="en-CA" sz="2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146257" lvl="2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 </a:t>
            </a:r>
            <a:r>
              <a:rPr lang="en-US" altLang="en-US" sz="22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cv2.imshow</a:t>
            </a:r>
            <a:r>
              <a:rPr lang="en-US" altLang="en-US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(“image”, </a:t>
            </a:r>
            <a:r>
              <a:rPr lang="en-US" altLang="en-US" sz="22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</a:t>
            </a:r>
            <a:r>
              <a:rPr lang="en-US" altLang="en-US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en-US" altLang="en-US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causes </a:t>
            </a:r>
            <a:r>
              <a:rPr lang="en-US" altLang="en-US" sz="22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Jupyter</a:t>
            </a:r>
            <a:r>
              <a:rPr lang="en-US" altLang="en-US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to crash</a:t>
            </a:r>
          </a:p>
          <a:p>
            <a:pPr marL="1146257" lvl="2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sz="2200" i="1" dirty="0"/>
              <a:t>from </a:t>
            </a:r>
            <a:r>
              <a:rPr lang="en-CA" sz="2200" i="1" dirty="0" err="1"/>
              <a:t>google.colab.patches</a:t>
            </a:r>
            <a:r>
              <a:rPr lang="en-CA" sz="2200" i="1" dirty="0"/>
              <a:t> import cv2_imshow</a:t>
            </a:r>
            <a:endParaRPr lang="en-US" altLang="en-US" sz="2200" i="1" dirty="0"/>
          </a:p>
          <a:p>
            <a:pPr marL="1146257" lvl="2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CA" sz="2200" b="1" dirty="0" smtClean="0"/>
              <a:t>cv2_imshow</a:t>
            </a:r>
            <a:r>
              <a:rPr lang="en-CA" sz="2200" dirty="0" smtClean="0"/>
              <a:t>(</a:t>
            </a:r>
            <a:r>
              <a:rPr lang="en-US" altLang="en-US" sz="2200" i="1" dirty="0" err="1" smtClean="0"/>
              <a:t>im</a:t>
            </a:r>
            <a:r>
              <a:rPr lang="en-CA" sz="2200" dirty="0" smtClean="0"/>
              <a:t>)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en-US" b="1" dirty="0" smtClean="0"/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b="1" dirty="0" err="1" smtClean="0"/>
              <a:t>skimage</a:t>
            </a:r>
            <a:r>
              <a:rPr lang="en-US" altLang="en-US" b="1" dirty="0" smtClean="0"/>
              <a:t> / </a:t>
            </a:r>
            <a:r>
              <a:rPr lang="en-US" altLang="en-US" b="1" dirty="0" err="1" smtClean="0"/>
              <a:t>matplotlib</a:t>
            </a:r>
            <a:endParaRPr lang="en-US" altLang="en-US" b="1" dirty="0"/>
          </a:p>
          <a:p>
            <a:pPr marL="1146257" lvl="2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i="1" dirty="0"/>
              <a:t>import </a:t>
            </a:r>
            <a:r>
              <a:rPr lang="en-US" altLang="en-US" sz="2200" i="1" dirty="0" err="1"/>
              <a:t>matplotlib.pyplot</a:t>
            </a:r>
            <a:r>
              <a:rPr lang="en-US" altLang="en-US" sz="2200" i="1" dirty="0"/>
              <a:t> as </a:t>
            </a:r>
            <a:r>
              <a:rPr lang="en-US" altLang="en-US" sz="2200" i="1" dirty="0" err="1"/>
              <a:t>plt</a:t>
            </a:r>
            <a:endParaRPr lang="en-US" altLang="en-US" sz="2200" i="1" dirty="0"/>
          </a:p>
          <a:p>
            <a:pPr marL="1146257" lvl="2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i="1" dirty="0" smtClean="0"/>
              <a:t>from skimage.io import </a:t>
            </a:r>
            <a:r>
              <a:rPr lang="en-US" altLang="en-US" sz="2200" i="1" dirty="0" err="1" smtClean="0"/>
              <a:t>imshow</a:t>
            </a:r>
            <a:endParaRPr lang="en-US" altLang="en-US" sz="2200" i="1" dirty="0" smtClean="0"/>
          </a:p>
          <a:p>
            <a:pPr marL="1146257" lvl="2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i="1" dirty="0" err="1"/>
              <a:t>plt.imshow</a:t>
            </a:r>
            <a:r>
              <a:rPr lang="en-US" altLang="en-US" sz="2200" i="1" dirty="0"/>
              <a:t>(</a:t>
            </a:r>
            <a:r>
              <a:rPr lang="en-US" altLang="en-US" sz="2200" i="1" dirty="0" err="1"/>
              <a:t>im</a:t>
            </a:r>
            <a:r>
              <a:rPr lang="en-US" altLang="en-US" sz="2200" i="1" dirty="0" smtClean="0"/>
              <a:t>)</a:t>
            </a:r>
          </a:p>
          <a:p>
            <a:pPr marL="1146257" lvl="2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i="1" dirty="0" err="1" smtClean="0"/>
              <a:t>imshow</a:t>
            </a:r>
            <a:r>
              <a:rPr lang="en-US" altLang="en-US" sz="2200" i="1" dirty="0" smtClean="0"/>
              <a:t>(</a:t>
            </a:r>
            <a:r>
              <a:rPr lang="en-US" altLang="en-US" sz="2200" i="1" dirty="0" err="1" smtClean="0"/>
              <a:t>im</a:t>
            </a:r>
            <a:r>
              <a:rPr lang="en-US" altLang="en-US" sz="2200" i="1" dirty="0" smtClean="0"/>
              <a:t>)</a:t>
            </a:r>
          </a:p>
          <a:p>
            <a:pPr marL="1146257" lvl="2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en-US" dirty="0"/>
          </a:p>
          <a:p>
            <a:pPr marL="783372" lvl="1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763" b="1" dirty="0" smtClean="0"/>
              <a:t>		</a:t>
            </a:r>
          </a:p>
          <a:p>
            <a:pPr marL="1146257" lvl="2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i="1" dirty="0" smtClean="0"/>
              <a:t>			</a:t>
            </a:r>
          </a:p>
          <a:p>
            <a:pPr marL="783372" lvl="1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6611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0"/>
            <a:ext cx="8228160" cy="885865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Image operations - </a:t>
            </a:r>
            <a:r>
              <a:rPr lang="en-US" altLang="en-US" dirty="0" smtClean="0"/>
              <a:t>Filter</a:t>
            </a:r>
            <a:endParaRPr lang="en-US" altLang="en-US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834992"/>
            <a:ext cx="8228160" cy="6023859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b="1" dirty="0" err="1" smtClean="0">
                <a:hlinkClick r:id="rId3"/>
              </a:rPr>
              <a:t>OpenCV</a:t>
            </a:r>
            <a:endParaRPr lang="en-US" altLang="en-US" b="1" dirty="0"/>
          </a:p>
          <a:p>
            <a:pPr marL="1146257" lvl="2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i="1" dirty="0"/>
              <a:t>import </a:t>
            </a:r>
            <a:r>
              <a:rPr lang="en-US" altLang="en-US" sz="2200" i="1" dirty="0" smtClean="0"/>
              <a:t>cv2</a:t>
            </a:r>
            <a:endParaRPr lang="en-CA" sz="2200" dirty="0" smtClean="0"/>
          </a:p>
          <a:p>
            <a:pPr marL="1146257" lvl="2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i="1" dirty="0" err="1"/>
              <a:t>im_sobel</a:t>
            </a:r>
            <a:r>
              <a:rPr lang="en-US" altLang="en-US" sz="2200" i="1" dirty="0"/>
              <a:t> </a:t>
            </a:r>
            <a:r>
              <a:rPr lang="en-US" altLang="en-US" sz="2200" i="1" dirty="0" smtClean="0"/>
              <a:t>= </a:t>
            </a:r>
            <a:r>
              <a:rPr lang="en-US" altLang="en-US" sz="2200" i="1" dirty="0" smtClean="0">
                <a:hlinkClick r:id="rId4"/>
              </a:rPr>
              <a:t>cv2.Sobel</a:t>
            </a:r>
            <a:r>
              <a:rPr lang="en-US" altLang="en-US" sz="2200" i="1" dirty="0" smtClean="0"/>
              <a:t>(</a:t>
            </a:r>
            <a:r>
              <a:rPr lang="en-US" altLang="en-US" sz="2200" i="1" dirty="0" err="1" smtClean="0"/>
              <a:t>im</a:t>
            </a:r>
            <a:r>
              <a:rPr lang="en-US" altLang="en-US" sz="2200" i="1" dirty="0" smtClean="0"/>
              <a:t>)</a:t>
            </a:r>
          </a:p>
          <a:p>
            <a:pPr marL="1146257" lvl="2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i="1" dirty="0" err="1"/>
              <a:t>im_median</a:t>
            </a:r>
            <a:r>
              <a:rPr lang="en-US" altLang="en-US" sz="2200" i="1" dirty="0"/>
              <a:t> = </a:t>
            </a:r>
            <a:r>
              <a:rPr lang="en-US" altLang="en-US" sz="2200" i="1" dirty="0" smtClean="0">
                <a:hlinkClick r:id="rId5"/>
              </a:rPr>
              <a:t>cv2.GaussianBlur</a:t>
            </a:r>
            <a:r>
              <a:rPr lang="en-US" altLang="en-US" sz="2200" i="1" dirty="0" smtClean="0"/>
              <a:t>(</a:t>
            </a:r>
            <a:r>
              <a:rPr lang="en-US" altLang="en-US" sz="2200" i="1" dirty="0" err="1" smtClean="0"/>
              <a:t>im</a:t>
            </a:r>
            <a:r>
              <a:rPr lang="en-US" altLang="en-US" sz="2200" i="1" dirty="0"/>
              <a:t>)</a:t>
            </a:r>
          </a:p>
          <a:p>
            <a:pPr marL="1146257" lvl="2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i="1" dirty="0" err="1" smtClean="0"/>
              <a:t>im_median</a:t>
            </a:r>
            <a:r>
              <a:rPr lang="en-US" altLang="en-US" sz="2200" i="1" dirty="0" smtClean="0"/>
              <a:t> = </a:t>
            </a:r>
            <a:r>
              <a:rPr lang="en-US" altLang="en-US" sz="2200" i="1" dirty="0" smtClean="0">
                <a:hlinkClick r:id="rId6"/>
              </a:rPr>
              <a:t>cv2.medianBlur</a:t>
            </a:r>
            <a:r>
              <a:rPr lang="en-US" altLang="en-US" sz="2200" i="1" dirty="0" smtClean="0"/>
              <a:t>(</a:t>
            </a:r>
            <a:r>
              <a:rPr lang="en-US" altLang="en-US" sz="2200" i="1" dirty="0" err="1" smtClean="0"/>
              <a:t>im</a:t>
            </a:r>
            <a:r>
              <a:rPr lang="en-US" altLang="en-US" sz="2200" i="1" dirty="0" smtClean="0"/>
              <a:t>)</a:t>
            </a:r>
            <a:endParaRPr lang="en-US" altLang="en-US" sz="2200" i="1" dirty="0"/>
          </a:p>
          <a:p>
            <a:pPr marL="783372" lvl="1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en-US" dirty="0" smtClean="0"/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b="1" dirty="0" err="1" smtClean="0">
                <a:hlinkClick r:id="rId7"/>
              </a:rPr>
              <a:t>skimage</a:t>
            </a:r>
            <a:endParaRPr lang="en-US" altLang="en-US" b="1" dirty="0"/>
          </a:p>
          <a:p>
            <a:pPr marL="1146257" lvl="2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i="1" dirty="0" smtClean="0"/>
              <a:t>from </a:t>
            </a:r>
            <a:r>
              <a:rPr lang="en-US" altLang="en-US" sz="2200" i="1" dirty="0" err="1" smtClean="0"/>
              <a:t>skimage.filters</a:t>
            </a:r>
            <a:r>
              <a:rPr lang="en-US" altLang="en-US" sz="2200" i="1" dirty="0" smtClean="0"/>
              <a:t> </a:t>
            </a:r>
            <a:r>
              <a:rPr lang="en-US" altLang="en-US" sz="2200" i="1" dirty="0"/>
              <a:t>import </a:t>
            </a:r>
            <a:r>
              <a:rPr lang="en-US" altLang="en-US" sz="2200" i="1" dirty="0" err="1" smtClean="0"/>
              <a:t>sobel</a:t>
            </a:r>
            <a:r>
              <a:rPr lang="en-US" altLang="en-US" sz="2200" i="1" dirty="0"/>
              <a:t>, </a:t>
            </a:r>
            <a:r>
              <a:rPr lang="en-US" altLang="en-US" sz="2200" i="1" dirty="0" err="1" smtClean="0"/>
              <a:t>gaussian</a:t>
            </a:r>
            <a:r>
              <a:rPr lang="en-US" altLang="en-US" sz="2200" i="1" dirty="0"/>
              <a:t>, median</a:t>
            </a:r>
            <a:endParaRPr lang="en-US" altLang="en-US" sz="2200" i="1" dirty="0" smtClean="0"/>
          </a:p>
          <a:p>
            <a:pPr marL="1146257" lvl="2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i="1" dirty="0" err="1" smtClean="0"/>
              <a:t>im_sobel</a:t>
            </a:r>
            <a:r>
              <a:rPr lang="en-US" altLang="en-US" sz="2200" i="1" dirty="0" smtClean="0"/>
              <a:t> </a:t>
            </a:r>
            <a:r>
              <a:rPr lang="en-US" altLang="en-US" sz="2200" i="1" dirty="0"/>
              <a:t>= </a:t>
            </a:r>
            <a:r>
              <a:rPr lang="en-US" altLang="en-US" sz="2200" i="1" dirty="0" err="1" smtClean="0">
                <a:hlinkClick r:id="rId8"/>
              </a:rPr>
              <a:t>sobel</a:t>
            </a:r>
            <a:r>
              <a:rPr lang="en-US" altLang="en-US" sz="2200" i="1" dirty="0" smtClean="0"/>
              <a:t>(</a:t>
            </a:r>
            <a:r>
              <a:rPr lang="en-US" altLang="en-US" sz="2200" i="1" dirty="0" err="1" smtClean="0"/>
              <a:t>im</a:t>
            </a:r>
            <a:r>
              <a:rPr lang="en-US" altLang="en-US" sz="2200" i="1" dirty="0" smtClean="0"/>
              <a:t>)</a:t>
            </a:r>
          </a:p>
          <a:p>
            <a:pPr marL="1146257" lvl="2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i="1" dirty="0" err="1" smtClean="0"/>
              <a:t>im_gauss</a:t>
            </a:r>
            <a:r>
              <a:rPr lang="en-US" altLang="en-US" sz="2200" i="1" dirty="0" smtClean="0"/>
              <a:t> </a:t>
            </a:r>
            <a:r>
              <a:rPr lang="en-US" altLang="en-US" sz="2200" i="1" dirty="0"/>
              <a:t>= </a:t>
            </a:r>
            <a:r>
              <a:rPr lang="en-US" altLang="en-US" sz="2200" i="1" dirty="0" err="1" smtClean="0">
                <a:hlinkClick r:id="rId9"/>
              </a:rPr>
              <a:t>gaussian</a:t>
            </a:r>
            <a:r>
              <a:rPr lang="en-US" altLang="en-US" sz="2200" i="1" dirty="0" smtClean="0"/>
              <a:t>(</a:t>
            </a:r>
            <a:r>
              <a:rPr lang="en-US" altLang="en-US" sz="2200" i="1" dirty="0" err="1" smtClean="0"/>
              <a:t>im</a:t>
            </a:r>
            <a:r>
              <a:rPr lang="en-US" altLang="en-US" sz="2200" i="1" dirty="0" smtClean="0"/>
              <a:t>, sigma=3)</a:t>
            </a:r>
          </a:p>
          <a:p>
            <a:pPr marL="1146257" lvl="2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i="1" dirty="0" err="1" smtClean="0"/>
              <a:t>im_median</a:t>
            </a:r>
            <a:r>
              <a:rPr lang="en-US" altLang="en-US" sz="2200" i="1" dirty="0" smtClean="0"/>
              <a:t> = </a:t>
            </a:r>
            <a:r>
              <a:rPr lang="en-US" altLang="en-US" sz="2200" i="1" dirty="0" smtClean="0">
                <a:hlinkClick r:id="rId10"/>
              </a:rPr>
              <a:t>median</a:t>
            </a:r>
            <a:r>
              <a:rPr lang="en-US" altLang="en-US" sz="2200" i="1" dirty="0" smtClean="0"/>
              <a:t>(</a:t>
            </a:r>
            <a:r>
              <a:rPr lang="en-US" altLang="en-US" sz="2200" i="1" dirty="0" err="1" smtClean="0"/>
              <a:t>im</a:t>
            </a:r>
            <a:r>
              <a:rPr lang="en-US" altLang="en-US" sz="2200" i="1" dirty="0" smtClean="0"/>
              <a:t>)</a:t>
            </a:r>
          </a:p>
          <a:p>
            <a:pPr marL="1146257" lvl="2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en-US" sz="2200" i="1" dirty="0" smtClean="0"/>
          </a:p>
          <a:p>
            <a:pPr marL="783372" lvl="1" indent="-293764">
              <a:buSzPct val="7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77893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63374" y="2356"/>
            <a:ext cx="9028869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>
                <a:solidFill>
                  <a:srgbClr val="7030A0"/>
                </a:solidFill>
              </a:rPr>
              <a:t>Image operations - </a:t>
            </a:r>
            <a:r>
              <a:rPr lang="en-US" altLang="en-US" dirty="0" smtClean="0">
                <a:solidFill>
                  <a:srgbClr val="7030A0"/>
                </a:solidFill>
              </a:rPr>
              <a:t>Exercise</a:t>
            </a:r>
            <a:endParaRPr lang="en-US" altLang="en-US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>
          <a:xfrm>
            <a:off x="456480" y="1351031"/>
            <a:ext cx="8379701" cy="5095035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dirty="0" smtClean="0"/>
              <a:t>Download an image from internet or use an existing image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dirty="0" smtClean="0"/>
              <a:t>Upload it to Google Drive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dirty="0" smtClean="0"/>
              <a:t>Mount your Google Drive and authorize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dirty="0"/>
              <a:t>List the contents of your Google Drive to figure out the path to that image</a:t>
            </a:r>
            <a:endParaRPr lang="en-US" altLang="en-US" sz="2200" dirty="0" smtClean="0"/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dirty="0"/>
              <a:t>Read that image and show it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dirty="0" smtClean="0"/>
              <a:t>Resize it to double its original size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dirty="0" smtClean="0"/>
              <a:t>Apply </a:t>
            </a:r>
            <a:r>
              <a:rPr lang="en-US" altLang="en-US" sz="2200" dirty="0" err="1"/>
              <a:t>S</a:t>
            </a:r>
            <a:r>
              <a:rPr lang="en-US" altLang="en-US" sz="2200" dirty="0" err="1" smtClean="0"/>
              <a:t>obel</a:t>
            </a:r>
            <a:r>
              <a:rPr lang="en-US" altLang="en-US" sz="2200" dirty="0" smtClean="0"/>
              <a:t> filtering to the resized image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dirty="0" smtClean="0"/>
              <a:t>Show the resized and filtered images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dirty="0" smtClean="0"/>
              <a:t>Save the </a:t>
            </a:r>
            <a:r>
              <a:rPr lang="en-US" altLang="en-US" sz="2200" dirty="0"/>
              <a:t>resized and filtered </a:t>
            </a:r>
            <a:r>
              <a:rPr lang="en-US" altLang="en-US" sz="2200" dirty="0" smtClean="0"/>
              <a:t>images to Google Drive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2200" dirty="0" smtClean="0"/>
              <a:t>Download the image and open it locally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89897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3DBF1F2-744B-4B52-8572-C0D01532E4F2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439863"/>
            <a:ext cx="8229600" cy="3978275"/>
          </a:xfrm>
          <a:ln/>
        </p:spPr>
        <p:txBody>
          <a:bodyPr vert="horz" wrap="square" lIns="0" tIns="25602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6000" b="1" dirty="0" err="1" smtClean="0">
                <a:hlinkClick r:id="rId3"/>
              </a:rPr>
              <a:t>PyTorch</a:t>
            </a:r>
            <a:endParaRPr lang="en-US" altLang="en-US" sz="6000" b="1" dirty="0" smtClean="0"/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endParaRPr lang="en-US" altLang="en-US" sz="6000" b="1" dirty="0"/>
          </a:p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3600" dirty="0" smtClean="0">
                <a:hlinkClick r:id="rId4" action="ppaction://program"/>
              </a:rPr>
              <a:t>Overview</a:t>
            </a:r>
            <a:endParaRPr lang="en-US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74974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>
                <a:hlinkClick r:id="rId3"/>
              </a:rPr>
              <a:t>Numpy Interoperability</a:t>
            </a:r>
            <a:endParaRPr lang="en-US" altLang="en-US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xfrm>
            <a:off x="456481" y="1604521"/>
            <a:ext cx="8228160" cy="4678584"/>
          </a:xfrm>
          <a:ln/>
        </p:spPr>
        <p:txBody>
          <a:bodyPr/>
          <a:lstStyle/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err="1" smtClean="0"/>
              <a:t>Pytorch</a:t>
            </a:r>
            <a:r>
              <a:rPr lang="en-US" altLang="en-US" dirty="0" smtClean="0"/>
              <a:t> arrays </a:t>
            </a:r>
            <a:r>
              <a:rPr lang="en-US" altLang="en-US" dirty="0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tensors</a:t>
            </a:r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/>
              <a:t>From Numpy:</a:t>
            </a:r>
          </a:p>
          <a:p>
            <a:pPr marL="823692" lvl="2" indent="0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/>
              <a:t>import torch </a:t>
            </a:r>
          </a:p>
          <a:p>
            <a:pPr marL="823692" lvl="2" indent="0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/>
              <a:t>tensor = </a:t>
            </a:r>
            <a:r>
              <a:rPr lang="en-US" altLang="en-US" i="1" dirty="0" err="1"/>
              <a:t>torch.</a:t>
            </a:r>
            <a:r>
              <a:rPr lang="en-US" altLang="en-US" b="1" i="1" dirty="0" err="1"/>
              <a:t>from_numpy</a:t>
            </a:r>
            <a:r>
              <a:rPr lang="en-US" altLang="en-US" i="1" dirty="0"/>
              <a:t>(</a:t>
            </a:r>
            <a:r>
              <a:rPr lang="en-US" altLang="en-US" i="1" dirty="0" err="1"/>
              <a:t>np_arr</a:t>
            </a:r>
            <a:r>
              <a:rPr lang="en-US" altLang="en-US" i="1" dirty="0" smtClean="0"/>
              <a:t>)</a:t>
            </a:r>
          </a:p>
          <a:p>
            <a:pPr marL="823692" lvl="2" indent="0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 smtClean="0"/>
              <a:t>tensor = </a:t>
            </a:r>
            <a:r>
              <a:rPr lang="en-CA" i="1" dirty="0" err="1" smtClean="0"/>
              <a:t>torch.tensor</a:t>
            </a:r>
            <a:r>
              <a:rPr lang="en-CA" i="1" dirty="0" smtClean="0"/>
              <a:t>(</a:t>
            </a:r>
            <a:r>
              <a:rPr lang="en-CA" i="1" dirty="0" err="1" smtClean="0"/>
              <a:t>np_arr</a:t>
            </a:r>
            <a:r>
              <a:rPr lang="en-CA" i="1" dirty="0" smtClean="0"/>
              <a:t>)</a:t>
            </a:r>
            <a:endParaRPr lang="en-US" altLang="en-US" i="1" dirty="0" smtClean="0"/>
          </a:p>
          <a:p>
            <a:pPr marL="391686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smtClean="0"/>
              <a:t>To numpy: </a:t>
            </a:r>
          </a:p>
          <a:p>
            <a:pPr marL="754571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 err="1" smtClean="0"/>
              <a:t>np_arr</a:t>
            </a:r>
            <a:r>
              <a:rPr lang="en-US" altLang="en-US" i="1" dirty="0" smtClean="0"/>
              <a:t> = </a:t>
            </a:r>
            <a:r>
              <a:rPr lang="en-US" altLang="en-US" i="1" dirty="0" err="1" smtClean="0"/>
              <a:t>cpu_tensor.numpy</a:t>
            </a:r>
            <a:r>
              <a:rPr lang="en-US" altLang="en-US" i="1" dirty="0" smtClean="0"/>
              <a:t>()</a:t>
            </a:r>
          </a:p>
          <a:p>
            <a:pPr marL="754571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 err="1" smtClean="0"/>
              <a:t>np_arr</a:t>
            </a:r>
            <a:r>
              <a:rPr lang="en-US" altLang="en-US" i="1" dirty="0" smtClean="0"/>
              <a:t> = </a:t>
            </a:r>
            <a:r>
              <a:rPr lang="en-US" altLang="en-US" i="1" dirty="0" err="1" smtClean="0"/>
              <a:t>gpu_tensor.cpu</a:t>
            </a:r>
            <a:r>
              <a:rPr lang="en-US" altLang="en-US" i="1" dirty="0" smtClean="0"/>
              <a:t>().numpy() </a:t>
            </a:r>
          </a:p>
          <a:p>
            <a:pPr marL="754571" lvl="1" indent="-293764">
              <a:buSzPct val="45000"/>
              <a:buFont typeface="Wingdings" panose="05000000000000000000" pitchFamily="2" charset="2"/>
              <a:buChar char="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i="1" dirty="0" err="1" smtClean="0"/>
              <a:t>np_arr</a:t>
            </a:r>
            <a:r>
              <a:rPr lang="en-US" altLang="en-US" i="1" dirty="0" smtClean="0"/>
              <a:t> = </a:t>
            </a:r>
            <a:r>
              <a:rPr lang="en-US" altLang="en-US" i="1" dirty="0" err="1" smtClean="0"/>
              <a:t>tensor_with_grad.detach</a:t>
            </a:r>
            <a:r>
              <a:rPr lang="en-US" altLang="en-US" i="1" dirty="0" smtClean="0"/>
              <a:t>().</a:t>
            </a:r>
            <a:r>
              <a:rPr lang="en-US" altLang="en-US" i="1" dirty="0" err="1" smtClean="0"/>
              <a:t>cpu</a:t>
            </a:r>
            <a:r>
              <a:rPr lang="en-US" altLang="en-US" i="1" dirty="0" smtClean="0"/>
              <a:t>().numpy()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8949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101616"/>
            <a:ext cx="8226720" cy="1143480"/>
          </a:xfrm>
        </p:spPr>
        <p:txBody>
          <a:bodyPr/>
          <a:lstStyle/>
          <a:p>
            <a:r>
              <a:rPr lang="en-US" dirty="0" smtClean="0"/>
              <a:t>Running on Different Devices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1251246"/>
            <a:ext cx="8226720" cy="542115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GPU:</a:t>
            </a:r>
          </a:p>
          <a:p>
            <a:pPr marL="725770" lvl="2" indent="0"/>
            <a:r>
              <a:rPr lang="en-CA" i="1" dirty="0" smtClean="0"/>
              <a:t>device = </a:t>
            </a:r>
            <a:r>
              <a:rPr lang="en-CA" i="1" dirty="0" err="1" smtClean="0"/>
              <a:t>torch.device</a:t>
            </a:r>
            <a:r>
              <a:rPr lang="en-CA" i="1" dirty="0" smtClean="0"/>
              <a:t>("</a:t>
            </a:r>
            <a:r>
              <a:rPr lang="en-CA" i="1" dirty="0" err="1" smtClean="0"/>
              <a:t>cuda</a:t>
            </a:r>
            <a:r>
              <a:rPr lang="en-CA" i="1" dirty="0" smtClean="0"/>
              <a:t>“)</a:t>
            </a:r>
          </a:p>
          <a:p>
            <a:pPr marL="725770" lvl="2" indent="0"/>
            <a:r>
              <a:rPr lang="en-CA" i="1" dirty="0" err="1" smtClean="0"/>
              <a:t>gpu_tensor</a:t>
            </a:r>
            <a:r>
              <a:rPr lang="en-CA" i="1" dirty="0" smtClean="0"/>
              <a:t> = </a:t>
            </a:r>
            <a:r>
              <a:rPr lang="en-CA" i="1" dirty="0" err="1" smtClean="0"/>
              <a:t>torch.tensor</a:t>
            </a:r>
            <a:r>
              <a:rPr lang="en-CA" i="1" dirty="0" smtClean="0"/>
              <a:t>(</a:t>
            </a:r>
            <a:r>
              <a:rPr lang="en-CA" i="1" dirty="0" err="1" smtClean="0"/>
              <a:t>np_arr</a:t>
            </a:r>
            <a:r>
              <a:rPr lang="en-CA" i="1" dirty="0" smtClean="0"/>
              <a:t>, </a:t>
            </a:r>
            <a:r>
              <a:rPr lang="en-CA" i="1" dirty="0" err="1" smtClean="0"/>
              <a:t>dtype</a:t>
            </a:r>
            <a:r>
              <a:rPr lang="en-CA" i="1" dirty="0" smtClean="0"/>
              <a:t>=</a:t>
            </a:r>
            <a:r>
              <a:rPr lang="en-CA" i="1" dirty="0" err="1" smtClean="0"/>
              <a:t>torch.float</a:t>
            </a:r>
            <a:r>
              <a:rPr lang="en-CA" i="1" dirty="0" smtClean="0"/>
              <a:t>, device=device)</a:t>
            </a:r>
          </a:p>
          <a:p>
            <a:pPr marL="725770" lvl="2" indent="0"/>
            <a:r>
              <a:rPr lang="en-CA" i="1" dirty="0" err="1" smtClean="0"/>
              <a:t>gpu_tensor</a:t>
            </a:r>
            <a:r>
              <a:rPr lang="en-CA" i="1" dirty="0" smtClean="0"/>
              <a:t> = tensor.to(device)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Second GPU:</a:t>
            </a:r>
          </a:p>
          <a:p>
            <a:pPr marL="725770" lvl="2" indent="0"/>
            <a:r>
              <a:rPr lang="en-CA" i="1" dirty="0" smtClean="0"/>
              <a:t>device = </a:t>
            </a:r>
            <a:r>
              <a:rPr lang="en-CA" i="1" dirty="0" err="1" smtClean="0"/>
              <a:t>torch.device</a:t>
            </a:r>
            <a:r>
              <a:rPr lang="en-CA" i="1" dirty="0" smtClean="0"/>
              <a:t>("cuda:1“)</a:t>
            </a:r>
          </a:p>
          <a:p>
            <a:pPr marL="725770" lvl="2" indent="0"/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CPU:</a:t>
            </a:r>
          </a:p>
          <a:p>
            <a:pPr marL="725770" lvl="2" indent="0"/>
            <a:r>
              <a:rPr lang="en-CA" i="1" dirty="0" smtClean="0"/>
              <a:t>device = </a:t>
            </a:r>
            <a:r>
              <a:rPr lang="en-CA" i="1" dirty="0" err="1" smtClean="0"/>
              <a:t>torch.device</a:t>
            </a:r>
            <a:r>
              <a:rPr lang="en-CA" i="1" dirty="0" smtClean="0"/>
              <a:t>(“</a:t>
            </a:r>
            <a:r>
              <a:rPr lang="en-CA" i="1" dirty="0" err="1" smtClean="0"/>
              <a:t>cpu</a:t>
            </a:r>
            <a:r>
              <a:rPr lang="en-CA" i="1" dirty="0" smtClean="0"/>
              <a:t>“)</a:t>
            </a:r>
          </a:p>
          <a:p>
            <a:pPr marL="725770" lvl="2" indent="0"/>
            <a:endParaRPr lang="en-CA" i="1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 smtClean="0"/>
              <a:t>TPUs currently not supported</a:t>
            </a:r>
            <a:endParaRPr lang="en-US" dirty="0"/>
          </a:p>
          <a:p>
            <a:pPr marL="725770" lvl="2" indent="0"/>
            <a:endParaRPr lang="en-CA" i="1" dirty="0" smtClean="0"/>
          </a:p>
          <a:p>
            <a:pPr marL="725770" lvl="2" indent="0"/>
            <a:r>
              <a:rPr lang="en-US" i="1" dirty="0" smtClean="0"/>
              <a:t>	</a:t>
            </a:r>
            <a:endParaRPr lang="en-CA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0288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Basic operations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Close parallel with </a:t>
            </a:r>
            <a:r>
              <a:rPr lang="en-US" dirty="0" smtClean="0"/>
              <a:t>numpy </a:t>
            </a:r>
            <a:r>
              <a:rPr lang="en-US" dirty="0" smtClean="0"/>
              <a:t>functions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i="1" dirty="0" err="1" smtClean="0"/>
              <a:t>np.zeros</a:t>
            </a:r>
            <a:r>
              <a:rPr lang="en-US" i="1" dirty="0" smtClean="0"/>
              <a:t> </a:t>
            </a:r>
            <a:r>
              <a:rPr lang="en-US" i="1" dirty="0" smtClean="0">
                <a:sym typeface="Wingdings" panose="05000000000000000000" pitchFamily="2" charset="2"/>
              </a:rPr>
              <a:t> </a:t>
            </a:r>
            <a:r>
              <a:rPr lang="en-US" i="1" dirty="0" err="1" smtClean="0">
                <a:sym typeface="Wingdings" panose="05000000000000000000" pitchFamily="2" charset="2"/>
              </a:rPr>
              <a:t>torch.</a:t>
            </a:r>
            <a:r>
              <a:rPr lang="en-US" i="1" dirty="0" err="1" smtClean="0"/>
              <a:t>zeros</a:t>
            </a:r>
            <a:endParaRPr lang="en-US" i="1" dirty="0" smtClean="0"/>
          </a:p>
          <a:p>
            <a:pPr lvl="1"/>
            <a:r>
              <a:rPr lang="en-US" i="1" dirty="0" err="1" smtClean="0"/>
              <a:t>np.ones</a:t>
            </a:r>
            <a:r>
              <a:rPr lang="en-US" i="1" dirty="0" smtClean="0"/>
              <a:t> </a:t>
            </a:r>
            <a:r>
              <a:rPr lang="en-US" i="1" dirty="0">
                <a:sym typeface="Wingdings" panose="05000000000000000000" pitchFamily="2" charset="2"/>
              </a:rPr>
              <a:t> </a:t>
            </a:r>
            <a:r>
              <a:rPr lang="en-US" i="1" dirty="0" err="1" smtClean="0">
                <a:sym typeface="Wingdings" panose="05000000000000000000" pitchFamily="2" charset="2"/>
              </a:rPr>
              <a:t>torch.</a:t>
            </a:r>
            <a:r>
              <a:rPr lang="en-US" i="1" dirty="0" err="1" smtClean="0"/>
              <a:t>ones</a:t>
            </a:r>
            <a:endParaRPr lang="en-US" i="1" dirty="0"/>
          </a:p>
          <a:p>
            <a:pPr lvl="1"/>
            <a:r>
              <a:rPr lang="en-US" i="1" dirty="0" err="1" smtClean="0"/>
              <a:t>np.add</a:t>
            </a:r>
            <a:r>
              <a:rPr lang="en-US" i="1" dirty="0" smtClean="0"/>
              <a:t> </a:t>
            </a:r>
            <a:r>
              <a:rPr lang="en-US" i="1" dirty="0" smtClean="0">
                <a:sym typeface="Wingdings" panose="05000000000000000000" pitchFamily="2" charset="2"/>
              </a:rPr>
              <a:t> </a:t>
            </a:r>
            <a:r>
              <a:rPr lang="en-US" i="1" dirty="0" err="1" smtClean="0">
                <a:sym typeface="Wingdings" panose="05000000000000000000" pitchFamily="2" charset="2"/>
              </a:rPr>
              <a:t>torch.add</a:t>
            </a:r>
            <a:endParaRPr lang="en-US" i="1" dirty="0" smtClean="0"/>
          </a:p>
          <a:p>
            <a:pPr lvl="1"/>
            <a:r>
              <a:rPr lang="en-US" i="1" dirty="0" err="1" smtClean="0"/>
              <a:t>np.matmul</a:t>
            </a:r>
            <a:r>
              <a:rPr lang="en-US" i="1" dirty="0" smtClean="0"/>
              <a:t> </a:t>
            </a:r>
            <a:r>
              <a:rPr lang="en-US" i="1" dirty="0" smtClean="0">
                <a:sym typeface="Wingdings" panose="05000000000000000000" pitchFamily="2" charset="2"/>
              </a:rPr>
              <a:t> </a:t>
            </a:r>
            <a:r>
              <a:rPr lang="en-US" i="1" dirty="0" err="1" smtClean="0">
                <a:sym typeface="Wingdings" panose="05000000000000000000" pitchFamily="2" charset="2"/>
              </a:rPr>
              <a:t>torch.matmul</a:t>
            </a:r>
            <a:endParaRPr lang="en-US" i="1" dirty="0" smtClean="0">
              <a:sym typeface="Wingdings" panose="05000000000000000000" pitchFamily="2" charset="2"/>
            </a:endParaRPr>
          </a:p>
          <a:p>
            <a:pPr lvl="1"/>
            <a:r>
              <a:rPr lang="en-US" i="1" dirty="0" err="1" smtClean="0"/>
              <a:t>np.random.rand</a:t>
            </a:r>
            <a:r>
              <a:rPr lang="en-US" i="1" dirty="0" smtClean="0"/>
              <a:t> </a:t>
            </a:r>
            <a:r>
              <a:rPr lang="en-US" i="1" dirty="0">
                <a:sym typeface="Wingdings" panose="05000000000000000000" pitchFamily="2" charset="2"/>
              </a:rPr>
              <a:t> </a:t>
            </a:r>
            <a:r>
              <a:rPr lang="en-US" i="1" dirty="0" err="1" smtClean="0">
                <a:sym typeface="Wingdings" panose="05000000000000000000" pitchFamily="2" charset="2"/>
              </a:rPr>
              <a:t>torch.</a:t>
            </a:r>
            <a:r>
              <a:rPr lang="en-US" i="1" dirty="0" err="1" smtClean="0"/>
              <a:t>rand</a:t>
            </a:r>
            <a:endParaRPr lang="en-US" i="1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3802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Broadcasting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Many operations support Numpy rules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Two tensors are </a:t>
            </a:r>
            <a:r>
              <a:rPr lang="en-US" dirty="0" smtClean="0"/>
              <a:t>broadcastable </a:t>
            </a:r>
            <a:r>
              <a:rPr lang="en-US" dirty="0"/>
              <a:t>if </a:t>
            </a:r>
            <a:r>
              <a:rPr lang="en-US" dirty="0" smtClean="0"/>
              <a:t>following </a:t>
            </a:r>
            <a:r>
              <a:rPr lang="en-US" dirty="0"/>
              <a:t>rules </a:t>
            </a:r>
            <a:r>
              <a:rPr lang="en-US" dirty="0" smtClean="0"/>
              <a:t>hold:</a:t>
            </a:r>
          </a:p>
          <a:p>
            <a:pPr marL="820085" lvl="1" indent="-457200">
              <a:buFont typeface="Arial" panose="020B0604020202020204" pitchFamily="34" charset="0"/>
              <a:buChar char="•"/>
            </a:pPr>
            <a:r>
              <a:rPr lang="en-US" dirty="0"/>
              <a:t>Each tensor has at least one dimension</a:t>
            </a:r>
            <a:r>
              <a:rPr lang="en-US" dirty="0" smtClean="0"/>
              <a:t>.</a:t>
            </a:r>
          </a:p>
          <a:p>
            <a:pPr marL="820085" lvl="1" indent="-457200">
              <a:buFont typeface="Arial" panose="020B0604020202020204" pitchFamily="34" charset="0"/>
              <a:buChar char="•"/>
            </a:pPr>
            <a:r>
              <a:rPr lang="en-US" dirty="0"/>
              <a:t>When iterating over the dimension sizes, starting at the trailing dimension, the dimension sizes must either be equal, one of them is 1, or one of them does not exist.</a:t>
            </a:r>
          </a:p>
          <a:p>
            <a:pPr marL="820085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48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0" y="2857260"/>
            <a:ext cx="8226720" cy="1143480"/>
          </a:xfrm>
        </p:spPr>
        <p:txBody>
          <a:bodyPr/>
          <a:lstStyle/>
          <a:p>
            <a:r>
              <a:rPr lang="en-US" altLang="en-US" sz="4000" dirty="0">
                <a:hlinkClick r:id="rId2"/>
              </a:rPr>
              <a:t>Google </a:t>
            </a:r>
            <a:r>
              <a:rPr lang="en-US" altLang="en-US" sz="4000" dirty="0" err="1" smtClean="0">
                <a:hlinkClick r:id="rId2"/>
              </a:rPr>
              <a:t>Colab</a:t>
            </a:r>
            <a:r>
              <a:rPr lang="en-US" altLang="en-US" sz="4000" dirty="0">
                <a:hlinkClick r:id="rId2"/>
              </a:rPr>
              <a:t> </a:t>
            </a:r>
            <a:r>
              <a:rPr lang="en-US" altLang="en-US" sz="4000" dirty="0" smtClean="0">
                <a:hlinkClick r:id="rId2"/>
              </a:rPr>
              <a:t>- Overview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3DBF1F2-744B-4B52-8572-C0D01532E4F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600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101617"/>
            <a:ext cx="8226720" cy="114348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Broadcasting - Examples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50</a:t>
            </a:fld>
            <a:endParaRPr lang="en-US" alt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4" y="1369575"/>
            <a:ext cx="7749767" cy="5184145"/>
          </a:xfrm>
        </p:spPr>
      </p:pic>
    </p:spTree>
    <p:extLst>
      <p:ext uri="{BB962C8B-B14F-4D97-AF65-F5344CB8AC3E}">
        <p14:creationId xmlns:p14="http://schemas.microsoft.com/office/powerpoint/2010/main" val="374994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10589"/>
            <a:ext cx="8228160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err="1" smtClean="0">
                <a:solidFill>
                  <a:srgbClr val="7030A0"/>
                </a:solidFill>
              </a:rPr>
              <a:t>PyTorch</a:t>
            </a:r>
            <a:r>
              <a:rPr lang="en-US" altLang="en-US" dirty="0" smtClean="0">
                <a:solidFill>
                  <a:srgbClr val="7030A0"/>
                </a:solidFill>
              </a:rPr>
              <a:t>– Exercise</a:t>
            </a:r>
            <a:endParaRPr lang="en-US" alt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06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6481" y="1477779"/>
                <a:ext cx="8228160" cy="5076936"/>
              </a:xfrm>
              <a:ln/>
            </p:spPr>
            <p:txBody>
              <a:bodyPr/>
              <a:lstStyle/>
              <a:p>
                <a:pPr marL="391686" indent="-293764">
                  <a:buSzPct val="45000"/>
                  <a:buFont typeface="Wingdings" panose="05000000000000000000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altLang="en-US" dirty="0" smtClean="0"/>
                  <a:t>Create two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dirty="0" smtClean="0"/>
                  <a:t>  tensors filled with random numbers</a:t>
                </a:r>
                <a:endParaRPr lang="en-US" altLang="en-US" i="1" dirty="0" smtClean="0">
                  <a:sym typeface="Wingdings" panose="05000000000000000000" pitchFamily="2" charset="2"/>
                </a:endParaRPr>
              </a:p>
              <a:p>
                <a:pPr marL="391686" indent="-293764">
                  <a:buSzPct val="45000"/>
                  <a:buFont typeface="Wingdings" panose="05000000000000000000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altLang="en-US" dirty="0" smtClean="0">
                    <a:sym typeface="Wingdings" panose="05000000000000000000" pitchFamily="2" charset="2"/>
                  </a:rPr>
                  <a:t>Multiply them together on GPU and CPU in turn and compare times</a:t>
                </a:r>
              </a:p>
              <a:p>
                <a:pPr marL="391686" indent="-293764">
                  <a:buSzPct val="45000"/>
                  <a:buFont typeface="Wingdings" panose="05000000000000000000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r>
                  <a:rPr lang="en-US" altLang="en-US" dirty="0" smtClean="0">
                    <a:sym typeface="Wingdings" panose="05000000000000000000" pitchFamily="2" charset="2"/>
                  </a:rPr>
                  <a:t>Increase tensor size and see how the relative times change</a:t>
                </a:r>
              </a:p>
              <a:p>
                <a:pPr marL="391686" indent="-293764">
                  <a:buSzPct val="45000"/>
                  <a:buFont typeface="Wingdings" panose="05000000000000000000" pitchFamily="2" charset="2"/>
                  <a:buChar char=""/>
                  <a:tabLst>
                    <a:tab pos="656650" algn="l"/>
                    <a:tab pos="1313299" algn="l"/>
                    <a:tab pos="1969949" algn="l"/>
                    <a:tab pos="2626599" algn="l"/>
                    <a:tab pos="3283248" algn="l"/>
                    <a:tab pos="3939898" algn="l"/>
                    <a:tab pos="4596548" algn="l"/>
                    <a:tab pos="5253198" algn="l"/>
                    <a:tab pos="5909847" algn="l"/>
                    <a:tab pos="6566497" algn="l"/>
                    <a:tab pos="7223147" algn="l"/>
                    <a:tab pos="7879796" algn="l"/>
                  </a:tabLst>
                </a:pPr>
                <a:endParaRPr lang="en-US" altLang="en-US" dirty="0"/>
              </a:p>
            </p:txBody>
          </p:sp>
        </mc:Choice>
        <mc:Fallback>
          <p:sp>
            <p:nvSpPr>
              <p:cNvPr id="2150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6481" y="1477779"/>
                <a:ext cx="8228160" cy="5076936"/>
              </a:xfrm>
              <a:blipFill rotWithShape="0">
                <a:blip r:embed="rId3"/>
                <a:stretch>
                  <a:fillRect t="-2041" r="-3111"/>
                </a:stretch>
              </a:blipFill>
              <a:ln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7340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83131"/>
            <a:ext cx="8228160" cy="948989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err="1" smtClean="0">
                <a:solidFill>
                  <a:srgbClr val="7030A0"/>
                </a:solidFill>
              </a:rPr>
              <a:t>PyTorch</a:t>
            </a:r>
            <a:r>
              <a:rPr lang="en-US" altLang="en-US" dirty="0" smtClean="0">
                <a:solidFill>
                  <a:srgbClr val="7030A0"/>
                </a:solidFill>
              </a:rPr>
              <a:t> – Training on CPU</a:t>
            </a:r>
            <a:endParaRPr lang="en-US" altLang="en-US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52</a:t>
            </a:fld>
            <a:endParaRPr lang="en-US" alt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37" y="1161914"/>
            <a:ext cx="6280727" cy="5676396"/>
          </a:xfrm>
        </p:spPr>
      </p:pic>
    </p:spTree>
    <p:extLst>
      <p:ext uri="{BB962C8B-B14F-4D97-AF65-F5344CB8AC3E}">
        <p14:creationId xmlns:p14="http://schemas.microsoft.com/office/powerpoint/2010/main" val="115039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55423"/>
            <a:ext cx="8228160" cy="948989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 err="1" smtClean="0">
                <a:solidFill>
                  <a:srgbClr val="7030A0"/>
                </a:solidFill>
              </a:rPr>
              <a:t>PyTorch</a:t>
            </a:r>
            <a:r>
              <a:rPr lang="en-US" altLang="en-US" dirty="0" smtClean="0">
                <a:solidFill>
                  <a:srgbClr val="7030A0"/>
                </a:solidFill>
              </a:rPr>
              <a:t> – Training on GPU</a:t>
            </a:r>
            <a:endParaRPr lang="en-US" altLang="en-US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53</a:t>
            </a:fld>
            <a:endParaRPr lang="en-US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21" y="1044264"/>
            <a:ext cx="6642735" cy="5796479"/>
          </a:xfrm>
        </p:spPr>
      </p:pic>
    </p:spTree>
    <p:extLst>
      <p:ext uri="{BB962C8B-B14F-4D97-AF65-F5344CB8AC3E}">
        <p14:creationId xmlns:p14="http://schemas.microsoft.com/office/powerpoint/2010/main" val="1282799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56352"/>
            <a:ext cx="8226720" cy="1143480"/>
          </a:xfrm>
        </p:spPr>
        <p:txBody>
          <a:bodyPr/>
          <a:lstStyle/>
          <a:p>
            <a:r>
              <a:rPr lang="en-US" dirty="0" err="1" smtClean="0">
                <a:hlinkClick r:id="rId2"/>
              </a:rPr>
              <a:t>Torchvision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1287465"/>
            <a:ext cx="8226720" cy="497947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“</a:t>
            </a:r>
            <a:r>
              <a:rPr lang="en-CA" sz="2800" dirty="0">
                <a:solidFill>
                  <a:srgbClr val="00B050"/>
                </a:solidFill>
              </a:rPr>
              <a:t>popular datasets, model architectures, and common image transformations for computer vision</a:t>
            </a:r>
            <a:r>
              <a:rPr lang="en-US" sz="2800" dirty="0" smtClean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 err="1" smtClean="0">
                <a:hlinkClick r:id="rId3"/>
              </a:rPr>
              <a:t>torchvision.transforms</a:t>
            </a:r>
            <a:r>
              <a:rPr lang="en-CA" sz="2400" dirty="0">
                <a:hlinkClick r:id="rId3"/>
              </a:rPr>
              <a:t>, </a:t>
            </a:r>
            <a:r>
              <a:rPr lang="en-CA" sz="2400" dirty="0" err="1">
                <a:hlinkClick r:id="rId3"/>
              </a:rPr>
              <a:t>torchvision.transforms.functional</a:t>
            </a:r>
            <a:endParaRPr lang="en-CA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Combine transforms</a:t>
            </a:r>
            <a:r>
              <a:rPr lang="en-CA" sz="2800" i="1" dirty="0" smtClean="0"/>
              <a:t>: </a:t>
            </a:r>
            <a:r>
              <a:rPr lang="en-CA" sz="2800" i="1" dirty="0" smtClean="0">
                <a:hlinkClick r:id="rId4"/>
              </a:rPr>
              <a:t>Compose</a:t>
            </a:r>
            <a:endParaRPr lang="en-CA" sz="2800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Cropping: </a:t>
            </a:r>
            <a:r>
              <a:rPr lang="en-CA" sz="2800" i="1" dirty="0" err="1" smtClean="0">
                <a:hlinkClick r:id="rId5"/>
              </a:rPr>
              <a:t>CenterCrop</a:t>
            </a:r>
            <a:r>
              <a:rPr lang="en-CA" sz="2800" dirty="0" smtClean="0"/>
              <a:t>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Conversion: </a:t>
            </a:r>
            <a:r>
              <a:rPr lang="en-CA" sz="2800" i="1" dirty="0" smtClean="0">
                <a:hlinkClick r:id="rId6"/>
              </a:rPr>
              <a:t>Grayscale</a:t>
            </a:r>
            <a:endParaRPr lang="en-CA" sz="2800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Size change: </a:t>
            </a:r>
            <a:r>
              <a:rPr lang="en-CA" sz="2800" i="1" dirty="0" smtClean="0">
                <a:hlinkClick r:id="rId7"/>
              </a:rPr>
              <a:t>Pad</a:t>
            </a:r>
            <a:r>
              <a:rPr lang="en-CA" sz="2800" i="1" dirty="0" smtClean="0"/>
              <a:t>, </a:t>
            </a:r>
            <a:r>
              <a:rPr lang="en-CA" sz="2800" i="1" dirty="0">
                <a:hlinkClick r:id="rId8"/>
              </a:rPr>
              <a:t>Resize</a:t>
            </a:r>
            <a:endParaRPr lang="en-CA" sz="2800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Augmentation: </a:t>
            </a:r>
            <a:r>
              <a:rPr lang="en-CA" sz="2800" i="1" dirty="0" err="1" smtClean="0">
                <a:hlinkClick r:id="rId9"/>
              </a:rPr>
              <a:t>RandomCrop</a:t>
            </a:r>
            <a:r>
              <a:rPr lang="en-CA" sz="2800" dirty="0" smtClean="0"/>
              <a:t>, </a:t>
            </a:r>
            <a:r>
              <a:rPr lang="en-CA" sz="2800" i="1" dirty="0" err="1" smtClean="0">
                <a:hlinkClick r:id="rId10"/>
              </a:rPr>
              <a:t>RandomAffine</a:t>
            </a:r>
            <a:r>
              <a:rPr lang="en-CA" sz="2800" dirty="0" smtClean="0"/>
              <a:t>, </a:t>
            </a:r>
            <a:r>
              <a:rPr lang="en-CA" sz="2800" i="1" dirty="0" err="1" smtClean="0">
                <a:hlinkClick r:id="rId11"/>
              </a:rPr>
              <a:t>RandomHorizontalFlip</a:t>
            </a:r>
            <a:r>
              <a:rPr lang="en-CA" sz="2800" dirty="0" smtClean="0"/>
              <a:t>, </a:t>
            </a:r>
            <a:r>
              <a:rPr lang="en-CA" sz="2800" i="1" dirty="0" err="1">
                <a:hlinkClick r:id="rId12"/>
              </a:rPr>
              <a:t>RandomRotation</a:t>
            </a:r>
            <a:endParaRPr lang="en-CA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0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11086"/>
            <a:ext cx="8226720" cy="1143480"/>
          </a:xfrm>
        </p:spPr>
        <p:txBody>
          <a:bodyPr/>
          <a:lstStyle/>
          <a:p>
            <a:r>
              <a:rPr lang="en-US" dirty="0" err="1" smtClean="0">
                <a:hlinkClick r:id="rId2"/>
              </a:rPr>
              <a:t>TensorBoardX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1106398"/>
            <a:ext cx="8226720" cy="547740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Installation</a:t>
            </a:r>
          </a:p>
          <a:p>
            <a:pPr marL="0" indent="0"/>
            <a:r>
              <a:rPr lang="en-US" sz="2800" i="1" dirty="0" smtClean="0"/>
              <a:t>		!pip install </a:t>
            </a:r>
            <a:r>
              <a:rPr lang="en-US" sz="2800" i="1" dirty="0" err="1" smtClean="0"/>
              <a:t>tensorboardX</a:t>
            </a:r>
            <a:endParaRPr lang="en-US" sz="2800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Basic use</a:t>
            </a:r>
            <a:endParaRPr lang="en-US" b="1" dirty="0"/>
          </a:p>
          <a:p>
            <a:pPr marL="362885" lvl="1" indent="0"/>
            <a:r>
              <a:rPr lang="en-CA" sz="2400" i="1" dirty="0"/>
              <a:t>from </a:t>
            </a:r>
            <a:r>
              <a:rPr lang="en-CA" sz="2400" i="1" dirty="0" err="1"/>
              <a:t>tensorboardX</a:t>
            </a:r>
            <a:r>
              <a:rPr lang="en-CA" sz="2400" i="1" dirty="0"/>
              <a:t> import </a:t>
            </a:r>
            <a:r>
              <a:rPr lang="en-CA" sz="2400" i="1" dirty="0" err="1"/>
              <a:t>SummaryWriter</a:t>
            </a:r>
            <a:endParaRPr lang="en-CA" sz="2400" i="1" dirty="0"/>
          </a:p>
          <a:p>
            <a:pPr marL="362885" lvl="1" indent="0"/>
            <a:r>
              <a:rPr lang="en-CA" sz="2400" i="1" dirty="0"/>
              <a:t>writer </a:t>
            </a:r>
            <a:r>
              <a:rPr lang="en-CA" sz="2400" i="1" dirty="0" smtClean="0"/>
              <a:t>= </a:t>
            </a:r>
            <a:r>
              <a:rPr lang="en-CA" sz="2400" b="1" i="1" dirty="0" err="1" smtClean="0"/>
              <a:t>SummaryWriter</a:t>
            </a:r>
            <a:r>
              <a:rPr lang="en-CA" sz="2400" i="1" dirty="0" smtClean="0"/>
              <a:t>(</a:t>
            </a:r>
            <a:r>
              <a:rPr lang="en-CA" sz="2400" i="1" dirty="0" err="1" smtClean="0"/>
              <a:t>logdir</a:t>
            </a:r>
            <a:r>
              <a:rPr lang="en-CA" sz="2400" i="1" dirty="0" smtClean="0"/>
              <a:t>=</a:t>
            </a:r>
            <a:r>
              <a:rPr lang="en-CA" sz="2400" i="1" dirty="0" err="1" smtClean="0"/>
              <a:t>dir_path</a:t>
            </a:r>
            <a:r>
              <a:rPr lang="en-CA" sz="2400" i="1" dirty="0" smtClean="0"/>
              <a:t>)</a:t>
            </a:r>
          </a:p>
          <a:p>
            <a:pPr marL="362885" lvl="1" indent="0"/>
            <a:r>
              <a:rPr lang="en-CA" sz="2400" i="1" dirty="0" err="1" smtClean="0"/>
              <a:t>writer.</a:t>
            </a:r>
            <a:r>
              <a:rPr lang="en-CA" sz="2400" b="1" i="1" dirty="0" err="1" smtClean="0"/>
              <a:t>add_scalar</a:t>
            </a:r>
            <a:r>
              <a:rPr lang="en-CA" sz="2400" i="1" dirty="0"/>
              <a:t>(</a:t>
            </a:r>
            <a:r>
              <a:rPr lang="en-CA" sz="2400" i="1" dirty="0" smtClean="0"/>
              <a:t>'train/</a:t>
            </a:r>
            <a:r>
              <a:rPr lang="en-CA" sz="2400" i="1" dirty="0" err="1" smtClean="0"/>
              <a:t>total_loss</a:t>
            </a:r>
            <a:r>
              <a:rPr lang="en-CA" sz="2400" i="1" dirty="0"/>
              <a:t>', </a:t>
            </a:r>
            <a:r>
              <a:rPr lang="en-CA" sz="2400" i="1" dirty="0" smtClean="0"/>
              <a:t>loss</a:t>
            </a:r>
            <a:r>
              <a:rPr lang="en-CA" sz="2400" i="1" dirty="0"/>
              <a:t>, </a:t>
            </a:r>
            <a:r>
              <a:rPr lang="en-CA" sz="2400" i="1" dirty="0" smtClean="0"/>
              <a:t>iteration)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Advanced use</a:t>
            </a:r>
          </a:p>
          <a:p>
            <a:pPr marL="362885" lvl="1" indent="0"/>
            <a:r>
              <a:rPr lang="en-US" sz="2400" i="1" dirty="0" err="1" smtClean="0"/>
              <a:t>writer.</a:t>
            </a:r>
            <a:r>
              <a:rPr lang="en-US" sz="2400" b="1" i="1" dirty="0" err="1" smtClean="0"/>
              <a:t>add_scalars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writer.</a:t>
            </a:r>
            <a:r>
              <a:rPr lang="en-US" sz="2400" b="1" i="1" dirty="0" err="1" smtClean="0"/>
              <a:t>add_image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writer.</a:t>
            </a:r>
            <a:r>
              <a:rPr lang="en-US" sz="2400" b="1" i="1" dirty="0" err="1" smtClean="0"/>
              <a:t>add_text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writer.</a:t>
            </a:r>
            <a:r>
              <a:rPr lang="en-US" sz="2400" b="1" i="1" dirty="0" err="1" smtClean="0"/>
              <a:t>add_histogram</a:t>
            </a:r>
            <a:r>
              <a:rPr lang="en-US" sz="2400" i="1" dirty="0"/>
              <a:t>, </a:t>
            </a:r>
            <a:r>
              <a:rPr lang="en-US" sz="2400" i="1" dirty="0" err="1" smtClean="0"/>
              <a:t>writer.</a:t>
            </a:r>
            <a:r>
              <a:rPr lang="en-US" sz="2400" b="1" i="1" dirty="0" err="1" smtClean="0"/>
              <a:t>add_pr_curve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writer.</a:t>
            </a:r>
            <a:r>
              <a:rPr lang="en-US" sz="2400" b="1" i="1" dirty="0" err="1" smtClean="0"/>
              <a:t>add_audio</a:t>
            </a:r>
            <a:endParaRPr lang="en-US" sz="2400" b="1" i="1" dirty="0" smtClean="0"/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362885" lvl="1" indent="0"/>
            <a:endParaRPr lang="en-CA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5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11086"/>
            <a:ext cx="8226720" cy="1143480"/>
          </a:xfrm>
        </p:spPr>
        <p:txBody>
          <a:bodyPr/>
          <a:lstStyle/>
          <a:p>
            <a:r>
              <a:rPr lang="en-US" dirty="0" err="1" smtClean="0"/>
              <a:t>TensorBoardX</a:t>
            </a:r>
            <a:r>
              <a:rPr lang="en-US" dirty="0" smtClean="0"/>
              <a:t> – YOLO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81" y="1106398"/>
            <a:ext cx="8226720" cy="5477404"/>
          </a:xfrm>
        </p:spPr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362885" lvl="1" indent="0"/>
            <a:endParaRPr lang="en-CA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56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0829"/>
            <a:ext cx="9144000" cy="343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3DBF1F2-744B-4B52-8572-C0D01532E4F2}" type="slidenum">
              <a:rPr lang="en-US" altLang="en-US" smtClean="0"/>
              <a:pPr/>
              <a:t>57</a:t>
            </a:fld>
            <a:endParaRPr lang="en-US" altLang="en-US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439863"/>
            <a:ext cx="8229600" cy="3978275"/>
          </a:xfrm>
          <a:ln/>
        </p:spPr>
        <p:txBody>
          <a:bodyPr vert="horz" wrap="square" lIns="0" tIns="25602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6000" b="1" dirty="0" smtClean="0"/>
              <a:t>Thanks !</a:t>
            </a:r>
            <a:endParaRPr lang="en-US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5480235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0" y="2857260"/>
            <a:ext cx="8226720" cy="1143480"/>
          </a:xfrm>
        </p:spPr>
        <p:txBody>
          <a:bodyPr/>
          <a:lstStyle/>
          <a:p>
            <a:r>
              <a:rPr lang="en-US" altLang="en-US" sz="4000" dirty="0">
                <a:hlinkClick r:id="rId2"/>
              </a:rPr>
              <a:t>Google </a:t>
            </a:r>
            <a:r>
              <a:rPr lang="en-US" altLang="en-US" sz="4000" dirty="0" err="1" smtClean="0">
                <a:hlinkClick r:id="rId2"/>
              </a:rPr>
              <a:t>Colab</a:t>
            </a:r>
            <a:r>
              <a:rPr lang="en-US" altLang="en-US" sz="4000" dirty="0">
                <a:hlinkClick r:id="rId2"/>
              </a:rPr>
              <a:t> </a:t>
            </a:r>
            <a:r>
              <a:rPr lang="en-US" altLang="en-US" sz="4000" dirty="0" smtClean="0">
                <a:hlinkClick r:id="rId2"/>
              </a:rPr>
              <a:t>– Data Handling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3DBF1F2-744B-4B52-8572-C0D01532E4F2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5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3DBF1F2-744B-4B52-8572-C0D01532E4F2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1439863"/>
            <a:ext cx="8229600" cy="3978275"/>
          </a:xfrm>
          <a:ln/>
        </p:spPr>
        <p:txBody>
          <a:bodyPr vert="horz" wrap="square" lIns="0" tIns="25602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sz="6000" b="1" dirty="0"/>
              <a:t>Python </a:t>
            </a:r>
            <a:r>
              <a:rPr lang="en-US" altLang="en-US" sz="6000" b="1" dirty="0" smtClean="0"/>
              <a:t>Basics</a:t>
            </a:r>
            <a:endParaRPr lang="en-US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098598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 dirty="0"/>
              <a:t>Basic data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2" y="1523129"/>
            <a:ext cx="8746346" cy="500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9978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8160" cy="1144800"/>
          </a:xfrm>
          <a:ln/>
        </p:spPr>
        <p:txBody>
          <a:bodyPr vert="horz" wrap="square" lIns="0" tIns="35202" rIns="0" bIns="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US" altLang="en-US"/>
              <a:t>Basic data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C039518-68BF-4BFC-A3DD-5EB5FF1126F0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7" y="1893247"/>
            <a:ext cx="9108187" cy="307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3949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E5"/>
      </a:hlink>
      <a:folHlink>
        <a:srgbClr val="C00000"/>
      </a:folHlink>
    </a:clrScheme>
    <a:fontScheme name="Office Them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1740</Words>
  <Application>Microsoft Office PowerPoint</Application>
  <PresentationFormat>On-screen Show (4:3)</PresentationFormat>
  <Paragraphs>398</Paragraphs>
  <Slides>57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Arial Unicode MS</vt:lpstr>
      <vt:lpstr>Arial</vt:lpstr>
      <vt:lpstr>Calibri</vt:lpstr>
      <vt:lpstr>Calibri Light</vt:lpstr>
      <vt:lpstr>Cambria Math</vt:lpstr>
      <vt:lpstr>Droid Sans Fallback</vt:lpstr>
      <vt:lpstr>Symbol</vt:lpstr>
      <vt:lpstr>Times New Roman</vt:lpstr>
      <vt:lpstr>Wingdings</vt:lpstr>
      <vt:lpstr>Office Theme</vt:lpstr>
      <vt:lpstr>1_Office Theme</vt:lpstr>
      <vt:lpstr>CMPUT 328</vt:lpstr>
      <vt:lpstr>Contents</vt:lpstr>
      <vt:lpstr>PowerPoint Presentation</vt:lpstr>
      <vt:lpstr>Google Colab</vt:lpstr>
      <vt:lpstr>Google Colab - Overview</vt:lpstr>
      <vt:lpstr>Google Colab – Data Handling</vt:lpstr>
      <vt:lpstr>PowerPoint Presentation</vt:lpstr>
      <vt:lpstr>Basic data types</vt:lpstr>
      <vt:lpstr>Basic data types</vt:lpstr>
      <vt:lpstr>Basic data types</vt:lpstr>
      <vt:lpstr>Basic data types</vt:lpstr>
      <vt:lpstr>Containers - List</vt:lpstr>
      <vt:lpstr>Containers – List Slicing</vt:lpstr>
      <vt:lpstr>Containers – List Slicing</vt:lpstr>
      <vt:lpstr>Containers – List Looping</vt:lpstr>
      <vt:lpstr>Containers – List Comprehension</vt:lpstr>
      <vt:lpstr>Container - Others</vt:lpstr>
      <vt:lpstr>Functions and Classes</vt:lpstr>
      <vt:lpstr>Functions and Classes</vt:lpstr>
      <vt:lpstr>PowerPoint Presentation</vt:lpstr>
      <vt:lpstr>Array</vt:lpstr>
      <vt:lpstr>Array – Array Creation</vt:lpstr>
      <vt:lpstr>Array – Array Creation</vt:lpstr>
      <vt:lpstr>Array Indexing – Integer Indexing</vt:lpstr>
      <vt:lpstr>Array Indexing - Integer indexing</vt:lpstr>
      <vt:lpstr>Array Indexing– Boolean Indexing</vt:lpstr>
      <vt:lpstr>Array Indexing – Slicing</vt:lpstr>
      <vt:lpstr>Array Indexing – Slicing</vt:lpstr>
      <vt:lpstr>Array Indexing – Slicing</vt:lpstr>
      <vt:lpstr>Array Indexing – Ellipsis (…)</vt:lpstr>
      <vt:lpstr>Array Indexing – Exercise</vt:lpstr>
      <vt:lpstr>Numpy data types</vt:lpstr>
      <vt:lpstr>Array Math</vt:lpstr>
      <vt:lpstr>Array Math</vt:lpstr>
      <vt:lpstr>Array Broadcasting</vt:lpstr>
      <vt:lpstr>Array Broadcasting</vt:lpstr>
      <vt:lpstr>Array Broadcasting</vt:lpstr>
      <vt:lpstr>Array Broadcasting – Exercise</vt:lpstr>
      <vt:lpstr>PowerPoint Presentation</vt:lpstr>
      <vt:lpstr>Image operations - Libraries</vt:lpstr>
      <vt:lpstr>Image operations - Read, Write, Resize</vt:lpstr>
      <vt:lpstr>Image operations - Show</vt:lpstr>
      <vt:lpstr>Image operations - Filter</vt:lpstr>
      <vt:lpstr>Image operations - Exercise</vt:lpstr>
      <vt:lpstr>PowerPoint Presentation</vt:lpstr>
      <vt:lpstr>Numpy Interoperability</vt:lpstr>
      <vt:lpstr>Running on Different Devices</vt:lpstr>
      <vt:lpstr>Basic operations</vt:lpstr>
      <vt:lpstr>Broadcasting</vt:lpstr>
      <vt:lpstr>Broadcasting - Examples</vt:lpstr>
      <vt:lpstr>PyTorch– Exercise</vt:lpstr>
      <vt:lpstr>PyTorch – Training on CPU</vt:lpstr>
      <vt:lpstr>PyTorch – Training on GPU</vt:lpstr>
      <vt:lpstr>Torchvision</vt:lpstr>
      <vt:lpstr>TensorBoardX</vt:lpstr>
      <vt:lpstr>TensorBoardX – YOLO Example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</dc:creator>
  <cp:lastModifiedBy>Tommy</cp:lastModifiedBy>
  <cp:revision>374</cp:revision>
  <dcterms:created xsi:type="dcterms:W3CDTF">2019-09-03T15:58:24Z</dcterms:created>
  <dcterms:modified xsi:type="dcterms:W3CDTF">2019-09-06T19:56:24Z</dcterms:modified>
</cp:coreProperties>
</file>