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63" r:id="rId4"/>
    <p:sldId id="264" r:id="rId5"/>
    <p:sldId id="284" r:id="rId6"/>
    <p:sldId id="28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698-EC18-418E-B3A5-007D340B9DF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8BCA-2F16-4968-9D9B-03B9D6F93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7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698-EC18-418E-B3A5-007D340B9DF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8BCA-2F16-4968-9D9B-03B9D6F93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698-EC18-418E-B3A5-007D340B9DF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8BCA-2F16-4968-9D9B-03B9D6F93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698-EC18-418E-B3A5-007D340B9DF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8BCA-2F16-4968-9D9B-03B9D6F93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72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698-EC18-418E-B3A5-007D340B9DF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8BCA-2F16-4968-9D9B-03B9D6F93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1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698-EC18-418E-B3A5-007D340B9DF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8BCA-2F16-4968-9D9B-03B9D6F93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7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698-EC18-418E-B3A5-007D340B9DF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8BCA-2F16-4968-9D9B-03B9D6F93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6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698-EC18-418E-B3A5-007D340B9DF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8BCA-2F16-4968-9D9B-03B9D6F93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5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698-EC18-418E-B3A5-007D340B9DF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8BCA-2F16-4968-9D9B-03B9D6F93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698-EC18-418E-B3A5-007D340B9DF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8BCA-2F16-4968-9D9B-03B9D6F93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4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698-EC18-418E-B3A5-007D340B9DF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8BCA-2F16-4968-9D9B-03B9D6F93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1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D5698-EC18-418E-B3A5-007D340B9DF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08BCA-2F16-4968-9D9B-03B9D6F93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1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562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Review of Multivariate Calculus and Optimization by Gradient Descent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CMPUT 328</a:t>
            </a:r>
          </a:p>
          <a:p>
            <a:r>
              <a:rPr lang="en-US" dirty="0" err="1" smtClean="0"/>
              <a:t>Nilanjan</a:t>
            </a:r>
            <a:r>
              <a:rPr lang="en-US" dirty="0" smtClean="0"/>
              <a:t> Ray</a:t>
            </a:r>
          </a:p>
          <a:p>
            <a:r>
              <a:rPr lang="en-US" dirty="0" smtClean="0"/>
              <a:t>Computing Science, University of Alberta, Canada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0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partial derivatives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review</a:t>
            </a:r>
          </a:p>
          <a:p>
            <a:pPr lvl="1"/>
            <a:r>
              <a:rPr lang="en-US" dirty="0" smtClean="0"/>
              <a:t>Functions of several variables and vector valued functions</a:t>
            </a:r>
          </a:p>
          <a:p>
            <a:pPr lvl="1"/>
            <a:r>
              <a:rPr lang="en-US" dirty="0" smtClean="0"/>
              <a:t>Partial derivatives and gradient</a:t>
            </a:r>
          </a:p>
          <a:p>
            <a:pPr lvl="1"/>
            <a:r>
              <a:rPr lang="en-US" dirty="0" smtClean="0"/>
              <a:t>Hessian</a:t>
            </a:r>
            <a:r>
              <a:rPr lang="en-US" dirty="0"/>
              <a:t> </a:t>
            </a:r>
            <a:r>
              <a:rPr lang="en-US" dirty="0" smtClean="0"/>
              <a:t>and Jacobian</a:t>
            </a:r>
            <a:endParaRPr lang="en-CA" dirty="0" smtClean="0"/>
          </a:p>
          <a:p>
            <a:r>
              <a:rPr lang="en-CA" dirty="0" smtClean="0"/>
              <a:t>https</a:t>
            </a:r>
            <a:r>
              <a:rPr lang="en-CA" dirty="0"/>
              <a:t>://</a:t>
            </a:r>
            <a:r>
              <a:rPr lang="en-CA" dirty="0" smtClean="0"/>
              <a:t>en.wikipedia.org/wiki/Partial_derivative</a:t>
            </a:r>
          </a:p>
          <a:p>
            <a:r>
              <a:rPr lang="en-US" dirty="0" smtClean="0"/>
              <a:t>Also look at basics of multi-variate calculus </a:t>
            </a:r>
            <a:r>
              <a:rPr lang="en-CA" dirty="0"/>
              <a:t>https://www.khanacademy.org/math/multivariable-calculus</a:t>
            </a:r>
          </a:p>
        </p:txBody>
      </p:sp>
    </p:spTree>
    <p:extLst>
      <p:ext uri="{BB962C8B-B14F-4D97-AF65-F5344CB8AC3E}">
        <p14:creationId xmlns:p14="http://schemas.microsoft.com/office/powerpoint/2010/main" val="377753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of a function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4102" y="4109259"/>
            <a:ext cx="4217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 1</a:t>
            </a:r>
            <a:r>
              <a:rPr lang="en-US" dirty="0" smtClean="0"/>
              <a:t>: </a:t>
            </a:r>
            <a:r>
              <a:rPr lang="en-US" i="1" dirty="0" smtClean="0"/>
              <a:t>f</a:t>
            </a:r>
            <a:r>
              <a:rPr lang="en-US" dirty="0" smtClean="0"/>
              <a:t> is a function of </a:t>
            </a:r>
            <a:r>
              <a:rPr lang="en-US" dirty="0" smtClean="0">
                <a:solidFill>
                  <a:srgbClr val="FF0000"/>
                </a:solidFill>
              </a:rPr>
              <a:t>two variables</a:t>
            </a:r>
            <a:r>
              <a:rPr lang="en-US" dirty="0" smtClean="0"/>
              <a:t>, </a:t>
            </a:r>
          </a:p>
          <a:p>
            <a:r>
              <a:rPr lang="en-US" dirty="0" smtClean="0"/>
              <a:t>so gradient of </a:t>
            </a:r>
            <a:r>
              <a:rPr lang="en-US" i="1" dirty="0" smtClean="0"/>
              <a:t>f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rgbClr val="FF0000"/>
                </a:solidFill>
              </a:rPr>
              <a:t>two dimensional vector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4102" y="4979952"/>
            <a:ext cx="4635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 2</a:t>
            </a:r>
            <a:r>
              <a:rPr lang="en-US" dirty="0" smtClean="0"/>
              <a:t>: Gradient (vector) of </a:t>
            </a:r>
            <a:r>
              <a:rPr lang="en-US" i="1" dirty="0" smtClean="0"/>
              <a:t>f</a:t>
            </a:r>
            <a:r>
              <a:rPr lang="en-US" dirty="0" smtClean="0"/>
              <a:t> points toward the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steepest ascent for </a:t>
            </a:r>
            <a:r>
              <a:rPr lang="en-US" i="1" dirty="0" smtClean="0">
                <a:solidFill>
                  <a:srgbClr val="FF0000"/>
                </a:solidFill>
              </a:rPr>
              <a:t>f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814" y="1916775"/>
            <a:ext cx="5577186" cy="4182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04102" y="2097366"/>
                <a:ext cx="29518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102" y="2097366"/>
                <a:ext cx="295189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268" t="-4444" r="-41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04102" y="2447830"/>
                <a:ext cx="5574410" cy="1140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d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d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102" y="2447830"/>
                <a:ext cx="5574410" cy="11405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38200" y="1528330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60757" y="6323788"/>
            <a:ext cx="272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source: Wikipedia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79708" y="5850645"/>
            <a:ext cx="4365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 3</a:t>
            </a:r>
            <a:r>
              <a:rPr lang="en-US" dirty="0" smtClean="0"/>
              <a:t>: At a (local) minimum of </a:t>
            </a:r>
            <a:r>
              <a:rPr lang="en-US" i="1" dirty="0" smtClean="0"/>
              <a:t>f </a:t>
            </a:r>
            <a:r>
              <a:rPr lang="en-US" dirty="0" smtClean="0"/>
              <a:t>its gradient</a:t>
            </a:r>
          </a:p>
          <a:p>
            <a:r>
              <a:rPr lang="en-US" dirty="0" smtClean="0"/>
              <a:t>becomes a </a:t>
            </a:r>
            <a:r>
              <a:rPr lang="en-US" dirty="0" smtClean="0">
                <a:solidFill>
                  <a:srgbClr val="FF0000"/>
                </a:solidFill>
              </a:rPr>
              <a:t>zero vector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11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optimization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43" y="3342933"/>
            <a:ext cx="3767781" cy="3093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595" y="3429503"/>
            <a:ext cx="3023544" cy="30069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4742" y="1720847"/>
            <a:ext cx="5088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at an initial guess for the optimization variable: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22324" y="1751575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324" y="1751575"/>
                <a:ext cx="29328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0417" r="-833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414742" y="2287635"/>
            <a:ext cx="5060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Iterate until gradient magnitude becomes too small: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474782" y="2333801"/>
                <a:ext cx="21295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782" y="2333801"/>
                <a:ext cx="212955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860" t="-4444" r="-34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Brace 13"/>
          <p:cNvSpPr/>
          <p:nvPr/>
        </p:nvSpPr>
        <p:spPr>
          <a:xfrm>
            <a:off x="7825946" y="1690688"/>
            <a:ext cx="271849" cy="9201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097795" y="1964469"/>
            <a:ext cx="2754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Gradient descent algorithm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21256" y="6488668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Picture source: Wikipedia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1681" y="43389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</a:t>
            </a:r>
            <a:r>
              <a:rPr lang="en-US" dirty="0" smtClean="0"/>
              <a:t>(x, y)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358184" y="4223557"/>
            <a:ext cx="2524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Gradient descent creates</a:t>
            </a:r>
          </a:p>
          <a:p>
            <a:r>
              <a:rPr lang="en-US" dirty="0" smtClean="0"/>
              <a:t>a zig-zag path leading to</a:t>
            </a:r>
          </a:p>
          <a:p>
            <a:r>
              <a:rPr lang="en-US" dirty="0" smtClean="0"/>
              <a:t>a local minimum of </a:t>
            </a:r>
            <a:r>
              <a:rPr lang="en-US" i="1" dirty="0" smtClean="0"/>
              <a:t>f</a:t>
            </a:r>
            <a:endParaRPr lang="en-US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764990" y="2815284"/>
            <a:ext cx="247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s called the step-length.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83935" y="2861450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35" y="2861450"/>
                <a:ext cx="19774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18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partial derivative computations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consider the following function:</a:t>
            </a:r>
          </a:p>
          <a:p>
            <a:endParaRPr lang="en-US" dirty="0" smtClean="0"/>
          </a:p>
          <a:p>
            <a:r>
              <a:rPr lang="en-US" dirty="0" smtClean="0"/>
              <a:t>Let’s compute derivative of this function at</a:t>
            </a:r>
          </a:p>
          <a:p>
            <a:endParaRPr lang="en-US" dirty="0"/>
          </a:p>
          <a:p>
            <a:r>
              <a:rPr lang="en-US" dirty="0" smtClean="0"/>
              <a:t>Cross-verify </a:t>
            </a:r>
            <a:r>
              <a:rPr lang="en-US" dirty="0" err="1" smtClean="0"/>
              <a:t>PyTorch</a:t>
            </a:r>
            <a:r>
              <a:rPr lang="en-US" dirty="0" smtClean="0"/>
              <a:t> partial derivative computations with math formulas</a:t>
            </a:r>
          </a:p>
          <a:p>
            <a:r>
              <a:rPr lang="en-US" dirty="0" smtClean="0"/>
              <a:t>Gradient descent optimization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43448" y="2430153"/>
                <a:ext cx="72610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+10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+10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448" y="2430153"/>
                <a:ext cx="7261027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672" t="-4444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02908" y="3402227"/>
                <a:ext cx="2714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3,−1,0,1</m:t>
                          </m: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908" y="3402227"/>
                <a:ext cx="2714718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215941" y="5942568"/>
            <a:ext cx="4963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Partial_Derivatives_and_GD_and_chain_rule.ipynb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16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rule of derivatives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consider the same function as before:</a:t>
            </a:r>
          </a:p>
          <a:p>
            <a:endParaRPr lang="en-US" dirty="0"/>
          </a:p>
          <a:p>
            <a:r>
              <a:rPr lang="en-US" dirty="0" smtClean="0"/>
              <a:t>But, this time </a:t>
            </a:r>
            <a:r>
              <a:rPr lang="en-US" i="1" dirty="0" smtClean="0"/>
              <a:t>x</a:t>
            </a:r>
            <a:r>
              <a:rPr lang="en-US" dirty="0" smtClean="0"/>
              <a:t> is a vector-valued function of variable </a:t>
            </a:r>
            <a:r>
              <a:rPr lang="en-US" i="1" dirty="0" smtClean="0"/>
              <a:t>z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Let’s compute gradient of </a:t>
            </a:r>
            <a:r>
              <a:rPr lang="en-US" i="1" dirty="0" smtClean="0"/>
              <a:t>f</a:t>
            </a:r>
            <a:r>
              <a:rPr lang="en-US" dirty="0" smtClean="0"/>
              <a:t> with respect to </a:t>
            </a:r>
            <a:r>
              <a:rPr lang="en-US" i="1" dirty="0" smtClean="0"/>
              <a:t>z</a:t>
            </a:r>
            <a:r>
              <a:rPr lang="en-US" dirty="0" smtClean="0"/>
              <a:t> using chain rule: Jacobian vector product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643448" y="2430153"/>
                <a:ext cx="72610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+10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+10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448" y="2430153"/>
                <a:ext cx="7261027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672" t="-4444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518049" y="3518349"/>
                <a:ext cx="1511824" cy="11181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049" y="3518349"/>
                <a:ext cx="1511824" cy="1118127"/>
              </a:xfrm>
              <a:prstGeom prst="rect">
                <a:avLst/>
              </a:prstGeom>
              <a:blipFill rotWithShape="0">
                <a:blip r:embed="rId3"/>
                <a:stretch>
                  <a:fillRect l="-2016" r="-1210" b="-38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547975" y="6127234"/>
            <a:ext cx="4963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Partial_Derivatives_and_GD_and_chain_rule.ipynb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650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245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Review of Multivariate Calculus and Optimization by Gradient Descent</vt:lpstr>
      <vt:lpstr>Review of partial derivatives</vt:lpstr>
      <vt:lpstr>Gradient of a function</vt:lpstr>
      <vt:lpstr>Gradient descent optimization</vt:lpstr>
      <vt:lpstr>Example partial derivative computations</vt:lpstr>
      <vt:lpstr>Chain rule of derivatives</vt:lpstr>
    </vt:vector>
  </TitlesOfParts>
  <Company>University of Alberta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Windows User</dc:creator>
  <cp:lastModifiedBy>Nilanjan</cp:lastModifiedBy>
  <cp:revision>94</cp:revision>
  <dcterms:created xsi:type="dcterms:W3CDTF">2017-09-07T15:40:48Z</dcterms:created>
  <dcterms:modified xsi:type="dcterms:W3CDTF">2019-08-31T22:54:43Z</dcterms:modified>
</cp:coreProperties>
</file>