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5" r:id="rId3"/>
    <p:sldId id="263" r:id="rId4"/>
    <p:sldId id="264" r:id="rId5"/>
    <p:sldId id="267" r:id="rId6"/>
    <p:sldId id="266" r:id="rId7"/>
    <p:sldId id="268" r:id="rId8"/>
    <p:sldId id="269" r:id="rId9"/>
    <p:sldId id="270" r:id="rId10"/>
    <p:sldId id="281" r:id="rId11"/>
    <p:sldId id="271" r:id="rId12"/>
    <p:sldId id="282" r:id="rId13"/>
    <p:sldId id="283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168812-488E-4F3C-A527-03008583F575}" type="datetimeFigureOut">
              <a:rPr lang="en-CA" smtClean="0"/>
              <a:t>2019-08-31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A57F57-1C7C-4002-BD36-1A04BC5460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1766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Shape 4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9691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5698-EC18-418E-B3A5-007D340B9DFF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08BCA-2F16-4968-9D9B-03B9D6F93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70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5698-EC18-418E-B3A5-007D340B9DFF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08BCA-2F16-4968-9D9B-03B9D6F93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61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5698-EC18-418E-B3A5-007D340B9DFF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08BCA-2F16-4968-9D9B-03B9D6F93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1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671053" y="6223800"/>
            <a:ext cx="731599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z="2667" smtClean="0">
                <a:solidFill>
                  <a:srgbClr val="FFFFFF"/>
                </a:solidFill>
              </a:rPr>
              <a:pPr/>
              <a:t>‹#›</a:t>
            </a:fld>
            <a:endParaRPr lang="en" sz="2667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48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5698-EC18-418E-B3A5-007D340B9DFF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08BCA-2F16-4968-9D9B-03B9D6F93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72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5698-EC18-418E-B3A5-007D340B9DFF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08BCA-2F16-4968-9D9B-03B9D6F93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019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5698-EC18-418E-B3A5-007D340B9DFF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08BCA-2F16-4968-9D9B-03B9D6F93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978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5698-EC18-418E-B3A5-007D340B9DFF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08BCA-2F16-4968-9D9B-03B9D6F93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69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5698-EC18-418E-B3A5-007D340B9DFF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08BCA-2F16-4968-9D9B-03B9D6F93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51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5698-EC18-418E-B3A5-007D340B9DFF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08BCA-2F16-4968-9D9B-03B9D6F93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5698-EC18-418E-B3A5-007D340B9DFF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08BCA-2F16-4968-9D9B-03B9D6F93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540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5698-EC18-418E-B3A5-007D340B9DFF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08BCA-2F16-4968-9D9B-03B9D6F93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19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D5698-EC18-418E-B3A5-007D340B9DFF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08BCA-2F16-4968-9D9B-03B9D6F93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11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140.png"/><Relationship Id="rId7" Type="http://schemas.openxmlformats.org/officeDocument/2006/relationships/image" Target="../media/image18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18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89032"/>
          </a:xfrm>
        </p:spPr>
        <p:txBody>
          <a:bodyPr>
            <a:normAutofit/>
          </a:bodyPr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CMPUT 328</a:t>
            </a:r>
          </a:p>
          <a:p>
            <a:r>
              <a:rPr lang="en-US" dirty="0" err="1" smtClean="0"/>
              <a:t>Nilanjan</a:t>
            </a:r>
            <a:r>
              <a:rPr lang="en-US" dirty="0" smtClean="0"/>
              <a:t> Ray</a:t>
            </a:r>
          </a:p>
          <a:p>
            <a:r>
              <a:rPr lang="en-US" dirty="0" smtClean="0"/>
              <a:t>Computing Science, University of Alberta, Canada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6103" y="6018722"/>
            <a:ext cx="10519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Material source: “Hands-on machine learning with </a:t>
            </a:r>
            <a:r>
              <a:rPr lang="en-US" dirty="0" err="1" smtClean="0"/>
              <a:t>Scikit</a:t>
            </a:r>
            <a:r>
              <a:rPr lang="en-US" dirty="0" smtClean="0"/>
              <a:t>-Learn and </a:t>
            </a:r>
            <a:r>
              <a:rPr lang="en-US" dirty="0" err="1" smtClean="0"/>
              <a:t>TensorFlow</a:t>
            </a:r>
            <a:r>
              <a:rPr lang="en-US" dirty="0" smtClean="0"/>
              <a:t>: concepts, tools, and techniques to build intelligent systems,” by </a:t>
            </a:r>
            <a:r>
              <a:rPr lang="en-US" dirty="0" err="1" smtClean="0"/>
              <a:t>Géron</a:t>
            </a:r>
            <a:r>
              <a:rPr lang="en-US" dirty="0" smtClean="0"/>
              <a:t>, </a:t>
            </a:r>
            <a:r>
              <a:rPr lang="en-US" dirty="0" err="1" smtClean="0"/>
              <a:t>Aurélien</a:t>
            </a:r>
            <a:r>
              <a:rPr lang="en-US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17406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87007" cy="1325563"/>
          </a:xfrm>
        </p:spPr>
        <p:txBody>
          <a:bodyPr/>
          <a:lstStyle/>
          <a:p>
            <a:r>
              <a:rPr lang="en-CA" dirty="0"/>
              <a:t>Minimization of linear regression loss function…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54798" y="2178177"/>
            <a:ext cx="1440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simplification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94418" y="2828736"/>
            <a:ext cx="1461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G</a:t>
            </a:r>
            <a:r>
              <a:rPr lang="en-CA" dirty="0" smtClean="0"/>
              <a:t>radient of </a:t>
            </a:r>
            <a:r>
              <a:rPr lang="en-CA" i="1" dirty="0" smtClean="0"/>
              <a:t>L</a:t>
            </a:r>
            <a:r>
              <a:rPr lang="en-CA" dirty="0" smtClean="0"/>
              <a:t>: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621425" y="2728445"/>
                <a:ext cx="6528582" cy="54425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b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b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</m:acc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acc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CA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  <m:r>
                            <m:rPr>
                              <m:nor/>
                            </m:rPr>
                            <a:rPr lang="en-CA" dirty="0"/>
                            <m:t> </m:t>
                          </m:r>
                        </m:e>
                      </m:d>
                      <m:r>
                        <a:rPr lang="en-CA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𝛉</m:t>
                      </m:r>
                      <m:r>
                        <a:rPr lang="en-CA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CA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𝛉</m:t>
                      </m:r>
                      <m:r>
                        <a:rPr lang="en-CA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CA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CA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en-CA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CA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CA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r>
                            <a:rPr lang="en-CA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CA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CA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CA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acc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CA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1425" y="2728445"/>
                <a:ext cx="6528582" cy="54425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375935" y="6170497"/>
            <a:ext cx="5545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Equating gradient of </a:t>
            </a:r>
            <a:r>
              <a:rPr lang="en-CA" i="1" dirty="0" smtClean="0">
                <a:solidFill>
                  <a:srgbClr val="FF0000"/>
                </a:solidFill>
              </a:rPr>
              <a:t>L</a:t>
            </a:r>
            <a:r>
              <a:rPr lang="en-CA" dirty="0" smtClean="0">
                <a:solidFill>
                  <a:srgbClr val="FF0000"/>
                </a:solidFill>
              </a:rPr>
              <a:t> to zero vector and solving gives us:</a:t>
            </a:r>
            <a:endParaRPr lang="en-CA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140771" y="6223613"/>
                <a:ext cx="2295565" cy="27699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𝛉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CA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𝐲</m:t>
                      </m:r>
                    </m:oMath>
                  </m:oMathPara>
                </a14:m>
                <a:endParaRPr lang="en-CA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0771" y="6223613"/>
                <a:ext cx="2295565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857" t="-4444" r="-212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683815" y="5007907"/>
            <a:ext cx="2929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where matrix </a:t>
            </a:r>
            <a:r>
              <a:rPr lang="en-CA" i="1" dirty="0" smtClean="0"/>
              <a:t>X</a:t>
            </a:r>
            <a:r>
              <a:rPr lang="en-CA" dirty="0" smtClean="0"/>
              <a:t> is defined as: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613656" y="4815803"/>
                <a:ext cx="1341265" cy="7723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3656" y="4815803"/>
                <a:ext cx="1341265" cy="77232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6171655" y="5019367"/>
            <a:ext cx="2675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and vector </a:t>
            </a:r>
            <a:r>
              <a:rPr lang="en-CA" b="1" dirty="0" smtClean="0"/>
              <a:t>y</a:t>
            </a:r>
            <a:r>
              <a:rPr lang="en-CA" dirty="0" smtClean="0"/>
              <a:t> is defined as: 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821541" y="4815803"/>
                <a:ext cx="1304011" cy="7710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1" i="0" smtClean="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CA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CA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CA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CA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1541" y="4815803"/>
                <a:ext cx="1304011" cy="77104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Arrow 12"/>
          <p:cNvSpPr/>
          <p:nvPr/>
        </p:nvSpPr>
        <p:spPr>
          <a:xfrm rot="5400000">
            <a:off x="5934653" y="2290800"/>
            <a:ext cx="464550" cy="21632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723400" y="5685609"/>
            <a:ext cx="3989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 </a:t>
            </a:r>
            <a:r>
              <a:rPr lang="en-US" i="1" dirty="0" smtClean="0"/>
              <a:t>I</a:t>
            </a:r>
            <a:r>
              <a:rPr lang="en-US" dirty="0" smtClean="0"/>
              <a:t> is an identity matrix of size </a:t>
            </a:r>
            <a:r>
              <a:rPr lang="en-US" i="1" dirty="0" smtClean="0"/>
              <a:t>m</a:t>
            </a:r>
            <a:r>
              <a:rPr lang="en-US" dirty="0" smtClean="0"/>
              <a:t>-by-</a:t>
            </a:r>
            <a:r>
              <a:rPr lang="en-US" i="1" dirty="0" smtClean="0"/>
              <a:t>m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881395" y="1582945"/>
                <a:ext cx="5965864" cy="604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CA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C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1"/>
                                    </m:r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m:rPr>
                                  <m:nor/>
                                </m:rPr>
                                <a:rPr lang="en-US" dirty="0"/>
                                <m:t> </m:t>
                              </m:r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CA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CA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1395" y="1582945"/>
                <a:ext cx="5965864" cy="60484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670693" y="3680048"/>
                <a:ext cx="21224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0693" y="3680048"/>
                <a:ext cx="2122441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149" b="-1777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1681283" y="3633881"/>
            <a:ext cx="779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148586" y="3680048"/>
                <a:ext cx="18104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586" y="3680048"/>
                <a:ext cx="1810432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347" r="-4377" b="-888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7207626" y="3628685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876801" y="3680950"/>
                <a:ext cx="19409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𝛉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6801" y="3680950"/>
                <a:ext cx="1940916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2194" t="-4444" r="-627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055607" y="4361577"/>
                <a:ext cx="2563587" cy="276999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𝛉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𝐲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5607" y="4361577"/>
                <a:ext cx="2563587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182" t="-2083" r="-1418" b="-25000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1662325" y="4311583"/>
            <a:ext cx="223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More simplified form: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646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9" y="96233"/>
            <a:ext cx="10515600" cy="1325563"/>
          </a:xfrm>
        </p:spPr>
        <p:txBody>
          <a:bodyPr/>
          <a:lstStyle/>
          <a:p>
            <a:r>
              <a:rPr lang="en-CA" dirty="0" smtClean="0"/>
              <a:t>Linear regression by gradient descent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1354295" y="1875025"/>
            <a:ext cx="9230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If the data does not fit into the memory, you cannot compute </a:t>
            </a:r>
            <a:r>
              <a:rPr lang="en-CA" b="1" dirty="0" smtClean="0">
                <a:sym typeface="Symbol" panose="05050102010706020507" pitchFamily="18" charset="2"/>
              </a:rPr>
              <a:t></a:t>
            </a:r>
            <a:r>
              <a:rPr lang="en-CA" dirty="0" smtClean="0">
                <a:sym typeface="Symbol" panose="05050102010706020507" pitchFamily="18" charset="2"/>
              </a:rPr>
              <a:t> </a:t>
            </a:r>
            <a:r>
              <a:rPr lang="en-CA" dirty="0" smtClean="0"/>
              <a:t>directly with the above formula; </a:t>
            </a:r>
          </a:p>
          <a:p>
            <a:r>
              <a:rPr lang="en-CA" dirty="0" smtClean="0"/>
              <a:t>you apply </a:t>
            </a:r>
            <a:r>
              <a:rPr lang="en-CA" dirty="0" smtClean="0">
                <a:solidFill>
                  <a:srgbClr val="FF0000"/>
                </a:solidFill>
              </a:rPr>
              <a:t>gradient descent </a:t>
            </a:r>
            <a:r>
              <a:rPr lang="en-CA" dirty="0" smtClean="0"/>
              <a:t>to compute it (approximately).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764670" y="1433033"/>
                <a:ext cx="2295565" cy="27699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𝛉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CA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𝐲</m:t>
                      </m:r>
                    </m:oMath>
                  </m:oMathPara>
                </a14:m>
                <a:endParaRPr lang="en-CA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670" y="1433033"/>
                <a:ext cx="2295565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2128" t="-4348" r="-2394" b="-3260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354295" y="3904629"/>
            <a:ext cx="3197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Guess a starting value for </a:t>
            </a:r>
            <a:r>
              <a:rPr lang="en-CA" b="1" dirty="0" smtClean="0">
                <a:sym typeface="Symbol" panose="05050102010706020507" pitchFamily="18" charset="2"/>
              </a:rPr>
              <a:t></a:t>
            </a:r>
            <a:r>
              <a:rPr lang="en-CA" dirty="0" smtClean="0">
                <a:sym typeface="Symbol" panose="05050102010706020507" pitchFamily="18" charset="2"/>
              </a:rPr>
              <a:t> = </a:t>
            </a:r>
            <a:r>
              <a:rPr lang="en-CA" b="1" dirty="0" smtClean="0">
                <a:sym typeface="Symbol" panose="05050102010706020507" pitchFamily="18" charset="2"/>
              </a:rPr>
              <a:t></a:t>
            </a:r>
            <a:r>
              <a:rPr lang="en-CA" baseline="-25000" dirty="0" smtClean="0">
                <a:sym typeface="Symbol" panose="05050102010706020507" pitchFamily="18" charset="2"/>
              </a:rPr>
              <a:t>0</a:t>
            </a:r>
            <a:endParaRPr lang="en-CA" dirty="0" smtClean="0">
              <a:sym typeface="Symbol" panose="05050102010706020507" pitchFamily="18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54295" y="4743974"/>
            <a:ext cx="2091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Iterate for </a:t>
            </a:r>
            <a:r>
              <a:rPr lang="en-CA" i="1" dirty="0" smtClean="0"/>
              <a:t>t </a:t>
            </a:r>
            <a:r>
              <a:rPr lang="en-CA" dirty="0" smtClean="0"/>
              <a:t>= 0, 1,… 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049984" y="5605536"/>
                <a:ext cx="27291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𝛼𝛻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𝐲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984" y="5605536"/>
                <a:ext cx="2729144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786" t="-4444" r="-3125" b="-3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1354295" y="4326162"/>
            <a:ext cx="5465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Initialize learning rate and regularization parameter: </a:t>
            </a:r>
            <a:r>
              <a:rPr lang="en-CA" i="1" dirty="0" smtClean="0">
                <a:sym typeface="Symbol" panose="05050102010706020507" pitchFamily="18" charset="2"/>
              </a:rPr>
              <a:t>, </a:t>
            </a:r>
            <a:endParaRPr lang="en-CA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2113317" y="5127432"/>
            <a:ext cx="3240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Consider a subset of data (</a:t>
            </a:r>
            <a:r>
              <a:rPr lang="en-CA" i="1" dirty="0" err="1" smtClean="0"/>
              <a:t>X</a:t>
            </a:r>
            <a:r>
              <a:rPr lang="en-CA" i="1" baseline="-25000" dirty="0" err="1" smtClean="0"/>
              <a:t>t</a:t>
            </a:r>
            <a:r>
              <a:rPr lang="en-CA" dirty="0" smtClean="0"/>
              <a:t>, </a:t>
            </a:r>
            <a:r>
              <a:rPr lang="en-CA" b="1" dirty="0" err="1" smtClean="0"/>
              <a:t>y</a:t>
            </a:r>
            <a:r>
              <a:rPr lang="en-CA" i="1" baseline="-25000" dirty="0" err="1" smtClean="0"/>
              <a:t>t</a:t>
            </a:r>
            <a:r>
              <a:rPr lang="en-CA" dirty="0" smtClean="0"/>
              <a:t>) 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049984" y="2939773"/>
                <a:ext cx="3196388" cy="27699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CA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𝐲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CA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𝛉</m:t>
                      </m:r>
                      <m:r>
                        <a:rPr lang="en-CA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CA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𝛉</m:t>
                      </m:r>
                      <m:r>
                        <a:rPr lang="en-CA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CA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CA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𝐲</m:t>
                      </m:r>
                    </m:oMath>
                  </m:oMathPara>
                </a14:m>
                <a:endParaRPr lang="en-CA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984" y="2939773"/>
                <a:ext cx="3196388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949" t="-2083" r="-1139" b="-2083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2113317" y="5559370"/>
            <a:ext cx="93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Update:</a:t>
            </a:r>
            <a:endParaRPr lang="en-CA" dirty="0"/>
          </a:p>
        </p:txBody>
      </p:sp>
      <p:sp>
        <p:nvSpPr>
          <p:cNvPr id="14" name="Right Brace 13"/>
          <p:cNvSpPr/>
          <p:nvPr/>
        </p:nvSpPr>
        <p:spPr>
          <a:xfrm>
            <a:off x="6463897" y="3904629"/>
            <a:ext cx="603115" cy="20240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/>
          <p:cNvSpPr txBox="1"/>
          <p:nvPr/>
        </p:nvSpPr>
        <p:spPr>
          <a:xfrm>
            <a:off x="7063656" y="4731999"/>
            <a:ext cx="2754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Gradient descent algorithm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4551773" y="6293708"/>
            <a:ext cx="444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Also known as </a:t>
            </a:r>
            <a:r>
              <a:rPr lang="en-US" dirty="0" smtClean="0">
                <a:solidFill>
                  <a:srgbClr val="FF0000"/>
                </a:solidFill>
              </a:rPr>
              <a:t>batch update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rgbClr val="FF0000"/>
                </a:solidFill>
              </a:rPr>
              <a:t>batch method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356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086" y="136578"/>
            <a:ext cx="10515600" cy="755221"/>
          </a:xfrm>
        </p:spPr>
        <p:txBody>
          <a:bodyPr/>
          <a:lstStyle/>
          <a:p>
            <a:r>
              <a:rPr lang="en-US" dirty="0" smtClean="0"/>
              <a:t>Derivation using vector calculus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963043" y="1361710"/>
                <a:ext cx="3610476" cy="5875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3043" y="1361710"/>
                <a:ext cx="3610476" cy="58759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322385" y="1470843"/>
            <a:ext cx="2579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Regularized loss function: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22385" y="2396837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Using vector calculus: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522026" y="2309377"/>
                <a:ext cx="3680751" cy="5442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b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sSubSup>
                            <m:sSubSupPr>
                              <m:ctrlPr>
                                <a:rPr lang="en-CA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b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𝛉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2026" y="2309377"/>
                <a:ext cx="3680751" cy="54425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322385" y="3399556"/>
            <a:ext cx="2894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vector differentiation to: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794073" y="1463944"/>
            <a:ext cx="424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or,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218613" y="1346998"/>
                <a:ext cx="3090333" cy="5563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𝛉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8613" y="1346998"/>
                <a:ext cx="3090333" cy="55630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325592" y="3429308"/>
                <a:ext cx="1953868" cy="3098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𝛉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5592" y="3429308"/>
                <a:ext cx="1953868" cy="309828"/>
              </a:xfrm>
              <a:prstGeom prst="rect">
                <a:avLst/>
              </a:prstGeom>
              <a:blipFill rotWithShape="0">
                <a:blip r:embed="rId5"/>
                <a:stretch>
                  <a:fillRect l="-2500" t="-2000" r="-15625" b="-2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6483768" y="3399556"/>
            <a:ext cx="975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 get: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573519" y="3429308"/>
                <a:ext cx="1673343" cy="3098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acc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3519" y="3429308"/>
                <a:ext cx="1673343" cy="309828"/>
              </a:xfrm>
              <a:prstGeom prst="rect">
                <a:avLst/>
              </a:prstGeom>
              <a:blipFill rotWithShape="0">
                <a:blip r:embed="rId6"/>
                <a:stretch>
                  <a:fillRect l="-2545" t="-2000" r="-5455" b="-28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322385" y="4326322"/>
            <a:ext cx="4205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Also note, using vector differentiation rule: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5511259" y="4328914"/>
                <a:ext cx="15379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𝛉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𝛉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259" y="4328914"/>
                <a:ext cx="1537922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422205" y="5053160"/>
                <a:ext cx="3102260" cy="8812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CA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b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b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CA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CA" b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</m:acc>
                                  </m:e>
                                </m:mr>
                                <m:mr>
                                  <m:e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CA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b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b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CA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CA" b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</m:acc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𝛉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2205" y="5053160"/>
                <a:ext cx="3102260" cy="88120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Left Brace 16"/>
          <p:cNvSpPr/>
          <p:nvPr/>
        </p:nvSpPr>
        <p:spPr>
          <a:xfrm rot="16200000">
            <a:off x="3275293" y="5701577"/>
            <a:ext cx="309123" cy="9449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234108" y="6341503"/>
            <a:ext cx="166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“centered data”</a:t>
            </a:r>
            <a:endParaRPr lang="en-US" dirty="0"/>
          </a:p>
        </p:txBody>
      </p:sp>
      <p:sp>
        <p:nvSpPr>
          <p:cNvPr id="19" name="Left Brace 18"/>
          <p:cNvSpPr/>
          <p:nvPr/>
        </p:nvSpPr>
        <p:spPr>
          <a:xfrm rot="16200000">
            <a:off x="4330176" y="5727137"/>
            <a:ext cx="309123" cy="89382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162777" y="6338796"/>
            <a:ext cx="851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“error”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666052" y="6291437"/>
            <a:ext cx="4490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https://en.wikipedia.org/wiki/Matrix_calculus</a:t>
            </a:r>
          </a:p>
        </p:txBody>
      </p:sp>
    </p:spTree>
    <p:extLst>
      <p:ext uri="{BB962C8B-B14F-4D97-AF65-F5344CB8AC3E}">
        <p14:creationId xmlns:p14="http://schemas.microsoft.com/office/powerpoint/2010/main" val="2595654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/>
          <p:nvPr/>
        </p:nvSpPr>
        <p:spPr>
          <a:xfrm>
            <a:off x="7901974" y="1324886"/>
            <a:ext cx="3754983" cy="4622004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>
            <a:noAutofit/>
          </a:bodyPr>
          <a:lstStyle/>
          <a:p>
            <a:pPr lvl="0"/>
            <a:r>
              <a:rPr lang="en" sz="2400" dirty="0">
                <a:solidFill>
                  <a:srgbClr val="FF0000"/>
                </a:solidFill>
              </a:rPr>
              <a:t>Classify images into digits</a:t>
            </a:r>
          </a:p>
          <a:p>
            <a:pPr lvl="0"/>
            <a:endParaRPr lang="en" sz="2400" dirty="0"/>
          </a:p>
          <a:p>
            <a:pPr lvl="0"/>
            <a:r>
              <a:rPr lang="en" sz="2400" dirty="0"/>
              <a:t>Each </a:t>
            </a:r>
            <a:r>
              <a:rPr lang="en" sz="2400" dirty="0"/>
              <a:t>image is </a:t>
            </a:r>
            <a:r>
              <a:rPr lang="en" sz="2400" b="1" dirty="0"/>
              <a:t>28x28</a:t>
            </a:r>
          </a:p>
          <a:p>
            <a:endParaRPr lang="en" sz="2400" b="1" dirty="0"/>
          </a:p>
          <a:p>
            <a:r>
              <a:rPr lang="en" sz="2400" b="1" dirty="0"/>
              <a:t>10</a:t>
            </a:r>
            <a:r>
              <a:rPr lang="en" sz="2400" dirty="0"/>
              <a:t> </a:t>
            </a:r>
            <a:r>
              <a:rPr lang="en" sz="2400" dirty="0"/>
              <a:t>labels </a:t>
            </a:r>
          </a:p>
          <a:p>
            <a:endParaRPr lang="en" sz="2400" b="1" dirty="0"/>
          </a:p>
          <a:p>
            <a:r>
              <a:rPr lang="en" sz="2400" b="1" dirty="0"/>
              <a:t>55,000</a:t>
            </a:r>
            <a:r>
              <a:rPr lang="en" sz="2400" dirty="0"/>
              <a:t> </a:t>
            </a:r>
            <a:r>
              <a:rPr lang="en" sz="2400" dirty="0"/>
              <a:t>training </a:t>
            </a:r>
            <a:r>
              <a:rPr lang="en" sz="2400" dirty="0"/>
              <a:t>images</a:t>
            </a:r>
          </a:p>
          <a:p>
            <a:endParaRPr lang="en" sz="2400" dirty="0"/>
          </a:p>
          <a:p>
            <a:r>
              <a:rPr lang="en" sz="2400" b="1" dirty="0"/>
              <a:t>5,000</a:t>
            </a:r>
            <a:r>
              <a:rPr lang="en" sz="2400" dirty="0"/>
              <a:t> validation images</a:t>
            </a:r>
            <a:endParaRPr lang="en" sz="2400" dirty="0"/>
          </a:p>
          <a:p>
            <a:endParaRPr lang="en" sz="2400" b="1" dirty="0"/>
          </a:p>
          <a:p>
            <a:r>
              <a:rPr lang="en" sz="2400" b="1" dirty="0"/>
              <a:t>10,000 </a:t>
            </a:r>
            <a:r>
              <a:rPr lang="en" sz="2400" dirty="0"/>
              <a:t>test images.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374" y="1615555"/>
            <a:ext cx="6097537" cy="404066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96241" y="293260"/>
            <a:ext cx="3481274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67" dirty="0"/>
              <a:t>MNIST Dataset</a:t>
            </a:r>
            <a:endParaRPr lang="en-US" sz="4267" dirty="0"/>
          </a:p>
        </p:txBody>
      </p:sp>
    </p:spTree>
    <p:extLst>
      <p:ext uri="{BB962C8B-B14F-4D97-AF65-F5344CB8AC3E}">
        <p14:creationId xmlns:p14="http://schemas.microsoft.com/office/powerpoint/2010/main" val="19128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CA" dirty="0" smtClean="0"/>
              <a:t>Linear regression on MNIST dataset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684" y="1565085"/>
            <a:ext cx="4245132" cy="10612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09682" y="2626367"/>
            <a:ext cx="57564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Small 28 pixels-by-28 pixels images of hand written digits</a:t>
            </a:r>
          </a:p>
          <a:p>
            <a:endParaRPr lang="en-CA" dirty="0"/>
          </a:p>
          <a:p>
            <a:r>
              <a:rPr lang="en-CA" dirty="0" smtClean="0"/>
              <a:t>The visual recognition problem definition:</a:t>
            </a:r>
          </a:p>
          <a:p>
            <a:r>
              <a:rPr lang="en-CA" dirty="0" smtClean="0">
                <a:solidFill>
                  <a:srgbClr val="FF0000"/>
                </a:solidFill>
              </a:rPr>
              <a:t>to recognize the digit from an image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09682" y="4298005"/>
            <a:ext cx="4041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Our very first line of attack would be to use linear regression.</a:t>
            </a:r>
          </a:p>
          <a:p>
            <a:endParaRPr lang="en-CA" dirty="0"/>
          </a:p>
          <a:p>
            <a:r>
              <a:rPr lang="en-CA" dirty="0" smtClean="0"/>
              <a:t>Feature dimension, </a:t>
            </a:r>
            <a:r>
              <a:rPr lang="en-CA" i="1" dirty="0" smtClean="0"/>
              <a:t>m</a:t>
            </a:r>
            <a:r>
              <a:rPr lang="en-CA" dirty="0" smtClean="0"/>
              <a:t> = 28 * 28 = 784</a:t>
            </a:r>
          </a:p>
        </p:txBody>
      </p:sp>
      <p:graphicFrame>
        <p:nvGraphicFramePr>
          <p:cNvPr id="8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2221147"/>
              </p:ext>
            </p:extLst>
          </p:nvPr>
        </p:nvGraphicFramePr>
        <p:xfrm>
          <a:off x="6955668" y="3091479"/>
          <a:ext cx="396445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703"/>
                <a:gridCol w="751703"/>
                <a:gridCol w="751703"/>
                <a:gridCol w="751703"/>
                <a:gridCol w="95764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x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x</a:t>
                      </a:r>
                      <a:r>
                        <a:rPr lang="en-US" baseline="-25000" dirty="0" smtClean="0"/>
                        <a:t>2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…</a:t>
                      </a:r>
                      <a:endParaRPr lang="en-US" i="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x</a:t>
                      </a:r>
                      <a:r>
                        <a:rPr lang="en-US" i="0" baseline="-25000" dirty="0" smtClean="0"/>
                        <a:t>784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y</a:t>
                      </a:r>
                      <a:endParaRPr lang="en-US" i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9" name="Right Brace 8"/>
          <p:cNvSpPr/>
          <p:nvPr/>
        </p:nvSpPr>
        <p:spPr>
          <a:xfrm rot="16200000">
            <a:off x="8205046" y="1140873"/>
            <a:ext cx="450891" cy="29496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7527881" y="2020919"/>
            <a:ext cx="2135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Pixel values (feature)</a:t>
            </a:r>
            <a:endParaRPr lang="en-CA" dirty="0"/>
          </a:p>
        </p:txBody>
      </p:sp>
      <p:sp>
        <p:nvSpPr>
          <p:cNvPr id="11" name="Right Brace 10"/>
          <p:cNvSpPr/>
          <p:nvPr/>
        </p:nvSpPr>
        <p:spPr>
          <a:xfrm rot="16200000">
            <a:off x="10187028" y="2108041"/>
            <a:ext cx="450891" cy="101530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10102933" y="2019496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Digit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1458097" y="6058199"/>
            <a:ext cx="4026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Let’s look at our </a:t>
            </a:r>
            <a:r>
              <a:rPr lang="en-US" dirty="0" err="1" smtClean="0"/>
              <a:t>PyTorch</a:t>
            </a:r>
            <a:r>
              <a:rPr lang="en-US" dirty="0" smtClean="0"/>
              <a:t> implementation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65465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 with </a:t>
            </a:r>
            <a:r>
              <a:rPr lang="en-US" dirty="0" err="1" smtClean="0"/>
              <a:t>PyTorch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start with a linear regression “model”</a:t>
            </a:r>
          </a:p>
          <a:p>
            <a:r>
              <a:rPr lang="en-US" dirty="0" smtClean="0"/>
              <a:t>Next, we need to understand “loss” function for regression task</a:t>
            </a:r>
          </a:p>
          <a:p>
            <a:r>
              <a:rPr lang="en-US" dirty="0" smtClean="0"/>
              <a:t>Next we will estimate the model by minimizing the loss function</a:t>
            </a:r>
          </a:p>
          <a:p>
            <a:r>
              <a:rPr lang="en-US" dirty="0" smtClean="0"/>
              <a:t>We will use </a:t>
            </a:r>
            <a:r>
              <a:rPr lang="en-US" dirty="0" err="1" smtClean="0"/>
              <a:t>PyTorch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125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review: Gradient of a function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04102" y="4109259"/>
            <a:ext cx="4217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Note 1</a:t>
            </a:r>
            <a:r>
              <a:rPr lang="en-US" dirty="0" smtClean="0"/>
              <a:t>: </a:t>
            </a:r>
            <a:r>
              <a:rPr lang="en-US" i="1" dirty="0" smtClean="0"/>
              <a:t>f</a:t>
            </a:r>
            <a:r>
              <a:rPr lang="en-US" dirty="0" smtClean="0"/>
              <a:t> is a function of </a:t>
            </a:r>
            <a:r>
              <a:rPr lang="en-US" dirty="0" smtClean="0">
                <a:solidFill>
                  <a:srgbClr val="FF0000"/>
                </a:solidFill>
              </a:rPr>
              <a:t>two variables</a:t>
            </a:r>
            <a:r>
              <a:rPr lang="en-US" dirty="0" smtClean="0"/>
              <a:t>, </a:t>
            </a:r>
          </a:p>
          <a:p>
            <a:r>
              <a:rPr lang="en-US" dirty="0" smtClean="0"/>
              <a:t>so gradient of </a:t>
            </a:r>
            <a:r>
              <a:rPr lang="en-US" i="1" dirty="0" smtClean="0"/>
              <a:t>f</a:t>
            </a:r>
            <a:r>
              <a:rPr lang="en-US" dirty="0" smtClean="0"/>
              <a:t> is a </a:t>
            </a:r>
            <a:r>
              <a:rPr lang="en-US" dirty="0" smtClean="0">
                <a:solidFill>
                  <a:srgbClr val="FF0000"/>
                </a:solidFill>
              </a:rPr>
              <a:t>two dimensional vector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4102" y="4979952"/>
            <a:ext cx="4635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Note 2</a:t>
            </a:r>
            <a:r>
              <a:rPr lang="en-US" dirty="0" smtClean="0"/>
              <a:t>: Gradient (vector) of </a:t>
            </a:r>
            <a:r>
              <a:rPr lang="en-US" i="1" dirty="0" smtClean="0"/>
              <a:t>f</a:t>
            </a:r>
            <a:r>
              <a:rPr lang="en-US" dirty="0" smtClean="0"/>
              <a:t> points toward the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steepest ascent for </a:t>
            </a:r>
            <a:r>
              <a:rPr lang="en-US" i="1" dirty="0" smtClean="0">
                <a:solidFill>
                  <a:srgbClr val="FF0000"/>
                </a:solidFill>
              </a:rPr>
              <a:t>f</a:t>
            </a:r>
            <a:endParaRPr lang="en-US" i="1" dirty="0">
              <a:solidFill>
                <a:srgbClr val="FF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814" y="1916775"/>
            <a:ext cx="5577186" cy="41828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04102" y="2097366"/>
                <a:ext cx="29518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102" y="2097366"/>
                <a:ext cx="2951898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268" t="-4444" r="-41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04102" y="2447830"/>
                <a:ext cx="5574410" cy="11405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𝑐𝑜𝑠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𝑐𝑜𝑠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</m:e>
                                </m:d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𝑐𝑜𝑠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𝑐𝑜𝑠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</m:e>
                                </m:d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102" y="2447830"/>
                <a:ext cx="5574410" cy="114050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838200" y="1528330"/>
            <a:ext cx="1039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260757" y="6323788"/>
            <a:ext cx="272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source: Wikipedia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79708" y="5850645"/>
            <a:ext cx="43654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Note 3</a:t>
            </a:r>
            <a:r>
              <a:rPr lang="en-US" dirty="0" smtClean="0"/>
              <a:t>: At a (local) minimum of </a:t>
            </a:r>
            <a:r>
              <a:rPr lang="en-US" i="1" dirty="0" smtClean="0"/>
              <a:t>f </a:t>
            </a:r>
            <a:r>
              <a:rPr lang="en-US" dirty="0" smtClean="0"/>
              <a:t>its gradient</a:t>
            </a:r>
          </a:p>
          <a:p>
            <a:r>
              <a:rPr lang="en-US" dirty="0" smtClean="0"/>
              <a:t>becomes a </a:t>
            </a:r>
            <a:r>
              <a:rPr lang="en-US" dirty="0" smtClean="0">
                <a:solidFill>
                  <a:srgbClr val="FF0000"/>
                </a:solidFill>
              </a:rPr>
              <a:t>zero vector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117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review: Gradient descent optimization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043" y="3342933"/>
            <a:ext cx="3767781" cy="30935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595" y="3429503"/>
            <a:ext cx="3023544" cy="300697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14742" y="1720847"/>
            <a:ext cx="5088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 at an initial guess for the optimization variable: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622324" y="1751575"/>
                <a:ext cx="2932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2324" y="1751575"/>
                <a:ext cx="29328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0417" r="-833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414742" y="2287635"/>
            <a:ext cx="5060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Iterate until gradient magnitude becomes too small: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474782" y="2333801"/>
                <a:ext cx="21295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𝛼𝛻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4782" y="2333801"/>
                <a:ext cx="2129557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860" t="-4444" r="-343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ight Brace 13"/>
          <p:cNvSpPr/>
          <p:nvPr/>
        </p:nvSpPr>
        <p:spPr>
          <a:xfrm>
            <a:off x="7825946" y="1690688"/>
            <a:ext cx="271849" cy="9201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097795" y="1964469"/>
            <a:ext cx="2754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Gradient descent algorithm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21256" y="6488668"/>
            <a:ext cx="2574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Picture source: Wikipedia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81681" y="433897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f</a:t>
            </a:r>
            <a:r>
              <a:rPr lang="en-US" dirty="0" smtClean="0"/>
              <a:t>(x, y)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358184" y="4223557"/>
            <a:ext cx="25244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Gradient descent creates</a:t>
            </a:r>
          </a:p>
          <a:p>
            <a:r>
              <a:rPr lang="en-US" dirty="0" smtClean="0"/>
              <a:t>a zig-zag path leading to</a:t>
            </a:r>
          </a:p>
          <a:p>
            <a:r>
              <a:rPr lang="en-US" dirty="0" smtClean="0"/>
              <a:t>a local minimum of </a:t>
            </a:r>
            <a:r>
              <a:rPr lang="en-US" i="1" dirty="0" smtClean="0"/>
              <a:t>f</a:t>
            </a:r>
            <a:endParaRPr lang="en-US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764990" y="2815284"/>
            <a:ext cx="2471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s called the step-length.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83935" y="2861450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35" y="2861450"/>
                <a:ext cx="197746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8182" r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5187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225" y="86184"/>
            <a:ext cx="10950146" cy="1325563"/>
          </a:xfrm>
        </p:spPr>
        <p:txBody>
          <a:bodyPr/>
          <a:lstStyle/>
          <a:p>
            <a:r>
              <a:rPr lang="en-US" dirty="0" smtClean="0"/>
              <a:t>Supervised machine learning: the tabular view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2949304"/>
              </p:ext>
            </p:extLst>
          </p:nvPr>
        </p:nvGraphicFramePr>
        <p:xfrm>
          <a:off x="722871" y="2756501"/>
          <a:ext cx="396445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703"/>
                <a:gridCol w="751703"/>
                <a:gridCol w="751703"/>
                <a:gridCol w="751703"/>
                <a:gridCol w="95764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x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x</a:t>
                      </a:r>
                      <a:r>
                        <a:rPr lang="en-US" baseline="-25000" dirty="0" smtClean="0"/>
                        <a:t>2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x</a:t>
                      </a:r>
                      <a:r>
                        <a:rPr lang="en-US" i="0" baseline="-25000" dirty="0" smtClean="0"/>
                        <a:t>3</a:t>
                      </a:r>
                      <a:endParaRPr lang="en-US" i="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x</a:t>
                      </a:r>
                      <a:r>
                        <a:rPr lang="en-US" baseline="-25000" dirty="0" smtClean="0"/>
                        <a:t>4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-3.9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1.6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5" name="Right Brace 4"/>
          <p:cNvSpPr/>
          <p:nvPr/>
        </p:nvSpPr>
        <p:spPr>
          <a:xfrm>
            <a:off x="4773826" y="2751438"/>
            <a:ext cx="378941" cy="21995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39263" y="3528023"/>
            <a:ext cx="1804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Training data: </a:t>
            </a:r>
            <a:r>
              <a:rPr lang="en-US" dirty="0" smtClean="0">
                <a:solidFill>
                  <a:srgbClr val="FF0000"/>
                </a:solidFill>
              </a:rPr>
              <a:t>complete </a:t>
            </a:r>
            <a:r>
              <a:rPr lang="en-US" dirty="0" smtClean="0"/>
              <a:t>table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3669" y="5076890"/>
            <a:ext cx="1808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 data:  </a:t>
            </a:r>
            <a:r>
              <a:rPr lang="en-US" dirty="0" smtClean="0">
                <a:solidFill>
                  <a:srgbClr val="FF0000"/>
                </a:solidFill>
              </a:rPr>
              <a:t>incomplete </a:t>
            </a:r>
            <a:r>
              <a:rPr lang="en-US" dirty="0"/>
              <a:t>table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ight Brace 7"/>
          <p:cNvSpPr/>
          <p:nvPr/>
        </p:nvSpPr>
        <p:spPr>
          <a:xfrm>
            <a:off x="4768937" y="4950941"/>
            <a:ext cx="378941" cy="7722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698026" y="2737133"/>
            <a:ext cx="238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ML learns to map </a:t>
            </a:r>
            <a:r>
              <a:rPr lang="en-US" b="1" dirty="0" smtClean="0">
                <a:solidFill>
                  <a:srgbClr val="FF0000"/>
                </a:solidFill>
              </a:rPr>
              <a:t>x</a:t>
            </a:r>
            <a:r>
              <a:rPr lang="en-US" dirty="0" smtClean="0">
                <a:solidFill>
                  <a:srgbClr val="FF0000"/>
                </a:solidFill>
              </a:rPr>
              <a:t> to 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98026" y="3316531"/>
            <a:ext cx="25887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other words, ML learns</a:t>
            </a:r>
          </a:p>
          <a:p>
            <a:r>
              <a:rPr lang="en-US" dirty="0"/>
              <a:t>a</a:t>
            </a:r>
            <a:r>
              <a:rPr lang="en-US" dirty="0" smtClean="0"/>
              <a:t> function, </a:t>
            </a:r>
            <a:r>
              <a:rPr lang="en-US" i="1" dirty="0" smtClean="0"/>
              <a:t>f</a:t>
            </a:r>
            <a:r>
              <a:rPr lang="en-US" dirty="0" smtClean="0"/>
              <a:t> so that 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y</a:t>
            </a:r>
            <a:r>
              <a:rPr lang="en-US" dirty="0" smtClean="0">
                <a:solidFill>
                  <a:srgbClr val="FF0000"/>
                </a:solidFill>
              </a:rPr>
              <a:t> = </a:t>
            </a:r>
            <a:r>
              <a:rPr lang="en-US" i="1" dirty="0" smtClean="0">
                <a:solidFill>
                  <a:srgbClr val="FF0000"/>
                </a:solidFill>
              </a:rPr>
              <a:t>f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b="1" dirty="0" smtClean="0">
                <a:solidFill>
                  <a:srgbClr val="FF0000"/>
                </a:solidFill>
              </a:rPr>
              <a:t>x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98026" y="4892224"/>
            <a:ext cx="4309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function </a:t>
            </a:r>
            <a:r>
              <a:rPr lang="en-US" i="1" dirty="0" smtClean="0"/>
              <a:t>f</a:t>
            </a:r>
            <a:r>
              <a:rPr lang="en-US" dirty="0" smtClean="0"/>
              <a:t> is called </a:t>
            </a:r>
            <a:r>
              <a:rPr lang="en-US" dirty="0" smtClean="0">
                <a:solidFill>
                  <a:srgbClr val="FF0000"/>
                </a:solidFill>
              </a:rPr>
              <a:t>prediction function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Left Brace 11"/>
          <p:cNvSpPr/>
          <p:nvPr/>
        </p:nvSpPr>
        <p:spPr>
          <a:xfrm rot="5400000">
            <a:off x="2109883" y="1022490"/>
            <a:ext cx="234843" cy="30088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27552" y="1639859"/>
            <a:ext cx="2199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Independent variable (aka </a:t>
            </a:r>
            <a:r>
              <a:rPr lang="en-US" dirty="0" smtClean="0">
                <a:solidFill>
                  <a:srgbClr val="FF0000"/>
                </a:solidFill>
              </a:rPr>
              <a:t>feature vector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4" name="Left Brace 13"/>
          <p:cNvSpPr/>
          <p:nvPr/>
        </p:nvSpPr>
        <p:spPr>
          <a:xfrm rot="5400000">
            <a:off x="4079063" y="2044322"/>
            <a:ext cx="252705" cy="9473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686435" y="1452192"/>
            <a:ext cx="1589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Prediction / dependent variable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6864972" y="1744459"/>
            <a:ext cx="833054" cy="83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endParaRPr lang="en-CA" dirty="0"/>
          </a:p>
        </p:txBody>
      </p:sp>
      <p:sp>
        <p:nvSpPr>
          <p:cNvPr id="16" name="Oval 15"/>
          <p:cNvSpPr/>
          <p:nvPr/>
        </p:nvSpPr>
        <p:spPr>
          <a:xfrm>
            <a:off x="9883906" y="1649366"/>
            <a:ext cx="840504" cy="83621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endParaRPr lang="en-CA" dirty="0"/>
          </a:p>
        </p:txBody>
      </p:sp>
      <p:sp>
        <p:nvSpPr>
          <p:cNvPr id="17" name="Right Arrow 16"/>
          <p:cNvSpPr/>
          <p:nvPr/>
        </p:nvSpPr>
        <p:spPr>
          <a:xfrm>
            <a:off x="7868328" y="1901139"/>
            <a:ext cx="1845276" cy="41249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 (Sup. ML)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9769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prediction: formal setup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124132" y="4391809"/>
                <a:ext cx="1360244" cy="3098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𝛉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132" y="4391809"/>
                <a:ext cx="1360244" cy="309828"/>
              </a:xfrm>
              <a:prstGeom prst="rect">
                <a:avLst/>
              </a:prstGeom>
              <a:blipFill rotWithShape="0">
                <a:blip r:embed="rId2"/>
                <a:stretch>
                  <a:fillRect l="-4036" r="-3587" b="-1960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681074" y="1897831"/>
                <a:ext cx="2056589" cy="5755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1074" y="1897831"/>
                <a:ext cx="2056589" cy="57554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91639" y="3432337"/>
            <a:ext cx="3534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training set consists of (</a:t>
            </a:r>
            <a:r>
              <a:rPr lang="en-US" b="1" dirty="0" smtClean="0"/>
              <a:t>x</a:t>
            </a:r>
            <a:r>
              <a:rPr lang="en-US" dirty="0" smtClean="0"/>
              <a:t>, </a:t>
            </a:r>
            <a:r>
              <a:rPr lang="en-US" i="1" dirty="0" smtClean="0"/>
              <a:t>y</a:t>
            </a:r>
            <a:r>
              <a:rPr lang="en-US" dirty="0" smtClean="0"/>
              <a:t>) pairs: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199298" y="3477990"/>
                <a:ext cx="1205330" cy="2780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0" smtClean="0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298" y="3477990"/>
                <a:ext cx="1205330" cy="278025"/>
              </a:xfrm>
              <a:prstGeom prst="rect">
                <a:avLst/>
              </a:prstGeom>
              <a:blipFill rotWithShape="0">
                <a:blip r:embed="rId4"/>
                <a:stretch>
                  <a:fillRect r="-101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691979" y="4364879"/>
            <a:ext cx="439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Linear prediction on the training data point </a:t>
            </a:r>
            <a:r>
              <a:rPr lang="en-US" i="1" dirty="0" smtClean="0"/>
              <a:t>i</a:t>
            </a:r>
            <a:r>
              <a:rPr lang="en-US" dirty="0" smtClean="0"/>
              <a:t>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094205" y="2047103"/>
                <a:ext cx="12799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𝛉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205" y="2047103"/>
                <a:ext cx="1279901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4286" r="-3333" b="-2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120346" y="2000936"/>
            <a:ext cx="2677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Linear prediction function: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315253" y="4261773"/>
                <a:ext cx="2177455" cy="5755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53" y="4261773"/>
                <a:ext cx="2177455" cy="57554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838200" y="5288692"/>
            <a:ext cx="3854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Loss or cost function (on training data):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899089" y="6211778"/>
            <a:ext cx="6603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Learning the linear model: find out </a:t>
            </a:r>
            <a:r>
              <a:rPr lang="en-US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</a:t>
            </a:r>
            <a:r>
              <a:rPr 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 and </a:t>
            </a:r>
            <a:r>
              <a:rPr lang="en-US" i="1" dirty="0" smtClean="0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 to minimize loss function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960367" y="5194841"/>
                <a:ext cx="2271263" cy="5563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0367" y="5194841"/>
                <a:ext cx="2271263" cy="55630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5896080" y="2000936"/>
            <a:ext cx="424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or,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87809" y="2636730"/>
            <a:ext cx="2175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vector equation form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7" idx="0"/>
            <a:endCxn id="10" idx="2"/>
          </p:cNvCxnSpPr>
          <p:nvPr/>
        </p:nvCxnSpPr>
        <p:spPr>
          <a:xfrm flipH="1" flipV="1">
            <a:off x="4734156" y="2324102"/>
            <a:ext cx="641323" cy="312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817351" y="2866756"/>
            <a:ext cx="2123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scalar equation form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8" idx="0"/>
            <a:endCxn id="5" idx="2"/>
          </p:cNvCxnSpPr>
          <p:nvPr/>
        </p:nvCxnSpPr>
        <p:spPr>
          <a:xfrm flipH="1" flipV="1">
            <a:off x="7709369" y="2473373"/>
            <a:ext cx="169683" cy="393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681074" y="4369979"/>
            <a:ext cx="424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or,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18" idx="2"/>
            <a:endCxn id="12" idx="0"/>
          </p:cNvCxnSpPr>
          <p:nvPr/>
        </p:nvCxnSpPr>
        <p:spPr>
          <a:xfrm>
            <a:off x="7879052" y="3236088"/>
            <a:ext cx="524929" cy="1025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2"/>
            <a:endCxn id="4" idx="0"/>
          </p:cNvCxnSpPr>
          <p:nvPr/>
        </p:nvCxnSpPr>
        <p:spPr>
          <a:xfrm>
            <a:off x="5375479" y="3006062"/>
            <a:ext cx="428775" cy="1385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478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8911"/>
            <a:ext cx="10515600" cy="1325563"/>
          </a:xfrm>
        </p:spPr>
        <p:txBody>
          <a:bodyPr/>
          <a:lstStyle/>
          <a:p>
            <a:r>
              <a:rPr lang="en-US" dirty="0" smtClean="0"/>
              <a:t>Learning a linear model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952367"/>
            <a:ext cx="3643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the convenience of math, let us change our linear model a bit: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882558" y="2023156"/>
                <a:ext cx="2737481" cy="5755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558" y="2023156"/>
                <a:ext cx="2737481" cy="57554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838200" y="3789406"/>
            <a:ext cx="3691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 a slightly modified loss function: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989728" y="2090866"/>
            <a:ext cx="837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where,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900983" y="1997379"/>
                <a:ext cx="1668855" cy="5563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0983" y="1997379"/>
                <a:ext cx="1668855" cy="55630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Left Brace 2"/>
          <p:cNvSpPr/>
          <p:nvPr/>
        </p:nvSpPr>
        <p:spPr>
          <a:xfrm rot="16200000">
            <a:off x="6124551" y="3739203"/>
            <a:ext cx="253497" cy="172944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5613148" y="4924338"/>
            <a:ext cx="132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Data fidelity</a:t>
            </a:r>
            <a:endParaRPr lang="en-CA" dirty="0"/>
          </a:p>
        </p:txBody>
      </p:sp>
      <p:sp>
        <p:nvSpPr>
          <p:cNvPr id="6" name="Left Brace 5"/>
          <p:cNvSpPr/>
          <p:nvPr/>
        </p:nvSpPr>
        <p:spPr>
          <a:xfrm rot="16200000">
            <a:off x="7872033" y="4048052"/>
            <a:ext cx="235391" cy="11298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7230738" y="4924338"/>
            <a:ext cx="1517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Regularization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944181" y="3680273"/>
                <a:ext cx="3610476" cy="5875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181" y="3680273"/>
                <a:ext cx="3610476" cy="58759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4944181" y="5832389"/>
            <a:ext cx="3216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Why do we need regularization?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279923" y="4158738"/>
            <a:ext cx="22702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ym typeface="Symbol" panose="05050102010706020507" pitchFamily="18" charset="2"/>
              </a:rPr>
              <a:t></a:t>
            </a:r>
            <a:r>
              <a:rPr lang="en-US" dirty="0" smtClean="0">
                <a:sym typeface="Symbol" panose="05050102010706020507" pitchFamily="18" charset="2"/>
              </a:rPr>
              <a:t> is a </a:t>
            </a:r>
            <a:r>
              <a:rPr 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hyper parameter</a:t>
            </a:r>
          </a:p>
          <a:p>
            <a:r>
              <a:rPr 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473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772" y="99162"/>
            <a:ext cx="10876005" cy="1021463"/>
          </a:xfrm>
        </p:spPr>
        <p:txBody>
          <a:bodyPr>
            <a:normAutofit/>
          </a:bodyPr>
          <a:lstStyle/>
          <a:p>
            <a:r>
              <a:rPr lang="en-CA" dirty="0" smtClean="0"/>
              <a:t>Minimization of linear regression loss function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593635" y="1634536"/>
                <a:ext cx="3610476" cy="5875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3635" y="1634536"/>
                <a:ext cx="3610476" cy="58759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022673" y="2815468"/>
            <a:ext cx="400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Taking partial derivative using chain rule: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105559" y="2649581"/>
                <a:ext cx="4425891" cy="6046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C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b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e>
                      </m:nary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CA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b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CA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559" y="2649581"/>
                <a:ext cx="4425891" cy="6046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9605571" y="2815468"/>
            <a:ext cx="101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because,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0692790" y="2621368"/>
                <a:ext cx="1059777" cy="6610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bSup>
                        </m:num>
                        <m:den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2790" y="2621368"/>
                <a:ext cx="1059777" cy="66107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056144" y="4270532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Using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848355" y="4177045"/>
                <a:ext cx="1668855" cy="5563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355" y="4177045"/>
                <a:ext cx="1668855" cy="55630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3693720" y="4270532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and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409160" y="4157809"/>
                <a:ext cx="2737481" cy="5755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9160" y="4157809"/>
                <a:ext cx="2737481" cy="57554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7431437" y="4270532"/>
            <a:ext cx="876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we get: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635754" y="4177045"/>
                <a:ext cx="1939634" cy="5625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𝑛𝑏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C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5754" y="4177045"/>
                <a:ext cx="1939634" cy="56259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367959" y="5651430"/>
            <a:ext cx="2280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At the minimum of </a:t>
            </a:r>
            <a:r>
              <a:rPr lang="en-CA" i="1" dirty="0" smtClean="0">
                <a:solidFill>
                  <a:srgbClr val="FF0000"/>
                </a:solidFill>
              </a:rPr>
              <a:t>L</a:t>
            </a:r>
            <a:r>
              <a:rPr lang="en-CA" dirty="0" smtClean="0">
                <a:solidFill>
                  <a:srgbClr val="FF0000"/>
                </a:solidFill>
              </a:rPr>
              <a:t>, </a:t>
            </a:r>
            <a:endParaRPr lang="en-CA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676952" y="5572753"/>
                <a:ext cx="740844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CA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CA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CA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6952" y="5572753"/>
                <a:ext cx="740844" cy="52668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657142" y="5651430"/>
            <a:ext cx="465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So,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5362321" y="5511774"/>
                <a:ext cx="2145652" cy="64863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CA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2321" y="5511774"/>
                <a:ext cx="2145652" cy="64863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1056144" y="1740188"/>
            <a:ext cx="2579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Regularized loss function: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445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414" y="158182"/>
            <a:ext cx="10515600" cy="712229"/>
          </a:xfrm>
        </p:spPr>
        <p:txBody>
          <a:bodyPr>
            <a:normAutofit fontScale="90000"/>
          </a:bodyPr>
          <a:lstStyle/>
          <a:p>
            <a:r>
              <a:rPr lang="en-CA" dirty="0"/>
              <a:t>Minimization of linear regression loss </a:t>
            </a:r>
            <a:r>
              <a:rPr lang="en-CA" dirty="0" smtClean="0"/>
              <a:t>function…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647621" y="2376428"/>
                <a:ext cx="3610476" cy="5875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7621" y="2376428"/>
                <a:ext cx="3610476" cy="58759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760578" y="1801993"/>
            <a:ext cx="440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Taking partial derivative of </a:t>
            </a:r>
            <a:r>
              <a:rPr lang="en-CA" i="1" dirty="0" smtClean="0"/>
              <a:t>L</a:t>
            </a:r>
            <a:r>
              <a:rPr lang="en-CA" dirty="0" smtClean="0"/>
              <a:t> using chain rule: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071174" y="2346773"/>
                <a:ext cx="3228063" cy="6469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CA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C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b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1174" y="2346773"/>
                <a:ext cx="3228063" cy="64690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20600" y="3726448"/>
                <a:ext cx="2877839" cy="544188"/>
              </a:xfrm>
              <a:prstGeom prst="rect">
                <a:avLst/>
              </a:prstGeom>
              <a:noFill/>
              <a:ln>
                <a:solidFill>
                  <a:schemeClr val="accent4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"/>
                            </m:rPr>
                            <a:rPr lang="en-CA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600" y="3726448"/>
                <a:ext cx="2877839" cy="54418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015369" y="3817517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Using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135809" y="3813876"/>
                <a:ext cx="802848" cy="369332"/>
              </a:xfrm>
              <a:prstGeom prst="rect">
                <a:avLst/>
              </a:prstGeom>
              <a:ln>
                <a:solidFill>
                  <a:schemeClr val="accent4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5809" y="3813876"/>
                <a:ext cx="802848" cy="369332"/>
              </a:xfrm>
              <a:prstGeom prst="rect">
                <a:avLst/>
              </a:prstGeom>
              <a:blipFill rotWithShape="0">
                <a:blip r:embed="rId5"/>
                <a:stretch>
                  <a:fillRect r="-26316" b="-4839"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662797" y="3624523"/>
                <a:ext cx="1717200" cy="739241"/>
              </a:xfrm>
              <a:prstGeom prst="rect">
                <a:avLst/>
              </a:prstGeom>
              <a:ln>
                <a:solidFill>
                  <a:schemeClr val="accent4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bSup>
                        </m:num>
                        <m:den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2797" y="3624523"/>
                <a:ext cx="1717200" cy="73924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7031262" y="3809477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and</a:t>
            </a:r>
            <a:endParaRPr lang="en-CA" dirty="0"/>
          </a:p>
        </p:txBody>
      </p:sp>
      <p:sp>
        <p:nvSpPr>
          <p:cNvPr id="13" name="TextBox 12"/>
          <p:cNvSpPr txBox="1"/>
          <p:nvPr/>
        </p:nvSpPr>
        <p:spPr>
          <a:xfrm>
            <a:off x="2378101" y="5042362"/>
            <a:ext cx="910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We get: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388850" y="4903574"/>
                <a:ext cx="5965864" cy="604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CA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C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1"/>
                                    </m:r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m:rPr>
                                  <m:nor/>
                                </m:rPr>
                                <a:rPr lang="en-US" dirty="0"/>
                                <m:t> </m:t>
                              </m:r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CA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CA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850" y="4903574"/>
                <a:ext cx="5965864" cy="60484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1906682" y="1801993"/>
            <a:ext cx="2579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Regularized loss function: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851</Words>
  <Application>Microsoft Office PowerPoint</Application>
  <PresentationFormat>Widescreen</PresentationFormat>
  <Paragraphs>256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Symbol</vt:lpstr>
      <vt:lpstr>Office Theme</vt:lpstr>
      <vt:lpstr>Linear Regression</vt:lpstr>
      <vt:lpstr>Linear regression with PyTorch</vt:lpstr>
      <vt:lpstr>Quick review: Gradient of a function</vt:lpstr>
      <vt:lpstr>Quick review: Gradient descent optimization</vt:lpstr>
      <vt:lpstr>Supervised machine learning: the tabular view</vt:lpstr>
      <vt:lpstr>Linear prediction: formal setup</vt:lpstr>
      <vt:lpstr>Learning a linear model</vt:lpstr>
      <vt:lpstr>Minimization of linear regression loss function</vt:lpstr>
      <vt:lpstr>Minimization of linear regression loss function…</vt:lpstr>
      <vt:lpstr>Minimization of linear regression loss function…</vt:lpstr>
      <vt:lpstr>Linear regression by gradient descent</vt:lpstr>
      <vt:lpstr>Derivation using vector calculus</vt:lpstr>
      <vt:lpstr>PowerPoint Presentation</vt:lpstr>
      <vt:lpstr>Linear regression on MNIST dataset</vt:lpstr>
    </vt:vector>
  </TitlesOfParts>
  <Company>University of Alberta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Windows User</dc:creator>
  <cp:lastModifiedBy>Nilanjan</cp:lastModifiedBy>
  <cp:revision>86</cp:revision>
  <dcterms:created xsi:type="dcterms:W3CDTF">2017-09-07T15:40:48Z</dcterms:created>
  <dcterms:modified xsi:type="dcterms:W3CDTF">2019-08-31T23:16:53Z</dcterms:modified>
</cp:coreProperties>
</file>