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7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7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6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5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4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D5698-EC18-418E-B3A5-007D340B9DFF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8BCA-2F16-4968-9D9B-03B9D6F93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1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CMPUT 328</a:t>
            </a:r>
          </a:p>
          <a:p>
            <a:r>
              <a:rPr lang="en-US" dirty="0" err="1" smtClean="0"/>
              <a:t>Nilanjan</a:t>
            </a:r>
            <a:r>
              <a:rPr lang="en-US" dirty="0" smtClean="0"/>
              <a:t> Ray</a:t>
            </a:r>
          </a:p>
          <a:p>
            <a:r>
              <a:rPr lang="en-US" dirty="0" smtClean="0"/>
              <a:t>Computing Science, University of Alberta, Canada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6103" y="6018722"/>
            <a:ext cx="1051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Material source: “Hands-on machine learning with </a:t>
            </a:r>
            <a:r>
              <a:rPr lang="en-US" dirty="0" err="1" smtClean="0"/>
              <a:t>Scikit</a:t>
            </a:r>
            <a:r>
              <a:rPr lang="en-US" dirty="0" smtClean="0"/>
              <a:t>-Learn and </a:t>
            </a:r>
            <a:r>
              <a:rPr lang="en-US" dirty="0" err="1" smtClean="0"/>
              <a:t>TensorFlow</a:t>
            </a:r>
            <a:r>
              <a:rPr lang="en-US" dirty="0" smtClean="0"/>
              <a:t>: concepts, tools, and techniques to build intelligent systems,” by </a:t>
            </a:r>
            <a:r>
              <a:rPr lang="en-US" dirty="0" err="1" smtClean="0"/>
              <a:t>Géron</a:t>
            </a:r>
            <a:r>
              <a:rPr lang="en-US" dirty="0" smtClean="0"/>
              <a:t>, </a:t>
            </a:r>
            <a:r>
              <a:rPr lang="en-US" dirty="0" err="1" smtClean="0"/>
              <a:t>Aurélien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740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Linear-model based supervised learning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6" y="2288647"/>
            <a:ext cx="4918128" cy="2825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892" y="2288647"/>
            <a:ext cx="4918129" cy="2825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606" y="5418346"/>
            <a:ext cx="3376942" cy="1984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70374" y="5293154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Linear model: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93339" y="1842106"/>
            <a:ext cx="221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 we see any trend?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84166" y="1842106"/>
            <a:ext cx="285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few possible linear models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70374" y="5941975"/>
            <a:ext cx="3211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Parameters of the model: </a:t>
            </a:r>
            <a:r>
              <a:rPr lang="en-US" i="1" dirty="0" smtClean="0">
                <a:sym typeface="Symbol" panose="05050102010706020507" pitchFamily="18" charset="2"/>
              </a:rPr>
              <a:t></a:t>
            </a:r>
            <a:r>
              <a:rPr lang="en-US" baseline="-25000" dirty="0" smtClean="0">
                <a:sym typeface="Symbol" panose="05050102010706020507" pitchFamily="18" charset="2"/>
              </a:rPr>
              <a:t>0</a:t>
            </a:r>
            <a:r>
              <a:rPr lang="en-US" dirty="0" smtClean="0">
                <a:sym typeface="Symbol" panose="05050102010706020507" pitchFamily="18" charset="2"/>
              </a:rPr>
              <a:t>, </a:t>
            </a:r>
            <a:r>
              <a:rPr lang="en-US" i="1" dirty="0" smtClean="0">
                <a:sym typeface="Symbol" panose="05050102010706020507" pitchFamily="18" charset="2"/>
              </a:rPr>
              <a:t></a:t>
            </a:r>
            <a:r>
              <a:rPr lang="en-US" baseline="-25000" dirty="0" smtClean="0">
                <a:sym typeface="Symbol" panose="05050102010706020507" pitchFamily="18" charset="2"/>
              </a:rPr>
              <a:t>1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25550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688" y="148148"/>
            <a:ext cx="10515600" cy="1325563"/>
          </a:xfrm>
        </p:spPr>
        <p:txBody>
          <a:bodyPr/>
          <a:lstStyle/>
          <a:p>
            <a:r>
              <a:rPr lang="en-US" dirty="0"/>
              <a:t>Linear-model based supervised 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580" y="2317719"/>
            <a:ext cx="6886414" cy="3956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3560" y="1838740"/>
            <a:ext cx="2078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Best fit linear model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24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470329" cy="4351338"/>
          </a:xfrm>
        </p:spPr>
        <p:txBody>
          <a:bodyPr/>
          <a:lstStyle/>
          <a:p>
            <a:r>
              <a:rPr lang="en-US" dirty="0" smtClean="0"/>
              <a:t>Insufficiency of labeled training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340" y="124430"/>
            <a:ext cx="5938434" cy="56827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282340" y="6082412"/>
            <a:ext cx="5748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importance of data versus </a:t>
            </a:r>
            <a:r>
              <a:rPr lang="en-US" b="1" dirty="0" smtClean="0"/>
              <a:t>algorithms: by Peter </a:t>
            </a:r>
            <a:r>
              <a:rPr lang="en-US" b="1" dirty="0" err="1" smtClean="0"/>
              <a:t>Norvig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9555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9095" cy="3226822"/>
          </a:xfrm>
        </p:spPr>
        <p:txBody>
          <a:bodyPr/>
          <a:lstStyle/>
          <a:p>
            <a:r>
              <a:rPr lang="en-US" dirty="0" smtClean="0"/>
              <a:t>Non-representative training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70" y="2983424"/>
            <a:ext cx="7232130" cy="252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65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4" y="2156928"/>
            <a:ext cx="5118579" cy="1787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14" y="5011021"/>
            <a:ext cx="5058514" cy="17669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14" y="2867992"/>
            <a:ext cx="3733800" cy="2489200"/>
          </a:xfrm>
          <a:prstGeom prst="rect">
            <a:avLst/>
          </a:prstGeom>
        </p:spPr>
      </p:pic>
      <p:sp>
        <p:nvSpPr>
          <p:cNvPr id="8" name="Left Brace 7"/>
          <p:cNvSpPr/>
          <p:nvPr/>
        </p:nvSpPr>
        <p:spPr>
          <a:xfrm rot="5400000">
            <a:off x="8386141" y="2069826"/>
            <a:ext cx="556591" cy="12374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73413" y="2040909"/>
            <a:ext cx="138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 fitting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 rot="5400000">
            <a:off x="10001691" y="1985787"/>
            <a:ext cx="556591" cy="14055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57411" y="2040909"/>
            <a:ext cx="1245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 fitting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349481" y="1218333"/>
            <a:ext cx="76777" cy="369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35107" y="849001"/>
            <a:ext cx="13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model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35692" y="1671577"/>
            <a:ext cx="496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Fitting a high degree polynomial: typical overfitting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622433" y="4641689"/>
            <a:ext cx="4070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Regularization reduces risk of overfitting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0" y="6165164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What is regularization?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43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validating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564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No free lunch theorem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David </a:t>
            </a:r>
            <a:r>
              <a:rPr lang="en-US" dirty="0" err="1"/>
              <a:t>Wolpert</a:t>
            </a:r>
            <a:r>
              <a:rPr lang="en-US" dirty="0"/>
              <a:t> demonstrated that if you make absolutely no assumption about the data, then there is no reason to prefer one model over any 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practice, you have to try a model to your data to see how well it performs</a:t>
            </a:r>
          </a:p>
          <a:p>
            <a:r>
              <a:rPr lang="en-US" dirty="0" smtClean="0"/>
              <a:t>Divide data into training, validation and test. We will see how to use these in the practical session.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895" y="4691270"/>
            <a:ext cx="3655321" cy="204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2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machine learning?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178047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[Machine Learning is the] field of study that gives computers the ability to learn without being explicitly programmed.</a:t>
            </a:r>
          </a:p>
          <a:p>
            <a:endParaRPr lang="en-US" dirty="0" smtClean="0"/>
          </a:p>
          <a:p>
            <a:r>
              <a:rPr lang="en-US" dirty="0" smtClean="0"/>
              <a:t>								-Arthur Samuel, 1959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4158215"/>
            <a:ext cx="9697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computer program is said to learn from experience E with respect to some task T and some performance measure P, if its performance on T, as measured by P, improves with experience E.</a:t>
            </a:r>
          </a:p>
          <a:p>
            <a:endParaRPr lang="en-US" dirty="0" smtClean="0"/>
          </a:p>
          <a:p>
            <a:r>
              <a:rPr lang="en-US" dirty="0" smtClean="0"/>
              <a:t>								-Tom Mitchell, 1997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machine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spam filter example in your email.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vs. machine learning approach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77" y="3149600"/>
            <a:ext cx="5200923" cy="29941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400" y="3149600"/>
            <a:ext cx="4910667" cy="2994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4876" y="2413687"/>
            <a:ext cx="166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Traditional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27241" y="2413687"/>
            <a:ext cx="968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20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why we need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for which existing solutions require a lot of hand-tuning or long lists of rules: one Machine Learning algorithm can often simplify code and perform better.</a:t>
            </a:r>
          </a:p>
          <a:p>
            <a:r>
              <a:rPr lang="en-US" dirty="0" smtClean="0"/>
              <a:t>Complex problems for which there is no good solution at all using a traditional approach: the best Machine Learning techniques can find a solution.</a:t>
            </a:r>
          </a:p>
          <a:p>
            <a:r>
              <a:rPr lang="en-US" dirty="0" smtClean="0"/>
              <a:t>Fluctuating environments: a Machine Learning system can adapt to new data.</a:t>
            </a:r>
          </a:p>
          <a:p>
            <a:r>
              <a:rPr lang="en-US" dirty="0" smtClean="0"/>
              <a:t>Getting insights about complex problems and large amounts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73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Whether or not they are trained with human supervision (supervised, unsupervised, </a:t>
            </a:r>
            <a:r>
              <a:rPr lang="en-US" dirty="0" err="1" smtClean="0"/>
              <a:t>semisupervised</a:t>
            </a:r>
            <a:r>
              <a:rPr lang="en-US" dirty="0" smtClean="0"/>
              <a:t>, and Reinforcement Learning)</a:t>
            </a:r>
          </a:p>
          <a:p>
            <a:r>
              <a:rPr lang="en-US" dirty="0" smtClean="0"/>
              <a:t>Whether or not they can learn incrementally on the fly (online versus batch learning)</a:t>
            </a:r>
          </a:p>
          <a:p>
            <a:r>
              <a:rPr lang="en-US" dirty="0" smtClean="0"/>
              <a:t>Whether they work by simply comparing new data points to known data points, or instead detect patterns in the training data and build a predictive model, much like scientists do (instance-based versus model-based learning)</a:t>
            </a:r>
          </a:p>
          <a:p>
            <a:r>
              <a:rPr lang="en-US" dirty="0" smtClean="0"/>
              <a:t>These criteria are not exclusive; you can combine them in any way you like. For example, a state-of-the-art spam filter may learn on the fly using a deep neural network model trained using examples of spam and ham; this makes it an online, model-based, supervised learning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9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79375"/>
            <a:ext cx="10515600" cy="1444625"/>
          </a:xfrm>
        </p:spPr>
        <p:txBody>
          <a:bodyPr/>
          <a:lstStyle/>
          <a:p>
            <a:r>
              <a:rPr lang="en-US" b="1" dirty="0" smtClean="0"/>
              <a:t>Supervised learning</a:t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132" y="1090652"/>
            <a:ext cx="7943850" cy="25431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132" y="3916838"/>
            <a:ext cx="5467350" cy="27792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443" y="1524000"/>
            <a:ext cx="29107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Classification:</a:t>
            </a:r>
          </a:p>
          <a:p>
            <a:r>
              <a:rPr lang="en-US" dirty="0" smtClean="0"/>
              <a:t>The spam filter is a good example of this: it is trained with many example emails along with their </a:t>
            </a:r>
            <a:r>
              <a:rPr lang="en-US" i="1" dirty="0" smtClean="0"/>
              <a:t>class</a:t>
            </a:r>
            <a:r>
              <a:rPr lang="en-US" dirty="0" smtClean="0"/>
              <a:t> (spam or ham), and it must learn how to classify new emails.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443" y="3916838"/>
            <a:ext cx="32440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Regression: </a:t>
            </a:r>
            <a:r>
              <a:rPr lang="en-US" dirty="0" smtClean="0"/>
              <a:t>Another typical task is to predict a </a:t>
            </a:r>
            <a:r>
              <a:rPr lang="en-US" i="1" dirty="0" smtClean="0"/>
              <a:t>target</a:t>
            </a:r>
            <a:r>
              <a:rPr lang="en-US" dirty="0" smtClean="0"/>
              <a:t> numeric value, such as the price of a car, given a set of </a:t>
            </a:r>
            <a:r>
              <a:rPr lang="en-US" i="1" dirty="0" smtClean="0"/>
              <a:t>features</a:t>
            </a:r>
            <a:r>
              <a:rPr lang="en-US" dirty="0" smtClean="0"/>
              <a:t> (mileage, age, brand, etc.) called </a:t>
            </a:r>
            <a:r>
              <a:rPr lang="en-US" i="1" dirty="0" smtClean="0"/>
              <a:t>predictors</a:t>
            </a:r>
            <a:r>
              <a:rPr lang="en-US" dirty="0" smtClean="0"/>
              <a:t>. To train the system, you need to give it many examples of cars, including both their predictors and their labels (i.e., their prices).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5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Instance-based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61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Remember all training examples</a:t>
            </a:r>
          </a:p>
          <a:p>
            <a:r>
              <a:rPr lang="en-US" dirty="0" smtClean="0"/>
              <a:t>When a test email comes, compare it with its “neighbors” from the training examples and classify accordingly</a:t>
            </a:r>
          </a:p>
          <a:p>
            <a:r>
              <a:rPr lang="en-US" dirty="0" smtClean="0"/>
              <a:t>Requires a measure of similarity</a:t>
            </a:r>
          </a:p>
          <a:p>
            <a:r>
              <a:rPr lang="en-US" dirty="0" smtClean="0"/>
              <a:t>Example: k-nearest neighbor (</a:t>
            </a:r>
            <a:r>
              <a:rPr lang="en-US" dirty="0" err="1" smtClean="0"/>
              <a:t>knn</a:t>
            </a:r>
            <a:r>
              <a:rPr lang="en-US" dirty="0" smtClean="0"/>
              <a:t>)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390" y="2485841"/>
            <a:ext cx="6372387" cy="30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79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Model-based supervised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39283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From all the training examples, build a model for the learner</a:t>
            </a:r>
          </a:p>
          <a:p>
            <a:r>
              <a:rPr lang="en-US" dirty="0" smtClean="0"/>
              <a:t>When a test example comes, apply the model</a:t>
            </a:r>
          </a:p>
          <a:p>
            <a:r>
              <a:rPr lang="en-US" dirty="0" smtClean="0"/>
              <a:t>Don’t need to remember all training examples, after training</a:t>
            </a:r>
          </a:p>
          <a:p>
            <a:r>
              <a:rPr lang="en-US" dirty="0" smtClean="0"/>
              <a:t>Examples: neural net, support vector machine, linear regression, 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861" y="2355743"/>
            <a:ext cx="6499069" cy="32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9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702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Office Theme</vt:lpstr>
      <vt:lpstr>Introduction to Machine Learning</vt:lpstr>
      <vt:lpstr>What is machine learning?</vt:lpstr>
      <vt:lpstr>Why do we need machine learning?</vt:lpstr>
      <vt:lpstr>Traditional vs. machine learning approach</vt:lpstr>
      <vt:lpstr>Summary: why we need ML</vt:lpstr>
      <vt:lpstr>Types of ML</vt:lpstr>
      <vt:lpstr>Supervised learning </vt:lpstr>
      <vt:lpstr>Instance-based supervised learning</vt:lpstr>
      <vt:lpstr>Model-based supervised machine learning</vt:lpstr>
      <vt:lpstr>Linear-model based supervised learning</vt:lpstr>
      <vt:lpstr>Linear-model based supervised learning</vt:lpstr>
      <vt:lpstr>Challenge 1</vt:lpstr>
      <vt:lpstr>Challenge 2</vt:lpstr>
      <vt:lpstr>Challenge 3</vt:lpstr>
      <vt:lpstr>Testing and validating model</vt:lpstr>
    </vt:vector>
  </TitlesOfParts>
  <Company>University of Alberta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Windows User</dc:creator>
  <cp:lastModifiedBy>Nilanjan</cp:lastModifiedBy>
  <cp:revision>82</cp:revision>
  <dcterms:created xsi:type="dcterms:W3CDTF">2017-09-07T15:40:48Z</dcterms:created>
  <dcterms:modified xsi:type="dcterms:W3CDTF">2019-08-31T23:07:09Z</dcterms:modified>
</cp:coreProperties>
</file>