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96" r:id="rId2"/>
    <p:sldId id="301" r:id="rId3"/>
    <p:sldId id="313" r:id="rId4"/>
    <p:sldId id="302" r:id="rId5"/>
    <p:sldId id="314" r:id="rId6"/>
    <p:sldId id="315" r:id="rId7"/>
    <p:sldId id="316" r:id="rId8"/>
    <p:sldId id="317" r:id="rId9"/>
    <p:sldId id="318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0470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3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8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9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327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58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028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03289" y="4667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00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997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915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488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112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827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1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29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2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‹#›</a:t>
            </a:fld>
            <a:endParaRPr lang="e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0.png"/><Relationship Id="rId7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1190775" y="750575"/>
            <a:ext cx="688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MNIST Classification: Multiple Linear Regression and Logistic Regression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60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CMPUT 328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Nilanjan Ray</a:t>
            </a:r>
            <a:endParaRPr lang="en"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5926480" y="993664"/>
            <a:ext cx="2816237" cy="3466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1800" dirty="0" smtClean="0">
                <a:solidFill>
                  <a:srgbClr val="FF0000"/>
                </a:solidFill>
              </a:rPr>
              <a:t>Classify images into digits</a:t>
            </a:r>
          </a:p>
          <a:p>
            <a:pPr lvl="0"/>
            <a:endParaRPr lang="en" sz="1800" dirty="0"/>
          </a:p>
          <a:p>
            <a:pPr lvl="0"/>
            <a:r>
              <a:rPr lang="en" sz="1800" dirty="0" smtClean="0"/>
              <a:t>Each </a:t>
            </a:r>
            <a:r>
              <a:rPr lang="en" sz="1800" dirty="0"/>
              <a:t>image is </a:t>
            </a:r>
            <a:r>
              <a:rPr lang="en" sz="1800" b="1" dirty="0"/>
              <a:t>28x28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10</a:t>
            </a:r>
            <a:r>
              <a:rPr lang="en" sz="1800" dirty="0" smtClean="0"/>
              <a:t> </a:t>
            </a:r>
            <a:r>
              <a:rPr lang="en" sz="1800" dirty="0"/>
              <a:t>labels 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55,000</a:t>
            </a:r>
            <a:r>
              <a:rPr lang="en" sz="1800" dirty="0" smtClean="0"/>
              <a:t> </a:t>
            </a:r>
            <a:r>
              <a:rPr lang="en" sz="1800" dirty="0"/>
              <a:t>training </a:t>
            </a:r>
            <a:r>
              <a:rPr lang="en" sz="1800" dirty="0" smtClean="0"/>
              <a:t>images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5,000</a:t>
            </a:r>
            <a:r>
              <a:rPr lang="en" sz="1800" dirty="0" smtClean="0"/>
              <a:t> validation images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endParaRPr lang="en" sz="1800" b="1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10,000 </a:t>
            </a:r>
            <a:r>
              <a:rPr lang="en" sz="1800" dirty="0"/>
              <a:t>test images.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0" y="1211666"/>
            <a:ext cx="4573153" cy="3030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2181" y="219945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MNIST Dataset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3</a:t>
            </a:fld>
            <a:endParaRPr lang="en" sz="2000">
              <a:solidFill>
                <a:srgbClr val="FFFFFF"/>
              </a:solidFill>
            </a:endParaRPr>
          </a:p>
        </p:txBody>
      </p:sp>
      <p:sp>
        <p:nvSpPr>
          <p:cNvPr id="6" name="Shape 446"/>
          <p:cNvSpPr txBox="1"/>
          <p:nvPr/>
        </p:nvSpPr>
        <p:spPr>
          <a:xfrm>
            <a:off x="2543289" y="145735"/>
            <a:ext cx="3960000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/>
              <a:t>Linear regression</a:t>
            </a:r>
            <a:endParaRPr lang="en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493381" y="118411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far we have seen:</a:t>
            </a:r>
            <a:endParaRPr lang="en-US" dirty="0"/>
          </a:p>
        </p:txBody>
      </p:sp>
      <p:sp>
        <p:nvSpPr>
          <p:cNvPr id="8" name="Shape 448"/>
          <p:cNvSpPr txBox="1"/>
          <p:nvPr/>
        </p:nvSpPr>
        <p:spPr>
          <a:xfrm>
            <a:off x="268585" y="3320390"/>
            <a:ext cx="2365500" cy="12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[28x28]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Array of real numbers (784 </a:t>
            </a:r>
            <a:r>
              <a:rPr lang="en" sz="2400" dirty="0"/>
              <a:t>numbers total)</a:t>
            </a:r>
          </a:p>
        </p:txBody>
      </p:sp>
      <p:cxnSp>
        <p:nvCxnSpPr>
          <p:cNvPr id="9" name="Shape 449"/>
          <p:cNvCxnSpPr/>
          <p:nvPr/>
        </p:nvCxnSpPr>
        <p:spPr>
          <a:xfrm>
            <a:off x="2146046" y="2631987"/>
            <a:ext cx="369297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450"/>
              <p:cNvSpPr txBox="1"/>
              <p:nvPr/>
            </p:nvSpPr>
            <p:spPr>
              <a:xfrm>
                <a:off x="2519564" y="2068964"/>
                <a:ext cx="2675934" cy="56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3000" b="1" dirty="0" smtClean="0"/>
                  <a:t>y</a:t>
                </a:r>
                <a:r>
                  <a:rPr lang="en" sz="3000" i="1" baseline="30000" dirty="0" smtClean="0"/>
                  <a:t>p</a:t>
                </a:r>
                <a:r>
                  <a:rPr lang="en" sz="3000" dirty="0" smtClean="0"/>
                  <a:t>= (</a:t>
                </a:r>
                <a:r>
                  <a:rPr lang="en" sz="3000" b="1" dirty="0" smtClean="0">
                    <a:solidFill>
                      <a:srgbClr val="0000FF"/>
                    </a:solidFill>
                  </a:rPr>
                  <a:t>x</a:t>
                </a:r>
                <a:r>
                  <a:rPr lang="en" sz="3000" b="1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" sz="3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" sz="3000" baseline="30000" dirty="0" smtClean="0"/>
                  <a:t> </a:t>
                </a:r>
                <a:r>
                  <a:rPr lang="en" sz="3000" b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</a:t>
                </a:r>
                <a:r>
                  <a:rPr lang="en" sz="30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e>
                    </m:acc>
                  </m:oMath>
                </a14:m>
                <a:endParaRPr lang="en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Shape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64" y="2068964"/>
                <a:ext cx="2675934" cy="563023"/>
              </a:xfrm>
              <a:prstGeom prst="rect">
                <a:avLst/>
              </a:prstGeom>
              <a:blipFill rotWithShape="0">
                <a:blip r:embed="rId2"/>
                <a:stretch>
                  <a:fillRect l="-5239" t="-5376" b="-387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hape 451"/>
          <p:cNvSpPr txBox="1"/>
          <p:nvPr/>
        </p:nvSpPr>
        <p:spPr>
          <a:xfrm>
            <a:off x="2687806" y="1156320"/>
            <a:ext cx="1436861" cy="684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</a:t>
            </a:r>
            <a:r>
              <a:rPr lang="en" sz="2400" dirty="0" smtClean="0">
                <a:solidFill>
                  <a:srgbClr val="0000FF"/>
                </a:solidFill>
              </a:rPr>
              <a:t>mage (1x784)</a:t>
            </a:r>
            <a:endParaRPr lang="en" sz="2400" dirty="0">
              <a:solidFill>
                <a:srgbClr val="0000FF"/>
              </a:solidFill>
            </a:endParaRPr>
          </a:p>
        </p:txBody>
      </p:sp>
      <p:sp>
        <p:nvSpPr>
          <p:cNvPr id="12" name="Shape 452"/>
          <p:cNvSpPr txBox="1"/>
          <p:nvPr/>
        </p:nvSpPr>
        <p:spPr>
          <a:xfrm>
            <a:off x="4232498" y="1132267"/>
            <a:ext cx="1926000" cy="9366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" sz="2400" dirty="0" smtClean="0">
                <a:solidFill>
                  <a:srgbClr val="FF0000"/>
                </a:solidFill>
              </a:rPr>
              <a:t>arameters (784x1)</a:t>
            </a:r>
            <a:endParaRPr lang="en" sz="2400" dirty="0">
              <a:solidFill>
                <a:srgbClr val="FF0000"/>
              </a:solidFill>
            </a:endParaRPr>
          </a:p>
        </p:txBody>
      </p:sp>
      <p:sp>
        <p:nvSpPr>
          <p:cNvPr id="13" name="Shape 453"/>
          <p:cNvSpPr txBox="1"/>
          <p:nvPr/>
        </p:nvSpPr>
        <p:spPr>
          <a:xfrm>
            <a:off x="5934646" y="2115184"/>
            <a:ext cx="2314690" cy="854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 smtClean="0"/>
              <a:t>1</a:t>
            </a:r>
            <a:r>
              <a:rPr lang="en" sz="2400" dirty="0" smtClean="0"/>
              <a:t> number, </a:t>
            </a:r>
            <a:r>
              <a:rPr lang="en" sz="2400" dirty="0"/>
              <a:t>indicating </a:t>
            </a:r>
            <a:r>
              <a:rPr lang="en" sz="2400" dirty="0" smtClean="0"/>
              <a:t>digit</a:t>
            </a:r>
            <a:endParaRPr lang="en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629" t="68541" r="80795" b="4658"/>
          <a:stretch/>
        </p:blipFill>
        <p:spPr>
          <a:xfrm>
            <a:off x="438419" y="1881371"/>
            <a:ext cx="1341997" cy="13223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73" y="3203689"/>
            <a:ext cx="1779044" cy="184944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3555918" y="2542530"/>
            <a:ext cx="301613" cy="7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89950" y="3320390"/>
            <a:ext cx="931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vector of training images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83248" y="3049105"/>
            <a:ext cx="931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of training labels (digits)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19005" y="2542530"/>
            <a:ext cx="74880" cy="5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35258" y="1993260"/>
            <a:ext cx="157882" cy="28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387804" y="1920504"/>
            <a:ext cx="192437" cy="2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285604" y="2986054"/>
            <a:ext cx="2174116" cy="12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[28x28]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Array of real numbers (784 </a:t>
            </a:r>
            <a:r>
              <a:rPr lang="en" sz="2400" dirty="0"/>
              <a:t>numbers total)</a:t>
            </a:r>
          </a:p>
        </p:txBody>
      </p:sp>
      <p:cxnSp>
        <p:nvCxnSpPr>
          <p:cNvPr id="449" name="Shape 449"/>
          <p:cNvCxnSpPr/>
          <p:nvPr/>
        </p:nvCxnSpPr>
        <p:spPr>
          <a:xfrm flipV="1">
            <a:off x="1956974" y="2270175"/>
            <a:ext cx="3895200" cy="66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Shape 450"/>
              <p:cNvSpPr txBox="1"/>
              <p:nvPr/>
            </p:nvSpPr>
            <p:spPr>
              <a:xfrm>
                <a:off x="2742591" y="1647324"/>
                <a:ext cx="2693967" cy="56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3000" b="1" dirty="0" err="1" smtClean="0"/>
                  <a:t>y</a:t>
                </a:r>
                <a:r>
                  <a:rPr lang="en-US" sz="3000" i="1" baseline="30000" dirty="0" err="1" smtClean="0"/>
                  <a:t>p</a:t>
                </a:r>
                <a:r>
                  <a:rPr lang="en" sz="3000" dirty="0" smtClean="0"/>
                  <a:t>=(</a:t>
                </a:r>
                <a:r>
                  <a:rPr lang="en" sz="3000" b="1" dirty="0" smtClean="0">
                    <a:solidFill>
                      <a:srgbClr val="0000FF"/>
                    </a:solidFill>
                  </a:rPr>
                  <a:t>x</a:t>
                </a:r>
                <a:r>
                  <a:rPr lang="en" sz="3000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" sz="3000" dirty="0" smtClean="0"/>
                  <a:t>)</a:t>
                </a:r>
                <a:r>
                  <a:rPr lang="en" sz="3000" i="1" dirty="0" smtClean="0">
                    <a:solidFill>
                      <a:srgbClr val="FF0000"/>
                    </a:solidFill>
                  </a:rPr>
                  <a:t>W</a:t>
                </a:r>
                <a:r>
                  <a:rPr lang="en" sz="3000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endParaRPr lang="en" sz="3000" dirty="0"/>
              </a:p>
            </p:txBody>
          </p:sp>
        </mc:Choice>
        <mc:Fallback xmlns="">
          <p:sp>
            <p:nvSpPr>
              <p:cNvPr id="450" name="Shape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591" y="1647324"/>
                <a:ext cx="2693967" cy="563023"/>
              </a:xfrm>
              <a:prstGeom prst="rect">
                <a:avLst/>
              </a:prstGeom>
              <a:blipFill rotWithShape="0">
                <a:blip r:embed="rId3"/>
                <a:stretch>
                  <a:fillRect l="-5430" t="-5376" b="-387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3" name="Shape 453"/>
          <p:cNvSpPr txBox="1"/>
          <p:nvPr/>
        </p:nvSpPr>
        <p:spPr>
          <a:xfrm>
            <a:off x="6015575" y="1556046"/>
            <a:ext cx="2871867" cy="13086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10</a:t>
            </a:r>
            <a:r>
              <a:rPr lang="en" sz="2400" dirty="0"/>
              <a:t> numbers, indicating class scores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629" t="68541" r="80795" b="4658"/>
          <a:stretch/>
        </p:blipFill>
        <p:spPr>
          <a:xfrm>
            <a:off x="451576" y="1519559"/>
            <a:ext cx="1341997" cy="1322318"/>
          </a:xfrm>
          <a:prstGeom prst="rect">
            <a:avLst/>
          </a:prstGeom>
        </p:spPr>
      </p:pic>
      <p:sp>
        <p:nvSpPr>
          <p:cNvPr id="11" name="Shape 459"/>
          <p:cNvSpPr txBox="1"/>
          <p:nvPr/>
        </p:nvSpPr>
        <p:spPr>
          <a:xfrm>
            <a:off x="189000" y="126000"/>
            <a:ext cx="8698442" cy="71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 smtClean="0"/>
              <a:t>Multiple or Vector </a:t>
            </a:r>
            <a:r>
              <a:rPr lang="en" sz="3000" dirty="0" smtClean="0"/>
              <a:t>Linear Regression</a:t>
            </a:r>
            <a:endParaRPr lang="en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582" y="2776093"/>
            <a:ext cx="2267606" cy="228770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607721" y="2147825"/>
            <a:ext cx="301613" cy="7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1753" y="2925685"/>
            <a:ext cx="931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vector of training images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91547" y="2723501"/>
            <a:ext cx="9319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of 1-hot training label vector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27304" y="2216926"/>
            <a:ext cx="74880" cy="5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51"/>
          <p:cNvSpPr txBox="1"/>
          <p:nvPr/>
        </p:nvSpPr>
        <p:spPr>
          <a:xfrm>
            <a:off x="2607783" y="693217"/>
            <a:ext cx="1436861" cy="6841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</a:t>
            </a:r>
            <a:r>
              <a:rPr lang="en" sz="2400" dirty="0" smtClean="0">
                <a:solidFill>
                  <a:srgbClr val="0000FF"/>
                </a:solidFill>
              </a:rPr>
              <a:t>mage (1x784)</a:t>
            </a:r>
            <a:endParaRPr lang="en" sz="2400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26213" y="1494859"/>
            <a:ext cx="281507" cy="3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452"/>
          <p:cNvSpPr txBox="1"/>
          <p:nvPr/>
        </p:nvSpPr>
        <p:spPr>
          <a:xfrm>
            <a:off x="4213615" y="734287"/>
            <a:ext cx="1926000" cy="9366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" sz="2400" dirty="0" smtClean="0">
                <a:solidFill>
                  <a:srgbClr val="FF0000"/>
                </a:solidFill>
              </a:rPr>
              <a:t>arameters (784x</a:t>
            </a:r>
            <a:r>
              <a:rPr lang="en" sz="2400" b="1" dirty="0" smtClean="0">
                <a:solidFill>
                  <a:srgbClr val="FF0000"/>
                </a:solidFill>
              </a:rPr>
              <a:t>10</a:t>
            </a:r>
            <a:r>
              <a:rPr lang="en" sz="2400" dirty="0" smtClean="0">
                <a:solidFill>
                  <a:srgbClr val="FF0000"/>
                </a:solidFill>
              </a:rPr>
              <a:t>)</a:t>
            </a:r>
            <a:endParaRPr lang="en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56738" y="1519559"/>
            <a:ext cx="234809" cy="24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901" y="154886"/>
            <a:ext cx="5996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/>
              <a:t>Multiple </a:t>
            </a:r>
            <a:r>
              <a:rPr lang="en" sz="2800" dirty="0"/>
              <a:t>Linear </a:t>
            </a:r>
            <a:r>
              <a:rPr lang="en" sz="2800" dirty="0" smtClean="0"/>
              <a:t>Regression: </a:t>
            </a:r>
            <a:r>
              <a:rPr lang="en" sz="2800" dirty="0" smtClean="0"/>
              <a:t>PyTorch </a:t>
            </a:r>
            <a:r>
              <a:rPr lang="en" sz="2800" dirty="0" smtClean="0"/>
              <a:t>Implementation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2814" y="4831732"/>
            <a:ext cx="8233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“minimally” modify our linear regression scripts into multiple linear regression implementations!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1703" y="1470275"/>
                <a:ext cx="1519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03" y="1470275"/>
                <a:ext cx="1519840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2410" r="-14458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86402" y="144692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model: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1164" y="2054744"/>
                <a:ext cx="2629822" cy="432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64" y="2054744"/>
                <a:ext cx="2629822" cy="432554"/>
              </a:xfrm>
              <a:prstGeom prst="rect">
                <a:avLst/>
              </a:prstGeom>
              <a:blipFill rotWithShape="0">
                <a:blip r:embed="rId3"/>
                <a:stretch>
                  <a:fillRect l="-6019" t="-177465" b="-266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4643" y="2132161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Regularized loss function: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68466" y="2868894"/>
                <a:ext cx="2063450" cy="21544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66" y="2868894"/>
                <a:ext cx="2063450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6" r="-1173" b="-2973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98076" y="2825716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loss function: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1264" y="4546020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</a:t>
            </a:r>
            <a:r>
              <a:rPr lang="en-US" i="1" dirty="0" smtClean="0"/>
              <a:t>I</a:t>
            </a:r>
            <a:r>
              <a:rPr lang="en-US" dirty="0" smtClean="0"/>
              <a:t> is an identity matrix of size </a:t>
            </a:r>
            <a:r>
              <a:rPr lang="en-US" i="1" dirty="0" smtClean="0"/>
              <a:t>784</a:t>
            </a:r>
            <a:r>
              <a:rPr lang="en-US" dirty="0" smtClean="0"/>
              <a:t>-by-</a:t>
            </a:r>
            <a:r>
              <a:rPr lang="en-US" i="1" dirty="0" smtClean="0"/>
              <a:t>784</a:t>
            </a:r>
            <a:endParaRPr lang="en-US" i="1" dirty="0"/>
          </a:p>
        </p:txBody>
      </p:sp>
      <p:sp>
        <p:nvSpPr>
          <p:cNvPr id="17" name="Curved Left Arrow 16"/>
          <p:cNvSpPr/>
          <p:nvPr/>
        </p:nvSpPr>
        <p:spPr>
          <a:xfrm>
            <a:off x="5270986" y="2289513"/>
            <a:ext cx="394231" cy="785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3014" y="2367336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derivation requires</a:t>
            </a:r>
          </a:p>
          <a:p>
            <a:r>
              <a:rPr lang="en-US" dirty="0" smtClean="0"/>
              <a:t>matrix-vector differentiation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79179" y="3336008"/>
            <a:ext cx="2335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Equating gradient of </a:t>
            </a:r>
            <a:r>
              <a:rPr lang="en-CA" i="1" dirty="0" smtClean="0">
                <a:solidFill>
                  <a:srgbClr val="FF0000"/>
                </a:solidFill>
              </a:rPr>
              <a:t>L</a:t>
            </a:r>
            <a:r>
              <a:rPr lang="en-CA" dirty="0" smtClean="0">
                <a:solidFill>
                  <a:srgbClr val="FF0000"/>
                </a:solidFill>
              </a:rPr>
              <a:t> to zero matrix and solving for </a:t>
            </a:r>
            <a:r>
              <a:rPr lang="en-CA" i="1" dirty="0" smtClean="0">
                <a:solidFill>
                  <a:srgbClr val="FF0000"/>
                </a:solidFill>
              </a:rPr>
              <a:t>W</a:t>
            </a:r>
            <a:r>
              <a:rPr lang="en-CA" dirty="0" smtClean="0">
                <a:solidFill>
                  <a:srgbClr val="FF0000"/>
                </a:solidFill>
              </a:rPr>
              <a:t> gives us:</a:t>
            </a:r>
            <a:endParaRPr lang="en-C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0060" y="4226585"/>
                <a:ext cx="1872692" cy="2154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60" y="4226585"/>
                <a:ext cx="187269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303" r="-130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 rot="720226">
            <a:off x="4982164" y="3344893"/>
            <a:ext cx="1297816" cy="93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77860" y="2181791"/>
            <a:ext cx="233856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https://en.wikipedia.org/wiki/Matrix_calculus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9645" y="3414106"/>
            <a:ext cx="292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where matrix </a:t>
            </a:r>
            <a:r>
              <a:rPr lang="en-CA" i="1" dirty="0" smtClean="0"/>
              <a:t>X</a:t>
            </a:r>
            <a:r>
              <a:rPr lang="en-CA" dirty="0" smtClean="0"/>
              <a:t> is defined as: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5048" y="3271236"/>
                <a:ext cx="1341265" cy="77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048" y="3271236"/>
                <a:ext cx="1341265" cy="7723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43325" y="4068844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and matrix </a:t>
            </a:r>
            <a:r>
              <a:rPr lang="en-CA" i="1" dirty="0" smtClean="0"/>
              <a:t>Y</a:t>
            </a:r>
            <a:r>
              <a:rPr lang="en-CA" dirty="0" smtClean="0"/>
              <a:t> is defined as: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62302" y="3908727"/>
                <a:ext cx="1059649" cy="601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02" y="3908727"/>
                <a:ext cx="1059649" cy="6012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901" y="154886"/>
            <a:ext cx="5996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 smtClean="0"/>
              <a:t>Logistic </a:t>
            </a:r>
            <a:r>
              <a:rPr lang="en" sz="2800" dirty="0" smtClean="0"/>
              <a:t>Regression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549" y="1072282"/>
            <a:ext cx="6184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Would it not be nice if we can predict </a:t>
            </a:r>
            <a:r>
              <a:rPr lang="en-US" dirty="0">
                <a:solidFill>
                  <a:srgbClr val="0000FF"/>
                </a:solidFill>
              </a:rPr>
              <a:t>class probabilities </a:t>
            </a:r>
            <a:r>
              <a:rPr lang="en-US" dirty="0" smtClean="0"/>
              <a:t>instead of scores?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36" y="3061723"/>
            <a:ext cx="1997891" cy="2015598"/>
          </a:xfrm>
          <a:prstGeom prst="rect">
            <a:avLst/>
          </a:prstGeom>
        </p:spPr>
      </p:pic>
      <p:sp>
        <p:nvSpPr>
          <p:cNvPr id="7" name="Shape 448"/>
          <p:cNvSpPr txBox="1"/>
          <p:nvPr/>
        </p:nvSpPr>
        <p:spPr>
          <a:xfrm>
            <a:off x="430328" y="3163151"/>
            <a:ext cx="3328800" cy="12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/>
              <a:t>[28x28]</a:t>
            </a:r>
            <a:endParaRPr lang="en" sz="2400" b="1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Array of real numbers (784 </a:t>
            </a:r>
            <a:r>
              <a:rPr lang="en" sz="2400" dirty="0"/>
              <a:t>numbers total)</a:t>
            </a:r>
          </a:p>
        </p:txBody>
      </p:sp>
      <p:cxnSp>
        <p:nvCxnSpPr>
          <p:cNvPr id="8" name="Shape 449"/>
          <p:cNvCxnSpPr/>
          <p:nvPr/>
        </p:nvCxnSpPr>
        <p:spPr>
          <a:xfrm>
            <a:off x="2285928" y="2524851"/>
            <a:ext cx="34280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450"/>
          <p:cNvSpPr txBox="1"/>
          <p:nvPr/>
        </p:nvSpPr>
        <p:spPr>
          <a:xfrm>
            <a:off x="2749777" y="1902000"/>
            <a:ext cx="2210349" cy="5630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 dirty="0" smtClean="0"/>
              <a:t>y</a:t>
            </a:r>
            <a:r>
              <a:rPr lang="en" sz="3000" i="1" baseline="30000" dirty="0" smtClean="0"/>
              <a:t>p</a:t>
            </a:r>
            <a:r>
              <a:rPr lang="en" sz="3000" dirty="0" smtClean="0"/>
              <a:t> = f(</a:t>
            </a:r>
            <a:r>
              <a:rPr lang="en" sz="3000" b="1" dirty="0" smtClean="0">
                <a:solidFill>
                  <a:srgbClr val="0000FF"/>
                </a:solidFill>
              </a:rPr>
              <a:t>x</a:t>
            </a:r>
            <a:r>
              <a:rPr lang="en" sz="3000" dirty="0" smtClean="0"/>
              <a:t>,</a:t>
            </a:r>
            <a:r>
              <a:rPr lang="en" sz="3000" b="1" dirty="0" smtClean="0">
                <a:solidFill>
                  <a:srgbClr val="FF0000"/>
                </a:solidFill>
              </a:rPr>
              <a:t>W</a:t>
            </a:r>
            <a:r>
              <a:rPr lang="en" sz="3000" dirty="0"/>
              <a:t>)</a:t>
            </a:r>
          </a:p>
        </p:txBody>
      </p:sp>
      <p:sp>
        <p:nvSpPr>
          <p:cNvPr id="10" name="Shape 451"/>
          <p:cNvSpPr txBox="1"/>
          <p:nvPr/>
        </p:nvSpPr>
        <p:spPr>
          <a:xfrm>
            <a:off x="2795828" y="1466301"/>
            <a:ext cx="1270200" cy="31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image</a:t>
            </a:r>
          </a:p>
        </p:txBody>
      </p:sp>
      <p:sp>
        <p:nvSpPr>
          <p:cNvPr id="11" name="Shape 452"/>
          <p:cNvSpPr txBox="1"/>
          <p:nvPr/>
        </p:nvSpPr>
        <p:spPr>
          <a:xfrm>
            <a:off x="3951428" y="1466301"/>
            <a:ext cx="1926000" cy="310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12" name="Shape 453"/>
          <p:cNvSpPr txBox="1"/>
          <p:nvPr/>
        </p:nvSpPr>
        <p:spPr>
          <a:xfrm>
            <a:off x="5877428" y="1753121"/>
            <a:ext cx="2662199" cy="13086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10</a:t>
            </a:r>
            <a:r>
              <a:rPr lang="en" sz="2400" dirty="0"/>
              <a:t> numbers, indicating class </a:t>
            </a:r>
            <a:r>
              <a:rPr lang="en" sz="2400" dirty="0" smtClean="0"/>
              <a:t>probabilities</a:t>
            </a:r>
            <a:endParaRPr lang="e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629" t="68541" r="80795" b="4658"/>
          <a:stretch/>
        </p:blipFill>
        <p:spPr>
          <a:xfrm>
            <a:off x="313429" y="1774235"/>
            <a:ext cx="1341997" cy="13223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43693" y="3127410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function</a:t>
            </a:r>
          </a:p>
          <a:p>
            <a:r>
              <a:rPr lang="en-US" dirty="0" smtClean="0"/>
              <a:t>For logistic regression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04515" y="2414799"/>
            <a:ext cx="518829" cy="71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901" y="154886"/>
            <a:ext cx="5996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 smtClean="0"/>
              <a:t>Logistic </a:t>
            </a:r>
            <a:r>
              <a:rPr lang="en" sz="2800" dirty="0" smtClean="0"/>
              <a:t>Regression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86763" y="1466987"/>
            <a:ext cx="6431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modify scores from multiple regression function to output probabilities?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6763" y="2759641"/>
            <a:ext cx="4067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 suitable loss function for classification?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000" smtClean="0">
                <a:solidFill>
                  <a:srgbClr val="FFFFFF"/>
                </a:solidFill>
              </a:rPr>
              <a:t>8</a:t>
            </a:fld>
            <a:endParaRPr lang="en" sz="20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900" y="154886"/>
            <a:ext cx="8627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 smtClean="0"/>
              <a:t>Logistic </a:t>
            </a:r>
            <a:r>
              <a:rPr lang="en" sz="2800" dirty="0"/>
              <a:t>r</a:t>
            </a:r>
            <a:r>
              <a:rPr lang="en" sz="2800" dirty="0" smtClean="0"/>
              <a:t>egression: from multiple linear regression</a:t>
            </a:r>
            <a:endParaRPr lang="e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6518" y="1231583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Scores from multiple linear regression: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41990" y="1210222"/>
                <a:ext cx="1765290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990" y="1210222"/>
                <a:ext cx="1765290" cy="224870"/>
              </a:xfrm>
              <a:prstGeom prst="rect">
                <a:avLst/>
              </a:prstGeom>
              <a:blipFill rotWithShape="0">
                <a:blip r:embed="rId2"/>
                <a:stretch>
                  <a:fillRect l="-690" r="-7931" b="-30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69309" y="122644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44242" y="1488052"/>
            <a:ext cx="397748" cy="30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00841" y="1813319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for </a:t>
            </a:r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class, </a:t>
            </a:r>
            <a:r>
              <a:rPr lang="en-US" i="1" dirty="0" smtClean="0"/>
              <a:t>k </a:t>
            </a:r>
            <a:r>
              <a:rPr lang="en-US" dirty="0" smtClean="0"/>
              <a:t>= 0,…,9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6518" y="247348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probability for </a:t>
            </a:r>
            <a:r>
              <a:rPr lang="en-US" i="1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class: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59439" y="2391635"/>
                <a:ext cx="1590500" cy="471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39" y="2391635"/>
                <a:ext cx="1590500" cy="471476"/>
              </a:xfrm>
              <a:prstGeom prst="rect">
                <a:avLst/>
              </a:prstGeom>
              <a:blipFill rotWithShape="0">
                <a:blip r:embed="rId4"/>
                <a:stretch>
                  <a:fillRect l="-2299" t="-21795" r="-3065" b="-1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650941" y="3052386"/>
            <a:ext cx="901920" cy="41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1257" y="327276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Softmax</a:t>
            </a:r>
            <a:r>
              <a:rPr lang="en-US" dirty="0" smtClean="0"/>
              <a:t>”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94905" y="1272608"/>
                <a:ext cx="15317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05" y="1272608"/>
                <a:ext cx="15317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794" r="-14286" b="-3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2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999" y="175534"/>
            <a:ext cx="7509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 smtClean="0"/>
              <a:t>Logistic </a:t>
            </a:r>
            <a:r>
              <a:rPr lang="en" sz="2800" dirty="0"/>
              <a:t>r</a:t>
            </a:r>
            <a:r>
              <a:rPr lang="en" sz="2800" dirty="0" smtClean="0"/>
              <a:t>egression: loss function</a:t>
            </a:r>
            <a:endParaRPr lang="e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0999" y="161829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entropy loss: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54391" y="1551670"/>
                <a:ext cx="2527294" cy="441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91" y="1551670"/>
                <a:ext cx="2527294" cy="441018"/>
              </a:xfrm>
              <a:prstGeom prst="rect">
                <a:avLst/>
              </a:prstGeom>
              <a:blipFill rotWithShape="0">
                <a:blip r:embed="rId2"/>
                <a:stretch>
                  <a:fillRect l="-964" t="-175000" r="-11084" b="-26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0999" y="2712363"/>
            <a:ext cx="681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this loss function? What does it mean? Why not use Euclidean loss as in MLR?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863</TotalTime>
  <Words>368</Words>
  <Application>Microsoft Office PowerPoint</Application>
  <PresentationFormat>On-screen Show (16:9)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Neue</vt:lpstr>
      <vt:lpstr>Calibri Light</vt:lpstr>
      <vt:lpstr>Arial</vt:lpstr>
      <vt:lpstr>Cambria Math</vt:lpstr>
      <vt:lpstr>Symbol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nray</dc:creator>
  <cp:lastModifiedBy>Nilanjan</cp:lastModifiedBy>
  <cp:revision>52</cp:revision>
  <dcterms:modified xsi:type="dcterms:W3CDTF">2019-09-18T22:50:42Z</dcterms:modified>
</cp:coreProperties>
</file>