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5" r:id="rId5"/>
    <p:sldId id="267" r:id="rId6"/>
    <p:sldId id="258" r:id="rId7"/>
    <p:sldId id="259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65A82-8CA5-4869-B743-3F78644A4E2E}" type="datetimeFigureOut">
              <a:rPr lang="en-CA" smtClean="0"/>
              <a:t>11/07/2019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062AB-E94A-4E90-B21E-823B3CA671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96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07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132F-A81D-42E0-8106-897201677309}" type="datetimeFigureOut">
              <a:rPr lang="en-CA" smtClean="0"/>
              <a:t>11/07/2019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0060-B349-49D4-ACB2-01DA10AB1E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143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132F-A81D-42E0-8106-897201677309}" type="datetimeFigureOut">
              <a:rPr lang="en-CA" smtClean="0"/>
              <a:t>11/07/2019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0060-B349-49D4-ACB2-01DA10AB1E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40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132F-A81D-42E0-8106-897201677309}" type="datetimeFigureOut">
              <a:rPr lang="en-CA" smtClean="0"/>
              <a:t>11/07/2019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0060-B349-49D4-ACB2-01DA10AB1E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106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71053" y="6223800"/>
            <a:ext cx="731599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z="2667" smtClean="0">
                <a:solidFill>
                  <a:srgbClr val="FFFFFF"/>
                </a:solidFill>
              </a:rPr>
              <a:pPr/>
              <a:t>‹#›</a:t>
            </a:fld>
            <a:endParaRPr lang="en" sz="2667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82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132F-A81D-42E0-8106-897201677309}" type="datetimeFigureOut">
              <a:rPr lang="en-CA" smtClean="0"/>
              <a:t>11/07/2019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0060-B349-49D4-ACB2-01DA10AB1E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64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132F-A81D-42E0-8106-897201677309}" type="datetimeFigureOut">
              <a:rPr lang="en-CA" smtClean="0"/>
              <a:t>11/07/2019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0060-B349-49D4-ACB2-01DA10AB1E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56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132F-A81D-42E0-8106-897201677309}" type="datetimeFigureOut">
              <a:rPr lang="en-CA" smtClean="0"/>
              <a:t>11/07/2019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0060-B349-49D4-ACB2-01DA10AB1E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45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132F-A81D-42E0-8106-897201677309}" type="datetimeFigureOut">
              <a:rPr lang="en-CA" smtClean="0"/>
              <a:t>11/07/2019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0060-B349-49D4-ACB2-01DA10AB1E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8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132F-A81D-42E0-8106-897201677309}" type="datetimeFigureOut">
              <a:rPr lang="en-CA" smtClean="0"/>
              <a:t>11/07/2019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0060-B349-49D4-ACB2-01DA10AB1E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69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132F-A81D-42E0-8106-897201677309}" type="datetimeFigureOut">
              <a:rPr lang="en-CA" smtClean="0"/>
              <a:t>11/07/2019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0060-B349-49D4-ACB2-01DA10AB1E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8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132F-A81D-42E0-8106-897201677309}" type="datetimeFigureOut">
              <a:rPr lang="en-CA" smtClean="0"/>
              <a:t>11/07/2019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0060-B349-49D4-ACB2-01DA10AB1E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88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132F-A81D-42E0-8106-897201677309}" type="datetimeFigureOut">
              <a:rPr lang="en-CA" smtClean="0"/>
              <a:t>11/07/2019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0060-B349-49D4-ACB2-01DA10AB1E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7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A132F-A81D-42E0-8106-897201677309}" type="datetimeFigureOut">
              <a:rPr lang="en-CA" smtClean="0"/>
              <a:t>11/07/2019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00060-B349-49D4-ACB2-01DA10AB1E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36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MNIST Digit Classification with Neural Net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Computing Science</a:t>
            </a:r>
          </a:p>
          <a:p>
            <a:r>
              <a:rPr lang="en-US" dirty="0" smtClean="0"/>
              <a:t>University of Alberta</a:t>
            </a:r>
          </a:p>
          <a:p>
            <a:r>
              <a:rPr lang="en-US" dirty="0" smtClean="0"/>
              <a:t>Nilanjan Ray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647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773" y="101514"/>
            <a:ext cx="10515600" cy="1325563"/>
          </a:xfrm>
        </p:spPr>
        <p:txBody>
          <a:bodyPr/>
          <a:lstStyle/>
          <a:p>
            <a:r>
              <a:rPr lang="en-US" dirty="0" smtClean="0"/>
              <a:t>NN for MNIST Classification: Gradients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88773" y="1671817"/>
            <a:ext cx="2142727" cy="81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Z</a:t>
            </a:r>
            <a:r>
              <a:rPr lang="en-US" sz="1600" dirty="0" smtClean="0"/>
              <a:t>1=</a:t>
            </a:r>
            <a:r>
              <a:rPr lang="en-US" sz="1600" i="1" dirty="0" smtClean="0"/>
              <a:t>f</a:t>
            </a:r>
            <a:r>
              <a:rPr lang="en-US" sz="1600" dirty="0" smtClean="0"/>
              <a:t>(</a:t>
            </a:r>
            <a:r>
              <a:rPr lang="en-US" sz="1600" i="1" dirty="0" smtClean="0"/>
              <a:t>X</a:t>
            </a:r>
            <a:r>
              <a:rPr lang="en-US" sz="1600" dirty="0" smtClean="0"/>
              <a:t>*</a:t>
            </a:r>
            <a:r>
              <a:rPr lang="en-US" sz="1600" i="1" dirty="0" smtClean="0"/>
              <a:t>W</a:t>
            </a:r>
            <a:r>
              <a:rPr lang="en-US" sz="1600" dirty="0" smtClean="0"/>
              <a:t>1+</a:t>
            </a:r>
            <a:r>
              <a:rPr lang="en-US" sz="1600" i="1" dirty="0" smtClean="0"/>
              <a:t>b</a:t>
            </a:r>
            <a:r>
              <a:rPr lang="en-US" sz="1600" dirty="0" smtClean="0"/>
              <a:t>1)</a:t>
            </a:r>
            <a:endParaRPr lang="en-CA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0337" y="2073616"/>
            <a:ext cx="648436" cy="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35538" y="2086696"/>
            <a:ext cx="63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131" y="1695566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X</a:t>
            </a:r>
            <a:r>
              <a:rPr lang="en-US" sz="1600" dirty="0" smtClean="0"/>
              <a:t>: input</a:t>
            </a:r>
            <a:endParaRPr lang="en-CA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018062" y="1747780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Z</a:t>
            </a:r>
            <a:r>
              <a:rPr lang="en-US" sz="1600" dirty="0" smtClean="0"/>
              <a:t>1</a:t>
            </a:r>
            <a:endParaRPr lang="en-CA" sz="1600" dirty="0"/>
          </a:p>
        </p:txBody>
      </p:sp>
      <p:cxnSp>
        <p:nvCxnSpPr>
          <p:cNvPr id="9" name="Straight Arrow Connector 8"/>
          <p:cNvCxnSpPr>
            <a:endCxn id="4" idx="4"/>
          </p:cNvCxnSpPr>
          <p:nvPr/>
        </p:nvCxnSpPr>
        <p:spPr>
          <a:xfrm flipH="1" flipV="1">
            <a:off x="1860137" y="2485432"/>
            <a:ext cx="1614" cy="58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2160" y="3099655"/>
            <a:ext cx="1835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</a:t>
            </a:r>
            <a:r>
              <a:rPr lang="en-US" sz="1600" dirty="0" smtClean="0"/>
              <a:t>1, </a:t>
            </a:r>
            <a:r>
              <a:rPr lang="en-US" sz="1600" i="1" dirty="0" smtClean="0"/>
              <a:t>b</a:t>
            </a:r>
            <a:r>
              <a:rPr lang="en-US" sz="1600" dirty="0" smtClean="0"/>
              <a:t>1: parameters</a:t>
            </a:r>
            <a:endParaRPr lang="en-CA" sz="1600" dirty="0"/>
          </a:p>
        </p:txBody>
      </p:sp>
      <p:sp>
        <p:nvSpPr>
          <p:cNvPr id="23" name="Oval 22"/>
          <p:cNvSpPr/>
          <p:nvPr/>
        </p:nvSpPr>
        <p:spPr>
          <a:xfrm>
            <a:off x="3581712" y="1685969"/>
            <a:ext cx="2235666" cy="81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Z</a:t>
            </a:r>
            <a:r>
              <a:rPr lang="en-US" sz="1600" dirty="0" smtClean="0"/>
              <a:t>2=</a:t>
            </a:r>
            <a:r>
              <a:rPr lang="en-US" sz="1600" i="1" dirty="0" smtClean="0"/>
              <a:t>f</a:t>
            </a:r>
            <a:r>
              <a:rPr lang="en-US" sz="1600" dirty="0" smtClean="0"/>
              <a:t>(</a:t>
            </a:r>
            <a:r>
              <a:rPr lang="en-US" sz="1600" i="1" dirty="0" smtClean="0"/>
              <a:t>Z</a:t>
            </a:r>
            <a:r>
              <a:rPr lang="en-US" sz="1600" dirty="0" smtClean="0"/>
              <a:t>1*</a:t>
            </a:r>
            <a:r>
              <a:rPr lang="en-US" sz="1600" i="1" dirty="0" smtClean="0"/>
              <a:t>W</a:t>
            </a:r>
            <a:r>
              <a:rPr lang="en-US" sz="1600" dirty="0" smtClean="0"/>
              <a:t>2+</a:t>
            </a:r>
            <a:r>
              <a:rPr lang="en-US" sz="1600" i="1" dirty="0" smtClean="0"/>
              <a:t>b</a:t>
            </a:r>
            <a:r>
              <a:rPr lang="en-US" sz="1600" dirty="0" smtClean="0"/>
              <a:t>2)</a:t>
            </a:r>
            <a:endParaRPr lang="en-CA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999385" y="3099655"/>
            <a:ext cx="1835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</a:t>
            </a:r>
            <a:r>
              <a:rPr lang="en-US" sz="1600" dirty="0" smtClean="0"/>
              <a:t>2, </a:t>
            </a:r>
            <a:r>
              <a:rPr lang="en-US" sz="1600" i="1" dirty="0" smtClean="0"/>
              <a:t>b</a:t>
            </a:r>
            <a:r>
              <a:rPr lang="en-US" sz="1600" dirty="0" smtClean="0"/>
              <a:t>2: parameters</a:t>
            </a:r>
            <a:endParaRPr lang="en-CA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699544" y="2478712"/>
            <a:ext cx="1" cy="58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17378" y="2096733"/>
            <a:ext cx="63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79035" y="1787541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Z</a:t>
            </a:r>
            <a:r>
              <a:rPr lang="en-US" sz="1600" dirty="0" smtClean="0"/>
              <a:t>2</a:t>
            </a:r>
            <a:endParaRPr lang="en-CA" sz="1600" dirty="0"/>
          </a:p>
        </p:txBody>
      </p:sp>
      <p:sp>
        <p:nvSpPr>
          <p:cNvPr id="30" name="Oval 29"/>
          <p:cNvSpPr/>
          <p:nvPr/>
        </p:nvSpPr>
        <p:spPr>
          <a:xfrm>
            <a:off x="6448167" y="1695566"/>
            <a:ext cx="1951583" cy="81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Z</a:t>
            </a:r>
            <a:r>
              <a:rPr lang="en-US" sz="1600" dirty="0" smtClean="0"/>
              <a:t>3=</a:t>
            </a:r>
            <a:r>
              <a:rPr lang="en-US" sz="1600" i="1" dirty="0" smtClean="0"/>
              <a:t>Z</a:t>
            </a:r>
            <a:r>
              <a:rPr lang="en-US" sz="1600" dirty="0" smtClean="0"/>
              <a:t>2*</a:t>
            </a:r>
            <a:r>
              <a:rPr lang="en-US" sz="1600" i="1" dirty="0" smtClean="0"/>
              <a:t>W</a:t>
            </a:r>
            <a:r>
              <a:rPr lang="en-US" sz="1600" dirty="0" smtClean="0"/>
              <a:t>3+</a:t>
            </a:r>
            <a:r>
              <a:rPr lang="en-US" sz="1600" i="1" dirty="0" smtClean="0"/>
              <a:t>b</a:t>
            </a:r>
            <a:r>
              <a:rPr lang="en-US" sz="1600" dirty="0" smtClean="0"/>
              <a:t>3</a:t>
            </a:r>
            <a:endParaRPr lang="en-CA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8491312" y="1765394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Z</a:t>
            </a:r>
            <a:r>
              <a:rPr lang="en-US" sz="1600" dirty="0" smtClean="0"/>
              <a:t>3</a:t>
            </a:r>
            <a:endParaRPr lang="en-CA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399750" y="2113300"/>
            <a:ext cx="63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03222" y="3105887"/>
            <a:ext cx="1835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</a:t>
            </a:r>
            <a:r>
              <a:rPr lang="en-US" sz="1600" dirty="0" smtClean="0"/>
              <a:t>3, </a:t>
            </a:r>
            <a:r>
              <a:rPr lang="en-US" sz="1600" i="1" dirty="0" smtClean="0"/>
              <a:t>b</a:t>
            </a:r>
            <a:r>
              <a:rPr lang="en-US" sz="1600" dirty="0" smtClean="0"/>
              <a:t>3: parameters</a:t>
            </a:r>
            <a:endParaRPr lang="en-CA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434663" y="2501108"/>
            <a:ext cx="1" cy="58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030539" y="1704305"/>
            <a:ext cx="2104329" cy="81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 smtClean="0"/>
              <a:t>Y</a:t>
            </a:r>
            <a:r>
              <a:rPr lang="en-US" sz="1600" dirty="0" err="1" smtClean="0"/>
              <a:t>p</a:t>
            </a:r>
            <a:r>
              <a:rPr lang="en-US" sz="1600" dirty="0" smtClean="0"/>
              <a:t>=</a:t>
            </a:r>
            <a:r>
              <a:rPr lang="en-US" sz="1600" dirty="0" err="1" smtClean="0"/>
              <a:t>Softmax</a:t>
            </a:r>
            <a:r>
              <a:rPr lang="en-US" sz="1600" dirty="0" smtClean="0"/>
              <a:t>(</a:t>
            </a:r>
            <a:r>
              <a:rPr lang="en-US" sz="1600" i="1" dirty="0" smtClean="0"/>
              <a:t>Z</a:t>
            </a:r>
            <a:r>
              <a:rPr lang="en-US" sz="1600" dirty="0" smtClean="0"/>
              <a:t>3)</a:t>
            </a:r>
            <a:endParaRPr lang="en-CA" sz="1600" dirty="0"/>
          </a:p>
        </p:txBody>
      </p:sp>
      <p:cxnSp>
        <p:nvCxnSpPr>
          <p:cNvPr id="39" name="Straight Arrow Connector 38"/>
          <p:cNvCxnSpPr>
            <a:stCxn id="35" idx="6"/>
          </p:cNvCxnSpPr>
          <p:nvPr/>
        </p:nvCxnSpPr>
        <p:spPr>
          <a:xfrm>
            <a:off x="11134868" y="2111113"/>
            <a:ext cx="752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306971" y="17417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Y</a:t>
            </a:r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0337" y="3867766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Backprop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40337" y="4534642"/>
            <a:ext cx="11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ym typeface="Symbol" panose="05050102010706020507" pitchFamily="18" charset="2"/>
              </a:rPr>
              <a:t>Z</a:t>
            </a:r>
            <a:r>
              <a:rPr lang="en-US" dirty="0" smtClean="0">
                <a:sym typeface="Symbol" panose="05050102010706020507" pitchFamily="18" charset="2"/>
              </a:rPr>
              <a:t>3 = </a:t>
            </a:r>
            <a:r>
              <a:rPr lang="en-US" i="1" dirty="0" err="1" smtClean="0">
                <a:sym typeface="Symbol" panose="05050102010706020507" pitchFamily="18" charset="2"/>
              </a:rPr>
              <a:t>Y</a:t>
            </a:r>
            <a:r>
              <a:rPr lang="en-US" dirty="0" err="1" smtClean="0">
                <a:sym typeface="Symbol" panose="05050102010706020507" pitchFamily="18" charset="2"/>
              </a:rPr>
              <a:t>p</a:t>
            </a:r>
            <a:r>
              <a:rPr lang="en-US" dirty="0" smtClean="0">
                <a:sym typeface="Symbol" panose="05050102010706020507" pitchFamily="18" charset="2"/>
              </a:rPr>
              <a:t>-</a:t>
            </a:r>
            <a:r>
              <a:rPr lang="en-US" i="1" dirty="0" smtClean="0">
                <a:sym typeface="Symbol" panose="05050102010706020507" pitchFamily="18" charset="2"/>
              </a:rPr>
              <a:t>Y</a:t>
            </a:r>
            <a:endParaRPr lang="en-US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140337" y="500568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ym typeface="Symbol" panose="05050102010706020507" pitchFamily="18" charset="2"/>
              </a:rPr>
              <a:t>Z</a:t>
            </a:r>
            <a:r>
              <a:rPr lang="en-US" dirty="0" smtClean="0">
                <a:sym typeface="Symbol" panose="05050102010706020507" pitchFamily="18" charset="2"/>
              </a:rPr>
              <a:t>2 = </a:t>
            </a:r>
            <a:r>
              <a:rPr lang="en-US" i="1" dirty="0">
                <a:sym typeface="Symbol" panose="05050102010706020507" pitchFamily="18" charset="2"/>
              </a:rPr>
              <a:t></a:t>
            </a:r>
            <a:r>
              <a:rPr lang="en-US" i="1" dirty="0" smtClean="0">
                <a:sym typeface="Symbol" panose="05050102010706020507" pitchFamily="18" charset="2"/>
              </a:rPr>
              <a:t>Z</a:t>
            </a:r>
            <a:r>
              <a:rPr lang="en-US" dirty="0" smtClean="0">
                <a:sym typeface="Symbol" panose="05050102010706020507" pitchFamily="18" charset="2"/>
              </a:rPr>
              <a:t>3 * </a:t>
            </a:r>
            <a:r>
              <a:rPr lang="en-US" i="1" dirty="0" smtClean="0">
                <a:sym typeface="Symbol" panose="05050102010706020507" pitchFamily="18" charset="2"/>
              </a:rPr>
              <a:t>W</a:t>
            </a:r>
            <a:r>
              <a:rPr lang="en-US" dirty="0" smtClean="0">
                <a:sym typeface="Symbol" panose="05050102010706020507" pitchFamily="18" charset="2"/>
              </a:rPr>
              <a:t>3</a:t>
            </a:r>
            <a:r>
              <a:rPr lang="en-US" baseline="30000" dirty="0" smtClean="0">
                <a:sym typeface="Symbol" panose="05050102010706020507" pitchFamily="18" charset="2"/>
              </a:rPr>
              <a:t>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40797" y="5492153"/>
            <a:ext cx="319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ym typeface="Symbol" panose="05050102010706020507" pitchFamily="18" charset="2"/>
              </a:rPr>
              <a:t>Z</a:t>
            </a:r>
            <a:r>
              <a:rPr lang="en-US" dirty="0" smtClean="0">
                <a:sym typeface="Symbol" panose="05050102010706020507" pitchFamily="18" charset="2"/>
              </a:rPr>
              <a:t>1 = [</a:t>
            </a:r>
            <a:r>
              <a:rPr lang="en-US" i="1" dirty="0" smtClean="0">
                <a:sym typeface="Symbol" panose="05050102010706020507" pitchFamily="18" charset="2"/>
              </a:rPr>
              <a:t>f</a:t>
            </a:r>
            <a:r>
              <a:rPr lang="en-US" dirty="0" smtClean="0">
                <a:sym typeface="Symbol" panose="05050102010706020507" pitchFamily="18" charset="2"/>
              </a:rPr>
              <a:t>’(</a:t>
            </a:r>
            <a:r>
              <a:rPr lang="en-US" i="1" dirty="0"/>
              <a:t>Z</a:t>
            </a:r>
            <a:r>
              <a:rPr lang="en-US" dirty="0"/>
              <a:t>1*</a:t>
            </a:r>
            <a:r>
              <a:rPr lang="en-US" i="1" dirty="0"/>
              <a:t>W</a:t>
            </a:r>
            <a:r>
              <a:rPr lang="en-US" dirty="0"/>
              <a:t>2+</a:t>
            </a:r>
            <a:r>
              <a:rPr lang="en-US" i="1" dirty="0"/>
              <a:t>b</a:t>
            </a:r>
            <a:r>
              <a:rPr lang="en-US" dirty="0"/>
              <a:t>2</a:t>
            </a:r>
            <a:r>
              <a:rPr lang="en-US" dirty="0" smtClean="0">
                <a:sym typeface="Symbol" panose="05050102010706020507" pitchFamily="18" charset="2"/>
              </a:rPr>
              <a:t>).</a:t>
            </a:r>
            <a:r>
              <a:rPr lang="en-US" i="1" dirty="0" smtClean="0">
                <a:sym typeface="Symbol" panose="05050102010706020507" pitchFamily="18" charset="2"/>
              </a:rPr>
              <a:t>Z</a:t>
            </a:r>
            <a:r>
              <a:rPr lang="en-US" dirty="0" smtClean="0">
                <a:sym typeface="Symbol" panose="05050102010706020507" pitchFamily="18" charset="2"/>
              </a:rPr>
              <a:t>2] * </a:t>
            </a:r>
            <a:r>
              <a:rPr lang="en-US" i="1" dirty="0" smtClean="0">
                <a:sym typeface="Symbol" panose="05050102010706020507" pitchFamily="18" charset="2"/>
              </a:rPr>
              <a:t>W</a:t>
            </a:r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793751" y="4534642"/>
                <a:ext cx="181158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751" y="4534642"/>
                <a:ext cx="181158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685" t="-4444" r="-2685"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793751" y="5051850"/>
                <a:ext cx="389824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∗[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751" y="5051850"/>
                <a:ext cx="389824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094" t="-4444" r="-1875" b="-3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793750" y="5562016"/>
                <a:ext cx="368408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∗[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1]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750" y="5562016"/>
                <a:ext cx="368408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57" t="-4348" r="-1983" b="-369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249540" y="4237098"/>
                <a:ext cx="173996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,: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540" y="4237098"/>
                <a:ext cx="1739964" cy="6721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230220" y="5016382"/>
                <a:ext cx="3666325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,: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220" y="5016382"/>
                <a:ext cx="3666325" cy="672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249540" y="5839015"/>
                <a:ext cx="3666325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,: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540" y="5839015"/>
                <a:ext cx="3666325" cy="67217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1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MNIST NN with </a:t>
            </a:r>
            <a:r>
              <a:rPr lang="en-US" dirty="0" err="1" smtClean="0"/>
              <a:t>Backprop</a:t>
            </a:r>
            <a:r>
              <a:rPr lang="en-US" dirty="0" smtClean="0"/>
              <a:t> and SGD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8010" y="2487827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Iterate: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8010" y="1878778"/>
            <a:ext cx="445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Initialize all parameters of the neural network</a:t>
            </a:r>
          </a:p>
          <a:p>
            <a:r>
              <a:rPr lang="en-US" dirty="0" smtClean="0"/>
              <a:t>Initialize learning rate variable </a:t>
            </a:r>
            <a:r>
              <a:rPr lang="en-US" i="1" dirty="0" err="1" smtClean="0"/>
              <a:t>lr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804086" y="3097427"/>
            <a:ext cx="371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(Load Data): Get training data batch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804086" y="3707027"/>
            <a:ext cx="383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(Forward pass): Compute </a:t>
            </a:r>
            <a:r>
              <a:rPr lang="en-US" i="1" dirty="0" smtClean="0"/>
              <a:t>Z</a:t>
            </a:r>
            <a:r>
              <a:rPr lang="en-US" dirty="0" smtClean="0"/>
              <a:t>1, </a:t>
            </a:r>
            <a:r>
              <a:rPr lang="en-US" i="1" dirty="0" smtClean="0"/>
              <a:t>Z</a:t>
            </a:r>
            <a:r>
              <a:rPr lang="en-US" dirty="0" smtClean="0"/>
              <a:t>2, Z3, </a:t>
            </a:r>
            <a:r>
              <a:rPr lang="en-US" i="1" dirty="0" err="1" smtClean="0"/>
              <a:t>Y</a:t>
            </a:r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04086" y="4394887"/>
            <a:ext cx="787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(Backward pass): Compute gradients </a:t>
            </a:r>
            <a:r>
              <a:rPr lang="en-US" i="1" dirty="0" smtClean="0">
                <a:sym typeface="Symbol" panose="05050102010706020507" pitchFamily="18" charset="2"/>
              </a:rPr>
              <a:t></a:t>
            </a:r>
            <a:r>
              <a:rPr lang="en-US" i="1" dirty="0" smtClean="0"/>
              <a:t>Z</a:t>
            </a:r>
            <a:r>
              <a:rPr lang="en-US" dirty="0" smtClean="0"/>
              <a:t>3,</a:t>
            </a:r>
            <a:r>
              <a:rPr lang="en-US" i="1" dirty="0">
                <a:sym typeface="Symbol" panose="05050102010706020507" pitchFamily="18" charset="2"/>
              </a:rPr>
              <a:t> </a:t>
            </a:r>
            <a:r>
              <a:rPr lang="en-US" i="1" dirty="0" smtClean="0"/>
              <a:t>Z</a:t>
            </a:r>
            <a:r>
              <a:rPr lang="en-US" dirty="0" smtClean="0"/>
              <a:t>2, </a:t>
            </a:r>
            <a:r>
              <a:rPr lang="en-US" i="1" dirty="0" smtClean="0">
                <a:sym typeface="Symbol" panose="05050102010706020507" pitchFamily="18" charset="2"/>
              </a:rPr>
              <a:t></a:t>
            </a:r>
            <a:r>
              <a:rPr lang="en-US" i="1" dirty="0" smtClean="0"/>
              <a:t>Z</a:t>
            </a:r>
            <a:r>
              <a:rPr lang="en-US" dirty="0" smtClean="0"/>
              <a:t>1, </a:t>
            </a:r>
            <a:r>
              <a:rPr lang="en-US" i="1" dirty="0">
                <a:sym typeface="Symbol" panose="05050102010706020507" pitchFamily="18" charset="2"/>
              </a:rPr>
              <a:t></a:t>
            </a:r>
            <a:r>
              <a:rPr lang="en-US" i="1" dirty="0" smtClean="0">
                <a:sym typeface="Symbol" panose="05050102010706020507" pitchFamily="18" charset="2"/>
              </a:rPr>
              <a:t>W</a:t>
            </a:r>
            <a:r>
              <a:rPr lang="en-US" dirty="0" smtClean="0">
                <a:sym typeface="Symbol" panose="05050102010706020507" pitchFamily="18" charset="2"/>
              </a:rPr>
              <a:t>3, </a:t>
            </a:r>
            <a:r>
              <a:rPr lang="en-US" i="1" dirty="0" smtClean="0">
                <a:sym typeface="Symbol" panose="05050102010706020507" pitchFamily="18" charset="2"/>
              </a:rPr>
              <a:t>W</a:t>
            </a:r>
            <a:r>
              <a:rPr lang="en-US" dirty="0" smtClean="0">
                <a:sym typeface="Symbol" panose="05050102010706020507" pitchFamily="18" charset="2"/>
              </a:rPr>
              <a:t>2, </a:t>
            </a:r>
            <a:r>
              <a:rPr lang="en-US" i="1" dirty="0">
                <a:sym typeface="Symbol" panose="05050102010706020507" pitchFamily="18" charset="2"/>
              </a:rPr>
              <a:t></a:t>
            </a:r>
            <a:r>
              <a:rPr lang="en-US" i="1" dirty="0" smtClean="0">
                <a:sym typeface="Symbol" panose="05050102010706020507" pitchFamily="18" charset="2"/>
              </a:rPr>
              <a:t>W</a:t>
            </a:r>
            <a:r>
              <a:rPr lang="en-US" dirty="0" smtClean="0">
                <a:sym typeface="Symbol" panose="05050102010706020507" pitchFamily="18" charset="2"/>
              </a:rPr>
              <a:t>1, </a:t>
            </a:r>
            <a:r>
              <a:rPr lang="en-US" i="1" dirty="0">
                <a:sym typeface="Symbol" panose="05050102010706020507" pitchFamily="18" charset="2"/>
              </a:rPr>
              <a:t></a:t>
            </a:r>
            <a:r>
              <a:rPr lang="en-US" i="1" dirty="0" smtClean="0">
                <a:sym typeface="Symbol" panose="05050102010706020507" pitchFamily="18" charset="2"/>
              </a:rPr>
              <a:t>b</a:t>
            </a:r>
            <a:r>
              <a:rPr lang="en-US" dirty="0" smtClean="0">
                <a:sym typeface="Symbol" panose="05050102010706020507" pitchFamily="18" charset="2"/>
              </a:rPr>
              <a:t>3, </a:t>
            </a:r>
            <a:r>
              <a:rPr lang="en-US" i="1" dirty="0" smtClean="0">
                <a:sym typeface="Symbol" panose="05050102010706020507" pitchFamily="18" charset="2"/>
              </a:rPr>
              <a:t>b</a:t>
            </a:r>
            <a:r>
              <a:rPr lang="en-US" dirty="0" smtClean="0">
                <a:sym typeface="Symbol" panose="05050102010706020507" pitchFamily="18" charset="2"/>
              </a:rPr>
              <a:t>2, </a:t>
            </a:r>
            <a:r>
              <a:rPr lang="en-US" i="1" dirty="0" smtClean="0">
                <a:sym typeface="Symbol" panose="05050102010706020507" pitchFamily="18" charset="2"/>
              </a:rPr>
              <a:t>b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22539" y="5082747"/>
            <a:ext cx="408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(Gradient descent to update parameters):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11094" y="5128913"/>
                <a:ext cx="2266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094" y="5128913"/>
                <a:ext cx="226690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15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01564" y="5128912"/>
                <a:ext cx="2281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3,…,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564" y="5128912"/>
                <a:ext cx="228133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13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822539" y="5770607"/>
            <a:ext cx="716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(Diagnostics): Compute “Loss” from time to time to check if it is decreasing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a neural net with </a:t>
            </a:r>
            <a:r>
              <a:rPr lang="en-US" dirty="0" err="1" smtClean="0"/>
              <a:t>PyTorch</a:t>
            </a:r>
            <a:r>
              <a:rPr lang="en-US" dirty="0" smtClean="0"/>
              <a:t> </a:t>
            </a:r>
            <a:r>
              <a:rPr lang="en-US" dirty="0" smtClean="0"/>
              <a:t>for MNIST digit recognition</a:t>
            </a:r>
          </a:p>
          <a:p>
            <a:r>
              <a:rPr lang="en-US" dirty="0" smtClean="0"/>
              <a:t>How does backpropagation work?</a:t>
            </a:r>
            <a:endParaRPr lang="en-US" dirty="0" smtClean="0"/>
          </a:p>
          <a:p>
            <a:r>
              <a:rPr lang="en-US" dirty="0" err="1" smtClean="0"/>
              <a:t>Softmax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Cross-entropy loss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16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/>
        </p:nvSpPr>
        <p:spPr>
          <a:xfrm>
            <a:off x="7901974" y="1324886"/>
            <a:ext cx="3754983" cy="4622004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lvl="0"/>
            <a:r>
              <a:rPr lang="en" sz="2400" dirty="0">
                <a:solidFill>
                  <a:srgbClr val="FF0000"/>
                </a:solidFill>
              </a:rPr>
              <a:t>Classify images into digits</a:t>
            </a:r>
          </a:p>
          <a:p>
            <a:pPr lvl="0"/>
            <a:endParaRPr lang="en" sz="2400" dirty="0"/>
          </a:p>
          <a:p>
            <a:pPr lvl="0"/>
            <a:r>
              <a:rPr lang="en" sz="2400" dirty="0"/>
              <a:t>Each image is </a:t>
            </a:r>
            <a:r>
              <a:rPr lang="en" sz="2400" b="1" dirty="0"/>
              <a:t>28x28</a:t>
            </a:r>
          </a:p>
          <a:p>
            <a:endParaRPr lang="en" sz="2400" b="1" dirty="0"/>
          </a:p>
          <a:p>
            <a:r>
              <a:rPr lang="en" sz="2400" b="1" dirty="0"/>
              <a:t>10</a:t>
            </a:r>
            <a:r>
              <a:rPr lang="en" sz="2400" dirty="0"/>
              <a:t> labels </a:t>
            </a:r>
          </a:p>
          <a:p>
            <a:endParaRPr lang="en" sz="2400" b="1" dirty="0"/>
          </a:p>
          <a:p>
            <a:r>
              <a:rPr lang="en" sz="2400" b="1" dirty="0"/>
              <a:t>55,000</a:t>
            </a:r>
            <a:r>
              <a:rPr lang="en" sz="2400" dirty="0"/>
              <a:t> training images</a:t>
            </a:r>
          </a:p>
          <a:p>
            <a:endParaRPr lang="en" sz="2400" dirty="0"/>
          </a:p>
          <a:p>
            <a:r>
              <a:rPr lang="en" sz="2400" b="1" dirty="0"/>
              <a:t>5,000</a:t>
            </a:r>
            <a:r>
              <a:rPr lang="en" sz="2400" dirty="0"/>
              <a:t> validation images</a:t>
            </a:r>
          </a:p>
          <a:p>
            <a:endParaRPr lang="en" sz="2400" b="1" dirty="0"/>
          </a:p>
          <a:p>
            <a:r>
              <a:rPr lang="en" sz="2400" b="1" dirty="0"/>
              <a:t>10,000 </a:t>
            </a:r>
            <a:r>
              <a:rPr lang="en" sz="2400" dirty="0"/>
              <a:t>test images.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74" y="1615555"/>
            <a:ext cx="6097537" cy="40406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96241" y="293260"/>
            <a:ext cx="3431580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MNIST </a:t>
            </a:r>
            <a:r>
              <a:rPr lang="en-US" sz="4267" dirty="0" smtClean="0"/>
              <a:t>dataset</a:t>
            </a:r>
            <a:endParaRPr lang="en-US" sz="4267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0925358" y="6273227"/>
            <a:ext cx="731599" cy="524800"/>
          </a:xfrm>
        </p:spPr>
        <p:txBody>
          <a:bodyPr/>
          <a:lstStyle/>
          <a:p>
            <a:fld id="{00000000-1234-1234-1234-123412341234}" type="slidenum">
              <a:rPr lang="en" smtClean="0">
                <a:solidFill>
                  <a:schemeClr val="bg1">
                    <a:lumMod val="75000"/>
                  </a:schemeClr>
                </a:solidFill>
              </a:rPr>
              <a:pPr/>
              <a:t>3</a:t>
            </a:fld>
            <a:endParaRPr lang="e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CA" dirty="0" smtClean="0"/>
              <a:t>MNIST classification problem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69" y="2310498"/>
            <a:ext cx="4245132" cy="1061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2567" y="3371780"/>
            <a:ext cx="5756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Small 28 pixels-by-28 pixels images of hand written digits</a:t>
            </a:r>
          </a:p>
          <a:p>
            <a:endParaRPr lang="en-CA" dirty="0"/>
          </a:p>
          <a:p>
            <a:r>
              <a:rPr lang="en-CA" dirty="0" smtClean="0"/>
              <a:t>The visual recognition problem definition: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to recognize the digit from an image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007" y="2310497"/>
            <a:ext cx="3936311" cy="39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773" y="101514"/>
            <a:ext cx="10515600" cy="1325563"/>
          </a:xfrm>
        </p:spPr>
        <p:txBody>
          <a:bodyPr/>
          <a:lstStyle/>
          <a:p>
            <a:r>
              <a:rPr lang="en-US" dirty="0" smtClean="0"/>
              <a:t>NN Architecture for MNIST Classification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88773" y="1671817"/>
            <a:ext cx="2142727" cy="81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Z</a:t>
            </a:r>
            <a:r>
              <a:rPr lang="en-US" sz="1600" dirty="0" smtClean="0"/>
              <a:t>1=</a:t>
            </a:r>
            <a:r>
              <a:rPr lang="en-US" sz="1600" i="1" dirty="0" smtClean="0"/>
              <a:t>f</a:t>
            </a:r>
            <a:r>
              <a:rPr lang="en-US" sz="1600" dirty="0" smtClean="0"/>
              <a:t>(</a:t>
            </a:r>
            <a:r>
              <a:rPr lang="en-US" sz="1600" i="1" dirty="0" smtClean="0"/>
              <a:t>X</a:t>
            </a:r>
            <a:r>
              <a:rPr lang="en-US" sz="1600" dirty="0" smtClean="0"/>
              <a:t>*</a:t>
            </a:r>
            <a:r>
              <a:rPr lang="en-US" sz="1600" i="1" dirty="0" smtClean="0"/>
              <a:t>W</a:t>
            </a:r>
            <a:r>
              <a:rPr lang="en-US" sz="1600" dirty="0" smtClean="0"/>
              <a:t>1+</a:t>
            </a:r>
            <a:r>
              <a:rPr lang="en-US" sz="1600" i="1" dirty="0" smtClean="0"/>
              <a:t>b</a:t>
            </a:r>
            <a:r>
              <a:rPr lang="en-US" sz="1600" dirty="0" smtClean="0"/>
              <a:t>1)</a:t>
            </a:r>
            <a:endParaRPr lang="en-CA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0337" y="2073616"/>
            <a:ext cx="648436" cy="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35538" y="2086696"/>
            <a:ext cx="63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131" y="1695566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X</a:t>
            </a:r>
            <a:r>
              <a:rPr lang="en-US" sz="1600" dirty="0" smtClean="0"/>
              <a:t>: input</a:t>
            </a:r>
            <a:endParaRPr lang="en-CA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018062" y="1747780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Z</a:t>
            </a:r>
            <a:r>
              <a:rPr lang="en-US" sz="1600" dirty="0" smtClean="0"/>
              <a:t>1</a:t>
            </a:r>
            <a:endParaRPr lang="en-CA" sz="1600" dirty="0"/>
          </a:p>
        </p:txBody>
      </p:sp>
      <p:cxnSp>
        <p:nvCxnSpPr>
          <p:cNvPr id="9" name="Straight Arrow Connector 8"/>
          <p:cNvCxnSpPr>
            <a:endCxn id="4" idx="4"/>
          </p:cNvCxnSpPr>
          <p:nvPr/>
        </p:nvCxnSpPr>
        <p:spPr>
          <a:xfrm flipH="1" flipV="1">
            <a:off x="1860137" y="2485432"/>
            <a:ext cx="1614" cy="58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2160" y="3099655"/>
            <a:ext cx="1835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</a:t>
            </a:r>
            <a:r>
              <a:rPr lang="en-US" sz="1600" dirty="0" smtClean="0"/>
              <a:t>1, </a:t>
            </a:r>
            <a:r>
              <a:rPr lang="en-US" sz="1600" i="1" dirty="0" smtClean="0"/>
              <a:t>b</a:t>
            </a:r>
            <a:r>
              <a:rPr lang="en-US" sz="1600" dirty="0" smtClean="0"/>
              <a:t>1: parameters</a:t>
            </a:r>
            <a:endParaRPr lang="en-CA" sz="1600" dirty="0"/>
          </a:p>
        </p:txBody>
      </p:sp>
      <p:sp>
        <p:nvSpPr>
          <p:cNvPr id="23" name="Oval 22"/>
          <p:cNvSpPr/>
          <p:nvPr/>
        </p:nvSpPr>
        <p:spPr>
          <a:xfrm>
            <a:off x="3581712" y="1685969"/>
            <a:ext cx="2235666" cy="81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Z</a:t>
            </a:r>
            <a:r>
              <a:rPr lang="en-US" sz="1600" dirty="0" smtClean="0"/>
              <a:t>2=</a:t>
            </a:r>
            <a:r>
              <a:rPr lang="en-US" sz="1600" i="1" dirty="0" smtClean="0"/>
              <a:t>f</a:t>
            </a:r>
            <a:r>
              <a:rPr lang="en-US" sz="1600" dirty="0" smtClean="0"/>
              <a:t>(</a:t>
            </a:r>
            <a:r>
              <a:rPr lang="en-US" sz="1600" i="1" dirty="0" smtClean="0"/>
              <a:t>Z</a:t>
            </a:r>
            <a:r>
              <a:rPr lang="en-US" sz="1600" dirty="0" smtClean="0"/>
              <a:t>1*</a:t>
            </a:r>
            <a:r>
              <a:rPr lang="en-US" sz="1600" i="1" dirty="0" smtClean="0"/>
              <a:t>W</a:t>
            </a:r>
            <a:r>
              <a:rPr lang="en-US" sz="1600" dirty="0" smtClean="0"/>
              <a:t>2+</a:t>
            </a:r>
            <a:r>
              <a:rPr lang="en-US" sz="1600" i="1" dirty="0" smtClean="0"/>
              <a:t>b</a:t>
            </a:r>
            <a:r>
              <a:rPr lang="en-US" sz="1600" dirty="0" smtClean="0"/>
              <a:t>2)</a:t>
            </a:r>
            <a:endParaRPr lang="en-CA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999385" y="3099655"/>
            <a:ext cx="1835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</a:t>
            </a:r>
            <a:r>
              <a:rPr lang="en-US" sz="1600" dirty="0" smtClean="0"/>
              <a:t>2, </a:t>
            </a:r>
            <a:r>
              <a:rPr lang="en-US" sz="1600" i="1" dirty="0" smtClean="0"/>
              <a:t>b</a:t>
            </a:r>
            <a:r>
              <a:rPr lang="en-US" sz="1600" dirty="0" smtClean="0"/>
              <a:t>2: parameters</a:t>
            </a:r>
            <a:endParaRPr lang="en-CA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699544" y="2478712"/>
            <a:ext cx="1" cy="58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17378" y="2096733"/>
            <a:ext cx="63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79035" y="1787541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Z</a:t>
            </a:r>
            <a:r>
              <a:rPr lang="en-US" sz="1600" dirty="0" smtClean="0"/>
              <a:t>2</a:t>
            </a:r>
            <a:endParaRPr lang="en-CA" sz="1600" dirty="0"/>
          </a:p>
        </p:txBody>
      </p:sp>
      <p:sp>
        <p:nvSpPr>
          <p:cNvPr id="30" name="Oval 29"/>
          <p:cNvSpPr/>
          <p:nvPr/>
        </p:nvSpPr>
        <p:spPr>
          <a:xfrm>
            <a:off x="6448167" y="1695566"/>
            <a:ext cx="1951583" cy="81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Z</a:t>
            </a:r>
            <a:r>
              <a:rPr lang="en-US" sz="1600" dirty="0" smtClean="0"/>
              <a:t>3=</a:t>
            </a:r>
            <a:r>
              <a:rPr lang="en-US" sz="1600" i="1" dirty="0" smtClean="0"/>
              <a:t>Z</a:t>
            </a:r>
            <a:r>
              <a:rPr lang="en-US" sz="1600" dirty="0" smtClean="0"/>
              <a:t>2*</a:t>
            </a:r>
            <a:r>
              <a:rPr lang="en-US" sz="1600" i="1" dirty="0" smtClean="0"/>
              <a:t>W</a:t>
            </a:r>
            <a:r>
              <a:rPr lang="en-US" sz="1600" dirty="0" smtClean="0"/>
              <a:t>3+</a:t>
            </a:r>
            <a:r>
              <a:rPr lang="en-US" sz="1600" i="1" dirty="0" smtClean="0"/>
              <a:t>b</a:t>
            </a:r>
            <a:r>
              <a:rPr lang="en-US" sz="1600" dirty="0" smtClean="0"/>
              <a:t>3</a:t>
            </a:r>
            <a:endParaRPr lang="en-CA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8491312" y="1765394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Z</a:t>
            </a:r>
            <a:r>
              <a:rPr lang="en-US" sz="1600" dirty="0" smtClean="0"/>
              <a:t>3</a:t>
            </a:r>
            <a:endParaRPr lang="en-CA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399750" y="2113300"/>
            <a:ext cx="63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03222" y="3105887"/>
            <a:ext cx="1835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W</a:t>
            </a:r>
            <a:r>
              <a:rPr lang="en-US" sz="1600" dirty="0" smtClean="0"/>
              <a:t>3, </a:t>
            </a:r>
            <a:r>
              <a:rPr lang="en-US" sz="1600" i="1" dirty="0" smtClean="0"/>
              <a:t>b</a:t>
            </a:r>
            <a:r>
              <a:rPr lang="en-US" sz="1600" dirty="0" smtClean="0"/>
              <a:t>3: parameters</a:t>
            </a:r>
            <a:endParaRPr lang="en-CA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434663" y="2501108"/>
            <a:ext cx="1" cy="58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030539" y="1704305"/>
            <a:ext cx="2104329" cy="81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 smtClean="0"/>
              <a:t>Y</a:t>
            </a:r>
            <a:r>
              <a:rPr lang="en-US" sz="1600" dirty="0" err="1" smtClean="0"/>
              <a:t>p</a:t>
            </a:r>
            <a:r>
              <a:rPr lang="en-US" sz="1600" dirty="0" smtClean="0"/>
              <a:t>=</a:t>
            </a:r>
            <a:r>
              <a:rPr lang="en-US" sz="1600" dirty="0" err="1" smtClean="0"/>
              <a:t>Softmax</a:t>
            </a:r>
            <a:r>
              <a:rPr lang="en-US" sz="1600" dirty="0" smtClean="0"/>
              <a:t>(</a:t>
            </a:r>
            <a:r>
              <a:rPr lang="en-US" sz="1600" i="1" dirty="0" smtClean="0"/>
              <a:t>Z</a:t>
            </a:r>
            <a:r>
              <a:rPr lang="en-US" sz="1600" dirty="0" smtClean="0"/>
              <a:t>3)</a:t>
            </a:r>
            <a:endParaRPr lang="en-CA" sz="1600" dirty="0"/>
          </a:p>
        </p:txBody>
      </p:sp>
      <p:cxnSp>
        <p:nvCxnSpPr>
          <p:cNvPr id="39" name="Straight Arrow Connector 38"/>
          <p:cNvCxnSpPr>
            <a:stCxn id="35" idx="6"/>
          </p:cNvCxnSpPr>
          <p:nvPr/>
        </p:nvCxnSpPr>
        <p:spPr>
          <a:xfrm>
            <a:off x="11134868" y="2111113"/>
            <a:ext cx="752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306971" y="17417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Y</a:t>
            </a:r>
            <a:r>
              <a:rPr lang="en-US" dirty="0" err="1" smtClean="0"/>
              <a:t>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18062" y="4256464"/>
            <a:ext cx="503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Activation function, </a:t>
            </a:r>
            <a:r>
              <a:rPr lang="en-US" i="1" dirty="0" smtClean="0"/>
              <a:t>f</a:t>
            </a:r>
            <a:r>
              <a:rPr lang="en-US" dirty="0" smtClean="0"/>
              <a:t> is </a:t>
            </a:r>
            <a:r>
              <a:rPr lang="en-US" dirty="0" err="1" smtClean="0"/>
              <a:t>ReLU</a:t>
            </a:r>
            <a:r>
              <a:rPr lang="en-US" dirty="0" smtClean="0"/>
              <a:t> in our implementation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60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 and cross-entropy loss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3319849" y="1894703"/>
            <a:ext cx="1894703" cy="1301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545492"/>
            <a:ext cx="1837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059828" y="1894703"/>
            <a:ext cx="1894703" cy="1301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Cross-entropy loss</a:t>
            </a:r>
            <a:endParaRPr lang="en-CA" dirty="0"/>
          </a:p>
        </p:txBody>
      </p:sp>
      <p:cxnSp>
        <p:nvCxnSpPr>
          <p:cNvPr id="9" name="Straight Arrow Connector 8"/>
          <p:cNvCxnSpPr>
            <a:endCxn id="4" idx="2"/>
          </p:cNvCxnSpPr>
          <p:nvPr/>
        </p:nvCxnSpPr>
        <p:spPr>
          <a:xfrm>
            <a:off x="1548714" y="2545492"/>
            <a:ext cx="1771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8800" y="211712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logits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5751995" y="211712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yp</a:t>
            </a:r>
            <a:endParaRPr lang="en-CA" dirty="0"/>
          </a:p>
        </p:txBody>
      </p:sp>
      <p:cxnSp>
        <p:nvCxnSpPr>
          <p:cNvPr id="13" name="Straight Arrow Connector 12"/>
          <p:cNvCxnSpPr>
            <a:endCxn id="7" idx="4"/>
          </p:cNvCxnSpPr>
          <p:nvPr/>
        </p:nvCxnSpPr>
        <p:spPr>
          <a:xfrm flipV="1">
            <a:off x="8007179" y="3196281"/>
            <a:ext cx="1" cy="78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63770" y="34029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5342823" y="1710037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Probabilities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8409222" y="3362657"/>
            <a:ext cx="19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Ideal probabilities </a:t>
            </a:r>
          </a:p>
          <a:p>
            <a:pPr algn="ctr"/>
            <a:r>
              <a:rPr lang="en-US" dirty="0" smtClean="0"/>
              <a:t>(1-hot vector)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1287211" y="1441275"/>
            <a:ext cx="1904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 vector from </a:t>
            </a:r>
          </a:p>
          <a:p>
            <a:pPr algn="ctr"/>
            <a:r>
              <a:rPr lang="en-US" dirty="0" smtClean="0"/>
              <a:t>neural net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76327" y="4472200"/>
                <a:ext cx="2254848" cy="589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𝑙𝑜𝑔𝑖𝑡𝑠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𝑙𝑜𝑔𝑖𝑡𝑠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327" y="4472200"/>
                <a:ext cx="2254848" cy="5892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>
          <a:xfrm rot="5400000">
            <a:off x="3789405" y="3677003"/>
            <a:ext cx="955589" cy="3268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561134" y="4510800"/>
                <a:ext cx="2544094" cy="512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134" y="4510800"/>
                <a:ext cx="2544094" cy="5120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Arrow 21"/>
          <p:cNvSpPr/>
          <p:nvPr/>
        </p:nvSpPr>
        <p:spPr>
          <a:xfrm rot="6895547">
            <a:off x="6818644" y="3581354"/>
            <a:ext cx="955589" cy="3268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/>
          <p:cNvSpPr txBox="1"/>
          <p:nvPr/>
        </p:nvSpPr>
        <p:spPr>
          <a:xfrm>
            <a:off x="1120346" y="5865341"/>
            <a:ext cx="4465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dirty="0" err="1" smtClean="0"/>
              <a:t>backpropagate</a:t>
            </a:r>
            <a:r>
              <a:rPr lang="en-US" dirty="0" smtClean="0"/>
              <a:t> error, we need to compute: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861582" y="5757728"/>
                <a:ext cx="2317686" cy="586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𝑙𝑜𝑔𝑖𝑡𝑠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82" y="5757728"/>
                <a:ext cx="2317686" cy="5861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6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 and cross-entropy loss: </a:t>
            </a:r>
            <a:r>
              <a:rPr lang="en-US" dirty="0" err="1" smtClean="0"/>
              <a:t>backprop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3319849" y="1894703"/>
            <a:ext cx="1894703" cy="1301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14552" y="2545492"/>
            <a:ext cx="1837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059828" y="1894703"/>
            <a:ext cx="1894703" cy="1301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Cross-entropy loss</a:t>
            </a:r>
            <a:endParaRPr lang="en-CA" dirty="0"/>
          </a:p>
        </p:txBody>
      </p:sp>
      <p:cxnSp>
        <p:nvCxnSpPr>
          <p:cNvPr id="9" name="Straight Arrow Connector 8"/>
          <p:cNvCxnSpPr>
            <a:endCxn id="4" idx="2"/>
          </p:cNvCxnSpPr>
          <p:nvPr/>
        </p:nvCxnSpPr>
        <p:spPr>
          <a:xfrm>
            <a:off x="1548714" y="2545492"/>
            <a:ext cx="1771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8800" y="211712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logits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5751995" y="211712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yp</a:t>
            </a:r>
            <a:endParaRPr lang="en-CA" dirty="0"/>
          </a:p>
        </p:txBody>
      </p:sp>
      <p:cxnSp>
        <p:nvCxnSpPr>
          <p:cNvPr id="13" name="Straight Arrow Connector 12"/>
          <p:cNvCxnSpPr>
            <a:endCxn id="7" idx="4"/>
          </p:cNvCxnSpPr>
          <p:nvPr/>
        </p:nvCxnSpPr>
        <p:spPr>
          <a:xfrm flipV="1">
            <a:off x="8007179" y="3196281"/>
            <a:ext cx="1" cy="78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63770" y="34029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42823" y="5703182"/>
                <a:ext cx="6087372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𝑙𝑜𝑔𝑖𝑡𝑠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𝑙𝑜𝑔𝑖𝑡𝑠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𝑦𝑝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𝑙𝑜𝑔𝑖𝑡𝑠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𝐿𝑜𝑠𝑠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𝑦𝑝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823" y="5703182"/>
                <a:ext cx="6087372" cy="6770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342823" y="1710037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Probabilities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8409222" y="3362657"/>
            <a:ext cx="19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Ideal probabilities </a:t>
            </a:r>
          </a:p>
          <a:p>
            <a:pPr algn="ctr"/>
            <a:r>
              <a:rPr lang="en-US" dirty="0" smtClean="0"/>
              <a:t>(1-hot vector)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1287211" y="1441275"/>
            <a:ext cx="1904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 vector from </a:t>
            </a:r>
          </a:p>
          <a:p>
            <a:pPr algn="ctr"/>
            <a:r>
              <a:rPr lang="en-US" dirty="0" smtClean="0"/>
              <a:t>neural net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24879" y="4667874"/>
                <a:ext cx="2254848" cy="589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𝑙𝑜𝑔𝑖𝑡𝑠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𝑙𝑜𝑔𝑖𝑡𝑠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79" y="4667874"/>
                <a:ext cx="2254848" cy="5892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74187" y="3803675"/>
                <a:ext cx="2544094" cy="512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87" y="3803675"/>
                <a:ext cx="2544094" cy="5120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3500028" y="3985455"/>
            <a:ext cx="782595" cy="230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85646" y="3846955"/>
                <a:ext cx="1726563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646" y="3846955"/>
                <a:ext cx="1726563" cy="5767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379741" y="4628247"/>
                <a:ext cx="419839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𝑙𝑜𝑔𝑖𝑡𝑠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741" y="4628247"/>
                <a:ext cx="4198393" cy="7101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3500028" y="4847175"/>
            <a:ext cx="782595" cy="230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38200" y="5846376"/>
            <a:ext cx="442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the above two results in the chain rule,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874187" y="6499747"/>
            <a:ext cx="678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What if, instead of cross-entropy, we used L2 loss along with </a:t>
            </a:r>
            <a:r>
              <a:rPr lang="en-US" dirty="0" err="1" smtClean="0">
                <a:solidFill>
                  <a:srgbClr val="00B0F0"/>
                </a:solidFill>
              </a:rPr>
              <a:t>softmax</a:t>
            </a:r>
            <a:r>
              <a:rPr lang="en-US" dirty="0" smtClean="0">
                <a:solidFill>
                  <a:srgbClr val="00B0F0"/>
                </a:solidFill>
              </a:rPr>
              <a:t>? </a:t>
            </a:r>
            <a:endParaRPr lang="en-CA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007" y="-39311"/>
            <a:ext cx="10515600" cy="1325563"/>
          </a:xfrm>
        </p:spPr>
        <p:txBody>
          <a:bodyPr/>
          <a:lstStyle/>
          <a:p>
            <a:r>
              <a:rPr lang="en-US" dirty="0" err="1" smtClean="0"/>
              <a:t>Backprop</a:t>
            </a:r>
            <a:r>
              <a:rPr lang="en-US" dirty="0" smtClean="0"/>
              <a:t> across a neural net layer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5359306" y="1354641"/>
            <a:ext cx="1680519" cy="1482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Z=f(</a:t>
            </a:r>
            <a:r>
              <a:rPr lang="en-US" dirty="0" err="1" smtClean="0"/>
              <a:t>XW+b</a:t>
            </a:r>
            <a:r>
              <a:rPr lang="en-US" dirty="0" smtClean="0"/>
              <a:t>)</a:t>
            </a:r>
            <a:endParaRPr lang="en-CA" dirty="0"/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>
            <a:off x="3991825" y="2096046"/>
            <a:ext cx="136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039825" y="2096046"/>
            <a:ext cx="1260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85943" y="161825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input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7104493" y="161825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: output</a:t>
            </a:r>
            <a:endParaRPr lang="en-CA" dirty="0"/>
          </a:p>
        </p:txBody>
      </p:sp>
      <p:cxnSp>
        <p:nvCxnSpPr>
          <p:cNvPr id="13" name="Straight Arrow Connector 12"/>
          <p:cNvCxnSpPr>
            <a:endCxn id="4" idx="4"/>
          </p:cNvCxnSpPr>
          <p:nvPr/>
        </p:nvCxnSpPr>
        <p:spPr>
          <a:xfrm flipV="1">
            <a:off x="6199565" y="2837451"/>
            <a:ext cx="1" cy="59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58160" y="3434951"/>
            <a:ext cx="178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W, b: parameters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314456" y="4866260"/>
            <a:ext cx="1117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Backprop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rules: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26628" y="5090986"/>
                <a:ext cx="2979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628" y="5090986"/>
                <a:ext cx="297946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431" t="-4348" r="-204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028809" y="5091155"/>
                <a:ext cx="2979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∗[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809" y="5091155"/>
                <a:ext cx="297946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31" t="-4348" r="-2249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892827" y="6258731"/>
            <a:ext cx="214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 multiplication</a:t>
            </a:r>
            <a:endParaRPr lang="en-CA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015905" y="5422477"/>
            <a:ext cx="1012904" cy="83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0"/>
          </p:cNvCxnSpPr>
          <p:nvPr/>
        </p:nvCxnSpPr>
        <p:spPr>
          <a:xfrm flipV="1">
            <a:off x="5966326" y="5417144"/>
            <a:ext cx="80247" cy="84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98274" y="4211558"/>
            <a:ext cx="244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Pointwise multiplication</a:t>
            </a:r>
            <a:endParaRPr lang="en-CA" dirty="0"/>
          </a:p>
        </p:txBody>
      </p:sp>
      <p:cxnSp>
        <p:nvCxnSpPr>
          <p:cNvPr id="25" name="Straight Arrow Connector 24"/>
          <p:cNvCxnSpPr>
            <a:stCxn id="23" idx="1"/>
          </p:cNvCxnSpPr>
          <p:nvPr/>
        </p:nvCxnSpPr>
        <p:spPr>
          <a:xfrm flipH="1">
            <a:off x="3536812" y="4396224"/>
            <a:ext cx="1761462" cy="69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08458" y="4538795"/>
            <a:ext cx="225543" cy="59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530990" y="4951119"/>
                <a:ext cx="2858218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𝑋𝑊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,: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990" y="4951119"/>
                <a:ext cx="2858218" cy="6721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23" idx="3"/>
          </p:cNvCxnSpPr>
          <p:nvPr/>
        </p:nvCxnSpPr>
        <p:spPr>
          <a:xfrm>
            <a:off x="7738814" y="4396224"/>
            <a:ext cx="2904472" cy="69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27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007" y="-39311"/>
            <a:ext cx="10515600" cy="1325563"/>
          </a:xfrm>
        </p:spPr>
        <p:txBody>
          <a:bodyPr/>
          <a:lstStyle/>
          <a:p>
            <a:r>
              <a:rPr lang="en-US" dirty="0" err="1" smtClean="0"/>
              <a:t>Backprop</a:t>
            </a:r>
            <a:r>
              <a:rPr lang="en-US" dirty="0" smtClean="0"/>
              <a:t> across a neural net layer: derivation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655904" y="1269036"/>
            <a:ext cx="1680519" cy="1482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Z=f(</a:t>
            </a:r>
            <a:r>
              <a:rPr lang="en-US" dirty="0" err="1" smtClean="0"/>
              <a:t>XW+b</a:t>
            </a:r>
            <a:r>
              <a:rPr lang="en-US" dirty="0" smtClean="0"/>
              <a:t>)</a:t>
            </a:r>
            <a:endParaRPr lang="en-CA" dirty="0"/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>
            <a:off x="288423" y="2010441"/>
            <a:ext cx="136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36423" y="2010441"/>
            <a:ext cx="1260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2541" y="153264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X: input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401091" y="153264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: output</a:t>
            </a:r>
            <a:endParaRPr lang="en-CA" dirty="0"/>
          </a:p>
        </p:txBody>
      </p:sp>
      <p:cxnSp>
        <p:nvCxnSpPr>
          <p:cNvPr id="13" name="Straight Arrow Connector 12"/>
          <p:cNvCxnSpPr>
            <a:endCxn id="4" idx="4"/>
          </p:cNvCxnSpPr>
          <p:nvPr/>
        </p:nvCxnSpPr>
        <p:spPr>
          <a:xfrm flipV="1">
            <a:off x="2496163" y="2751846"/>
            <a:ext cx="1" cy="59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54758" y="3349346"/>
            <a:ext cx="178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W, b: parameters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890015" y="4953157"/>
                <a:ext cx="2979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015" y="4953157"/>
                <a:ext cx="297946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431" t="-4444" r="-20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5053289" y="1766080"/>
            <a:ext cx="1090668" cy="48872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50732" y="1810023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016245" y="1801785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483848" y="1810023"/>
            <a:ext cx="2965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f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4" idx="3"/>
          </p:cNvCxnSpPr>
          <p:nvPr/>
        </p:nvCxnSpPr>
        <p:spPr>
          <a:xfrm>
            <a:off x="7647294" y="1994689"/>
            <a:ext cx="1370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8" idx="1"/>
          </p:cNvCxnSpPr>
          <p:nvPr/>
        </p:nvCxnSpPr>
        <p:spPr>
          <a:xfrm>
            <a:off x="9312807" y="1986451"/>
            <a:ext cx="1171041" cy="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</p:cNvCxnSpPr>
          <p:nvPr/>
        </p:nvCxnSpPr>
        <p:spPr>
          <a:xfrm flipV="1">
            <a:off x="10780410" y="1993084"/>
            <a:ext cx="629839" cy="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04755" y="181002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3"/>
            <a:endCxn id="24" idx="1"/>
          </p:cNvCxnSpPr>
          <p:nvPr/>
        </p:nvCxnSpPr>
        <p:spPr>
          <a:xfrm>
            <a:off x="6709647" y="1994689"/>
            <a:ext cx="641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88922" y="2600887"/>
            <a:ext cx="43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baseline="-25000" dirty="0"/>
          </a:p>
        </p:txBody>
      </p:sp>
      <p:cxnSp>
        <p:nvCxnSpPr>
          <p:cNvPr id="36" name="Straight Arrow Connector 35"/>
          <p:cNvCxnSpPr>
            <a:stCxn id="35" idx="0"/>
            <a:endCxn id="24" idx="2"/>
          </p:cNvCxnSpPr>
          <p:nvPr/>
        </p:nvCxnSpPr>
        <p:spPr>
          <a:xfrm flipH="1" flipV="1">
            <a:off x="7499013" y="2179355"/>
            <a:ext cx="5964" cy="42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016245" y="26256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baseline="-25000" dirty="0"/>
          </a:p>
        </p:txBody>
      </p:sp>
      <p:cxnSp>
        <p:nvCxnSpPr>
          <p:cNvPr id="38" name="Straight Arrow Connector 37"/>
          <p:cNvCxnSpPr>
            <a:endCxn id="26" idx="2"/>
          </p:cNvCxnSpPr>
          <p:nvPr/>
        </p:nvCxnSpPr>
        <p:spPr>
          <a:xfrm flipV="1">
            <a:off x="9164526" y="2171117"/>
            <a:ext cx="0" cy="43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20577" y="1617119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 = XW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393869" y="163511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-25000" dirty="0"/>
              <a:t>2</a:t>
            </a:r>
            <a:r>
              <a:rPr lang="en-US" dirty="0" smtClean="0"/>
              <a:t> = Z</a:t>
            </a:r>
            <a:r>
              <a:rPr lang="en-US" baseline="-25000" dirty="0" smtClean="0"/>
              <a:t>1</a:t>
            </a:r>
            <a:r>
              <a:rPr lang="en-US" dirty="0" smtClean="0"/>
              <a:t>+b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10812086" y="161711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= </a:t>
            </a:r>
            <a:r>
              <a:rPr lang="en-US" dirty="0">
                <a:sym typeface="Symbol" panose="05050102010706020507" pitchFamily="18" charset="2"/>
              </a:rPr>
              <a:t>f</a:t>
            </a:r>
            <a:r>
              <a:rPr lang="en-US" dirty="0" smtClean="0"/>
              <a:t>(Z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2274943" y="4722311"/>
            <a:ext cx="1799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chain rule</a:t>
            </a:r>
          </a:p>
          <a:p>
            <a:r>
              <a:rPr lang="en-US" dirty="0" smtClean="0"/>
              <a:t>to computational</a:t>
            </a:r>
          </a:p>
          <a:p>
            <a:r>
              <a:rPr lang="en-US" dirty="0" smtClean="0"/>
              <a:t>nodes: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596812" y="4507086"/>
                <a:ext cx="16276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812" y="4507086"/>
                <a:ext cx="162769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996" t="-2174" r="-299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596812" y="4939411"/>
                <a:ext cx="10876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812" y="4939411"/>
                <a:ext cx="108760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056" r="-280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596812" y="5439711"/>
                <a:ext cx="1349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812" y="5439711"/>
                <a:ext cx="134928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072" t="-4348" r="-135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Brace 58"/>
          <p:cNvSpPr/>
          <p:nvPr/>
        </p:nvSpPr>
        <p:spPr>
          <a:xfrm>
            <a:off x="6305029" y="4425533"/>
            <a:ext cx="504345" cy="13322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7013868" y="4884164"/>
            <a:ext cx="729619" cy="41498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9199096">
            <a:off x="3770046" y="3526078"/>
            <a:ext cx="3558450" cy="2989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401091" y="6413407"/>
            <a:ext cx="516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Similarly, we can derive </a:t>
            </a:r>
            <a:r>
              <a:rPr lang="en-US" dirty="0" err="1"/>
              <a:t>backprop</a:t>
            </a:r>
            <a:r>
              <a:rPr lang="en-US" dirty="0"/>
              <a:t> </a:t>
            </a:r>
            <a:r>
              <a:rPr lang="en-US" dirty="0" smtClean="0"/>
              <a:t>rules for </a:t>
            </a:r>
            <a:r>
              <a:rPr lang="en-US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W</a:t>
            </a:r>
            <a:r>
              <a:rPr lang="en-US" i="1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and </a:t>
            </a:r>
            <a:r>
              <a:rPr lang="en-US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b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0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539</Words>
  <Application>Microsoft Office PowerPoint</Application>
  <PresentationFormat>Widescreen</PresentationFormat>
  <Paragraphs>142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Office Theme</vt:lpstr>
      <vt:lpstr>MNIST Digit Classification with Neural Net</vt:lpstr>
      <vt:lpstr>Agenda</vt:lpstr>
      <vt:lpstr>PowerPoint Presentation</vt:lpstr>
      <vt:lpstr>MNIST classification problem</vt:lpstr>
      <vt:lpstr>NN Architecture for MNIST Classification</vt:lpstr>
      <vt:lpstr>Softmax and cross-entropy loss</vt:lpstr>
      <vt:lpstr>Softmax and cross-entropy loss: backprop</vt:lpstr>
      <vt:lpstr>Backprop across a neural net layer</vt:lpstr>
      <vt:lpstr>Backprop across a neural net layer: derivation</vt:lpstr>
      <vt:lpstr>NN for MNIST Classification: Gradients</vt:lpstr>
      <vt:lpstr>Learning MNIST NN with Backprop and SGD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Digit Classification with Neural Net</dc:title>
  <dc:creator>Nilanjan</dc:creator>
  <cp:lastModifiedBy>Windows User</cp:lastModifiedBy>
  <cp:revision>41</cp:revision>
  <dcterms:created xsi:type="dcterms:W3CDTF">2017-09-30T22:31:20Z</dcterms:created>
  <dcterms:modified xsi:type="dcterms:W3CDTF">2019-07-11T17:52:52Z</dcterms:modified>
</cp:coreProperties>
</file>