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81" r:id="rId5"/>
    <p:sldId id="279" r:id="rId6"/>
    <p:sldId id="280" r:id="rId7"/>
    <p:sldId id="260" r:id="rId8"/>
    <p:sldId id="263" r:id="rId9"/>
    <p:sldId id="264" r:id="rId10"/>
    <p:sldId id="265" r:id="rId11"/>
    <p:sldId id="266" r:id="rId12"/>
    <p:sldId id="267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68" r:id="rId21"/>
    <p:sldId id="269" r:id="rId22"/>
    <p:sldId id="28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748C-5DDD-4314-BF54-83460D9105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9.png"/><Relationship Id="rId5" Type="http://schemas.openxmlformats.org/officeDocument/2006/relationships/image" Target="../media/image160.png"/><Relationship Id="rId10" Type="http://schemas.openxmlformats.org/officeDocument/2006/relationships/image" Target="../media/image28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Computing Science</a:t>
            </a:r>
          </a:p>
          <a:p>
            <a:r>
              <a:rPr lang="en-US" dirty="0" smtClean="0"/>
              <a:t>University of Alberta</a:t>
            </a:r>
          </a:p>
          <a:p>
            <a:r>
              <a:rPr lang="en-US" dirty="0" err="1" smtClean="0"/>
              <a:t>Nilanjan</a:t>
            </a:r>
            <a:r>
              <a:rPr lang="en-US" dirty="0" smtClean="0"/>
              <a:t> 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1" y="26866"/>
            <a:ext cx="10515600" cy="878789"/>
          </a:xfrm>
        </p:spPr>
        <p:txBody>
          <a:bodyPr>
            <a:normAutofit/>
          </a:bodyPr>
          <a:lstStyle/>
          <a:p>
            <a:r>
              <a:rPr lang="en-US" dirty="0" smtClean="0"/>
              <a:t>Chain rule of derivative…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32011" y="989636"/>
            <a:ext cx="1894702" cy="186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Z=f(X;W)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6226713" y="1924630"/>
            <a:ext cx="14992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7855" y="142624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8" name="Straight Arrow Connector 7"/>
          <p:cNvCxnSpPr>
            <a:stCxn id="20" idx="6"/>
            <a:endCxn id="3" idx="2"/>
          </p:cNvCxnSpPr>
          <p:nvPr/>
        </p:nvCxnSpPr>
        <p:spPr>
          <a:xfrm>
            <a:off x="2675456" y="1915298"/>
            <a:ext cx="1656555" cy="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1092" y="14262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3" idx="4"/>
          </p:cNvCxnSpPr>
          <p:nvPr/>
        </p:nvCxnSpPr>
        <p:spPr>
          <a:xfrm flipV="1">
            <a:off x="5279362" y="2859625"/>
            <a:ext cx="0" cy="89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4437" y="3823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726000" y="989635"/>
            <a:ext cx="1894702" cy="18699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Z=f(X;W)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6"/>
          </p:cNvCxnSpPr>
          <p:nvPr/>
        </p:nvCxnSpPr>
        <p:spPr>
          <a:xfrm flipV="1">
            <a:off x="9620702" y="1924629"/>
            <a:ext cx="1136822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11374" y="173996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 flipV="1">
            <a:off x="11303281" y="2109295"/>
            <a:ext cx="0" cy="102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7524" y="320595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output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0754" y="980303"/>
            <a:ext cx="1894702" cy="18699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Z=f(X;W)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141946" y="1915298"/>
            <a:ext cx="638808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4751" y="5244992"/>
            <a:ext cx="300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X, Z, W are </a:t>
            </a:r>
            <a:r>
              <a:rPr lang="en-US" dirty="0" smtClean="0">
                <a:solidFill>
                  <a:srgbClr val="FF0000"/>
                </a:solidFill>
              </a:rPr>
              <a:t>matrices or vectors</a:t>
            </a:r>
            <a:r>
              <a:rPr lang="en-US" dirty="0" smtClean="0"/>
              <a:t>, then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71073" y="5119706"/>
                <a:ext cx="293548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3" y="5119706"/>
                <a:ext cx="2935483" cy="622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524882" y="3823452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(parameter)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71073" y="6046628"/>
                <a:ext cx="30151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3" y="6046628"/>
                <a:ext cx="3015184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949514" y="5742056"/>
            <a:ext cx="397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“*” refers to matrix vector multiplication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6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61" y="176932"/>
            <a:ext cx="10515600" cy="661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cxnSp>
        <p:nvCxnSpPr>
          <p:cNvPr id="3" name="Straight Arrow Connector 2"/>
          <p:cNvCxnSpPr>
            <a:stCxn id="20" idx="3"/>
          </p:cNvCxnSpPr>
          <p:nvPr/>
        </p:nvCxnSpPr>
        <p:spPr>
          <a:xfrm>
            <a:off x="5427643" y="1924630"/>
            <a:ext cx="2298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36936" y="1519114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=XW= x1w1+x2w2</a:t>
            </a:r>
            <a:endParaRPr lang="en-US" dirty="0"/>
          </a:p>
        </p:txBody>
      </p:sp>
      <p:cxnSp>
        <p:nvCxnSpPr>
          <p:cNvPr id="5" name="Straight Arrow Connector 4"/>
          <p:cNvCxnSpPr>
            <a:endCxn id="20" idx="1"/>
          </p:cNvCxnSpPr>
          <p:nvPr/>
        </p:nvCxnSpPr>
        <p:spPr>
          <a:xfrm>
            <a:off x="2675456" y="1915298"/>
            <a:ext cx="2455625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52247" y="151778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X=[x1, x2]</a:t>
            </a:r>
            <a:endParaRPr lang="en-US" baseline="30000" dirty="0"/>
          </a:p>
        </p:txBody>
      </p:sp>
      <p:cxnSp>
        <p:nvCxnSpPr>
          <p:cNvPr id="7" name="Straight Arrow Connector 6"/>
          <p:cNvCxnSpPr>
            <a:endCxn id="20" idx="2"/>
          </p:cNvCxnSpPr>
          <p:nvPr/>
        </p:nvCxnSpPr>
        <p:spPr>
          <a:xfrm flipV="1">
            <a:off x="5279362" y="2109296"/>
            <a:ext cx="0" cy="164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2659" y="375754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W=[w1, w2]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59839" y="932012"/>
            <a:ext cx="116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1x2 vector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75623" y="1151228"/>
            <a:ext cx="776624" cy="39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22491" y="3450536"/>
            <a:ext cx="116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2x1 vector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04642" y="3602767"/>
            <a:ext cx="758017" cy="21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1224" y="82290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996065" y="1243841"/>
            <a:ext cx="1373827" cy="3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2681" y="467909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15908" y="4552583"/>
                <a:ext cx="449520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08" y="4552583"/>
                <a:ext cx="4495205" cy="5275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28920" y="5495815"/>
                <a:ext cx="390619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920" y="5495815"/>
                <a:ext cx="3906198" cy="527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369891" y="5126483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1081" y="1739964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61" y="176932"/>
            <a:ext cx="10515600" cy="661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5337" y="494181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15908" y="4552583"/>
                <a:ext cx="2460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08" y="4552583"/>
                <a:ext cx="246099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85" t="-4444" r="-496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088876" y="4941817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15907" y="5347617"/>
                <a:ext cx="2440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07" y="5347617"/>
                <a:ext cx="244041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0" t="-4348" r="-3250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38" idx="3"/>
          </p:cNvCxnSpPr>
          <p:nvPr/>
        </p:nvCxnSpPr>
        <p:spPr>
          <a:xfrm flipV="1">
            <a:off x="6169049" y="2097040"/>
            <a:ext cx="2298357" cy="2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71067" y="173748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Z=XW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38" idx="1"/>
          </p:cNvCxnSpPr>
          <p:nvPr/>
        </p:nvCxnSpPr>
        <p:spPr>
          <a:xfrm>
            <a:off x="3416862" y="2087707"/>
            <a:ext cx="2455625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64433" y="178287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baseline="30000" dirty="0"/>
          </a:p>
        </p:txBody>
      </p:sp>
      <p:cxnSp>
        <p:nvCxnSpPr>
          <p:cNvPr id="29" name="Straight Arrow Connector 28"/>
          <p:cNvCxnSpPr>
            <a:endCxn id="38" idx="2"/>
          </p:cNvCxnSpPr>
          <p:nvPr/>
        </p:nvCxnSpPr>
        <p:spPr>
          <a:xfrm flipV="1">
            <a:off x="6020768" y="2305916"/>
            <a:ext cx="0" cy="162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25843" y="39762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2101245" y="1104421"/>
            <a:ext cx="116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1x2 vector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28" idx="1"/>
          </p:cNvCxnSpPr>
          <p:nvPr/>
        </p:nvCxnSpPr>
        <p:spPr>
          <a:xfrm>
            <a:off x="3217029" y="1323637"/>
            <a:ext cx="1647404" cy="64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15834" y="3560626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2x3 matrix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546048" y="3775176"/>
            <a:ext cx="1279795" cy="38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3"/>
          </p:cNvCxnSpPr>
          <p:nvPr/>
        </p:nvCxnSpPr>
        <p:spPr>
          <a:xfrm flipH="1">
            <a:off x="7303960" y="1416250"/>
            <a:ext cx="807338" cy="5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43264" y="1028920"/>
            <a:ext cx="116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1x3 vector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97418" y="1897242"/>
            <a:ext cx="1541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Matrix-vector</a:t>
            </a:r>
          </a:p>
          <a:p>
            <a:r>
              <a:rPr lang="en-US" dirty="0"/>
              <a:t>m</a:t>
            </a:r>
            <a:r>
              <a:rPr lang="en-US" dirty="0" smtClean="0"/>
              <a:t>ultiplication: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72487" y="1936584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76" y="80649"/>
            <a:ext cx="10515600" cy="68173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Backprop</a:t>
            </a:r>
            <a:r>
              <a:rPr lang="en-US" dirty="0" smtClean="0"/>
              <a:t> derivation</a:t>
            </a:r>
            <a:endParaRPr lang="en-US" dirty="0"/>
          </a:p>
        </p:txBody>
      </p:sp>
      <p:cxnSp>
        <p:nvCxnSpPr>
          <p:cNvPr id="4" name="Straight Arrow Connector 3"/>
          <p:cNvCxnSpPr>
            <a:stCxn id="27" idx="3"/>
          </p:cNvCxnSpPr>
          <p:nvPr/>
        </p:nvCxnSpPr>
        <p:spPr>
          <a:xfrm flipV="1">
            <a:off x="5427643" y="1924631"/>
            <a:ext cx="2298357" cy="2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29661" y="156507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Z=XW</a:t>
            </a:r>
            <a:endParaRPr lang="en-US" dirty="0"/>
          </a:p>
        </p:txBody>
      </p:sp>
      <p:cxnSp>
        <p:nvCxnSpPr>
          <p:cNvPr id="6" name="Straight Arrow Connector 5"/>
          <p:cNvCxnSpPr>
            <a:endCxn id="27" idx="1"/>
          </p:cNvCxnSpPr>
          <p:nvPr/>
        </p:nvCxnSpPr>
        <p:spPr>
          <a:xfrm>
            <a:off x="2675456" y="1915298"/>
            <a:ext cx="2455625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23027" y="16104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baseline="30000" dirty="0"/>
          </a:p>
        </p:txBody>
      </p:sp>
      <p:cxnSp>
        <p:nvCxnSpPr>
          <p:cNvPr id="8" name="Straight Arrow Connector 7"/>
          <p:cNvCxnSpPr>
            <a:endCxn id="27" idx="2"/>
          </p:cNvCxnSpPr>
          <p:nvPr/>
        </p:nvCxnSpPr>
        <p:spPr>
          <a:xfrm flipV="1">
            <a:off x="5279362" y="2133507"/>
            <a:ext cx="0" cy="162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4437" y="38038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59839" y="932012"/>
            <a:ext cx="116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1x2 vector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475623" y="1151228"/>
            <a:ext cx="1647404" cy="64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4428" y="3388217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2x3 matrix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3804642" y="3602767"/>
            <a:ext cx="1279795" cy="38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3"/>
          </p:cNvCxnSpPr>
          <p:nvPr/>
        </p:nvCxnSpPr>
        <p:spPr>
          <a:xfrm flipH="1">
            <a:off x="6562554" y="1243841"/>
            <a:ext cx="807338" cy="5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5337" y="494181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5908" y="4552583"/>
                <a:ext cx="2460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08" y="4552583"/>
                <a:ext cx="246099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85" t="-4444" r="-496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301858" y="856511"/>
            <a:ext cx="116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1x3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15907" y="5347617"/>
                <a:ext cx="2440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07" y="5347617"/>
                <a:ext cx="244041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0" t="-4348" r="-3250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69993" y="5624616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Loss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993" y="5624616"/>
                <a:ext cx="14998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46" t="-4444" r="-48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869993" y="4599944"/>
            <a:ext cx="1385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short </a:t>
            </a:r>
          </a:p>
          <a:p>
            <a:r>
              <a:rPr lang="en-US" dirty="0" smtClean="0"/>
              <a:t>notation for </a:t>
            </a:r>
          </a:p>
          <a:p>
            <a:r>
              <a:rPr lang="en-US" dirty="0" smtClean="0"/>
              <a:t>gradients:</a:t>
            </a:r>
            <a:endParaRPr lang="en-US" dirty="0"/>
          </a:p>
        </p:txBody>
      </p:sp>
      <p:sp>
        <p:nvSpPr>
          <p:cNvPr id="23" name="Curved Down Arrow 22"/>
          <p:cNvSpPr/>
          <p:nvPr/>
        </p:nvSpPr>
        <p:spPr>
          <a:xfrm>
            <a:off x="3863546" y="4102443"/>
            <a:ext cx="5288692" cy="3707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464677" y="4634512"/>
                <a:ext cx="1250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77" y="4634512"/>
                <a:ext cx="125059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390" t="-4348" r="-488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464676" y="5268732"/>
                <a:ext cx="1250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76" y="5268732"/>
                <a:ext cx="12505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390" t="-4348" r="-4390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56012" y="1724833"/>
            <a:ext cx="1541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Matrix-vector</a:t>
            </a:r>
          </a:p>
          <a:p>
            <a:r>
              <a:rPr lang="en-US" dirty="0"/>
              <a:t>m</a:t>
            </a:r>
            <a:r>
              <a:rPr lang="en-US" dirty="0" smtClean="0"/>
              <a:t>ultiplication: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31081" y="1764175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Backprop</a:t>
            </a:r>
            <a:r>
              <a:rPr lang="en-US" dirty="0" smtClean="0"/>
              <a:t> derivation…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0324" y="2051222"/>
                <a:ext cx="6256200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Loss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24" y="2051222"/>
                <a:ext cx="6256200" cy="718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7562335" y="2224216"/>
            <a:ext cx="972065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65616" y="2202590"/>
                <a:ext cx="1250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616" y="2202590"/>
                <a:ext cx="12505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390" t="-4348" r="-976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29514" y="3204519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component </a:t>
            </a:r>
          </a:p>
          <a:p>
            <a:r>
              <a:rPr lang="en-US" dirty="0" smtClean="0"/>
              <a:t>of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smtClean="0"/>
              <a:t>X </a:t>
            </a:r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1109119" y="2553730"/>
            <a:ext cx="110081" cy="65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2298357" y="2211639"/>
            <a:ext cx="362465" cy="14745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525" y="4374292"/>
            <a:ext cx="23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 of derivative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79589" y="3286897"/>
            <a:ext cx="65903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16200000">
            <a:off x="4648904" y="2569703"/>
            <a:ext cx="362465" cy="121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40721" y="3481518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</a:t>
            </a:r>
            <a:r>
              <a:rPr lang="en-US" i="1" dirty="0" err="1" smtClean="0"/>
              <a:t>Z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22194" y="4621427"/>
            <a:ext cx="16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component </a:t>
            </a:r>
          </a:p>
          <a:p>
            <a:r>
              <a:rPr lang="en-US" dirty="0" smtClean="0"/>
              <a:t>of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smtClean="0"/>
              <a:t>Z </a:t>
            </a:r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659396" y="2553731"/>
            <a:ext cx="26973" cy="200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72363" y="3527684"/>
                <a:ext cx="2477217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63" y="3527684"/>
                <a:ext cx="2477217" cy="8107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4" idx="0"/>
          </p:cNvCxnSpPr>
          <p:nvPr/>
        </p:nvCxnSpPr>
        <p:spPr>
          <a:xfrm flipH="1" flipV="1">
            <a:off x="6626736" y="2553730"/>
            <a:ext cx="324813" cy="65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3397" y="3207776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Because,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30032" y="3130158"/>
            <a:ext cx="242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Writing in matrix-vector</a:t>
            </a:r>
          </a:p>
          <a:p>
            <a:r>
              <a:rPr lang="en-US" dirty="0" smtClean="0"/>
              <a:t>multiplication form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9630032" y="2553730"/>
            <a:ext cx="815546" cy="57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Backprop</a:t>
            </a:r>
            <a:r>
              <a:rPr lang="en-US" dirty="0" smtClean="0"/>
              <a:t> derivation…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0324" y="2051222"/>
                <a:ext cx="6314998" cy="737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Loss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24" y="2051222"/>
                <a:ext cx="6314998" cy="7377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7562335" y="2224216"/>
            <a:ext cx="972065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514" y="3204519"/>
            <a:ext cx="181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en-US" baseline="30000" dirty="0" err="1" smtClean="0"/>
              <a:t>th</a:t>
            </a:r>
            <a:r>
              <a:rPr lang="en-US" dirty="0" smtClean="0"/>
              <a:t> component </a:t>
            </a:r>
          </a:p>
          <a:p>
            <a:r>
              <a:rPr lang="en-US" dirty="0" smtClean="0"/>
              <a:t>of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smtClean="0"/>
              <a:t>W </a:t>
            </a:r>
            <a:r>
              <a:rPr lang="en-US" dirty="0" smtClean="0"/>
              <a:t>matrix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1219200" y="2553731"/>
            <a:ext cx="16556" cy="65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2298357" y="2211639"/>
            <a:ext cx="362465" cy="14745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525" y="4374292"/>
            <a:ext cx="23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 of derivative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79589" y="3286897"/>
            <a:ext cx="65903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16200000">
            <a:off x="5106263" y="2537053"/>
            <a:ext cx="362465" cy="121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56661" y="3343018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</a:t>
            </a:r>
            <a:r>
              <a:rPr lang="en-US" i="1" dirty="0" err="1" smtClean="0"/>
              <a:t>Z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17062" y="5274521"/>
            <a:ext cx="16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component </a:t>
            </a:r>
          </a:p>
          <a:p>
            <a:r>
              <a:rPr lang="en-US" dirty="0" smtClean="0"/>
              <a:t>of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smtClean="0"/>
              <a:t>Z </a:t>
            </a:r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96000" y="2636110"/>
            <a:ext cx="0" cy="25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13287" y="3761267"/>
                <a:ext cx="5138651" cy="830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87" y="3761267"/>
                <a:ext cx="5138651" cy="830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4" idx="0"/>
          </p:cNvCxnSpPr>
          <p:nvPr/>
        </p:nvCxnSpPr>
        <p:spPr>
          <a:xfrm flipH="1" flipV="1">
            <a:off x="6921604" y="2738783"/>
            <a:ext cx="29945" cy="46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3397" y="3207776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Because,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09073" y="2759382"/>
            <a:ext cx="242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Writing in matrix-vector</a:t>
            </a:r>
          </a:p>
          <a:p>
            <a:r>
              <a:rPr lang="en-US" dirty="0" smtClean="0"/>
              <a:t>multiplication form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9630032" y="2553730"/>
            <a:ext cx="807309" cy="27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83087" y="2213402"/>
                <a:ext cx="1250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087" y="2213402"/>
                <a:ext cx="125059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390" t="-4348" r="-4390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7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083"/>
          </a:xfrm>
        </p:spPr>
        <p:txBody>
          <a:bodyPr/>
          <a:lstStyle/>
          <a:p>
            <a:r>
              <a:rPr lang="en-US" dirty="0" err="1"/>
              <a:t>Backprop</a:t>
            </a:r>
            <a:r>
              <a:rPr lang="en-US" dirty="0"/>
              <a:t> derivation…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6523" y="2118615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4020065" y="2303281"/>
            <a:ext cx="91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92987" y="1892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4143" y="191397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</a:t>
            </a:r>
            <a:r>
              <a:rPr lang="en-US" dirty="0" err="1" smtClean="0"/>
              <a:t>X+b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3085" y="2303281"/>
            <a:ext cx="91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5084804" y="2487947"/>
            <a:ext cx="0" cy="46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19101" y="295738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04830" y="1598355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5718" y="2688604"/>
            <a:ext cx="142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2x1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13493" y="1596911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0039" y="2111803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“Broadcast” addition: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3678301"/>
                <a:ext cx="624517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8301"/>
                <a:ext cx="6245171" cy="672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7387726" y="3861733"/>
            <a:ext cx="978408" cy="30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70489" y="3861733"/>
                <a:ext cx="8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89" y="3861733"/>
                <a:ext cx="8977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81" r="-540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/>
          <p:cNvSpPr/>
          <p:nvPr/>
        </p:nvSpPr>
        <p:spPr>
          <a:xfrm rot="16200000">
            <a:off x="2200470" y="4000457"/>
            <a:ext cx="560173" cy="171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27655" y="517830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71061" y="4721710"/>
            <a:ext cx="147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k</a:t>
            </a:r>
            <a:r>
              <a:rPr lang="en-US" baseline="-25000" dirty="0" smtClean="0"/>
              <a:t>, </a:t>
            </a:r>
            <a:r>
              <a:rPr lang="en-US" i="1" baseline="-25000" dirty="0" smtClean="0"/>
              <a:t>l</a:t>
            </a:r>
            <a:endParaRPr lang="en-US" i="1" baseline="-25000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5139131" y="3993853"/>
            <a:ext cx="348724" cy="980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76535" y="5049638"/>
                <a:ext cx="4015586" cy="626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nd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535" y="5049638"/>
                <a:ext cx="4015586" cy="6260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6800335" y="4309675"/>
            <a:ext cx="152400" cy="26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20221" y="464053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083"/>
          </a:xfrm>
        </p:spPr>
        <p:txBody>
          <a:bodyPr/>
          <a:lstStyle/>
          <a:p>
            <a:r>
              <a:rPr lang="en-US" dirty="0" err="1"/>
              <a:t>Backprop</a:t>
            </a:r>
            <a:r>
              <a:rPr lang="en-US" dirty="0"/>
              <a:t> </a:t>
            </a:r>
            <a:r>
              <a:rPr lang="en-US" dirty="0" smtClean="0"/>
              <a:t>derivation for broadcast addition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6523" y="2118615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4020065" y="2303281"/>
            <a:ext cx="91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92987" y="1892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4143" y="191397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</a:t>
            </a:r>
            <a:r>
              <a:rPr lang="en-US" dirty="0" err="1" smtClean="0"/>
              <a:t>X+b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33085" y="2303281"/>
            <a:ext cx="91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5084804" y="2487947"/>
            <a:ext cx="0" cy="46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19101" y="295738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04830" y="1598355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>
                <a:solidFill>
                  <a:srgbClr val="FF0000"/>
                </a:solidFill>
              </a:rPr>
              <a:t>2x8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5718" y="2688604"/>
            <a:ext cx="142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1x8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13493" y="1596911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>
                <a:solidFill>
                  <a:srgbClr val="FF0000"/>
                </a:solidFill>
              </a:rPr>
              <a:t>2x8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0039" y="2111803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“Broadcast” addition: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3678301"/>
                <a:ext cx="629858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8301"/>
                <a:ext cx="6298584" cy="672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7387726" y="3820543"/>
            <a:ext cx="978408" cy="30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67667" y="3637503"/>
                <a:ext cx="149733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667" y="3637503"/>
                <a:ext cx="1497333" cy="6721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/>
          <p:cNvSpPr/>
          <p:nvPr/>
        </p:nvSpPr>
        <p:spPr>
          <a:xfrm rot="16200000">
            <a:off x="2105734" y="4095192"/>
            <a:ext cx="560173" cy="15220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27655" y="517830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4725" y="4729929"/>
            <a:ext cx="147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Substitute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k</a:t>
            </a:r>
            <a:r>
              <a:rPr lang="en-US" baseline="-25000" dirty="0" smtClean="0"/>
              <a:t>, </a:t>
            </a:r>
            <a:r>
              <a:rPr lang="en-US" i="1" baseline="-25000" dirty="0" smtClean="0"/>
              <a:t>l</a:t>
            </a:r>
            <a:endParaRPr lang="en-US" i="1" baseline="-25000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4863075" y="3993853"/>
            <a:ext cx="348724" cy="980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76535" y="5049638"/>
                <a:ext cx="307642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535" y="5049638"/>
                <a:ext cx="3076420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6800335" y="4309675"/>
            <a:ext cx="152400" cy="26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20221" y="464053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r>
              <a:rPr lang="en-US" dirty="0"/>
              <a:t> </a:t>
            </a:r>
            <a:r>
              <a:rPr lang="en-US" dirty="0" smtClean="0"/>
              <a:t>derivation for activation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562" y="188166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Non-linear function:</a:t>
            </a:r>
          </a:p>
          <a:p>
            <a:r>
              <a:rPr lang="en-US" dirty="0" smtClean="0"/>
              <a:t>(applied </a:t>
            </a:r>
            <a:r>
              <a:rPr lang="en-US" dirty="0" smtClean="0">
                <a:solidFill>
                  <a:srgbClr val="FF0000"/>
                </a:solidFill>
              </a:rPr>
              <a:t>pointwise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9668" y="1899331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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2793210" y="2083997"/>
            <a:ext cx="91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6132" y="16727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7288" y="169469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</a:t>
            </a:r>
            <a:r>
              <a:rPr lang="en-US" dirty="0" smtClean="0">
                <a:sym typeface="Symbol" panose="05050102010706020507" pitchFamily="18" charset="2"/>
              </a:rPr>
              <a:t>(</a:t>
            </a:r>
            <a:r>
              <a:rPr lang="en-US" dirty="0" smtClean="0"/>
              <a:t>X)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06230" y="2083997"/>
            <a:ext cx="91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14794" y="1717157"/>
                <a:ext cx="3540585" cy="70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94" y="1717157"/>
                <a:ext cx="3540585" cy="706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06038" y="3073501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non-linear</a:t>
            </a:r>
          </a:p>
          <a:p>
            <a:r>
              <a:rPr lang="en-US" dirty="0" smtClean="0"/>
              <a:t>function is sigmoid,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51999" y="4301229"/>
                <a:ext cx="753308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99" y="4301229"/>
                <a:ext cx="7533088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21861" y="3111876"/>
                <a:ext cx="207601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61" y="3111876"/>
                <a:ext cx="2076018" cy="5695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 rot="17794231">
            <a:off x="8295046" y="3432529"/>
            <a:ext cx="1878266" cy="14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4245953">
            <a:off x="9620099" y="3478928"/>
            <a:ext cx="2110154" cy="158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77665" y="188166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chain rule: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750210" y="5200012"/>
                <a:ext cx="335296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)(1−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210" y="5200012"/>
                <a:ext cx="3352969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9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</a:t>
            </a:r>
            <a:r>
              <a:rPr lang="en-US" dirty="0" smtClean="0"/>
              <a:t> derivation for loss function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95632" y="2380735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Euclidean loss function: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60573" y="2278352"/>
                <a:ext cx="4574394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73" y="2278352"/>
                <a:ext cx="4574394" cy="6722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4003590"/>
            <a:ext cx="280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component of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vector: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4141" y="3852138"/>
                <a:ext cx="560531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141" y="3852138"/>
                <a:ext cx="5605317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5016" y="4983892"/>
            <a:ext cx="226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vector notation: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60573" y="5011104"/>
                <a:ext cx="1625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73" y="5011104"/>
                <a:ext cx="162518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9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Neural Net? </a:t>
            </a:r>
          </a:p>
          <a:p>
            <a:pPr lvl="1"/>
            <a:r>
              <a:rPr lang="en-US" dirty="0" smtClean="0"/>
              <a:t>Neural net as a computational graph</a:t>
            </a:r>
          </a:p>
          <a:p>
            <a:r>
              <a:rPr lang="en-US" dirty="0" smtClean="0"/>
              <a:t>Approximating “XOR” function with neural net</a:t>
            </a:r>
            <a:endParaRPr lang="en-US" dirty="0"/>
          </a:p>
          <a:p>
            <a:r>
              <a:rPr lang="en-US" dirty="0" smtClean="0"/>
              <a:t>Understanding backpropagation</a:t>
            </a:r>
          </a:p>
          <a:p>
            <a:r>
              <a:rPr lang="en-US" dirty="0" smtClean="0"/>
              <a:t>Universal function approximation by a neural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305"/>
            <a:ext cx="10515600" cy="765685"/>
          </a:xfrm>
        </p:spPr>
        <p:txBody>
          <a:bodyPr/>
          <a:lstStyle/>
          <a:p>
            <a:r>
              <a:rPr lang="en-US" dirty="0" smtClean="0"/>
              <a:t>Apply chain rule to XOR 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3914" y="1855005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3009" y="1855005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81" y="1846767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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6614" y="1855005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2577" y="1846767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2475" y="1846767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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540476" y="2039671"/>
            <a:ext cx="154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379571" y="2031433"/>
            <a:ext cx="126451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4940643" y="2031433"/>
            <a:ext cx="1245971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 flipV="1">
            <a:off x="6483176" y="2031433"/>
            <a:ext cx="1399401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8179139" y="2031433"/>
            <a:ext cx="129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465" y="15584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4" idx="1"/>
          </p:cNvCxnSpPr>
          <p:nvPr/>
        </p:nvCxnSpPr>
        <p:spPr>
          <a:xfrm>
            <a:off x="667357" y="1743109"/>
            <a:ext cx="576557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982" y="1121151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</a:t>
            </a:r>
            <a:r>
              <a:rPr lang="en-US" dirty="0" smtClean="0">
                <a:solidFill>
                  <a:srgbClr val="FF0000"/>
                </a:solidFill>
              </a:rPr>
              <a:t>4x2</a:t>
            </a:r>
            <a:r>
              <a:rPr lang="en-US" dirty="0" smtClean="0"/>
              <a:t> matrix)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9769037" y="2031433"/>
            <a:ext cx="800109" cy="35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65599" y="1849169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30000" dirty="0" err="1" smtClean="0"/>
              <a:t>p</a:t>
            </a:r>
            <a:r>
              <a:rPr lang="en-US" baseline="30000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ym typeface="Symbol" panose="05050102010706020507" pitchFamily="18" charset="2"/>
              </a:rPr>
              <a:t></a:t>
            </a:r>
            <a:r>
              <a:rPr lang="en-US" dirty="0" smtClean="0"/>
              <a:t>(Z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03883" y="1522058"/>
            <a:ext cx="202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(</a:t>
            </a:r>
            <a:r>
              <a:rPr lang="en-US" dirty="0" smtClean="0">
                <a:solidFill>
                  <a:srgbClr val="FF0000"/>
                </a:solidFill>
              </a:rPr>
              <a:t>4x1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84173" y="2224337"/>
            <a:ext cx="58381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0125111" y="2522270"/>
            <a:ext cx="444035" cy="61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69037" y="31346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522982" y="3489648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output (</a:t>
            </a:r>
            <a:r>
              <a:rPr lang="en-US" dirty="0" smtClean="0">
                <a:solidFill>
                  <a:srgbClr val="FF0000"/>
                </a:solidFill>
              </a:rPr>
              <a:t>4x1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7996" y="26521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cxnSp>
        <p:nvCxnSpPr>
          <p:cNvPr id="42" name="Straight Arrow Connector 41"/>
          <p:cNvCxnSpPr>
            <a:stCxn id="40" idx="0"/>
            <a:endCxn id="4" idx="2"/>
          </p:cNvCxnSpPr>
          <p:nvPr/>
        </p:nvCxnSpPr>
        <p:spPr>
          <a:xfrm flipV="1">
            <a:off x="1392195" y="2224337"/>
            <a:ext cx="0" cy="4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38769" y="264377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/>
          <p:cNvCxnSpPr>
            <a:stCxn id="43" idx="0"/>
            <a:endCxn id="5" idx="2"/>
          </p:cNvCxnSpPr>
          <p:nvPr/>
        </p:nvCxnSpPr>
        <p:spPr>
          <a:xfrm flipV="1">
            <a:off x="3231290" y="2224337"/>
            <a:ext cx="0" cy="4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96000" y="264171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38337" y="265625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/>
          <p:cNvCxnSpPr>
            <a:stCxn id="47" idx="0"/>
            <a:endCxn id="7" idx="2"/>
          </p:cNvCxnSpPr>
          <p:nvPr/>
        </p:nvCxnSpPr>
        <p:spPr>
          <a:xfrm flipV="1">
            <a:off x="6330199" y="2224337"/>
            <a:ext cx="4696" cy="41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0"/>
            <a:endCxn id="8" idx="2"/>
          </p:cNvCxnSpPr>
          <p:nvPr/>
        </p:nvCxnSpPr>
        <p:spPr>
          <a:xfrm flipV="1">
            <a:off x="8030858" y="2216099"/>
            <a:ext cx="0" cy="44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9181" y="2968601"/>
            <a:ext cx="23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2x8</a:t>
            </a:r>
            <a:r>
              <a:rPr lang="en-US" dirty="0" smtClean="0"/>
              <a:t> matrix)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63664" y="2968601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1x8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8453" y="2968601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8x1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1996" y="2963105"/>
            <a:ext cx="18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(scalar)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13759" y="166210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XW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450629" y="165036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/>
              <a:t>2</a:t>
            </a:r>
            <a:r>
              <a:rPr lang="en-US" dirty="0" smtClean="0"/>
              <a:t> = Z</a:t>
            </a:r>
            <a:r>
              <a:rPr lang="en-US" baseline="-25000" dirty="0" smtClean="0"/>
              <a:t>1</a:t>
            </a:r>
            <a:r>
              <a:rPr lang="en-US" dirty="0" smtClean="0"/>
              <a:t>+b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003963" y="16038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</a:t>
            </a:r>
            <a:r>
              <a:rPr lang="en-US" dirty="0" smtClean="0"/>
              <a:t>(Z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6605248" y="160380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/>
              <a:t>4</a:t>
            </a:r>
            <a:r>
              <a:rPr lang="en-US" dirty="0" smtClean="0"/>
              <a:t> = </a:t>
            </a:r>
            <a:r>
              <a:rPr lang="en-US" dirty="0"/>
              <a:t>Z</a:t>
            </a:r>
            <a:r>
              <a:rPr lang="en-US" baseline="-25000" dirty="0"/>
              <a:t>3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8196650" y="162199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5</a:t>
            </a:r>
            <a:r>
              <a:rPr lang="en-US" dirty="0" smtClean="0"/>
              <a:t> = Z</a:t>
            </a:r>
            <a:r>
              <a:rPr lang="en-US" baseline="-25000" dirty="0" smtClean="0"/>
              <a:t>4</a:t>
            </a:r>
            <a:r>
              <a:rPr lang="en-US" dirty="0" smtClean="0"/>
              <a:t>+b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9805156" y="2311313"/>
            <a:ext cx="48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</a:t>
            </a:r>
            <a:r>
              <a:rPr lang="en-US" dirty="0" err="1" smtClean="0">
                <a:sym typeface="Symbol" panose="05050102010706020507" pitchFamily="18" charset="2"/>
              </a:rPr>
              <a:t>Y</a:t>
            </a:r>
            <a:r>
              <a:rPr lang="en-US" baseline="30000" dirty="0" err="1" smtClean="0">
                <a:sym typeface="Symbol" panose="05050102010706020507" pitchFamily="18" charset="2"/>
              </a:rPr>
              <a:t>p</a:t>
            </a:r>
            <a:endParaRPr lang="en-US" baseline="30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892521" y="2233899"/>
            <a:ext cx="574397" cy="2482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51504" y="208566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Z</a:t>
            </a:r>
            <a:r>
              <a:rPr lang="en-US" baseline="-25000" dirty="0" smtClean="0">
                <a:sym typeface="Symbol" panose="05050102010706020507" pitchFamily="18" charset="2"/>
              </a:rPr>
              <a:t>5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386119" y="2152934"/>
            <a:ext cx="7990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40259" y="209229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Z</a:t>
            </a:r>
            <a:r>
              <a:rPr lang="en-US" baseline="-25000" dirty="0" smtClean="0">
                <a:sym typeface="Symbol" panose="05050102010706020507" pitchFamily="18" charset="2"/>
              </a:rPr>
              <a:t>4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6755022" y="2160613"/>
            <a:ext cx="7990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16227" y="209379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Z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endParaRPr lang="en-US" baseline="-250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5164093" y="2160613"/>
            <a:ext cx="7990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93101" y="20912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Z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endParaRPr lang="en-US" baseline="-25000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3627716" y="2140675"/>
            <a:ext cx="7990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54923" y="20824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Z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endParaRPr lang="en-US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912116" y="2141150"/>
            <a:ext cx="79907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59481" y="231473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W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86272" y="2282812"/>
            <a:ext cx="0" cy="3693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5829" y="231473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W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endParaRPr lang="en-US" baseline="-250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284681" y="2278457"/>
            <a:ext cx="0" cy="3693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36851" y="23147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b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endParaRPr lang="en-US" baseline="-250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313667" y="2275925"/>
            <a:ext cx="0" cy="3693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066331" y="22974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b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endParaRPr lang="en-US" baseline="-25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111064" y="2259449"/>
            <a:ext cx="0" cy="3693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15311" y="4016192"/>
                <a:ext cx="1440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11" y="4016192"/>
                <a:ext cx="14405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814" r="-296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315311" y="4395566"/>
                <a:ext cx="2857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11" y="4395566"/>
                <a:ext cx="28578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93" t="-2222" r="-4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310894" y="4807672"/>
                <a:ext cx="1092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94" y="4807672"/>
                <a:ext cx="1092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028" r="-279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10894" y="5256442"/>
                <a:ext cx="1445780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94" y="5256442"/>
                <a:ext cx="1445780" cy="280846"/>
              </a:xfrm>
              <a:prstGeom prst="rect">
                <a:avLst/>
              </a:prstGeom>
              <a:blipFill rotWithShape="0">
                <a:blip r:embed="rId5"/>
                <a:stretch>
                  <a:fillRect l="-3797" t="-2174" r="-1266" b="-195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310894" y="5741570"/>
                <a:ext cx="2828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94" y="5741570"/>
                <a:ext cx="282827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24" t="-2222" r="-64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04604" y="6182414"/>
                <a:ext cx="1092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04" y="6182414"/>
                <a:ext cx="109292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469" r="-223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948312" y="4085910"/>
                <a:ext cx="1417055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12" y="4085910"/>
                <a:ext cx="1417055" cy="282257"/>
              </a:xfrm>
              <a:prstGeom prst="rect">
                <a:avLst/>
              </a:prstGeom>
              <a:blipFill rotWithShape="0">
                <a:blip r:embed="rId8"/>
                <a:stretch>
                  <a:fillRect l="-3879" t="-2128" r="-1293" b="-170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60329" y="5298722"/>
                <a:ext cx="1420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29" y="5298722"/>
                <a:ext cx="142064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863" t="-4348" r="-1288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979088" y="5854771"/>
                <a:ext cx="1878911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,: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088" y="5854771"/>
                <a:ext cx="1878911" cy="5120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7979088" y="4600392"/>
                <a:ext cx="1804084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088" y="4600392"/>
                <a:ext cx="1804084" cy="5120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32879" y="3974960"/>
            <a:ext cx="137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Chain rule of derivatives: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5218453" y="4016191"/>
            <a:ext cx="305831" cy="244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9804054" y="4104047"/>
            <a:ext cx="424245" cy="2294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333401" y="4776137"/>
            <a:ext cx="188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of “Loss”</a:t>
            </a:r>
          </a:p>
          <a:p>
            <a:r>
              <a:rPr lang="en-US" dirty="0" smtClean="0"/>
              <a:t>with respect to </a:t>
            </a:r>
          </a:p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614265" y="4759832"/>
            <a:ext cx="188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of “Loss”</a:t>
            </a:r>
          </a:p>
          <a:p>
            <a:r>
              <a:rPr lang="en-US" dirty="0" smtClean="0"/>
              <a:t>with respect to </a:t>
            </a:r>
          </a:p>
          <a:p>
            <a:r>
              <a:rPr lang="en-US" dirty="0"/>
              <a:t>i</a:t>
            </a:r>
            <a:r>
              <a:rPr lang="en-US" dirty="0" smtClean="0"/>
              <a:t>nput signals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6262577" y="5741570"/>
            <a:ext cx="123695" cy="350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74128" y="6150003"/>
            <a:ext cx="13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Propagates backward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36560" y="1407613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284321" y="1386749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918334" y="1369996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6255" y="1356540"/>
            <a:ext cx="130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4x1</a:t>
            </a:r>
            <a:r>
              <a:rPr lang="en-US" dirty="0" smtClean="0"/>
              <a:t> </a:t>
            </a:r>
            <a:r>
              <a:rPr lang="en-US" dirty="0"/>
              <a:t>vector)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16477" y="1359289"/>
            <a:ext cx="130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4x1</a:t>
            </a:r>
            <a:r>
              <a:rPr lang="en-US" dirty="0" smtClean="0"/>
              <a:t> </a:t>
            </a:r>
            <a:r>
              <a:rPr lang="en-US" dirty="0"/>
              <a:t>vector)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0904" y="5649237"/>
            <a:ext cx="152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notation: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5404" y="6018569"/>
                <a:ext cx="1499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Loss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4" y="6018569"/>
                <a:ext cx="149989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46" t="-2174" r="-487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5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</a:t>
            </a:r>
            <a:r>
              <a:rPr lang="en-US" dirty="0" smtClean="0"/>
              <a:t> to train a neural 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8010" y="2487827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010" y="1878778"/>
            <a:ext cx="445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 all parameters of the neural network</a:t>
            </a:r>
          </a:p>
          <a:p>
            <a:r>
              <a:rPr lang="en-US" dirty="0" smtClean="0"/>
              <a:t>Initialize learning rate variable </a:t>
            </a:r>
            <a:r>
              <a:rPr lang="en-US" i="1" dirty="0" err="1" smtClean="0"/>
              <a:t>lr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804086" y="3097427"/>
            <a:ext cx="354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(Load Data): Get training data batch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4086" y="3707027"/>
            <a:ext cx="364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(Forward pass): Compute 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Y</a:t>
            </a:r>
            <a:r>
              <a:rPr lang="en-US" baseline="30000" dirty="0" err="1" smtClean="0"/>
              <a:t>p</a:t>
            </a:r>
            <a:endParaRPr lang="en-US" baseline="30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50313" y="2672494"/>
            <a:ext cx="1454141" cy="4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0357" y="2349327"/>
            <a:ext cx="434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loading the whole training data, do it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</a:p>
          <a:p>
            <a:r>
              <a:rPr lang="en-US" dirty="0"/>
              <a:t>o</a:t>
            </a:r>
            <a:r>
              <a:rPr lang="en-US" dirty="0" smtClean="0"/>
              <a:t>utside the “Iterate” loop, to be efficient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04086" y="4394887"/>
            <a:ext cx="685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(Backward pass): Compute gradients </a:t>
            </a:r>
            <a:r>
              <a:rPr lang="en-US" i="1" dirty="0">
                <a:sym typeface="Symbol" panose="05050102010706020507" pitchFamily="18" charset="2"/>
              </a:rPr>
              <a:t></a:t>
            </a:r>
            <a:r>
              <a:rPr lang="en-US" i="1" dirty="0" err="1" smtClean="0"/>
              <a:t>Y</a:t>
            </a:r>
            <a:r>
              <a:rPr lang="en-US" baseline="30000" dirty="0" err="1" smtClean="0"/>
              <a:t>p</a:t>
            </a:r>
            <a:r>
              <a:rPr lang="en-US" dirty="0" smtClean="0"/>
              <a:t>,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smtClean="0"/>
              <a:t>Z</a:t>
            </a:r>
            <a:r>
              <a:rPr lang="en-US" baseline="-25000" dirty="0" smtClean="0"/>
              <a:t>5</a:t>
            </a:r>
            <a:r>
              <a:rPr lang="en-US" dirty="0" smtClean="0"/>
              <a:t>,…,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>
                <a:sym typeface="Symbol" panose="05050102010706020507" pitchFamily="18" charset="2"/>
              </a:rPr>
              <a:t>W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>
                <a:sym typeface="Symbol" panose="05050102010706020507" pitchFamily="18" charset="2"/>
              </a:rPr>
              <a:t></a:t>
            </a:r>
            <a:r>
              <a:rPr lang="en-US" i="1" dirty="0" smtClean="0">
                <a:sym typeface="Symbol" panose="05050102010706020507" pitchFamily="18" charset="2"/>
              </a:rPr>
              <a:t>W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smtClean="0">
                <a:sym typeface="Symbol" panose="05050102010706020507" pitchFamily="18" charset="2"/>
              </a:rPr>
              <a:t>b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smtClean="0">
                <a:sym typeface="Symbol" panose="05050102010706020507" pitchFamily="18" charset="2"/>
              </a:rPr>
              <a:t>b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endParaRPr lang="en-US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1822539" y="5082747"/>
            <a:ext cx="408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(Gradient descent to update parameters):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1094" y="5128913"/>
                <a:ext cx="2135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94" y="5128913"/>
                <a:ext cx="21357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47667" y="5128912"/>
                <a:ext cx="2266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67" y="5128912"/>
                <a:ext cx="226632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0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22539" y="5770607"/>
            <a:ext cx="716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(Diagnostics): Compute “Loss” from time to time to check if it is decreasing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0954" y="6445252"/>
            <a:ext cx="635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Learn_XOR_manualBP</a:t>
            </a:r>
            <a:r>
              <a:rPr lang="en-CA" dirty="0">
                <a:solidFill>
                  <a:srgbClr val="FF0000"/>
                </a:solidFill>
              </a:rPr>
              <a:t>.</a:t>
            </a:r>
            <a:r>
              <a:rPr lang="en-CA" dirty="0" err="1">
                <a:solidFill>
                  <a:srgbClr val="FF0000"/>
                </a:solidFill>
              </a:rPr>
              <a:t>ipnyb</a:t>
            </a:r>
            <a:r>
              <a:rPr lang="en-US" dirty="0" smtClean="0">
                <a:solidFill>
                  <a:srgbClr val="FF0000"/>
                </a:solidFill>
              </a:rPr>
              <a:t>” implements this learning algorithm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 magic!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Fortunately, </a:t>
            </a:r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dirty="0" smtClean="0"/>
              <a:t>can </a:t>
            </a:r>
            <a:r>
              <a:rPr lang="en-US" dirty="0" smtClean="0"/>
              <a:t>automatically compute </a:t>
            </a:r>
            <a:r>
              <a:rPr lang="en-US" dirty="0"/>
              <a:t>derivatives </a:t>
            </a:r>
            <a:r>
              <a:rPr lang="en-US" dirty="0" smtClean="0"/>
              <a:t>by chain rules!</a:t>
            </a:r>
          </a:p>
          <a:p>
            <a:r>
              <a:rPr lang="en-US" dirty="0" smtClean="0"/>
              <a:t>Also, it has several optimizers that can use these derivatives in the gradient descent optimization method.</a:t>
            </a:r>
          </a:p>
          <a:p>
            <a:r>
              <a:rPr lang="en-US" dirty="0" smtClean="0"/>
              <a:t>Look at “</a:t>
            </a:r>
            <a:r>
              <a:rPr lang="en-US" dirty="0" err="1" smtClean="0"/>
              <a:t>Learn_XOR</a:t>
            </a:r>
            <a:r>
              <a:rPr lang="en-CA" dirty="0"/>
              <a:t>.</a:t>
            </a:r>
            <a:r>
              <a:rPr lang="en-CA" dirty="0" err="1"/>
              <a:t>ipnyb</a:t>
            </a:r>
            <a:r>
              <a:rPr lang="en-US" dirty="0" smtClean="0"/>
              <a:t>”</a:t>
            </a:r>
            <a:r>
              <a:rPr lang="en-CA" dirty="0" smtClean="0"/>
              <a:t> and “</a:t>
            </a:r>
            <a:r>
              <a:rPr lang="en-CA" dirty="0" err="1" smtClean="0"/>
              <a:t>Learn_XOR_with_LBFGS.ipnyb</a:t>
            </a:r>
            <a:r>
              <a:rPr lang="en-CA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7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function approximation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neural network with a single hidden layer can approximate “any” function!</a:t>
            </a:r>
          </a:p>
          <a:p>
            <a:pPr lvl="1"/>
            <a:r>
              <a:rPr lang="en-US" dirty="0" smtClean="0"/>
              <a:t>Wikipedia has a </a:t>
            </a:r>
            <a:r>
              <a:rPr lang="en-US" dirty="0"/>
              <a:t>clear statement: https://en.wikipedia.org/wiki/Universal_approximation_theorem</a:t>
            </a:r>
            <a:endParaRPr lang="en-US" dirty="0" smtClean="0"/>
          </a:p>
          <a:p>
            <a:r>
              <a:rPr lang="en-US" dirty="0"/>
              <a:t>A non-technical </a:t>
            </a:r>
            <a:r>
              <a:rPr lang="en-US" dirty="0" smtClean="0"/>
              <a:t>explanation of </a:t>
            </a:r>
            <a:r>
              <a:rPr lang="en-US" dirty="0"/>
              <a:t>universality theorem:</a:t>
            </a:r>
            <a:endParaRPr lang="en-CA" dirty="0"/>
          </a:p>
          <a:p>
            <a:pPr lvl="1"/>
            <a:r>
              <a:rPr lang="en-CA" dirty="0"/>
              <a:t>http://</a:t>
            </a:r>
            <a:r>
              <a:rPr lang="en-CA" dirty="0" smtClean="0"/>
              <a:t>neuralnetworksanddeeplearning.com/chap4.html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702010" y="6127234"/>
            <a:ext cx="663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do we then even need multiple layers and why even deep nets?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57" y="155010"/>
            <a:ext cx="10515600" cy="684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Feed forward neural network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688757" y="2504303"/>
            <a:ext cx="477794" cy="486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688757" y="4263082"/>
            <a:ext cx="477794" cy="486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929449" y="1425146"/>
            <a:ext cx="2998573" cy="13839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22124" y="1972896"/>
                <a:ext cx="28132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124" y="1972896"/>
                <a:ext cx="281322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86" t="-4444" r="-347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166551" y="2117125"/>
            <a:ext cx="1762898" cy="63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</p:cNvCxnSpPr>
          <p:nvPr/>
        </p:nvCxnSpPr>
        <p:spPr>
          <a:xfrm flipV="1">
            <a:off x="2096580" y="2351905"/>
            <a:ext cx="1925544" cy="198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20479" y="260881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79" y="2608819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0479" y="433426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79" y="4334260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958279" y="2953272"/>
            <a:ext cx="2998573" cy="13839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50954" y="3501022"/>
                <a:ext cx="28132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54" y="3501022"/>
                <a:ext cx="28132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0" t="-2174" r="-3905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4" idx="5"/>
            <a:endCxn id="17" idx="2"/>
          </p:cNvCxnSpPr>
          <p:nvPr/>
        </p:nvCxnSpPr>
        <p:spPr>
          <a:xfrm>
            <a:off x="2096580" y="2919157"/>
            <a:ext cx="1861699" cy="72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</p:cNvCxnSpPr>
          <p:nvPr/>
        </p:nvCxnSpPr>
        <p:spPr>
          <a:xfrm flipV="1">
            <a:off x="2166551" y="3962400"/>
            <a:ext cx="1944130" cy="54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046833" y="4481398"/>
            <a:ext cx="2998573" cy="13839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39508" y="5029148"/>
                <a:ext cx="28132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08" y="5029148"/>
                <a:ext cx="281322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14" t="-2222" r="-3680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4"/>
          </p:cNvCxnSpPr>
          <p:nvPr/>
        </p:nvCxnSpPr>
        <p:spPr>
          <a:xfrm>
            <a:off x="1927654" y="2990335"/>
            <a:ext cx="2211854" cy="189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25" idx="2"/>
          </p:cNvCxnSpPr>
          <p:nvPr/>
        </p:nvCxnSpPr>
        <p:spPr>
          <a:xfrm>
            <a:off x="2096580" y="4677936"/>
            <a:ext cx="1950253" cy="49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20681" y="2747330"/>
            <a:ext cx="3433119" cy="1795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20681" y="3453231"/>
                <a:ext cx="34454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681" y="3453231"/>
                <a:ext cx="3445476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/>
          <p:cNvSpPr/>
          <p:nvPr/>
        </p:nvSpPr>
        <p:spPr>
          <a:xfrm rot="16200000">
            <a:off x="1791729" y="5017326"/>
            <a:ext cx="271849" cy="699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1262887" y="575940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nodes</a:t>
            </a:r>
            <a:endParaRPr lang="en-CA" dirty="0"/>
          </a:p>
        </p:txBody>
      </p:sp>
      <p:sp>
        <p:nvSpPr>
          <p:cNvPr id="41" name="Left Brace 40"/>
          <p:cNvSpPr/>
          <p:nvPr/>
        </p:nvSpPr>
        <p:spPr>
          <a:xfrm rot="16200000">
            <a:off x="5357679" y="4533893"/>
            <a:ext cx="448967" cy="3070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4899891" y="640394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nodes</a:t>
            </a:r>
            <a:endParaRPr lang="en-CA" dirty="0"/>
          </a:p>
        </p:txBody>
      </p:sp>
      <p:sp>
        <p:nvSpPr>
          <p:cNvPr id="43" name="Left Brace 42"/>
          <p:cNvSpPr/>
          <p:nvPr/>
        </p:nvSpPr>
        <p:spPr>
          <a:xfrm rot="16200000">
            <a:off x="9472479" y="3856801"/>
            <a:ext cx="448967" cy="3070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9001900" y="575940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node</a:t>
            </a:r>
            <a:endParaRPr lang="en-CA" dirty="0"/>
          </a:p>
        </p:txBody>
      </p:sp>
      <p:cxnSp>
        <p:nvCxnSpPr>
          <p:cNvPr id="46" name="Straight Arrow Connector 45"/>
          <p:cNvCxnSpPr>
            <a:stCxn id="7" idx="6"/>
            <a:endCxn id="35" idx="1"/>
          </p:cNvCxnSpPr>
          <p:nvPr/>
        </p:nvCxnSpPr>
        <p:spPr>
          <a:xfrm>
            <a:off x="6928022" y="2117125"/>
            <a:ext cx="1495428" cy="89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6"/>
            <a:endCxn id="35" idx="2"/>
          </p:cNvCxnSpPr>
          <p:nvPr/>
        </p:nvCxnSpPr>
        <p:spPr>
          <a:xfrm>
            <a:off x="6956852" y="3645251"/>
            <a:ext cx="963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35" idx="3"/>
          </p:cNvCxnSpPr>
          <p:nvPr/>
        </p:nvCxnSpPr>
        <p:spPr>
          <a:xfrm flipV="1">
            <a:off x="7045406" y="4280177"/>
            <a:ext cx="1378044" cy="89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9561" y="1424883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 smtClean="0"/>
              <a:t> is a non-linear function</a:t>
            </a:r>
          </a:p>
          <a:p>
            <a:r>
              <a:rPr lang="en-US" i="1" dirty="0" smtClean="0"/>
              <a:t>g</a:t>
            </a:r>
            <a:r>
              <a:rPr lang="en-US" dirty="0" smtClean="0"/>
              <a:t> can also be non-linear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7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983"/>
          </a:xfrm>
        </p:spPr>
        <p:txBody>
          <a:bodyPr/>
          <a:lstStyle/>
          <a:p>
            <a:r>
              <a:rPr lang="en-US" dirty="0" smtClean="0"/>
              <a:t>Feed forward net: non-linear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35" y="1825625"/>
            <a:ext cx="10515600" cy="1741359"/>
          </a:xfrm>
        </p:spPr>
        <p:txBody>
          <a:bodyPr/>
          <a:lstStyle/>
          <a:p>
            <a:r>
              <a:rPr lang="en-US" dirty="0" smtClean="0"/>
              <a:t>Non-linear functions at hidden nodes are known as “activation function”</a:t>
            </a:r>
          </a:p>
          <a:p>
            <a:pPr lvl="1"/>
            <a:r>
              <a:rPr lang="en-US" dirty="0" smtClean="0"/>
              <a:t>Sigmoid, </a:t>
            </a:r>
            <a:r>
              <a:rPr lang="en-US" dirty="0" err="1" smtClean="0"/>
              <a:t>ReLU</a:t>
            </a:r>
            <a:r>
              <a:rPr lang="en-US" dirty="0" smtClean="0"/>
              <a:t>, ELU, ….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61" y="3317871"/>
            <a:ext cx="3279261" cy="2646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29" y="3212166"/>
            <a:ext cx="38100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7070" y="6392562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activation functions are non-linear?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27" y="365125"/>
            <a:ext cx="11532973" cy="738745"/>
          </a:xfrm>
        </p:spPr>
        <p:txBody>
          <a:bodyPr/>
          <a:lstStyle/>
          <a:p>
            <a:r>
              <a:rPr lang="en-US" dirty="0" smtClean="0"/>
              <a:t>Feedforward net in general: Directed acyclic graph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606378" y="2529016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606378" y="3167448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606378" y="3867665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422821" y="2722604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93990" y="3468130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880919" y="3122141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80919" y="3760573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880919" y="4460790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862119" y="2467233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862119" y="3105665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862119" y="3805882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9362302" y="3974758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9362302" y="4674975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Left Brace 18"/>
          <p:cNvSpPr/>
          <p:nvPr/>
        </p:nvSpPr>
        <p:spPr>
          <a:xfrm rot="16200000">
            <a:off x="1665256" y="4189432"/>
            <a:ext cx="271849" cy="699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1136414" y="493151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nodes</a:t>
            </a:r>
            <a:endParaRPr lang="en-CA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9444680" y="5097786"/>
            <a:ext cx="271849" cy="699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8915838" y="583986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nodes</a:t>
            </a:r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6862119" y="4481385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4" idx="6"/>
            <a:endCxn id="8" idx="2"/>
          </p:cNvCxnSpPr>
          <p:nvPr/>
        </p:nvCxnSpPr>
        <p:spPr>
          <a:xfrm>
            <a:off x="1935892" y="2697892"/>
            <a:ext cx="1486929" cy="1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3"/>
          </p:cNvCxnSpPr>
          <p:nvPr/>
        </p:nvCxnSpPr>
        <p:spPr>
          <a:xfrm flipV="1">
            <a:off x="1935892" y="3010893"/>
            <a:ext cx="1535185" cy="32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 flipV="1">
            <a:off x="1935892" y="3696712"/>
            <a:ext cx="1486929" cy="33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3" idx="2"/>
          </p:cNvCxnSpPr>
          <p:nvPr/>
        </p:nvCxnSpPr>
        <p:spPr>
          <a:xfrm flipV="1">
            <a:off x="3752335" y="2636109"/>
            <a:ext cx="3109784" cy="2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 rot="16200000">
            <a:off x="5195430" y="3568254"/>
            <a:ext cx="271849" cy="3720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4557416" y="5704904"/>
            <a:ext cx="15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nodes</a:t>
            </a:r>
            <a:endParaRPr lang="en-CA" dirty="0"/>
          </a:p>
        </p:txBody>
      </p:sp>
      <p:cxnSp>
        <p:nvCxnSpPr>
          <p:cNvPr id="36" name="Curved Connector 35"/>
          <p:cNvCxnSpPr>
            <a:stCxn id="5" idx="5"/>
            <a:endCxn id="10" idx="2"/>
          </p:cNvCxnSpPr>
          <p:nvPr/>
        </p:nvCxnSpPr>
        <p:spPr>
          <a:xfrm rot="5400000" flipH="1" flipV="1">
            <a:off x="3301917" y="1876735"/>
            <a:ext cx="164720" cy="2993283"/>
          </a:xfrm>
          <a:prstGeom prst="curvedConnector4">
            <a:avLst>
              <a:gd name="adj1" fmla="val -138781"/>
              <a:gd name="adj2" fmla="val 508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5"/>
            <a:endCxn id="12" idx="2"/>
          </p:cNvCxnSpPr>
          <p:nvPr/>
        </p:nvCxnSpPr>
        <p:spPr>
          <a:xfrm>
            <a:off x="1887636" y="4155954"/>
            <a:ext cx="2993283" cy="47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3" idx="1"/>
          </p:cNvCxnSpPr>
          <p:nvPr/>
        </p:nvCxnSpPr>
        <p:spPr>
          <a:xfrm>
            <a:off x="1935892" y="4098325"/>
            <a:ext cx="4974483" cy="43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5"/>
            <a:endCxn id="11" idx="2"/>
          </p:cNvCxnSpPr>
          <p:nvPr/>
        </p:nvCxnSpPr>
        <p:spPr>
          <a:xfrm>
            <a:off x="3675248" y="3756419"/>
            <a:ext cx="1205671" cy="17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3" idx="3"/>
          </p:cNvCxnSpPr>
          <p:nvPr/>
        </p:nvCxnSpPr>
        <p:spPr>
          <a:xfrm flipV="1">
            <a:off x="5210433" y="2755522"/>
            <a:ext cx="1699942" cy="53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6"/>
            <a:endCxn id="14" idx="3"/>
          </p:cNvCxnSpPr>
          <p:nvPr/>
        </p:nvCxnSpPr>
        <p:spPr>
          <a:xfrm flipV="1">
            <a:off x="3723504" y="3393954"/>
            <a:ext cx="3186871" cy="24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2" idx="5"/>
            <a:endCxn id="18" idx="3"/>
          </p:cNvCxnSpPr>
          <p:nvPr/>
        </p:nvCxnSpPr>
        <p:spPr>
          <a:xfrm rot="16200000" flipH="1">
            <a:off x="7179275" y="2731980"/>
            <a:ext cx="214185" cy="4248381"/>
          </a:xfrm>
          <a:prstGeom prst="curvedConnector3">
            <a:avLst>
              <a:gd name="adj1" fmla="val 229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6"/>
            <a:endCxn id="17" idx="2"/>
          </p:cNvCxnSpPr>
          <p:nvPr/>
        </p:nvCxnSpPr>
        <p:spPr>
          <a:xfrm>
            <a:off x="7191633" y="3974758"/>
            <a:ext cx="2170669" cy="16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6"/>
            <a:endCxn id="17" idx="3"/>
          </p:cNvCxnSpPr>
          <p:nvPr/>
        </p:nvCxnSpPr>
        <p:spPr>
          <a:xfrm flipV="1">
            <a:off x="7191633" y="4263047"/>
            <a:ext cx="2218925" cy="38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5"/>
            <a:endCxn id="18" idx="2"/>
          </p:cNvCxnSpPr>
          <p:nvPr/>
        </p:nvCxnSpPr>
        <p:spPr>
          <a:xfrm>
            <a:off x="7143377" y="2755522"/>
            <a:ext cx="2218925" cy="208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7" idx="1"/>
          </p:cNvCxnSpPr>
          <p:nvPr/>
        </p:nvCxnSpPr>
        <p:spPr>
          <a:xfrm>
            <a:off x="7077026" y="3299050"/>
            <a:ext cx="2333532" cy="72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6"/>
          </p:cNvCxnSpPr>
          <p:nvPr/>
        </p:nvCxnSpPr>
        <p:spPr>
          <a:xfrm>
            <a:off x="5210433" y="3929449"/>
            <a:ext cx="1618511" cy="5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3" idx="0"/>
          </p:cNvCxnSpPr>
          <p:nvPr/>
        </p:nvCxnSpPr>
        <p:spPr>
          <a:xfrm>
            <a:off x="5210433" y="4085762"/>
            <a:ext cx="1816443" cy="39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" idx="0"/>
            <a:endCxn id="17" idx="0"/>
          </p:cNvCxnSpPr>
          <p:nvPr/>
        </p:nvCxnSpPr>
        <p:spPr>
          <a:xfrm rot="16200000" flipH="1">
            <a:off x="4926226" y="-626075"/>
            <a:ext cx="1445742" cy="7755924"/>
          </a:xfrm>
          <a:prstGeom prst="curvedConnector3">
            <a:avLst>
              <a:gd name="adj1" fmla="val -15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big deal about neural net?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Mathematically very rich: it can approximate any function</a:t>
            </a:r>
          </a:p>
          <a:p>
            <a:r>
              <a:rPr lang="en-US" dirty="0" smtClean="0"/>
              <a:t>It is biologically inspired: (loosely) resembles brain connections</a:t>
            </a:r>
          </a:p>
          <a:p>
            <a:r>
              <a:rPr lang="en-US" dirty="0" smtClean="0"/>
              <a:t>Computationally: </a:t>
            </a:r>
          </a:p>
          <a:p>
            <a:pPr lvl="1"/>
            <a:r>
              <a:rPr lang="en-US" dirty="0" smtClean="0"/>
              <a:t>Simple: matrix-vector multiplication and point-wise non-linear function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paralleizable</a:t>
            </a:r>
            <a:r>
              <a:rPr lang="en-US" dirty="0" smtClean="0"/>
              <a:t>: </a:t>
            </a:r>
            <a:r>
              <a:rPr lang="en-US" dirty="0" err="1" smtClean="0"/>
              <a:t>cuBLAS</a:t>
            </a:r>
            <a:r>
              <a:rPr lang="en-US" dirty="0" smtClean="0"/>
              <a:t>, GEMM, Batched GEMM!</a:t>
            </a:r>
          </a:p>
          <a:p>
            <a:r>
              <a:rPr lang="en-US" dirty="0" smtClean="0"/>
              <a:t>Excellent </a:t>
            </a:r>
            <a:r>
              <a:rPr lang="en-US" dirty="0" smtClean="0">
                <a:solidFill>
                  <a:srgbClr val="FF0000"/>
                </a:solidFill>
              </a:rPr>
              <a:t>empirical</a:t>
            </a:r>
            <a:r>
              <a:rPr lang="en-US" dirty="0" smtClean="0"/>
              <a:t> results on “generalization capability” over variety of applications!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9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774"/>
            <a:ext cx="10515600" cy="765685"/>
          </a:xfrm>
        </p:spPr>
        <p:txBody>
          <a:bodyPr/>
          <a:lstStyle/>
          <a:p>
            <a:r>
              <a:rPr lang="en-US" dirty="0" smtClean="0"/>
              <a:t>Neural network as a computational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3914" y="2141834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3009" y="2141834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81" y="2133596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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6614" y="2141834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2577" y="2133596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2475" y="2133596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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540476" y="2326500"/>
            <a:ext cx="154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379571" y="2318262"/>
            <a:ext cx="126451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4940643" y="2318262"/>
            <a:ext cx="1245971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 flipV="1">
            <a:off x="6483176" y="2318262"/>
            <a:ext cx="1399401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8179139" y="2318262"/>
            <a:ext cx="129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465" y="1845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4" idx="1"/>
          </p:cNvCxnSpPr>
          <p:nvPr/>
        </p:nvCxnSpPr>
        <p:spPr>
          <a:xfrm>
            <a:off x="667357" y="2029938"/>
            <a:ext cx="576557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0832" y="1432282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</a:t>
            </a:r>
            <a:r>
              <a:rPr lang="en-US" dirty="0" smtClean="0">
                <a:solidFill>
                  <a:srgbClr val="FF0000"/>
                </a:solidFill>
              </a:rPr>
              <a:t>4x2</a:t>
            </a:r>
            <a:r>
              <a:rPr lang="en-US" dirty="0" smtClean="0"/>
              <a:t> matrix)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9769037" y="2318262"/>
            <a:ext cx="800109" cy="35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65599" y="2135998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30000" dirty="0" err="1" smtClean="0"/>
              <a:t>p</a:t>
            </a:r>
            <a:r>
              <a:rPr lang="en-US" baseline="30000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ym typeface="Symbol" panose="05050102010706020507" pitchFamily="18" charset="2"/>
              </a:rPr>
              <a:t></a:t>
            </a:r>
            <a:r>
              <a:rPr lang="en-US" dirty="0" smtClean="0"/>
              <a:t>(Z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03883" y="1808887"/>
            <a:ext cx="202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(</a:t>
            </a:r>
            <a:r>
              <a:rPr lang="en-US" dirty="0" smtClean="0">
                <a:solidFill>
                  <a:srgbClr val="FF0000"/>
                </a:solidFill>
              </a:rPr>
              <a:t>4x1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84173" y="2511166"/>
            <a:ext cx="58381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0125111" y="2809099"/>
            <a:ext cx="444035" cy="61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69037" y="34214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522982" y="3776477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output (</a:t>
            </a:r>
            <a:r>
              <a:rPr lang="en-US" dirty="0" smtClean="0">
                <a:solidFill>
                  <a:srgbClr val="FF0000"/>
                </a:solidFill>
              </a:rPr>
              <a:t>4x1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7996" y="29389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cxnSp>
        <p:nvCxnSpPr>
          <p:cNvPr id="42" name="Straight Arrow Connector 41"/>
          <p:cNvCxnSpPr>
            <a:stCxn id="40" idx="0"/>
            <a:endCxn id="4" idx="2"/>
          </p:cNvCxnSpPr>
          <p:nvPr/>
        </p:nvCxnSpPr>
        <p:spPr>
          <a:xfrm flipV="1">
            <a:off x="1392195" y="2511166"/>
            <a:ext cx="0" cy="4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38769" y="29306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/>
          <p:cNvCxnSpPr>
            <a:stCxn id="43" idx="0"/>
            <a:endCxn id="5" idx="2"/>
          </p:cNvCxnSpPr>
          <p:nvPr/>
        </p:nvCxnSpPr>
        <p:spPr>
          <a:xfrm flipV="1">
            <a:off x="3231290" y="2511166"/>
            <a:ext cx="0" cy="4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96000" y="292854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38337" y="29430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/>
          <p:cNvCxnSpPr>
            <a:stCxn id="47" idx="0"/>
            <a:endCxn id="7" idx="2"/>
          </p:cNvCxnSpPr>
          <p:nvPr/>
        </p:nvCxnSpPr>
        <p:spPr>
          <a:xfrm flipV="1">
            <a:off x="6330199" y="2511166"/>
            <a:ext cx="4696" cy="41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0"/>
            <a:endCxn id="8" idx="2"/>
          </p:cNvCxnSpPr>
          <p:nvPr/>
        </p:nvCxnSpPr>
        <p:spPr>
          <a:xfrm flipV="1">
            <a:off x="8030858" y="2502928"/>
            <a:ext cx="0" cy="44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9181" y="3255430"/>
            <a:ext cx="23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2x8</a:t>
            </a:r>
            <a:r>
              <a:rPr lang="en-US" dirty="0" smtClean="0"/>
              <a:t> matrix)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63664" y="3255430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1x8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8453" y="3255430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8x1</a:t>
            </a:r>
            <a:r>
              <a:rPr lang="en-US" dirty="0" smtClean="0"/>
              <a:t> vector)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1996" y="3249934"/>
            <a:ext cx="18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 smtClean="0"/>
              <a:t> (scalar)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13759" y="194893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XW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450629" y="193719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/>
              <a:t>2</a:t>
            </a:r>
            <a:r>
              <a:rPr lang="en-US" dirty="0" smtClean="0"/>
              <a:t> = Z</a:t>
            </a:r>
            <a:r>
              <a:rPr lang="en-US" baseline="-25000" dirty="0" smtClean="0"/>
              <a:t>1</a:t>
            </a:r>
            <a:r>
              <a:rPr lang="en-US" dirty="0" smtClean="0"/>
              <a:t>+b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003963" y="189063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</a:t>
            </a:r>
            <a:r>
              <a:rPr lang="en-US" dirty="0" smtClean="0"/>
              <a:t>(Z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6605248" y="189063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/>
              <a:t>4</a:t>
            </a:r>
            <a:r>
              <a:rPr lang="en-US" dirty="0" smtClean="0"/>
              <a:t> = </a:t>
            </a:r>
            <a:r>
              <a:rPr lang="en-US" dirty="0"/>
              <a:t>Z</a:t>
            </a:r>
            <a:r>
              <a:rPr lang="en-US" baseline="-25000" dirty="0"/>
              <a:t>3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8196650" y="190881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5</a:t>
            </a:r>
            <a:r>
              <a:rPr lang="en-US" dirty="0" smtClean="0"/>
              <a:t> = Z</a:t>
            </a:r>
            <a:r>
              <a:rPr lang="en-US" baseline="-25000" dirty="0" smtClean="0"/>
              <a:t>4</a:t>
            </a:r>
            <a:r>
              <a:rPr lang="en-US" dirty="0" smtClean="0"/>
              <a:t>+b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08228"/>
              </p:ext>
            </p:extLst>
          </p:nvPr>
        </p:nvGraphicFramePr>
        <p:xfrm>
          <a:off x="6930554" y="4724820"/>
          <a:ext cx="21861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19"/>
                <a:gridCol w="728719"/>
                <a:gridCol w="7287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0" name="Left Brace 69"/>
          <p:cNvSpPr/>
          <p:nvPr/>
        </p:nvSpPr>
        <p:spPr>
          <a:xfrm rot="5400000">
            <a:off x="7483886" y="3746030"/>
            <a:ext cx="343562" cy="14683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/>
          <p:cNvSpPr/>
          <p:nvPr/>
        </p:nvSpPr>
        <p:spPr>
          <a:xfrm rot="5400000">
            <a:off x="8581492" y="4116626"/>
            <a:ext cx="343562" cy="7268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503221" y="38982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baseline="30000" dirty="0"/>
          </a:p>
        </p:txBody>
      </p:sp>
      <p:sp>
        <p:nvSpPr>
          <p:cNvPr id="73" name="TextBox 72"/>
          <p:cNvSpPr txBox="1"/>
          <p:nvPr/>
        </p:nvSpPr>
        <p:spPr>
          <a:xfrm>
            <a:off x="8612161" y="38931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baseline="30000" dirty="0"/>
          </a:p>
        </p:txBody>
      </p:sp>
      <p:sp>
        <p:nvSpPr>
          <p:cNvPr id="74" name="TextBox 73"/>
          <p:cNvSpPr txBox="1"/>
          <p:nvPr/>
        </p:nvSpPr>
        <p:spPr>
          <a:xfrm>
            <a:off x="5013274" y="4782425"/>
            <a:ext cx="1591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network is</a:t>
            </a:r>
          </a:p>
          <a:p>
            <a:r>
              <a:rPr lang="en-US" dirty="0"/>
              <a:t>t</a:t>
            </a:r>
            <a:r>
              <a:rPr lang="en-US" dirty="0" smtClean="0"/>
              <a:t>rying to learn</a:t>
            </a:r>
          </a:p>
          <a:p>
            <a:r>
              <a:rPr lang="en-US" dirty="0" smtClean="0"/>
              <a:t>XOR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078" y="4064341"/>
                <a:ext cx="207601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78" y="4064341"/>
                <a:ext cx="2076018" cy="5695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74933" y="4864615"/>
            <a:ext cx="199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 function;</a:t>
            </a:r>
          </a:p>
          <a:p>
            <a:r>
              <a:rPr lang="en-US" dirty="0"/>
              <a:t>a</a:t>
            </a:r>
            <a:r>
              <a:rPr lang="en-US" dirty="0" smtClean="0"/>
              <a:t>pplied </a:t>
            </a:r>
            <a:r>
              <a:rPr lang="en-US" dirty="0" smtClean="0">
                <a:solidFill>
                  <a:srgbClr val="FF0000"/>
                </a:solidFill>
              </a:rPr>
              <a:t>pointwise</a:t>
            </a:r>
          </a:p>
          <a:p>
            <a:r>
              <a:rPr lang="en-US" dirty="0"/>
              <a:t>t</a:t>
            </a:r>
            <a:r>
              <a:rPr lang="en-US" dirty="0" smtClean="0"/>
              <a:t>o a vector or matrix input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709746" y="1728435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57507" y="1707571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891520" y="1690818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4x8</a:t>
            </a:r>
            <a:r>
              <a:rPr lang="en-US" dirty="0" smtClean="0"/>
              <a:t> </a:t>
            </a:r>
            <a:r>
              <a:rPr lang="en-US" dirty="0"/>
              <a:t>matrix)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429441" y="1677362"/>
            <a:ext cx="130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4x1</a:t>
            </a:r>
            <a:r>
              <a:rPr lang="en-US" dirty="0" smtClean="0"/>
              <a:t> </a:t>
            </a:r>
            <a:r>
              <a:rPr lang="en-US" dirty="0"/>
              <a:t>vector)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89663" y="1680111"/>
            <a:ext cx="130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4x1</a:t>
            </a:r>
            <a:r>
              <a:rPr lang="en-US" dirty="0" smtClean="0"/>
              <a:t> </a:t>
            </a:r>
            <a:r>
              <a:rPr lang="en-US" dirty="0"/>
              <a:t>vector)</a:t>
            </a:r>
          </a:p>
        </p:txBody>
      </p:sp>
    </p:spTree>
    <p:extLst>
      <p:ext uri="{BB962C8B-B14F-4D97-AF65-F5344CB8AC3E}">
        <p14:creationId xmlns:p14="http://schemas.microsoft.com/office/powerpoint/2010/main" val="15885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PyTorch</a:t>
            </a:r>
            <a:r>
              <a:rPr lang="en-US" dirty="0" smtClean="0"/>
              <a:t> optimize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gradient descent </a:t>
            </a:r>
            <a:r>
              <a:rPr lang="en-US" dirty="0" err="1" smtClean="0"/>
              <a:t>PyTorch</a:t>
            </a:r>
            <a:r>
              <a:rPr lang="en-US" dirty="0" smtClean="0"/>
              <a:t> adjusts network parameters to reduce the value of the loss function.</a:t>
            </a:r>
          </a:p>
          <a:p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Backpropagation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Let us learn how to do backpropagation on a computational graph!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1" y="26866"/>
            <a:ext cx="10515600" cy="878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Chain rule of derivative for a computational node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32011" y="989636"/>
            <a:ext cx="1894702" cy="186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Z=f(X;W)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6226713" y="1924630"/>
            <a:ext cx="14992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7855" y="142624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8" name="Straight Arrow Connector 7"/>
          <p:cNvCxnSpPr>
            <a:stCxn id="20" idx="6"/>
            <a:endCxn id="3" idx="2"/>
          </p:cNvCxnSpPr>
          <p:nvPr/>
        </p:nvCxnSpPr>
        <p:spPr>
          <a:xfrm>
            <a:off x="2675456" y="1915298"/>
            <a:ext cx="1656555" cy="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1092" y="14262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3" idx="4"/>
          </p:cNvCxnSpPr>
          <p:nvPr/>
        </p:nvCxnSpPr>
        <p:spPr>
          <a:xfrm flipV="1">
            <a:off x="5279362" y="2859625"/>
            <a:ext cx="0" cy="89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4437" y="3823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726000" y="989635"/>
            <a:ext cx="1894702" cy="18699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Z=f(X;W)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6"/>
          </p:cNvCxnSpPr>
          <p:nvPr/>
        </p:nvCxnSpPr>
        <p:spPr>
          <a:xfrm flipV="1">
            <a:off x="9620702" y="1924629"/>
            <a:ext cx="1136822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11374" y="173996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 flipV="1">
            <a:off x="11303281" y="2109295"/>
            <a:ext cx="0" cy="102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7524" y="320595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output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0754" y="980303"/>
            <a:ext cx="1894702" cy="18699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Z=f(X;W)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0" idx="2"/>
          </p:cNvCxnSpPr>
          <p:nvPr/>
        </p:nvCxnSpPr>
        <p:spPr>
          <a:xfrm flipV="1">
            <a:off x="141946" y="1915298"/>
            <a:ext cx="638808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3617" y="5450265"/>
            <a:ext cx="3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X, Z, W are all scalars, then usual chain rule of derivative applies: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71073" y="5119706"/>
                <a:ext cx="2239011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3" y="5119706"/>
                <a:ext cx="2239011" cy="5275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15043" y="6096596"/>
                <a:ext cx="2290563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43" y="6096596"/>
                <a:ext cx="2290563" cy="527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524882" y="3823452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(parameter)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1073</Words>
  <Application>Microsoft Office PowerPoint</Application>
  <PresentationFormat>Widescreen</PresentationFormat>
  <Paragraphs>329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Office Theme</vt:lpstr>
      <vt:lpstr>Introduction to Neural Networks</vt:lpstr>
      <vt:lpstr>Agenda</vt:lpstr>
      <vt:lpstr>Feed forward neural network</vt:lpstr>
      <vt:lpstr>Feed forward net: non-linear functions</vt:lpstr>
      <vt:lpstr>Feedforward net in general: Directed acyclic graph</vt:lpstr>
      <vt:lpstr>What’s the big deal about neural net?</vt:lpstr>
      <vt:lpstr>Neural network as a computational graph</vt:lpstr>
      <vt:lpstr>How does PyTorch optimize parameters?</vt:lpstr>
      <vt:lpstr>Chain rule of derivative for a computational node</vt:lpstr>
      <vt:lpstr>Chain rule of derivative…</vt:lpstr>
      <vt:lpstr>Example 1</vt:lpstr>
      <vt:lpstr>Example 2</vt:lpstr>
      <vt:lpstr>Backprop derivation</vt:lpstr>
      <vt:lpstr>Backprop derivation…</vt:lpstr>
      <vt:lpstr>Backprop derivation…</vt:lpstr>
      <vt:lpstr>Backprop derivation…</vt:lpstr>
      <vt:lpstr>Backprop derivation for broadcast addition</vt:lpstr>
      <vt:lpstr>Backprop derivation for activation function</vt:lpstr>
      <vt:lpstr>Backprop derivation for loss function</vt:lpstr>
      <vt:lpstr>Apply chain rule to XOR neural network</vt:lpstr>
      <vt:lpstr>Backprop to train a neural net</vt:lpstr>
      <vt:lpstr>PyTorch magic!</vt:lpstr>
      <vt:lpstr>Universal function approximation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with TensorFlow</dc:title>
  <dc:creator>Windows User</dc:creator>
  <cp:lastModifiedBy>Nilanjan</cp:lastModifiedBy>
  <cp:revision>123</cp:revision>
  <dcterms:created xsi:type="dcterms:W3CDTF">2017-09-22T20:10:25Z</dcterms:created>
  <dcterms:modified xsi:type="dcterms:W3CDTF">2019-07-12T20:43:49Z</dcterms:modified>
</cp:coreProperties>
</file>