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386A-BE41-4DB4-A37F-158D0B5D206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4DAF-5DDD-4D79-9D9B-39663C6C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386A-BE41-4DB4-A37F-158D0B5D206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4DAF-5DDD-4D79-9D9B-39663C6C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386A-BE41-4DB4-A37F-158D0B5D206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4DAF-5DDD-4D79-9D9B-39663C6C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2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386A-BE41-4DB4-A37F-158D0B5D206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4DAF-5DDD-4D79-9D9B-39663C6C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386A-BE41-4DB4-A37F-158D0B5D206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4DAF-5DDD-4D79-9D9B-39663C6C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386A-BE41-4DB4-A37F-158D0B5D206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4DAF-5DDD-4D79-9D9B-39663C6C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4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386A-BE41-4DB4-A37F-158D0B5D206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4DAF-5DDD-4D79-9D9B-39663C6C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7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386A-BE41-4DB4-A37F-158D0B5D206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4DAF-5DDD-4D79-9D9B-39663C6C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6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386A-BE41-4DB4-A37F-158D0B5D206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4DAF-5DDD-4D79-9D9B-39663C6C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386A-BE41-4DB4-A37F-158D0B5D206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4DAF-5DDD-4D79-9D9B-39663C6C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386A-BE41-4DB4-A37F-158D0B5D206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4DAF-5DDD-4D79-9D9B-39663C6C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1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386A-BE41-4DB4-A37F-158D0B5D206E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4DAF-5DDD-4D79-9D9B-39663C6C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err="1" smtClean="0"/>
              <a:t>Convnet</a:t>
            </a:r>
            <a:r>
              <a:rPr lang="en-US" dirty="0" smtClean="0"/>
              <a:t> with </a:t>
            </a:r>
            <a:r>
              <a:rPr lang="en-US" dirty="0" err="1" smtClean="0"/>
              <a:t>Backprop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8600"/>
            <a:ext cx="9144000" cy="1655762"/>
          </a:xfrm>
        </p:spPr>
        <p:txBody>
          <a:bodyPr/>
          <a:lstStyle/>
          <a:p>
            <a:r>
              <a:rPr lang="en-US" dirty="0" err="1" smtClean="0"/>
              <a:t>Nilanjan</a:t>
            </a:r>
            <a:r>
              <a:rPr lang="en-US" dirty="0" smtClean="0"/>
              <a:t> 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2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151" y="68564"/>
            <a:ext cx="10515600" cy="1002356"/>
          </a:xfrm>
        </p:spPr>
        <p:txBody>
          <a:bodyPr/>
          <a:lstStyle/>
          <a:p>
            <a:r>
              <a:rPr lang="en-US" dirty="0" smtClean="0"/>
              <a:t>Backpropagation (BP) for a conv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13470" y="1532238"/>
            <a:ext cx="683741" cy="63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1285103" y="1849395"/>
            <a:ext cx="428367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 flipH="1" flipV="1">
            <a:off x="2055341" y="2166551"/>
            <a:ext cx="4118" cy="34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9733" y="166472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02894" y="25537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endParaRPr lang="en-US" i="1" dirty="0"/>
          </a:p>
        </p:txBody>
      </p: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2397211" y="1849394"/>
            <a:ext cx="436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8574" y="1668846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015946" y="1710894"/>
                <a:ext cx="926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946" y="1710894"/>
                <a:ext cx="92608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895" r="-460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781001" y="1323883"/>
            <a:ext cx="49834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to convolution layer: </a:t>
            </a:r>
            <a:r>
              <a:rPr lang="en-US" i="1" dirty="0" smtClean="0"/>
              <a:t>I</a:t>
            </a:r>
            <a:r>
              <a:rPr lang="en-US" dirty="0" smtClean="0"/>
              <a:t>, a </a:t>
            </a:r>
            <a:r>
              <a:rPr lang="en-US" i="1" dirty="0" smtClean="0"/>
              <a:t>H</a:t>
            </a:r>
            <a:r>
              <a:rPr lang="en-US" dirty="0" smtClean="0"/>
              <a:t>-by-</a:t>
            </a:r>
            <a:r>
              <a:rPr lang="en-US" i="1" dirty="0" smtClean="0"/>
              <a:t>W</a:t>
            </a:r>
            <a:r>
              <a:rPr lang="en-US" dirty="0" smtClean="0"/>
              <a:t> matrix</a:t>
            </a:r>
          </a:p>
          <a:p>
            <a:endParaRPr lang="en-US" dirty="0" smtClean="0"/>
          </a:p>
          <a:p>
            <a:r>
              <a:rPr lang="en-US" dirty="0" smtClean="0"/>
              <a:t>Parameter of the layer: </a:t>
            </a:r>
            <a:r>
              <a:rPr lang="en-US" i="1" dirty="0" smtClean="0"/>
              <a:t>K</a:t>
            </a:r>
            <a:r>
              <a:rPr lang="en-US" dirty="0" smtClean="0"/>
              <a:t>, a </a:t>
            </a:r>
            <a:r>
              <a:rPr lang="en-US" i="1" dirty="0" smtClean="0"/>
              <a:t>h</a:t>
            </a:r>
            <a:r>
              <a:rPr lang="en-US" dirty="0" smtClean="0"/>
              <a:t>-by-</a:t>
            </a:r>
            <a:r>
              <a:rPr lang="en-US" i="1" dirty="0" smtClean="0"/>
              <a:t>w</a:t>
            </a:r>
            <a:r>
              <a:rPr lang="en-US" dirty="0" smtClean="0"/>
              <a:t> matrix</a:t>
            </a:r>
          </a:p>
          <a:p>
            <a:endParaRPr lang="en-US" dirty="0" smtClean="0"/>
          </a:p>
          <a:p>
            <a:r>
              <a:rPr lang="en-US" dirty="0" smtClean="0"/>
              <a:t>Output of the layer: </a:t>
            </a:r>
            <a:r>
              <a:rPr lang="en-US" i="1" dirty="0" smtClean="0"/>
              <a:t>J</a:t>
            </a:r>
            <a:r>
              <a:rPr lang="en-US" dirty="0" smtClean="0"/>
              <a:t>, a (</a:t>
            </a:r>
            <a:r>
              <a:rPr lang="en-US" i="1" dirty="0" smtClean="0"/>
              <a:t>H</a:t>
            </a:r>
            <a:r>
              <a:rPr lang="en-US" dirty="0" smtClean="0"/>
              <a:t>-</a:t>
            </a:r>
            <a:r>
              <a:rPr lang="en-US" i="1" dirty="0" smtClean="0"/>
              <a:t>h</a:t>
            </a:r>
            <a:r>
              <a:rPr lang="en-US" dirty="0" smtClean="0"/>
              <a:t>+1)-by-(</a:t>
            </a:r>
            <a:r>
              <a:rPr lang="en-US" i="1" dirty="0" smtClean="0"/>
              <a:t>W</a:t>
            </a:r>
            <a:r>
              <a:rPr lang="en-US" dirty="0" smtClean="0"/>
              <a:t>-</a:t>
            </a:r>
            <a:r>
              <a:rPr lang="en-US" i="1" dirty="0" smtClean="0"/>
              <a:t>w</a:t>
            </a:r>
            <a:r>
              <a:rPr lang="en-US" dirty="0" smtClean="0"/>
              <a:t>+1) matrix</a:t>
            </a:r>
          </a:p>
          <a:p>
            <a:endParaRPr lang="en-US" dirty="0"/>
          </a:p>
          <a:p>
            <a:r>
              <a:rPr lang="en-US" dirty="0" smtClean="0"/>
              <a:t>Assume: </a:t>
            </a:r>
            <a:r>
              <a:rPr lang="en-US" i="1" dirty="0" smtClean="0"/>
              <a:t>H</a:t>
            </a:r>
            <a:r>
              <a:rPr lang="en-US" dirty="0" smtClean="0"/>
              <a:t> &gt;= </a:t>
            </a:r>
            <a:r>
              <a:rPr lang="en-US" i="1" dirty="0" smtClean="0"/>
              <a:t>h</a:t>
            </a:r>
            <a:r>
              <a:rPr lang="en-US" dirty="0" smtClean="0"/>
              <a:t> and </a:t>
            </a:r>
            <a:r>
              <a:rPr lang="en-US" i="1" dirty="0" smtClean="0"/>
              <a:t>W</a:t>
            </a:r>
            <a:r>
              <a:rPr lang="en-US" dirty="0" smtClean="0"/>
              <a:t> &gt;= </a:t>
            </a:r>
            <a:r>
              <a:rPr lang="en-US" i="1" dirty="0" smtClean="0"/>
              <a:t>w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71151" y="3672364"/>
            <a:ext cx="90987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the gradient of loss function </a:t>
            </a:r>
            <a:r>
              <a:rPr lang="en-US" i="1" dirty="0" smtClean="0">
                <a:sym typeface="Symbol" panose="05050102010706020507" pitchFamily="18" charset="2"/>
              </a:rPr>
              <a:t>J</a:t>
            </a:r>
            <a:r>
              <a:rPr lang="en-US" dirty="0" smtClean="0">
                <a:sym typeface="Symbol" panose="05050102010706020507" pitchFamily="18" charset="2"/>
              </a:rPr>
              <a:t> with respect to </a:t>
            </a:r>
            <a:r>
              <a:rPr lang="en-US" i="1" dirty="0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,</a:t>
            </a:r>
            <a:r>
              <a:rPr lang="en-US" dirty="0" smtClean="0"/>
              <a:t> BP tries to find answers to the following: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 smtClean="0"/>
              <a:t>What is the gradient of the loss function with respect to </a:t>
            </a:r>
            <a:r>
              <a:rPr lang="en-US" i="1" dirty="0" smtClean="0"/>
              <a:t>K</a:t>
            </a:r>
            <a:r>
              <a:rPr lang="en-US" dirty="0" smtClean="0"/>
              <a:t>? Denote this gradient by </a:t>
            </a:r>
            <a:r>
              <a:rPr lang="en-US" i="1" dirty="0" smtClean="0">
                <a:sym typeface="Symbol" panose="05050102010706020507" pitchFamily="18" charset="2"/>
              </a:rPr>
              <a:t>K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  <a:p>
            <a:pPr marL="342900" indent="-342900">
              <a:buAutoNum type="arabicParenBoth"/>
            </a:pPr>
            <a:endParaRPr lang="en-US" dirty="0">
              <a:sym typeface="Symbol" panose="05050102010706020507" pitchFamily="18" charset="2"/>
            </a:endParaRPr>
          </a:p>
          <a:p>
            <a:pPr marL="342900" indent="-342900">
              <a:buFontTx/>
              <a:buAutoNum type="arabicParenBoth"/>
            </a:pPr>
            <a:r>
              <a:rPr lang="en-US" dirty="0" smtClean="0"/>
              <a:t>What is the gradient of the loss function with respect to </a:t>
            </a:r>
            <a:r>
              <a:rPr lang="en-US" i="1" dirty="0"/>
              <a:t>I</a:t>
            </a:r>
            <a:r>
              <a:rPr lang="en-US" dirty="0" smtClean="0"/>
              <a:t>? Denote this gradient by </a:t>
            </a:r>
            <a:r>
              <a:rPr lang="en-US" i="1" dirty="0" smtClean="0">
                <a:sym typeface="Symbol" panose="05050102010706020507" pitchFamily="18" charset="2"/>
              </a:rPr>
              <a:t>I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1151" y="5529663"/>
            <a:ext cx="106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 we need </a:t>
            </a:r>
            <a:r>
              <a:rPr lang="en-US" i="1" dirty="0" smtClean="0">
                <a:sym typeface="Symbol" panose="05050102010706020507" pitchFamily="18" charset="2"/>
              </a:rPr>
              <a:t>K</a:t>
            </a:r>
            <a:r>
              <a:rPr lang="en-US" dirty="0" smtClean="0">
                <a:sym typeface="Symbol" panose="05050102010706020507" pitchFamily="18" charset="2"/>
              </a:rPr>
              <a:t>? Because, we want to adjust the parameter </a:t>
            </a:r>
            <a:r>
              <a:rPr lang="en-US" i="1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 by gradient descent: </a:t>
            </a:r>
            <a:r>
              <a:rPr lang="en-US" i="1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 = </a:t>
            </a:r>
            <a:r>
              <a:rPr lang="en-US" i="1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 – (learning rate)</a:t>
            </a:r>
            <a:r>
              <a:rPr lang="en-US" i="1" dirty="0" smtClean="0">
                <a:sym typeface="Symbol" panose="05050102010706020507" pitchFamily="18" charset="2"/>
              </a:rPr>
              <a:t>K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1151" y="6170168"/>
            <a:ext cx="88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 we need </a:t>
            </a:r>
            <a:r>
              <a:rPr lang="en-US" i="1" dirty="0" smtClean="0">
                <a:sym typeface="Symbol" panose="05050102010706020507" pitchFamily="18" charset="2"/>
              </a:rPr>
              <a:t>I</a:t>
            </a:r>
            <a:r>
              <a:rPr lang="en-US" dirty="0" smtClean="0">
                <a:sym typeface="Symbol" panose="05050102010706020507" pitchFamily="18" charset="2"/>
              </a:rPr>
              <a:t>? Because, we want to apply BP to the layer that precedes this conv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5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62" y="93277"/>
            <a:ext cx="10515600" cy="1002356"/>
          </a:xfrm>
        </p:spPr>
        <p:txBody>
          <a:bodyPr/>
          <a:lstStyle/>
          <a:p>
            <a:r>
              <a:rPr lang="en-US" dirty="0" smtClean="0"/>
              <a:t>Derivation of </a:t>
            </a:r>
            <a:r>
              <a:rPr lang="en-US" i="1" dirty="0" smtClean="0">
                <a:sym typeface="Symbol" panose="05050102010706020507" pitchFamily="18" charset="2"/>
              </a:rPr>
              <a:t>K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7627" y="1812323"/>
                <a:ext cx="4611198" cy="784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27" y="1812323"/>
                <a:ext cx="4611198" cy="7845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01481" y="1916198"/>
                <a:ext cx="335861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481" y="1916198"/>
                <a:ext cx="3358612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87627" y="4011827"/>
                <a:ext cx="8477962" cy="815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27" y="4011827"/>
                <a:ext cx="8477962" cy="8158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85209" y="5743688"/>
                <a:ext cx="1172950" cy="2769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209" y="5743688"/>
                <a:ext cx="117295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24" r="-5670" b="-2708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857853" y="2117124"/>
            <a:ext cx="600612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7627" y="3407590"/>
            <a:ext cx="297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chain rule of derivative: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4459" y="569752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52"/>
            <a:ext cx="10515600" cy="6197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Derivation of </a:t>
            </a:r>
            <a:r>
              <a:rPr lang="en-US" i="1" dirty="0" smtClean="0">
                <a:sym typeface="Symbol" panose="05050102010706020507" pitchFamily="18" charset="2"/>
              </a:rPr>
              <a:t>I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8228" y="818532"/>
                <a:ext cx="4611198" cy="784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28" y="818532"/>
                <a:ext cx="4611198" cy="7845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3705" y="1714297"/>
                <a:ext cx="835209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nd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05" y="1714297"/>
                <a:ext cx="8352095" cy="61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7840" y="3034424"/>
                <a:ext cx="9943107" cy="826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40" y="3034424"/>
                <a:ext cx="9943107" cy="8267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7840" y="3991400"/>
                <a:ext cx="6156493" cy="826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ax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40" y="3991400"/>
                <a:ext cx="6156493" cy="8267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11863" y="5211118"/>
                <a:ext cx="2435667" cy="36933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flip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863" y="5211118"/>
                <a:ext cx="24356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2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2357" y="5657671"/>
            <a:ext cx="6265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“pad” function adds (</a:t>
            </a:r>
            <a:r>
              <a:rPr lang="en-US" i="1" dirty="0" smtClean="0"/>
              <a:t>h</a:t>
            </a:r>
            <a:r>
              <a:rPr lang="en-US" dirty="0" smtClean="0"/>
              <a:t>-1) 0 rows at the top and bottom and</a:t>
            </a:r>
          </a:p>
          <a:p>
            <a:r>
              <a:rPr lang="en-US" dirty="0" smtClean="0"/>
              <a:t>also adds (</a:t>
            </a:r>
            <a:r>
              <a:rPr lang="en-US" i="1" dirty="0" smtClean="0"/>
              <a:t>w</a:t>
            </a:r>
            <a:r>
              <a:rPr lang="en-US" dirty="0" smtClean="0"/>
              <a:t>-1) 0 columns at the left and at the right of a matrix. </a:t>
            </a:r>
          </a:p>
          <a:p>
            <a:endParaRPr lang="en-US" dirty="0" smtClean="0"/>
          </a:p>
          <a:p>
            <a:r>
              <a:rPr lang="en-US" dirty="0" smtClean="0"/>
              <a:t>Size of pad(</a:t>
            </a:r>
            <a:r>
              <a:rPr lang="en-US" i="1" dirty="0" smtClean="0">
                <a:sym typeface="Symbol" panose="05050102010706020507" pitchFamily="18" charset="2"/>
              </a:rPr>
              <a:t>J</a:t>
            </a:r>
            <a:r>
              <a:rPr lang="en-US" dirty="0" smtClean="0"/>
              <a:t>) is (</a:t>
            </a:r>
            <a:r>
              <a:rPr lang="en-US" i="1" dirty="0" smtClean="0"/>
              <a:t>H</a:t>
            </a:r>
            <a:r>
              <a:rPr lang="en-US" dirty="0" smtClean="0"/>
              <a:t>+</a:t>
            </a:r>
            <a:r>
              <a:rPr lang="en-US" i="1" dirty="0" smtClean="0"/>
              <a:t>h</a:t>
            </a:r>
            <a:r>
              <a:rPr lang="en-US" dirty="0" smtClean="0"/>
              <a:t>-1)-by-(</a:t>
            </a:r>
            <a:r>
              <a:rPr lang="en-US" i="1" dirty="0" smtClean="0"/>
              <a:t>W</a:t>
            </a:r>
            <a:r>
              <a:rPr lang="en-US" dirty="0" smtClean="0"/>
              <a:t>+</a:t>
            </a:r>
            <a:r>
              <a:rPr lang="en-US" i="1" dirty="0" smtClean="0"/>
              <a:t>w</a:t>
            </a:r>
            <a:r>
              <a:rPr lang="en-US" dirty="0" smtClean="0"/>
              <a:t>-1).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7622" y="5395784"/>
            <a:ext cx="402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flip(</a:t>
            </a:r>
            <a:r>
              <a:rPr lang="en-US" i="1" dirty="0" smtClean="0"/>
              <a:t>K</a:t>
            </a:r>
            <a:r>
              <a:rPr lang="en-US" dirty="0" smtClean="0"/>
              <a:t>) is best understood by an example: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37622" y="5974529"/>
                <a:ext cx="1538178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2" y="5974529"/>
                <a:ext cx="1538178" cy="4675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443178" y="6020535"/>
                <a:ext cx="2055178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flip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178" y="6020535"/>
                <a:ext cx="2055178" cy="4619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5659394" y="1155033"/>
            <a:ext cx="873211" cy="181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2357" y="2641471"/>
            <a:ext cx="297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chain rule of derivative: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23854" y="521111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2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65474"/>
            <a:ext cx="10515600" cy="758309"/>
          </a:xfrm>
        </p:spPr>
        <p:txBody>
          <a:bodyPr/>
          <a:lstStyle/>
          <a:p>
            <a:r>
              <a:rPr lang="en-US" dirty="0" smtClean="0"/>
              <a:t>BP for a max pooling layer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7957" y="1342767"/>
            <a:ext cx="1268627" cy="82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812325" y="1754659"/>
            <a:ext cx="109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4176584" y="1754659"/>
            <a:ext cx="1046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12325" y="1409701"/>
                <a:ext cx="721736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325" y="1409701"/>
                <a:ext cx="721736" cy="278025"/>
              </a:xfrm>
              <a:prstGeom prst="rect">
                <a:avLst/>
              </a:prstGeom>
              <a:blipFill rotWithShape="0">
                <a:blip r:embed="rId2"/>
                <a:stretch>
                  <a:fillRect r="-2521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02674" y="1409701"/>
                <a:ext cx="1766061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674" y="1409701"/>
                <a:ext cx="1766061" cy="278025"/>
              </a:xfrm>
              <a:prstGeom prst="rect">
                <a:avLst/>
              </a:prstGeom>
              <a:blipFill rotWithShape="0">
                <a:blip r:embed="rId3"/>
                <a:stretch>
                  <a:fillRect l="-2759" t="-2174" r="-448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282249" y="1342767"/>
            <a:ext cx="4312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in case of a tie, only a single index</a:t>
            </a:r>
          </a:p>
          <a:p>
            <a:r>
              <a:rPr lang="en-US" dirty="0" smtClean="0"/>
              <a:t>is chosen for the following operation: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1503" y="2068210"/>
                <a:ext cx="2049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03" y="2068210"/>
                <a:ext cx="204959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81" r="-89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82428" y="2772549"/>
                <a:ext cx="497873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argmax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428" y="2772549"/>
                <a:ext cx="4978735" cy="617861"/>
              </a:xfrm>
              <a:prstGeom prst="rect">
                <a:avLst/>
              </a:prstGeom>
              <a:blipFill rotWithShape="0"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46438" y="4102443"/>
            <a:ext cx="411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a 2-by-2, stride 2 max pooling: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26890" y="4788780"/>
                <a:ext cx="245317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90" y="4788780"/>
                <a:ext cx="2453172" cy="10204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954163" y="4887124"/>
            <a:ext cx="1268627" cy="82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3504775" y="5299016"/>
            <a:ext cx="449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82569" y="5065266"/>
                <a:ext cx="114403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569" y="5065266"/>
                <a:ext cx="1144031" cy="4675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17" idx="3"/>
          </p:cNvCxnSpPr>
          <p:nvPr/>
        </p:nvCxnSpPr>
        <p:spPr>
          <a:xfrm>
            <a:off x="5222790" y="5299016"/>
            <a:ext cx="474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03740" y="441944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Suppose,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49028" y="4339458"/>
                <a:ext cx="1789208" cy="529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028" y="4339458"/>
                <a:ext cx="1789208" cy="529312"/>
              </a:xfrm>
              <a:prstGeom prst="rect">
                <a:avLst/>
              </a:prstGeom>
              <a:blipFill rotWithShape="0">
                <a:blip r:embed="rId8"/>
                <a:stretch>
                  <a:fillRect r="-3754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145684" y="538989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then,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985825" y="5050191"/>
                <a:ext cx="2542234" cy="1048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825" y="5050191"/>
                <a:ext cx="2542234" cy="1048749"/>
              </a:xfrm>
              <a:prstGeom prst="rect">
                <a:avLst/>
              </a:prstGeom>
              <a:blipFill rotWithShape="0">
                <a:blip r:embed="rId9"/>
                <a:stretch>
                  <a:fillRect r="-1918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27221" y="2876733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chain rule: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16" y="35011"/>
            <a:ext cx="10515600" cy="1325563"/>
          </a:xfrm>
        </p:spPr>
        <p:txBody>
          <a:bodyPr/>
          <a:lstStyle/>
          <a:p>
            <a:r>
              <a:rPr lang="en-US" dirty="0" smtClean="0"/>
              <a:t>BP for a </a:t>
            </a:r>
            <a:r>
              <a:rPr lang="en-US" dirty="0" err="1" smtClean="0"/>
              <a:t>ReLU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49146" y="1993557"/>
            <a:ext cx="1235676" cy="7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051222" y="2356022"/>
            <a:ext cx="897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4184822" y="2356022"/>
            <a:ext cx="757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9282" y="19935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563762" y="1983257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dirty="0" smtClean="0"/>
              <a:t> = max(0, 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28684" y="3259556"/>
                <a:ext cx="331026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84" y="3259556"/>
                <a:ext cx="3310265" cy="6178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772580" y="3383820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chain rule: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670" y="4703805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49146" y="4645455"/>
                <a:ext cx="1313758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146" y="4645455"/>
                <a:ext cx="1313758" cy="4675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095103" y="4534930"/>
            <a:ext cx="1235676" cy="7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4341341" y="4893962"/>
            <a:ext cx="753762" cy="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6330779" y="4897395"/>
            <a:ext cx="757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68746" y="4645455"/>
                <a:ext cx="1144031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46" y="4645455"/>
                <a:ext cx="1144031" cy="4619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408670" y="583912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Suppose,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88970" y="5759134"/>
                <a:ext cx="1789208" cy="529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70" y="5759134"/>
                <a:ext cx="1789208" cy="529312"/>
              </a:xfrm>
              <a:prstGeom prst="rect">
                <a:avLst/>
              </a:prstGeom>
              <a:blipFill rotWithShape="0">
                <a:blip r:embed="rId5"/>
                <a:stretch>
                  <a:fillRect r="-3754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955059" y="583912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75071" y="5755147"/>
                <a:ext cx="1558247" cy="529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071" y="5755147"/>
                <a:ext cx="1558247" cy="529312"/>
              </a:xfrm>
              <a:prstGeom prst="rect">
                <a:avLst/>
              </a:prstGeom>
              <a:blipFill rotWithShape="0">
                <a:blip r:embed="rId6"/>
                <a:stretch>
                  <a:fillRect r="-4297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23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24" y="54599"/>
            <a:ext cx="10515600" cy="783155"/>
          </a:xfrm>
        </p:spPr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1531" y="1424239"/>
            <a:ext cx="80730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06699" y="1424239"/>
            <a:ext cx="80730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01867" y="1424239"/>
            <a:ext cx="80730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5284309" y="1716682"/>
            <a:ext cx="527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6618839" y="1716682"/>
            <a:ext cx="68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8114007" y="1716682"/>
            <a:ext cx="68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9609175" y="1716682"/>
            <a:ext cx="626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61885" y="134735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8338" y="13473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3506" y="130890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84193" y="1330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endParaRPr lang="en-US" i="1" dirty="0"/>
          </a:p>
        </p:txBody>
      </p:sp>
      <p:sp>
        <p:nvSpPr>
          <p:cNvPr id="19" name="Oval 18"/>
          <p:cNvSpPr/>
          <p:nvPr/>
        </p:nvSpPr>
        <p:spPr>
          <a:xfrm>
            <a:off x="10235249" y="1319891"/>
            <a:ext cx="888553" cy="854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52701" y="1308906"/>
            <a:ext cx="97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664071" y="825621"/>
            <a:ext cx="0" cy="50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9377" y="43694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 output, </a:t>
            </a:r>
            <a:r>
              <a:rPr lang="en-US" i="1" dirty="0" smtClean="0"/>
              <a:t>q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8238" y="2301430"/>
            <a:ext cx="107997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Convnet</a:t>
            </a:r>
            <a:r>
              <a:rPr lang="en-US" u="sng" dirty="0" smtClean="0"/>
              <a:t> training algorithm:</a:t>
            </a:r>
          </a:p>
          <a:p>
            <a:endParaRPr lang="en-US" dirty="0"/>
          </a:p>
          <a:p>
            <a:r>
              <a:rPr lang="en-US" dirty="0" smtClean="0"/>
              <a:t>Initialize parameter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Iterate: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Step 1: (Forward pass)</a:t>
            </a:r>
          </a:p>
          <a:p>
            <a:r>
              <a:rPr lang="en-US" dirty="0" smtClean="0"/>
              <a:t>	Step 1a: Randomly choose a training example </a:t>
            </a:r>
            <a:r>
              <a:rPr lang="en-US" i="1" dirty="0" smtClean="0"/>
              <a:t>x</a:t>
            </a:r>
            <a:r>
              <a:rPr lang="en-US" dirty="0" smtClean="0"/>
              <a:t> and its corresponding ideal output </a:t>
            </a:r>
            <a:r>
              <a:rPr lang="en-US" i="1" dirty="0" smtClean="0"/>
              <a:t>q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Step 1b: Pass </a:t>
            </a:r>
            <a:r>
              <a:rPr lang="en-US" i="1" dirty="0" smtClean="0"/>
              <a:t>x</a:t>
            </a:r>
            <a:r>
              <a:rPr lang="en-US" dirty="0" smtClean="0"/>
              <a:t> through “Conv” to get </a:t>
            </a:r>
            <a:r>
              <a:rPr lang="en-US" i="1" dirty="0" smtClean="0"/>
              <a:t>y</a:t>
            </a:r>
            <a:r>
              <a:rPr lang="en-US" dirty="0" smtClean="0"/>
              <a:t>; pass </a:t>
            </a:r>
            <a:r>
              <a:rPr lang="en-US" i="1" dirty="0" smtClean="0"/>
              <a:t>y</a:t>
            </a:r>
            <a:r>
              <a:rPr lang="en-US" dirty="0" smtClean="0"/>
              <a:t> though </a:t>
            </a:r>
            <a:r>
              <a:rPr lang="en-US" dirty="0" err="1" smtClean="0"/>
              <a:t>ReLU</a:t>
            </a:r>
            <a:r>
              <a:rPr lang="en-US" dirty="0" smtClean="0"/>
              <a:t> to get </a:t>
            </a:r>
            <a:r>
              <a:rPr lang="en-US" i="1" dirty="0" smtClean="0"/>
              <a:t>z</a:t>
            </a:r>
            <a:r>
              <a:rPr lang="en-US" dirty="0" smtClean="0"/>
              <a:t>; pass </a:t>
            </a:r>
            <a:r>
              <a:rPr lang="en-US" i="1" dirty="0" smtClean="0"/>
              <a:t>z</a:t>
            </a:r>
            <a:r>
              <a:rPr lang="en-US" dirty="0" smtClean="0"/>
              <a:t> through Max pool to get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Step 2: Compute “Loss” function for diagnostic purposes. /* Loss function measures deviation of </a:t>
            </a:r>
            <a:r>
              <a:rPr lang="en-US" i="1" dirty="0" smtClean="0"/>
              <a:t>p</a:t>
            </a:r>
            <a:r>
              <a:rPr lang="en-US" dirty="0" smtClean="0"/>
              <a:t> from </a:t>
            </a:r>
            <a:r>
              <a:rPr lang="en-US" i="1" dirty="0" smtClean="0"/>
              <a:t>q</a:t>
            </a:r>
            <a:r>
              <a:rPr lang="en-US" dirty="0" smtClean="0"/>
              <a:t>. */</a:t>
            </a:r>
          </a:p>
          <a:p>
            <a:r>
              <a:rPr lang="en-US" dirty="0" smtClean="0"/>
              <a:t>        Step 3: (Backward pass aka backpropagation)</a:t>
            </a:r>
          </a:p>
          <a:p>
            <a:r>
              <a:rPr lang="en-US" dirty="0"/>
              <a:t>	</a:t>
            </a:r>
            <a:r>
              <a:rPr lang="en-US" dirty="0" smtClean="0"/>
              <a:t>Step 3a: Compute gradient of Loss function with respect to </a:t>
            </a:r>
            <a:r>
              <a:rPr lang="en-US" i="1" dirty="0" smtClean="0"/>
              <a:t>p</a:t>
            </a:r>
            <a:r>
              <a:rPr lang="en-US" dirty="0" smtClean="0"/>
              <a:t>. Denote this gradient by </a:t>
            </a:r>
            <a:r>
              <a:rPr lang="en-US" i="1" dirty="0" smtClean="0">
                <a:sym typeface="Symbol" panose="05050102010706020507" pitchFamily="18" charset="2"/>
              </a:rPr>
              <a:t>p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  <a:p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Step 3b: Compute </a:t>
            </a:r>
            <a:r>
              <a:rPr lang="en-US" i="1" dirty="0" smtClean="0">
                <a:sym typeface="Symbol" panose="05050102010706020507" pitchFamily="18" charset="2"/>
              </a:rPr>
              <a:t>z</a:t>
            </a:r>
            <a:r>
              <a:rPr lang="en-US" dirty="0" smtClean="0">
                <a:sym typeface="Symbol" panose="05050102010706020507" pitchFamily="18" charset="2"/>
              </a:rPr>
              <a:t> given </a:t>
            </a:r>
            <a:r>
              <a:rPr lang="en-US" i="1" dirty="0">
                <a:sym typeface="Symbol" panose="05050102010706020507" pitchFamily="18" charset="2"/>
              </a:rPr>
              <a:t></a:t>
            </a:r>
            <a:r>
              <a:rPr lang="en-US" i="1" dirty="0" smtClean="0">
                <a:sym typeface="Symbol" panose="05050102010706020507" pitchFamily="18" charset="2"/>
              </a:rPr>
              <a:t>p.</a:t>
            </a:r>
            <a:r>
              <a:rPr lang="en-US" dirty="0" smtClean="0">
                <a:sym typeface="Symbol" panose="05050102010706020507" pitchFamily="18" charset="2"/>
              </a:rPr>
              <a:t>   	/* Look at “BP for Max pooling.” */</a:t>
            </a:r>
            <a:endParaRPr lang="en-US" i="1" dirty="0" smtClean="0">
              <a:sym typeface="Symbol" panose="05050102010706020507" pitchFamily="18" charset="2"/>
            </a:endParaRPr>
          </a:p>
          <a:p>
            <a:r>
              <a:rPr lang="en-US" i="1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Step 3c: Compute </a:t>
            </a:r>
            <a:r>
              <a:rPr lang="en-US" i="1" dirty="0" smtClean="0">
                <a:sym typeface="Symbol" panose="05050102010706020507" pitchFamily="18" charset="2"/>
              </a:rPr>
              <a:t>y</a:t>
            </a:r>
            <a:r>
              <a:rPr lang="en-US" dirty="0" smtClean="0">
                <a:sym typeface="Symbol" panose="05050102010706020507" pitchFamily="18" charset="2"/>
              </a:rPr>
              <a:t> given </a:t>
            </a:r>
            <a:r>
              <a:rPr lang="en-US" i="1" dirty="0">
                <a:sym typeface="Symbol" panose="05050102010706020507" pitchFamily="18" charset="2"/>
              </a:rPr>
              <a:t></a:t>
            </a:r>
            <a:r>
              <a:rPr lang="en-US" i="1" dirty="0" smtClean="0">
                <a:sym typeface="Symbol" panose="05050102010706020507" pitchFamily="18" charset="2"/>
              </a:rPr>
              <a:t>z</a:t>
            </a:r>
            <a:r>
              <a:rPr lang="en-US" dirty="0" smtClean="0">
                <a:sym typeface="Symbol" panose="05050102010706020507" pitchFamily="18" charset="2"/>
              </a:rPr>
              <a:t>.    	/* </a:t>
            </a:r>
            <a:r>
              <a:rPr lang="en-US" dirty="0">
                <a:sym typeface="Symbol" panose="05050102010706020507" pitchFamily="18" charset="2"/>
              </a:rPr>
              <a:t>Look at </a:t>
            </a:r>
            <a:r>
              <a:rPr lang="en-US" dirty="0" smtClean="0">
                <a:sym typeface="Symbol" panose="05050102010706020507" pitchFamily="18" charset="2"/>
              </a:rPr>
              <a:t>“BP </a:t>
            </a:r>
            <a:r>
              <a:rPr lang="en-US" dirty="0">
                <a:sym typeface="Symbol" panose="05050102010706020507" pitchFamily="18" charset="2"/>
              </a:rPr>
              <a:t>for </a:t>
            </a:r>
            <a:r>
              <a:rPr lang="en-US" dirty="0" err="1" smtClean="0">
                <a:sym typeface="Symbol" panose="05050102010706020507" pitchFamily="18" charset="2"/>
              </a:rPr>
              <a:t>ReLU</a:t>
            </a:r>
            <a:r>
              <a:rPr lang="en-US" dirty="0" smtClean="0">
                <a:sym typeface="Symbol" panose="05050102010706020507" pitchFamily="18" charset="2"/>
              </a:rPr>
              <a:t>.” */</a:t>
            </a:r>
          </a:p>
          <a:p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Step 4c: Compute </a:t>
            </a:r>
            <a:r>
              <a:rPr lang="en-US" i="1" dirty="0" smtClean="0">
                <a:sym typeface="Symbol" panose="05050102010706020507" pitchFamily="18" charset="2"/>
              </a:rPr>
              <a:t></a:t>
            </a:r>
            <a:r>
              <a:rPr lang="en-US" i="1" dirty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 given </a:t>
            </a:r>
            <a:r>
              <a:rPr lang="en-US" i="1" dirty="0">
                <a:sym typeface="Symbol" panose="05050102010706020507" pitchFamily="18" charset="2"/>
              </a:rPr>
              <a:t>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   	/* </a:t>
            </a:r>
            <a:r>
              <a:rPr lang="en-US" dirty="0">
                <a:sym typeface="Symbol" panose="05050102010706020507" pitchFamily="18" charset="2"/>
              </a:rPr>
              <a:t>Look at </a:t>
            </a:r>
            <a:r>
              <a:rPr lang="en-US" dirty="0" smtClean="0">
                <a:sym typeface="Symbol" panose="05050102010706020507" pitchFamily="18" charset="2"/>
              </a:rPr>
              <a:t>“BP </a:t>
            </a:r>
            <a:r>
              <a:rPr lang="en-US" dirty="0">
                <a:sym typeface="Symbol" panose="05050102010706020507" pitchFamily="18" charset="2"/>
              </a:rPr>
              <a:t>for C</a:t>
            </a:r>
            <a:r>
              <a:rPr lang="en-US" dirty="0" smtClean="0">
                <a:sym typeface="Symbol" panose="05050102010706020507" pitchFamily="18" charset="2"/>
              </a:rPr>
              <a:t>onv.” */</a:t>
            </a:r>
          </a:p>
          <a:p>
            <a:r>
              <a:rPr lang="en-US" dirty="0" smtClean="0">
                <a:sym typeface="Symbol" panose="05050102010706020507" pitchFamily="18" charset="2"/>
              </a:rPr>
              <a:t>        Step 4: (Update parameter </a:t>
            </a:r>
            <a:r>
              <a:rPr lang="en-US" i="1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 by gradient descent) </a:t>
            </a:r>
            <a:r>
              <a:rPr lang="en-US" i="1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 = </a:t>
            </a:r>
            <a:r>
              <a:rPr lang="en-US" i="1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 – (learning rate) </a:t>
            </a:r>
            <a:r>
              <a:rPr lang="en-US" i="1" dirty="0" smtClean="0">
                <a:sym typeface="Symbol" panose="05050102010706020507" pitchFamily="18" charset="2"/>
              </a:rPr>
              <a:t>K.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62739" y="22681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endParaRPr lang="en-US" i="1" dirty="0"/>
          </a:p>
        </p:txBody>
      </p:sp>
      <p:cxnSp>
        <p:nvCxnSpPr>
          <p:cNvPr id="27" name="Straight Arrow Connector 26"/>
          <p:cNvCxnSpPr>
            <a:stCxn id="25" idx="0"/>
            <a:endCxn id="4" idx="2"/>
          </p:cNvCxnSpPr>
          <p:nvPr/>
        </p:nvCxnSpPr>
        <p:spPr>
          <a:xfrm flipV="1">
            <a:off x="6215185" y="2009125"/>
            <a:ext cx="0" cy="25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19880" y="2544026"/>
            <a:ext cx="517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network with 3 layers and a loss function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27098" y="6488668"/>
            <a:ext cx="1024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We don’t have to compute </a:t>
            </a:r>
            <a:r>
              <a:rPr lang="en-US" i="1" dirty="0" smtClean="0">
                <a:sym typeface="Symbol" panose="05050102010706020507" pitchFamily="18" charset="2"/>
              </a:rPr>
              <a:t>x</a:t>
            </a:r>
            <a:r>
              <a:rPr lang="en-US" dirty="0" smtClean="0">
                <a:sym typeface="Symbol" panose="05050102010706020507" pitchFamily="18" charset="2"/>
              </a:rPr>
              <a:t>, because there is no preceding layer before conv in the example above.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9175" y="1955237"/>
            <a:ext cx="62607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114007" y="1954156"/>
            <a:ext cx="687860" cy="10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618839" y="1943744"/>
            <a:ext cx="687860" cy="104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68530" y="194225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ym typeface="Symbol" panose="05050102010706020507" pitchFamily="18" charset="2"/>
              </a:rPr>
              <a:t>p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8252662" y="19348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ym typeface="Symbol" panose="05050102010706020507" pitchFamily="18" charset="2"/>
              </a:rPr>
              <a:t>z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6721722" y="192666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ym typeface="Symbol" panose="05050102010706020507" pitchFamily="18" charset="2"/>
              </a:rPr>
              <a:t>y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4813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486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Office Theme</vt:lpstr>
      <vt:lpstr>Training Convnet with Backprop</vt:lpstr>
      <vt:lpstr>Backpropagation (BP) for a conv layer</vt:lpstr>
      <vt:lpstr>Derivation of K</vt:lpstr>
      <vt:lpstr>Derivation of I</vt:lpstr>
      <vt:lpstr>BP for a max pooling layer</vt:lpstr>
      <vt:lpstr>BP for a ReLU layer</vt:lpstr>
      <vt:lpstr>Putting it all together</vt:lpstr>
    </vt:vector>
  </TitlesOfParts>
  <Company>University of Alberta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 on Convnet</dc:title>
  <dc:creator>Windows User</dc:creator>
  <cp:lastModifiedBy>Windows User</cp:lastModifiedBy>
  <cp:revision>30</cp:revision>
  <dcterms:created xsi:type="dcterms:W3CDTF">2017-03-29T16:45:20Z</dcterms:created>
  <dcterms:modified xsi:type="dcterms:W3CDTF">2017-10-06T19:11:50Z</dcterms:modified>
</cp:coreProperties>
</file>