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6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84D6A-9105-49E4-9E2E-1EABAEEA01E8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2D973-A849-42F3-94E8-E6CA54F0D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0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2D973-A849-42F3-94E8-E6CA54F0DDF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30820"/>
            <a:ext cx="8229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Math presentation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          : Mohammed  </a:t>
            </a:r>
            <a:r>
              <a:rPr lang="en-US" dirty="0" err="1"/>
              <a:t>akbar</a:t>
            </a:r>
            <a:r>
              <a:rPr lang="en-US" dirty="0"/>
              <a:t> </a:t>
            </a:r>
            <a:r>
              <a:rPr lang="en-US" dirty="0" err="1"/>
              <a:t>hossen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Student Id  :</a:t>
            </a:r>
            <a:r>
              <a:rPr lang="en-US" dirty="0" smtClean="0"/>
              <a:t>223031005</a:t>
            </a:r>
          </a:p>
          <a:p>
            <a:r>
              <a:rPr lang="en-US" dirty="0" smtClean="0"/>
              <a:t>Sub topic    :</a:t>
            </a:r>
            <a:r>
              <a:rPr lang="en-US" dirty="0"/>
              <a:t>I</a:t>
            </a:r>
            <a:r>
              <a:rPr lang="en-US" dirty="0" smtClean="0"/>
              <a:t>ndices, permutation, differentiation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sub code    :QA-101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7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dirty="0" smtClean="0"/>
                  <a:t>If 2</a:t>
                </a:r>
                <a:r>
                  <a:rPr lang="en-US" baseline="30000" dirty="0" smtClean="0"/>
                  <a:t>x</a:t>
                </a:r>
                <a:r>
                  <a:rPr lang="en-US" dirty="0" smtClean="0"/>
                  <a:t>=3</a:t>
                </a:r>
                <a:r>
                  <a:rPr lang="en-US" baseline="30000" dirty="0" smtClean="0"/>
                  <a:t>y</a:t>
                </a:r>
                <a:r>
                  <a:rPr lang="en-US" dirty="0" smtClean="0"/>
                  <a:t>=6</a:t>
                </a:r>
                <a:r>
                  <a:rPr lang="en-US" baseline="30000" dirty="0" smtClean="0"/>
                  <a:t>-z</a:t>
                </a:r>
                <a:r>
                  <a:rPr lang="en-US" dirty="0" smtClean="0"/>
                  <a:t> ,show that,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 algn="just">
                  <a:buNone/>
                </a:pPr>
                <a:r>
                  <a:rPr lang="en-US" sz="1600" dirty="0" err="1" smtClean="0"/>
                  <a:t>sol</a:t>
                </a:r>
                <a:r>
                  <a:rPr lang="en-US" sz="1600" baseline="30000" dirty="0" err="1" smtClean="0"/>
                  <a:t>n</a:t>
                </a:r>
                <a:r>
                  <a:rPr lang="en-US" sz="1600" dirty="0" smtClean="0"/>
                  <a:t>: let 2</a:t>
                </a:r>
                <a:r>
                  <a:rPr lang="en-US" sz="1600" baseline="30000" dirty="0" smtClean="0"/>
                  <a:t>x</a:t>
                </a:r>
                <a:r>
                  <a:rPr lang="en-US" sz="1600" dirty="0" smtClean="0"/>
                  <a:t>=3</a:t>
                </a:r>
                <a:r>
                  <a:rPr lang="en-US" sz="1600" baseline="30000" dirty="0" smtClean="0"/>
                  <a:t>y</a:t>
                </a:r>
                <a:r>
                  <a:rPr lang="en-US" sz="1600" dirty="0" smtClean="0"/>
                  <a:t>=6</a:t>
                </a:r>
                <a:r>
                  <a:rPr lang="en-US" sz="1600" baseline="30000" dirty="0" smtClean="0"/>
                  <a:t>-z</a:t>
                </a:r>
                <a:r>
                  <a:rPr lang="en-US" sz="1600" dirty="0" smtClean="0"/>
                  <a:t>=k</a:t>
                </a:r>
                <a:endParaRPr lang="en-US" sz="1600" baseline="300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∴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  <a:ea typeface="Cambria Math"/>
                          </a:rPr>
                          <m:t>x</m:t>
                        </m:r>
                      </m:sup>
                    </m:sSup>
                    <m:r>
                      <a:rPr lang="en-US" sz="16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r>
                  <a:rPr lang="en-US" sz="1600" b="0" dirty="0" smtClean="0"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/>
                        <a:ea typeface="Cambria Math"/>
                      </a:rPr>
                      <m:t>      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⇒2=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p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sup>
                    </m:sSup>
                  </m:oMath>
                </a14:m>
                <a:endParaRPr lang="en-US" sz="1600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dirty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∴</m:t>
                      </m:r>
                      <m:sSup>
                        <m:sSup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</m:sup>
                      </m:sSup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       ⇒3=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dirty="0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∴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      ⇒6=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  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6=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⇒3.2=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=0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         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𝑇𝐻𝑈𝑆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𝑃𝑅𝑂𝑉𝐸𝐷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6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2.Divide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𝟖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𝟓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𝟕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𝒃𝒚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ad>
                      <m:radPr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/>
                          </a:rPr>
                          <m:t>𝟓</m:t>
                        </m:r>
                      </m:deg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b="1" i="1" smtClean="0">
                        <a:latin typeface="Cambria Math"/>
                      </a:rPr>
                      <m:t>.</m:t>
                    </m:r>
                    <m:rad>
                      <m:radPr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/>
                          </a:rPr>
                          <m:t>𝟑</m:t>
                        </m:r>
                      </m:deg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</m:e>
                    </m:rad>
                    <m:rad>
                      <m:radPr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/>
                          </a:rPr>
                          <m:t>𝟕</m:t>
                        </m:r>
                      </m:deg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𝟖</m:t>
                            </m:r>
                          </m:sup>
                        </m:sSup>
                      </m:e>
                    </m:rad>
                    <m:r>
                      <a:rPr lang="en-US" b="1" i="1" smtClean="0">
                        <a:latin typeface="Cambria Math"/>
                      </a:rPr>
                      <m:t>  </m:t>
                    </m:r>
                    <m:r>
                      <a:rPr lang="en-US" b="1" i="1" smtClean="0">
                        <a:latin typeface="Cambria Math"/>
                      </a:rPr>
                      <m:t>𝒂𝒏𝒅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𝒎𝒖𝒍𝒕𝒊𝒑𝒍𝒚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𝒕𝒉𝒆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𝒒𝒖𝒂𝒕𝒊𝒆𝒏𝒕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𝒃𝒚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𝟒𝟎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𝟕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1" dirty="0" smtClean="0"/>
                  <a:t/>
                </a:r>
                <a:br>
                  <a:rPr lang="en-US" b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𝒆𝒗𝒂𝒍𝒖𝒕𝒆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𝒇𝒐𝒓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sz="3800" i="1">
                        <a:latin typeface="Cambria Math"/>
                      </a:rPr>
                      <m:t>𝑠𝑜𝑙</m:t>
                    </m:r>
                    <m:r>
                      <a:rPr lang="en-US" sz="38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38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i="1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3800" i="1">
                                    <a:latin typeface="Cambria Math"/>
                                  </a:rPr>
                                  <m:t>8</m:t>
                                </m:r>
                              </m:den>
                            </m:f>
                          </m:sup>
                        </m:sSup>
                        <m:r>
                          <a:rPr lang="en-US" sz="3800" i="1"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8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800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  <m:r>
                          <a:rPr lang="en-US" sz="3800" i="1"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800" i="1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sup>
                        </m:sSup>
                      </m:num>
                      <m:den>
                        <m:rad>
                          <m:rad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sz="3800" i="1">
                                <a:latin typeface="Cambria Math"/>
                              </a:rPr>
                              <m:t>5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sz="3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3800" i="1">
                            <a:latin typeface="Cambria Math"/>
                          </a:rPr>
                          <m:t>.</m:t>
                        </m:r>
                        <m:rad>
                          <m:rad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sz="3800" i="1">
                                <a:latin typeface="Cambria Math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sz="3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800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3800" i="1">
                                <a:latin typeface="Cambria Math"/>
                              </a:rPr>
                              <m:t>.</m:t>
                            </m:r>
                          </m:e>
                        </m:rad>
                        <m:rad>
                          <m:rad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sz="3800" i="1">
                                <a:latin typeface="Cambria Math"/>
                              </a:rPr>
                              <m:t>7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sz="3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8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3800" i="1">
                                    <a:latin typeface="Cambria Math"/>
                                  </a:rPr>
                                  <m:t>8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3800" b="0" i="0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3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800" i="1">
                                <a:latin typeface="Cambria Math"/>
                              </a:rPr>
                              <m:t>40</m:t>
                            </m:r>
                          </m:den>
                        </m:f>
                      </m:sup>
                    </m:sSup>
                    <m:r>
                      <a:rPr lang="en-US" sz="3800" i="1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38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3800" i="1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/>
                          </a:rPr>
                          <m:t>𝑧</m:t>
                        </m:r>
                      </m:e>
                      <m:sup>
                        <m:f>
                          <m:f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3800" i="1">
                                <a:latin typeface="Cambria Math"/>
                              </a:rPr>
                              <m:t>7</m:t>
                            </m:r>
                          </m:den>
                        </m:f>
                      </m:sup>
                    </m:sSup>
                  </m:oMath>
                </a14:m>
                <a:endParaRPr lang="en-US" sz="3800" b="0" dirty="0" smtClean="0"/>
              </a:p>
              <a:p>
                <a:pPr marL="0" indent="0">
                  <a:buNone/>
                </a:pPr>
                <a:r>
                  <a:rPr lang="en-US" sz="3800" b="0" dirty="0" smtClean="0"/>
                  <a:t/>
                </a:r>
                <a:br>
                  <a:rPr lang="en-US" sz="3800" b="0" dirty="0" smtClean="0"/>
                </a:b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8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i="1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3800" i="1">
                                    <a:latin typeface="Cambria Math"/>
                                  </a:rPr>
                                  <m:t>8</m:t>
                                </m:r>
                              </m:den>
                            </m:f>
                          </m:sup>
                        </m:sSup>
                        <m:r>
                          <a:rPr lang="en-US" sz="3800" i="1"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−5</m:t>
                                </m:r>
                              </m:den>
                            </m:f>
                          </m:sup>
                        </m:sSup>
                        <m:r>
                          <a:rPr lang="en-US" sz="3800" i="1"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800" i="1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  <m:r>
                          <a:rPr lang="en-US" sz="3800" b="0" i="1" smtClean="0"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sz="3800" b="0" i="1" smtClean="0"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sz="3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3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800" i="1">
                                <a:latin typeface="Cambria Math"/>
                              </a:rPr>
                              <m:t>40</m:t>
                            </m:r>
                          </m:den>
                        </m:f>
                      </m:sup>
                    </m:sSup>
                    <m:r>
                      <a:rPr lang="en-US" sz="3800" i="1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38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3800" i="1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/>
                          </a:rPr>
                          <m:t>𝑧</m:t>
                        </m:r>
                      </m:e>
                      <m:sup>
                        <m:f>
                          <m:f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3800" i="1">
                                <a:latin typeface="Cambria Math"/>
                              </a:rPr>
                              <m:t>7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:r>
                  <a:rPr lang="en-US" sz="3800" b="0" dirty="0" smtClean="0"/>
                  <a:t/>
                </a:r>
                <a:br>
                  <a:rPr lang="en-US" sz="38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8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8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8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</m:sup>
                      </m:sSup>
                      <m:r>
                        <a:rPr lang="en-US" sz="3800" b="0" i="0" smtClean="0">
                          <a:latin typeface="Cambria Math"/>
                        </a:rPr>
                        <m:t> .</m:t>
                      </m:r>
                      <m:sSup>
                        <m:sSupPr>
                          <m:ctrlPr>
                            <a:rPr lang="en-US" sz="3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3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800" i="1">
                                  <a:latin typeface="Cambria Math"/>
                                </a:rPr>
                                <m:t>40</m:t>
                              </m:r>
                            </m:den>
                          </m:f>
                        </m:sup>
                      </m:sSup>
                      <m:r>
                        <a:rPr lang="en-US" sz="3800" i="1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n-US" sz="3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38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3800" i="1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f>
                            <m:fPr>
                              <m:ctrlPr>
                                <a:rPr lang="en-US" sz="3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3800" i="1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800" dirty="0" smtClean="0"/>
              </a:p>
              <a:p>
                <a:pPr marL="0" indent="0">
                  <a:buNone/>
                </a:pPr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40</m:t>
                              </m:r>
                            </m:den>
                          </m:f>
                          <m:r>
                            <a:rPr lang="en-US" sz="38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40</m:t>
                              </m:r>
                            </m:den>
                          </m:f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−29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  <m:r>
                            <a:rPr lang="en-US" sz="38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−5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8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800" b="0" dirty="0" smtClean="0"/>
              </a:p>
              <a:p>
                <a:pPr marL="0" indent="0">
                  <a:buNone/>
                </a:pPr>
                <a:r>
                  <a:rPr lang="en-US" sz="3800" b="0" dirty="0" smtClean="0"/>
                  <a:t/>
                </a:r>
                <a:br>
                  <a:rPr lang="en-US" sz="38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40</m:t>
                              </m:r>
                            </m:den>
                          </m:f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3800" b="0" dirty="0" smtClean="0"/>
              </a:p>
              <a:p>
                <a:pPr marL="0" indent="0">
                  <a:buNone/>
                </a:pPr>
                <a:r>
                  <a:rPr lang="en-US" sz="3800" b="0" dirty="0" smtClean="0"/>
                  <a:t/>
                </a:r>
                <a:br>
                  <a:rPr lang="en-US" sz="38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800" b="0" i="1" smtClean="0">
                                  <a:latin typeface="Cambria Math"/>
                                </a:rPr>
                                <m:t>16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latin typeface="Cambria Math"/>
                                    </a:rPr>
                                    <m:t>15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800" b="0" dirty="0" smtClean="0"/>
              </a:p>
              <a:p>
                <a:pPr marL="0" indent="0">
                  <a:buNone/>
                </a:pPr>
                <a:r>
                  <a:rPr lang="en-US" sz="3800" b="0" dirty="0" smtClean="0"/>
                  <a:t/>
                </a:r>
                <a:br>
                  <a:rPr lang="en-US" sz="38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3800" b="0" dirty="0" smtClean="0"/>
              </a:p>
              <a:p>
                <a:pPr marL="0" indent="0">
                  <a:buNone/>
                </a:pPr>
                <a:r>
                  <a:rPr lang="en-US" sz="3800" b="0" dirty="0" smtClean="0"/>
                  <a:t/>
                </a:r>
                <a:br>
                  <a:rPr lang="en-US" sz="38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sz="3800" b="0" i="1" smtClean="0">
                          <a:latin typeface="Cambria Math"/>
                        </a:rPr>
                        <m:t>     </m:t>
                      </m:r>
                      <m:r>
                        <a:rPr lang="en-US" sz="3800" b="0" i="1" smtClean="0">
                          <a:latin typeface="Cambria Math"/>
                        </a:rPr>
                        <m:t>𝑎𝑛𝑠</m:t>
                      </m:r>
                      <m:r>
                        <a:rPr lang="en-US" sz="38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GB" sz="3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indices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75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5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r>
              <a:rPr lang="en-US" dirty="0" smtClean="0"/>
              <a:t>permutation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458200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3.(i)Find how many </a:t>
                </a:r>
                <a:r>
                  <a:rPr lang="en-US" sz="1800" b="1" dirty="0" err="1" smtClean="0"/>
                  <a:t>arrrangments</a:t>
                </a:r>
                <a:r>
                  <a:rPr lang="en-US" sz="1800" b="1" dirty="0" smtClean="0"/>
                  <a:t> can be made with the  </a:t>
                </a:r>
                <a:r>
                  <a:rPr lang="en-US" sz="1800" b="1" dirty="0" err="1" smtClean="0"/>
                  <a:t>letterss</a:t>
                </a:r>
                <a:r>
                  <a:rPr lang="en-US" sz="1800" b="1" dirty="0" smtClean="0"/>
                  <a:t> “MATHEMATICS”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(II)In how many of them the vowels are occur together?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Sol: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(I): MATHEMATICS  the word </a:t>
                </a:r>
                <a:r>
                  <a:rPr lang="en-US" sz="1800" dirty="0" err="1" smtClean="0"/>
                  <a:t>fomred</a:t>
                </a:r>
                <a:r>
                  <a:rPr lang="en-US" sz="1800" dirty="0" smtClean="0"/>
                  <a:t> with 11letterr with repeating 2M,2T,2A.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the total arrangement is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11!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2!2!2!</m:t>
                        </m:r>
                      </m:den>
                    </m:f>
                  </m:oMath>
                </a14:m>
                <a:r>
                  <a:rPr lang="en-GB" sz="1800" dirty="0" smtClean="0"/>
                  <a:t>=4989600      ans.</a:t>
                </a:r>
              </a:p>
              <a:p>
                <a:pPr marL="400050" indent="-400050">
                  <a:buAutoNum type="romanUcParenBoth" startAt="2"/>
                </a:pPr>
                <a:r>
                  <a:rPr lang="en-US" sz="1800" dirty="0" smtClean="0"/>
                  <a:t>AAEI MTHMTCS the letter is consist of 8 letters </a:t>
                </a:r>
                <a:r>
                  <a:rPr lang="en-US" sz="1800" dirty="0" err="1" smtClean="0"/>
                  <a:t>becase</a:t>
                </a:r>
                <a:r>
                  <a:rPr lang="en-US" sz="1800" dirty="0" smtClean="0"/>
                  <a:t> here AAEI replaced as a unit of vowel.</a:t>
                </a:r>
                <a:endParaRPr lang="en-GB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So the total arrangement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8!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2!2!</m:t>
                        </m:r>
                      </m:den>
                    </m:f>
                    <m:r>
                      <a:rPr lang="en-US" sz="1800" b="0" i="0" smtClean="0">
                        <a:latin typeface="Cambria Math"/>
                      </a:rPr>
                      <m:t>=10080</m:t>
                    </m:r>
                  </m:oMath>
                </a14:m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𝑒𝑣𝑒𝑛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h𝑒𝑟𝑒</m:t>
                      </m:r>
                      <m:r>
                        <a:rPr lang="en-US" sz="1800" b="0" i="1" smtClean="0">
                          <a:latin typeface="Cambria Math"/>
                        </a:rPr>
                        <m:t> 4 </m:t>
                      </m:r>
                      <m:r>
                        <a:rPr lang="en-US" sz="1800" b="0" i="1" smtClean="0">
                          <a:latin typeface="Cambria Math"/>
                        </a:rPr>
                        <m:t>𝑣𝑜𝑤𝑒𝑙𝑠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𝑐𝑎𝑛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𝑏𝑒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𝑝𝑒𝑟𝑚𝑢𝑡𝑒𝑑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𝑎𝑚𝑜𝑛𝑔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𝑡h𝑒𝑚𝑠𝑒𝑙𝑣𝑒𝑠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𝑖𝑛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4!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𝑤𝑎𝑦𝑠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𝑠𝑜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𝑡h𝑒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𝑡𝑜𝑡𝑎𝑙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𝑎𝑟𝑟𝑎𝑛𝑔𝑚𝑒𝑛𝑡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𝑖𝑠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𝑤h𝑒𝑟𝑒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𝑣𝑜𝑤𝑒𝑙𝑠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𝑜𝑐𝑐𝑢𝑟𝑠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𝑡𝑜𝑔𝑒𝑡h𝑒𝑟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𝑖𝑠</m:t>
                      </m:r>
                      <m:r>
                        <a:rPr lang="en-US" sz="1800" b="0" i="1" smtClean="0">
                          <a:latin typeface="Cambria Math"/>
                        </a:rPr>
                        <m:t> 100800∗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4!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25!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=120900</m:t>
                      </m:r>
                    </m:oMath>
                  </m:oMathPara>
                </a14:m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r>
                  <a:rPr lang="en-US" sz="1800" b="0" dirty="0" smtClean="0"/>
                  <a:t>                                      </a:t>
                </a:r>
                <a:r>
                  <a:rPr lang="en-US" sz="1800" b="0" dirty="0" err="1" smtClean="0"/>
                  <a:t>ans</a:t>
                </a:r>
                <a:r>
                  <a:rPr lang="en-US" sz="1800" b="0" dirty="0" smtClean="0"/>
                  <a:t>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458200" cy="4754563"/>
              </a:xfrm>
              <a:blipFill rotWithShape="1">
                <a:blip r:embed="rId2"/>
                <a:stretch>
                  <a:fillRect l="-649" t="-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Differentiation</a:t>
            </a:r>
            <a:br>
              <a:rPr lang="en-US" dirty="0" smtClean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5.Finding the derivatives of the following functions with respect to X.</a:t>
                </a:r>
              </a:p>
              <a:p>
                <a:pPr marL="400050" indent="-400050">
                  <a:buAutoNum type="romanLcParenBoth"/>
                </a:pPr>
                <a:r>
                  <a:rPr lang="en-US" sz="1800" dirty="0" smtClean="0"/>
                  <a:t>Y=(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)(6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(6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)+</m:t>
                        </m:r>
                      </m:e>
                    </m:func>
                  </m:oMath>
                </a14:m>
                <a:r>
                  <a:rPr lang="en-US" sz="1800" dirty="0" smtClean="0"/>
                  <a:t>(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6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func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180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6+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+(</m:t>
                    </m:r>
                    <m:r>
                      <a:rPr lang="en-US" sz="1800" i="1">
                        <a:latin typeface="Cambria Math"/>
                      </a:rPr>
                      <m:t>6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1800" b="0" i="1" smtClean="0">
                        <a:latin typeface="Cambria Math"/>
                      </a:rPr>
                      <m:t>(12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−6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0" dirty="0" smtClean="0"/>
                  <a:t>      </a:t>
                </a:r>
                <a:br>
                  <a:rPr lang="en-US" sz="1800" b="0" dirty="0" smtClean="0"/>
                </a:br>
                <a:endParaRPr lang="en-US" sz="18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3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72200" y="2819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</a:t>
            </a:r>
            <a:r>
              <a:rPr lang="en-US" dirty="0"/>
              <a:t>.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3352800"/>
                <a:ext cx="8839200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/>
                  <a:t>(ii) 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𝑐𝑜𝑠𝑥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𝑐𝑜𝑠𝑥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𝑐𝑜𝑠𝑥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𝑐𝑜𝑠𝑥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.−</m:t>
                      </m:r>
                      <m:r>
                        <a:rPr lang="en-US" b="0" i="1" smtClean="0">
                          <a:latin typeface="Cambria Math"/>
                        </a:rPr>
                        <m:t>𝑠𝑖𝑛𝑥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𝑐𝑜𝑠𝑥</m:t>
                      </m:r>
                      <m:r>
                        <a:rPr lang="en-US" b="0" i="1" smtClean="0">
                          <a:latin typeface="Cambria Math"/>
                        </a:rPr>
                        <m:t>.3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𝑐𝑜𝑠𝑥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𝑠𝑖𝑛𝑥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352800"/>
                <a:ext cx="8839200" cy="1975156"/>
              </a:xfrm>
              <a:prstGeom prst="rect">
                <a:avLst/>
              </a:prstGeom>
              <a:blipFill rotWithShape="1">
                <a:blip r:embed="rId4"/>
                <a:stretch>
                  <a:fillRect l="-552" t="-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48000" y="518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1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Differentiation</a:t>
            </a:r>
            <a:br>
              <a:rPr lang="en-US" dirty="0" smtClean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(iii)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0" smtClean="0">
                        <a:latin typeface="Cambria Math"/>
                      </a:rPr>
                      <m:t>.−2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.2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(1−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   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38600" y="54864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6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(iv)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𝑙𝑜𝑔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𝑦𝑙𝑜𝑔𝑥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𝑥𝑙𝑜𝑔𝑦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𝑦𝑙𝑜𝑔𝑥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𝑥𝑙𝑜𝑔𝑦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𝑙𝑜𝑔𝑥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𝑙𝑜𝑔𝑦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i="1">
                          <a:latin typeface="Cambria Math"/>
                        </a:rPr>
                        <m:t>𝑙𝑜𝑔𝑥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𝑙𝑜𝑔𝑦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𝑙𝑜𝑔𝑥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𝑙𝑜𝑔𝑦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𝑙𝑜𝑔𝑦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𝑙𝑜𝑔𝑥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43400" y="556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0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(v)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𝑙𝑜𝑔𝑦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𝑙𝑜𝑔𝑦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𝑙𝑜𝑔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0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𝑙𝑜𝑔𝑥</m:t>
                      </m:r>
                      <m:r>
                        <a:rPr lang="en-US" b="0" i="1" smtClean="0">
                          <a:latin typeface="Cambria Math"/>
                        </a:rPr>
                        <m:t>.1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(1+</m:t>
                      </m:r>
                      <m:r>
                        <a:rPr lang="en-US" b="0" i="1" smtClean="0">
                          <a:latin typeface="Cambria Math"/>
                        </a:rPr>
                        <m:t>𝑙𝑜𝑔𝑥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43400" y="563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7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341</Words>
  <Application>Microsoft Office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indices</vt:lpstr>
      <vt:lpstr>   </vt:lpstr>
      <vt:lpstr>permutation</vt:lpstr>
      <vt:lpstr>Differentiation </vt:lpstr>
      <vt:lpstr>Differentiation </vt:lpstr>
      <vt:lpstr>differentiation</vt:lpstr>
      <vt:lpstr>differentiation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PCi</dc:creator>
  <cp:lastModifiedBy>PCi</cp:lastModifiedBy>
  <cp:revision>164</cp:revision>
  <dcterms:created xsi:type="dcterms:W3CDTF">2006-08-16T00:00:00Z</dcterms:created>
  <dcterms:modified xsi:type="dcterms:W3CDTF">2022-11-13T18:14:51Z</dcterms:modified>
</cp:coreProperties>
</file>