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DF13-4125-4D92-BF9F-0C0CC961FAD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CA859-7AC7-42B1-B202-36E4B7F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8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eSDDZ3oWiKL-5MpbzTUgaGo98oXUCMi/view?usp=driv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4AF6DE-5896-BEBF-8EB5-8FC8219D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IN" sz="1900" b="1" kern="0" spc="3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900" b="1" kern="0" cap="none" spc="3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sz="1900" b="1" kern="0" spc="3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900" b="1" kern="0" cap="none" spc="3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lang="en-IN" sz="1900" b="1" kern="0" spc="3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different page Optimization &amp; How to get more user install &amp; Engagement from the App &amp; Website</a:t>
            </a:r>
            <a:endParaRPr lang="en-IN" sz="1900" b="1" spc="300"/>
          </a:p>
        </p:txBody>
      </p:sp>
      <p:pic>
        <p:nvPicPr>
          <p:cNvPr id="4" name="Picture 3" descr="Person watching empty phone">
            <a:extLst>
              <a:ext uri="{FF2B5EF4-FFF2-40B4-BE49-F238E27FC236}">
                <a16:creationId xmlns:a16="http://schemas.microsoft.com/office/drawing/2014/main" id="{1633DCA7-B22E-4212-04F6-BD0F4419FD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85" r="4726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0807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CAB291-492D-A858-B382-B926D2A5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6" name="Rectangle 6215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18" name="Group 6217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19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0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1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2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3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4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5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6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7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8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9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0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1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2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3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4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5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6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7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8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9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0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1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2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3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4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5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6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7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8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9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0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1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2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3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4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5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6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7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8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9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0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1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2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3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4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5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6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7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8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9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70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71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72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274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9EF2E-DB5C-FB89-BC97-F04151D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9018" y="1484757"/>
            <a:ext cx="3489569" cy="3928618"/>
          </a:xfrm>
        </p:spPr>
        <p:txBody>
          <a:bodyPr>
            <a:noAutofit/>
          </a:bodyPr>
          <a:lstStyle/>
          <a:p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people hide their age, while log in. so its consider as a unknown. The unknown category are in higher conversion.</a:t>
            </a:r>
            <a:b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</a:br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18-24 age people are second highest in conversion</a:t>
            </a:r>
            <a:b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</a:br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45-54 age people are less when comes to conversion</a:t>
            </a:r>
            <a:b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</a:br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65+ age people are </a:t>
            </a:r>
            <a:r>
              <a:rPr lang="en-US" sz="1800" b="1" i="0" dirty="0" err="1">
                <a:solidFill>
                  <a:srgbClr val="FFFFFF"/>
                </a:solidFill>
                <a:effectLst/>
                <a:latin typeface="Helvetica Neue"/>
              </a:rPr>
              <a:t>heving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Helvetica Neue"/>
              </a:rPr>
              <a:t> less engagement time</a:t>
            </a:r>
            <a:br>
              <a:rPr lang="en-US" sz="1800" b="0" i="0" dirty="0">
                <a:solidFill>
                  <a:srgbClr val="FFFFFF"/>
                </a:solidFill>
                <a:effectLst/>
                <a:latin typeface="Helvetica Neue"/>
              </a:rPr>
            </a:br>
            <a:endParaRPr lang="en-IN" sz="1800" b="1" dirty="0">
              <a:solidFill>
                <a:srgbClr val="FFFFFF"/>
              </a:solidFill>
            </a:endParaRPr>
          </a:p>
        </p:txBody>
      </p:sp>
      <p:sp useBgFill="1">
        <p:nvSpPr>
          <p:cNvPr id="6276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A9C162-A531-239D-395B-A238E03D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545697"/>
            <a:ext cx="6112382" cy="375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A5E0-E1EE-ACA7-5CCB-0207841D2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F78D-AD49-04E1-A188-A9E300212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146" y="147782"/>
            <a:ext cx="8620297" cy="9444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effectLst/>
                <a:latin typeface="Helvetica Neue"/>
              </a:rPr>
              <a:t>IMPORTANT THINGS FROM THE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887D4-CBB9-144C-3D37-7F8AEA7E1902}"/>
              </a:ext>
            </a:extLst>
          </p:cNvPr>
          <p:cNvSpPr txBox="1"/>
          <p:nvPr/>
        </p:nvSpPr>
        <p:spPr>
          <a:xfrm>
            <a:off x="1935480" y="1457036"/>
            <a:ext cx="98907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User Acquisition: Organic Search is the most important factor for user conversion.</a:t>
            </a:r>
          </a:p>
          <a:p>
            <a:endParaRPr lang="en-US" dirty="0"/>
          </a:p>
          <a:p>
            <a:r>
              <a:rPr lang="en-US" dirty="0"/>
              <a:t>2. In Traffic Acquisition: The Unassigned Category is crucial for conversions.</a:t>
            </a:r>
          </a:p>
          <a:p>
            <a:endParaRPr lang="en-US" dirty="0"/>
          </a:p>
          <a:p>
            <a:r>
              <a:rPr lang="en-US" dirty="0"/>
              <a:t>3. In Event Report: Screen Views, Session Starts, First Opens, and User Engagements occur more frequently during user usage.</a:t>
            </a:r>
          </a:p>
          <a:p>
            <a:endParaRPr lang="en-US" dirty="0"/>
          </a:p>
          <a:p>
            <a:r>
              <a:rPr lang="en-US" dirty="0"/>
              <a:t>4. In Conversion Report: Notifications play a vital role in conversions. When a customer sees a notification, it triggers user engagement.</a:t>
            </a:r>
          </a:p>
          <a:p>
            <a:endParaRPr lang="en-US" dirty="0"/>
          </a:p>
          <a:p>
            <a:r>
              <a:rPr lang="en-US" dirty="0"/>
              <a:t>5. In Page Path and Screen Class: If a conversion occurs, the Login Page appears more frequently. Login Flutter, Feeds, Storyboard, etc., are major components here.</a:t>
            </a:r>
          </a:p>
          <a:p>
            <a:endParaRPr lang="en-US" dirty="0"/>
          </a:p>
          <a:p>
            <a:r>
              <a:rPr lang="en-US" dirty="0"/>
              <a:t>6. In Demographics Report: India has the highest conversion rate, while Kenya, Panama, Maldives, Sri Lanka, and Romania have the lowest conversions.</a:t>
            </a:r>
          </a:p>
          <a:p>
            <a:endParaRPr lang="en-US" dirty="0"/>
          </a:p>
          <a:p>
            <a:r>
              <a:rPr lang="en-US" dirty="0"/>
              <a:t>7. In </a:t>
            </a:r>
            <a:r>
              <a:rPr lang="en-US" dirty="0" err="1"/>
              <a:t>Citywise</a:t>
            </a:r>
            <a:r>
              <a:rPr lang="en-US" dirty="0"/>
              <a:t> Report: Bengaluru has the highest conversion rate, followed by Hyderabad.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46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1C17D-566D-6727-ADCD-5E150FEE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73B1DE-1BBB-EFB1-742B-B14FCA7A1397}"/>
              </a:ext>
            </a:extLst>
          </p:cNvPr>
          <p:cNvSpPr txBox="1"/>
          <p:nvPr/>
        </p:nvSpPr>
        <p:spPr>
          <a:xfrm>
            <a:off x="1798320" y="1166842"/>
            <a:ext cx="100736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8. In Gender Report: Users often do not specify their gender during login, resulting in it being considered unknown. Additionally, males have a higher conversion rate.</a:t>
            </a:r>
          </a:p>
          <a:p>
            <a:endParaRPr lang="en-US" dirty="0"/>
          </a:p>
          <a:p>
            <a:r>
              <a:rPr lang="en-US" dirty="0"/>
              <a:t>9. In User by Interest: Users are interested in shopping, media entertainment, technology, and mobile usage.</a:t>
            </a:r>
          </a:p>
          <a:p>
            <a:endParaRPr lang="en-US" dirty="0"/>
          </a:p>
          <a:p>
            <a:r>
              <a:rPr lang="en-US" dirty="0"/>
              <a:t>10. In User by Language: Users primarily use English, followed by Hindi, which has the highest conversion rate.</a:t>
            </a:r>
          </a:p>
          <a:p>
            <a:endParaRPr lang="en-US" dirty="0"/>
          </a:p>
          <a:p>
            <a:r>
              <a:rPr lang="en-US" dirty="0"/>
              <a:t>11. In User by Age: People aged 18-24 have the second-highest conversion rate, while those aged 45-54 have lower conversion rates. Those aged 65+ have less engagement time.</a:t>
            </a:r>
          </a:p>
          <a:p>
            <a:endParaRPr lang="en-US" dirty="0"/>
          </a:p>
          <a:p>
            <a:r>
              <a:rPr lang="en-US" dirty="0"/>
              <a:t>12. In Google Ads Report: The cost per conversion is higher for April app installations. Despite the amount paid for Google Ads, the conversion rate is very 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02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D0A7E-C6DF-0ADA-1C22-D7E42497A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44EE4-9110-28BE-439D-769BE34D0D5C}"/>
              </a:ext>
            </a:extLst>
          </p:cNvPr>
          <p:cNvSpPr txBox="1"/>
          <p:nvPr/>
        </p:nvSpPr>
        <p:spPr>
          <a:xfrm>
            <a:off x="1798320" y="1166842"/>
            <a:ext cx="100736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1. Users are required to provide their correct age and gender during login; only then can we analyze which categories people interact with our products most.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In the Indian region, we need to focus on tier-2 and tier-3 cities.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In the 25-34 age category, the conversion rate is very low. Despite users being independent in that category, conversions are low. We need to focus more on that age group.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Vehicle, Food &amp; Dining, Finance &amp; Banking, Home &amp; Garden, and Wellness are the least interesting to users. Perhaps we should focus on improving or discontinuing them.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 We must be cautious about investing in Google Ads because the conversion rate is very low considering the money we allocate to the ads.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B01EB-51D2-011B-6A74-89F621C76A33}"/>
              </a:ext>
            </a:extLst>
          </p:cNvPr>
          <p:cNvSpPr txBox="1"/>
          <p:nvPr/>
        </p:nvSpPr>
        <p:spPr>
          <a:xfrm>
            <a:off x="4251960" y="459402"/>
            <a:ext cx="7513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effectLst/>
                <a:latin typeface="Helvetica Neue"/>
              </a:rPr>
              <a:t>NEEDS TO IMPROVRE 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18987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96A26-38A1-5168-46F7-B4C4201FC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A4D0D9-F9C3-C87F-8842-346D4ED6C1B4}"/>
              </a:ext>
            </a:extLst>
          </p:cNvPr>
          <p:cNvSpPr txBox="1"/>
          <p:nvPr/>
        </p:nvSpPr>
        <p:spPr>
          <a:xfrm>
            <a:off x="2803235" y="1754909"/>
            <a:ext cx="5454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Kindly go through the entire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075E3-02AB-79F8-40EC-920E3BF183EF}"/>
              </a:ext>
            </a:extLst>
          </p:cNvPr>
          <p:cNvSpPr txBox="1"/>
          <p:nvPr/>
        </p:nvSpPr>
        <p:spPr>
          <a:xfrm>
            <a:off x="2803234" y="2832127"/>
            <a:ext cx="545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Click </a:t>
            </a:r>
            <a:r>
              <a:rPr lang="en-IN" sz="3200" dirty="0">
                <a:hlinkClick r:id="rId2"/>
              </a:rPr>
              <a:t>here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20623-6788-A9F9-751E-DD107337563C}"/>
              </a:ext>
            </a:extLst>
          </p:cNvPr>
          <p:cNvSpPr txBox="1"/>
          <p:nvPr/>
        </p:nvSpPr>
        <p:spPr>
          <a:xfrm>
            <a:off x="4424219" y="4174836"/>
            <a:ext cx="294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92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B9BBA4-1ECF-4005-B12E-28248E9D9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57B2-542B-23D1-790C-E67AB792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IN" sz="4100" b="1"/>
              <a:t>Tools used :</a:t>
            </a:r>
            <a:br>
              <a:rPr lang="en-IN" sz="4100" b="1"/>
            </a:br>
            <a:r>
              <a:rPr lang="en-IN" sz="4100" b="1"/>
              <a:t>		Pandas</a:t>
            </a:r>
            <a:br>
              <a:rPr lang="en-IN" sz="4100" b="1"/>
            </a:br>
            <a:r>
              <a:rPr lang="en-IN" sz="4100" b="1"/>
              <a:t>		seaborn</a:t>
            </a:r>
            <a:br>
              <a:rPr lang="en-IN" sz="4100" b="1"/>
            </a:br>
            <a:r>
              <a:rPr lang="en-IN" sz="4100" b="1"/>
              <a:t>		MATPLOT </a:t>
            </a: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373FA532-4B2B-ADAD-EB4A-98DF42B87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30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DE037-0237-EEE6-561F-50F3B16D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91EE-0449-9B77-0169-06BFF5FF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IN" sz="2400" b="1"/>
              <a:t>From the analysis</a:t>
            </a:r>
            <a:br>
              <a:rPr lang="en-IN" sz="2400" b="1"/>
            </a:br>
            <a:r>
              <a:rPr lang="en-IN" sz="2400" b="1"/>
              <a:t>what are the things we find &amp;</a:t>
            </a:r>
            <a:br>
              <a:rPr lang="en-IN" sz="2400" b="1"/>
            </a:br>
            <a:r>
              <a:rPr lang="en-IN" sz="2400" b="1"/>
              <a:t>what are the things need improve</a:t>
            </a:r>
            <a:br>
              <a:rPr lang="en-IN" sz="2400" b="1"/>
            </a:br>
            <a:r>
              <a:rPr lang="en-IN" sz="2400" b="1"/>
              <a:t>let’s see.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2082A2F4-2264-9849-9191-77342B798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2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3CBDF-D54E-E7D6-DAEC-157AAB7A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FAAD527-A86E-945C-E471-0BC98DA3E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n-IN" sz="3700" b="1">
                <a:solidFill>
                  <a:srgbClr val="FFFFFF"/>
                </a:solidFill>
              </a:rPr>
              <a:t>Organic search are widely used here </a:t>
            </a:r>
          </a:p>
        </p:txBody>
      </p:sp>
      <p:sp useBgFill="1"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squares with different colors&#10;&#10;Description automatically generated">
            <a:extLst>
              <a:ext uri="{FF2B5EF4-FFF2-40B4-BE49-F238E27FC236}">
                <a16:creationId xmlns:a16="http://schemas.microsoft.com/office/drawing/2014/main" id="{AA56371E-DE79-3436-4825-DD425444BB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58" y="951493"/>
            <a:ext cx="10172623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DEF64-E98C-9377-3E86-A6442A66E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7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B06B09-30CA-AFBC-04D1-3EFF4D71A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IN" sz="3100" b="1">
                <a:solidFill>
                  <a:srgbClr val="FFFFFF"/>
                </a:solidFill>
              </a:rPr>
              <a:t>Screen view &amp; session start are more consuming by the users</a:t>
            </a:r>
          </a:p>
        </p:txBody>
      </p:sp>
      <p:sp useBgFill="1">
        <p:nvSpPr>
          <p:cNvPr id="69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D0788C8A-DF8A-6CA9-6FFC-8090F403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01" y="1136606"/>
            <a:ext cx="533795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86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59A6B-0231-FC19-3DDF-8E869B94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74F4-BFA8-D3B6-F772-353A8365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IN" sz="2800" b="1" dirty="0"/>
              <a:t>India is the highest rate of conversion, US &amp; Canada are second &amp; third highest.</a:t>
            </a:r>
          </a:p>
        </p:txBody>
      </p:sp>
      <p:sp>
        <p:nvSpPr>
          <p:cNvPr id="219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FE25B-1232-B8D4-0FBD-63DDC3C45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0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D89E40-3480-EB48-7278-F4C222521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Rectangle 3143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46" name="Group 3145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147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48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49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0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1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2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3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4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5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6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7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8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9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0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1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2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3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4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5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6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7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8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9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0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1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2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3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4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5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6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7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8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0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1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2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3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4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5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6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7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8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9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0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1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2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3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4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5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6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7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8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9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2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3201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74BA58-D270-B8AD-F15E-851545BAA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IN" sz="2800" b="1">
                <a:solidFill>
                  <a:srgbClr val="FFFFFF"/>
                </a:solidFill>
              </a:rPr>
              <a:t>Bengaluru having most conversion rate in india. second is the Hyderabad.</a:t>
            </a:r>
          </a:p>
        </p:txBody>
      </p:sp>
      <p:sp useBgFill="1">
        <p:nvSpPr>
          <p:cNvPr id="3203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EB7BF6-A9F0-6B1A-5E94-C5BE819B1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2552"/>
            <a:ext cx="6112382" cy="32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6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81DE3-6778-9AFB-3C12-58DED4F93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" name="Rectangle 4310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6" name="Group 4255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257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3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60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6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7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8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9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0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1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2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3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4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5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6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7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8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29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0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1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2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3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4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5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1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2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3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4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5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6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7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8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89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0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1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2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3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4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5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6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7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8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99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0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1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2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3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4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5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6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7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8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9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0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312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D24CC-83E0-886E-89BB-B5DFBF9C5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IN" sz="2100" b="1">
                <a:solidFill>
                  <a:srgbClr val="FFFFFF"/>
                </a:solidFill>
              </a:rPr>
              <a:t>Top 30 category users by  interest.</a:t>
            </a:r>
            <a:br>
              <a:rPr lang="en-IN" sz="2100" b="1">
                <a:solidFill>
                  <a:srgbClr val="FFFFFF"/>
                </a:solidFill>
              </a:rPr>
            </a:br>
            <a:br>
              <a:rPr lang="en-IN" sz="2100" b="1">
                <a:solidFill>
                  <a:srgbClr val="FFFFFF"/>
                </a:solidFill>
              </a:rPr>
            </a:br>
            <a:r>
              <a:rPr lang="en-IN" sz="2100" b="1">
                <a:solidFill>
                  <a:srgbClr val="FFFFFF"/>
                </a:solidFill>
              </a:rPr>
              <a:t>Shopping is first</a:t>
            </a:r>
            <a:br>
              <a:rPr lang="en-IN" sz="2100" b="1">
                <a:solidFill>
                  <a:srgbClr val="FFFFFF"/>
                </a:solidFill>
              </a:rPr>
            </a:br>
            <a:r>
              <a:rPr lang="en-IN" sz="2100" b="1">
                <a:solidFill>
                  <a:srgbClr val="FFFFFF"/>
                </a:solidFill>
              </a:rPr>
              <a:t>media and entertainment is the second most interest topic</a:t>
            </a:r>
          </a:p>
        </p:txBody>
      </p:sp>
      <p:sp useBgFill="1">
        <p:nvSpPr>
          <p:cNvPr id="4314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395486-2C56-4F9B-5FC5-2A5EC10BE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90193"/>
            <a:ext cx="6112382" cy="32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206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FBEBD-93A2-906F-0167-D487CB407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3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518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36FFE-0596-6F0D-4F63-6EB744BE2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IN" sz="4100" b="1" dirty="0">
                <a:solidFill>
                  <a:srgbClr val="FFFFFF"/>
                </a:solidFill>
              </a:rPr>
              <a:t>Language vs conversion.</a:t>
            </a:r>
          </a:p>
        </p:txBody>
      </p:sp>
      <p:sp useBgFill="1">
        <p:nvSpPr>
          <p:cNvPr id="518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898C87-D3F6-EB1C-AF71-455B5E92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156033"/>
            <a:ext cx="6112382" cy="453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35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335</TotalTime>
  <Words>658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Helvetica Neue</vt:lpstr>
      <vt:lpstr>Tw Cen MT</vt:lpstr>
      <vt:lpstr>Verdana</vt:lpstr>
      <vt:lpstr>Circuit</vt:lpstr>
      <vt:lpstr>Data ANALYSIS and INSIGHTS for different page Optimization &amp; How to get more user install &amp; Engagement from the App &amp; Website</vt:lpstr>
      <vt:lpstr>Tools used :   Pandas   seaborn   MATPLOT </vt:lpstr>
      <vt:lpstr>From the analysis what are the things we find &amp; what are the things need improve let’s see.</vt:lpstr>
      <vt:lpstr>Organic search are widely used here </vt:lpstr>
      <vt:lpstr>Screen view &amp; session start are more consuming by the users</vt:lpstr>
      <vt:lpstr>India is the highest rate of conversion, US &amp; Canada are second &amp; third highest.</vt:lpstr>
      <vt:lpstr>Bengaluru having most conversion rate in india. second is the Hyderabad.</vt:lpstr>
      <vt:lpstr>Top 30 category users by  interest.  Shopping is first media and entertainment is the second most interest topic</vt:lpstr>
      <vt:lpstr>Language vs conversion.</vt:lpstr>
      <vt:lpstr>people hide their age, while log in. so its consider as a unknown. The unknown category are in higher conversion. 18-24 age people are second highest in conversion 45-54 age people are less when comes to conversion 65+ age people are heving less engagement time </vt:lpstr>
      <vt:lpstr>IMPORTANT THINGS FROM THE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INSIGHTS for different page Optimization &amp; How to get more user install &amp; Engagement from the App &amp; Website</dc:title>
  <dc:creator>Akbar Basha</dc:creator>
  <cp:lastModifiedBy>Akbar Basha</cp:lastModifiedBy>
  <cp:revision>2</cp:revision>
  <dcterms:created xsi:type="dcterms:W3CDTF">2024-02-17T07:51:36Z</dcterms:created>
  <dcterms:modified xsi:type="dcterms:W3CDTF">2024-02-17T14:49:59Z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2024-02-17T09:14:05Z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0963e8ee-745b-4683-9edd-d3eb8c7d7a7e</vt:lpwstr>
  </property>
  <property fmtid="{D5CDD505-2E9C-101B-9397-08002B2CF9AE}" pid="7" name="MSIP_Label_defa4170-0d19-0005-0004-bc88714345d2_ActionId">
    <vt:lpwstr>68f74a95-2971-47a8-bd5c-62280ba81657</vt:lpwstr>
  </property>
  <property fmtid="{D5CDD505-2E9C-101B-9397-08002B2CF9AE}" pid="8" name="MSIP_Label_defa4170-0d19-0005-0004-bc88714345d2_ContentBits">
    <vt:lpwstr>0</vt:lpwstr>
  </property>
</Properties>
</file>