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0" r:id="rId7"/>
    <p:sldId id="261" r:id="rId8"/>
    <p:sldId id="262" r:id="rId9"/>
    <p:sldId id="263" r:id="rId10"/>
    <p:sldId id="266" r:id="rId11"/>
    <p:sldId id="268" r:id="rId12"/>
    <p:sldId id="267"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0C832-5017-CAEA-229F-2869EA75AF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6617C05-8C70-FFB5-D673-18D0F6EB0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8BD76F34-6F13-DCFD-721F-1B30221AB4F5}"/>
              </a:ext>
            </a:extLst>
          </p:cNvPr>
          <p:cNvSpPr>
            <a:spLocks noGrp="1"/>
          </p:cNvSpPr>
          <p:nvPr>
            <p:ph type="dt" sz="half" idx="10"/>
          </p:nvPr>
        </p:nvSpPr>
        <p:spPr/>
        <p:txBody>
          <a:bodyPr/>
          <a:lstStyle/>
          <a:p>
            <a:fld id="{6D40E919-9120-4918-92B3-E54C93A38D69}" type="datetimeFigureOut">
              <a:rPr lang="en-ID" smtClean="0"/>
              <a:t>30/01/2023</a:t>
            </a:fld>
            <a:endParaRPr lang="en-ID"/>
          </a:p>
        </p:txBody>
      </p:sp>
      <p:sp>
        <p:nvSpPr>
          <p:cNvPr id="5" name="Footer Placeholder 4">
            <a:extLst>
              <a:ext uri="{FF2B5EF4-FFF2-40B4-BE49-F238E27FC236}">
                <a16:creationId xmlns:a16="http://schemas.microsoft.com/office/drawing/2014/main" id="{0E6D697E-B816-4DCE-2BB2-941BCB7BE56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B752C5F-130F-B1D7-726A-0198EDF68337}"/>
              </a:ext>
            </a:extLst>
          </p:cNvPr>
          <p:cNvSpPr>
            <a:spLocks noGrp="1"/>
          </p:cNvSpPr>
          <p:nvPr>
            <p:ph type="sldNum" sz="quarter" idx="12"/>
          </p:nvPr>
        </p:nvSpPr>
        <p:spPr/>
        <p:txBody>
          <a:bodyPr/>
          <a:lstStyle/>
          <a:p>
            <a:fld id="{302834EF-701A-4B85-9D6B-265C50DF28C4}" type="slidenum">
              <a:rPr lang="en-ID" smtClean="0"/>
              <a:t>‹#›</a:t>
            </a:fld>
            <a:endParaRPr lang="en-ID"/>
          </a:p>
        </p:txBody>
      </p:sp>
    </p:spTree>
    <p:extLst>
      <p:ext uri="{BB962C8B-B14F-4D97-AF65-F5344CB8AC3E}">
        <p14:creationId xmlns:p14="http://schemas.microsoft.com/office/powerpoint/2010/main" val="1030277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2182-F453-49CD-7346-17025450017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1DFA8393-853D-2628-3F98-17FC10313E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870F250-FB24-3FAC-7197-6F5BEF44D200}"/>
              </a:ext>
            </a:extLst>
          </p:cNvPr>
          <p:cNvSpPr>
            <a:spLocks noGrp="1"/>
          </p:cNvSpPr>
          <p:nvPr>
            <p:ph type="dt" sz="half" idx="10"/>
          </p:nvPr>
        </p:nvSpPr>
        <p:spPr/>
        <p:txBody>
          <a:bodyPr/>
          <a:lstStyle/>
          <a:p>
            <a:fld id="{6D40E919-9120-4918-92B3-E54C93A38D69}" type="datetimeFigureOut">
              <a:rPr lang="en-ID" smtClean="0"/>
              <a:t>30/01/2023</a:t>
            </a:fld>
            <a:endParaRPr lang="en-ID"/>
          </a:p>
        </p:txBody>
      </p:sp>
      <p:sp>
        <p:nvSpPr>
          <p:cNvPr id="5" name="Footer Placeholder 4">
            <a:extLst>
              <a:ext uri="{FF2B5EF4-FFF2-40B4-BE49-F238E27FC236}">
                <a16:creationId xmlns:a16="http://schemas.microsoft.com/office/drawing/2014/main" id="{8B7AE3B9-CEB5-EA28-6E1F-D111901C89A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3CE028E-5ED0-F968-F0C0-9AB3B88B234F}"/>
              </a:ext>
            </a:extLst>
          </p:cNvPr>
          <p:cNvSpPr>
            <a:spLocks noGrp="1"/>
          </p:cNvSpPr>
          <p:nvPr>
            <p:ph type="sldNum" sz="quarter" idx="12"/>
          </p:nvPr>
        </p:nvSpPr>
        <p:spPr/>
        <p:txBody>
          <a:bodyPr/>
          <a:lstStyle/>
          <a:p>
            <a:fld id="{302834EF-701A-4B85-9D6B-265C50DF28C4}" type="slidenum">
              <a:rPr lang="en-ID" smtClean="0"/>
              <a:t>‹#›</a:t>
            </a:fld>
            <a:endParaRPr lang="en-ID"/>
          </a:p>
        </p:txBody>
      </p:sp>
    </p:spTree>
    <p:extLst>
      <p:ext uri="{BB962C8B-B14F-4D97-AF65-F5344CB8AC3E}">
        <p14:creationId xmlns:p14="http://schemas.microsoft.com/office/powerpoint/2010/main" val="66851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D8092A-6F70-7C07-56A1-8E79D24E82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605E5F5-E180-5661-593C-1F9B7E2CF9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6B07742-0FE5-BFC8-D59E-CC90BED34E6D}"/>
              </a:ext>
            </a:extLst>
          </p:cNvPr>
          <p:cNvSpPr>
            <a:spLocks noGrp="1"/>
          </p:cNvSpPr>
          <p:nvPr>
            <p:ph type="dt" sz="half" idx="10"/>
          </p:nvPr>
        </p:nvSpPr>
        <p:spPr/>
        <p:txBody>
          <a:bodyPr/>
          <a:lstStyle/>
          <a:p>
            <a:fld id="{6D40E919-9120-4918-92B3-E54C93A38D69}" type="datetimeFigureOut">
              <a:rPr lang="en-ID" smtClean="0"/>
              <a:t>30/01/2023</a:t>
            </a:fld>
            <a:endParaRPr lang="en-ID"/>
          </a:p>
        </p:txBody>
      </p:sp>
      <p:sp>
        <p:nvSpPr>
          <p:cNvPr id="5" name="Footer Placeholder 4">
            <a:extLst>
              <a:ext uri="{FF2B5EF4-FFF2-40B4-BE49-F238E27FC236}">
                <a16:creationId xmlns:a16="http://schemas.microsoft.com/office/drawing/2014/main" id="{34B72F18-F814-5B3C-D7A7-B9233CA8FE3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48FFAD4-AD2D-B4C7-2AA7-B0A9DB729797}"/>
              </a:ext>
            </a:extLst>
          </p:cNvPr>
          <p:cNvSpPr>
            <a:spLocks noGrp="1"/>
          </p:cNvSpPr>
          <p:nvPr>
            <p:ph type="sldNum" sz="quarter" idx="12"/>
          </p:nvPr>
        </p:nvSpPr>
        <p:spPr/>
        <p:txBody>
          <a:bodyPr/>
          <a:lstStyle/>
          <a:p>
            <a:fld id="{302834EF-701A-4B85-9D6B-265C50DF28C4}" type="slidenum">
              <a:rPr lang="en-ID" smtClean="0"/>
              <a:t>‹#›</a:t>
            </a:fld>
            <a:endParaRPr lang="en-ID"/>
          </a:p>
        </p:txBody>
      </p:sp>
    </p:spTree>
    <p:extLst>
      <p:ext uri="{BB962C8B-B14F-4D97-AF65-F5344CB8AC3E}">
        <p14:creationId xmlns:p14="http://schemas.microsoft.com/office/powerpoint/2010/main" val="330257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7A46-D902-5F6C-3BB9-69386356246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6D59DBE-D076-9821-15FF-707DAF05C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5F2440D-31D9-A361-82BC-34431E0856C8}"/>
              </a:ext>
            </a:extLst>
          </p:cNvPr>
          <p:cNvSpPr>
            <a:spLocks noGrp="1"/>
          </p:cNvSpPr>
          <p:nvPr>
            <p:ph type="dt" sz="half" idx="10"/>
          </p:nvPr>
        </p:nvSpPr>
        <p:spPr/>
        <p:txBody>
          <a:bodyPr/>
          <a:lstStyle/>
          <a:p>
            <a:fld id="{6D40E919-9120-4918-92B3-E54C93A38D69}" type="datetimeFigureOut">
              <a:rPr lang="en-ID" smtClean="0"/>
              <a:t>30/01/2023</a:t>
            </a:fld>
            <a:endParaRPr lang="en-ID"/>
          </a:p>
        </p:txBody>
      </p:sp>
      <p:sp>
        <p:nvSpPr>
          <p:cNvPr id="5" name="Footer Placeholder 4">
            <a:extLst>
              <a:ext uri="{FF2B5EF4-FFF2-40B4-BE49-F238E27FC236}">
                <a16:creationId xmlns:a16="http://schemas.microsoft.com/office/drawing/2014/main" id="{47561607-0176-8C9A-F110-9F87B010131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2F4487B-668A-E61A-E947-785E2829D829}"/>
              </a:ext>
            </a:extLst>
          </p:cNvPr>
          <p:cNvSpPr>
            <a:spLocks noGrp="1"/>
          </p:cNvSpPr>
          <p:nvPr>
            <p:ph type="sldNum" sz="quarter" idx="12"/>
          </p:nvPr>
        </p:nvSpPr>
        <p:spPr/>
        <p:txBody>
          <a:bodyPr/>
          <a:lstStyle/>
          <a:p>
            <a:fld id="{302834EF-701A-4B85-9D6B-265C50DF28C4}" type="slidenum">
              <a:rPr lang="en-ID" smtClean="0"/>
              <a:t>‹#›</a:t>
            </a:fld>
            <a:endParaRPr lang="en-ID"/>
          </a:p>
        </p:txBody>
      </p:sp>
    </p:spTree>
    <p:extLst>
      <p:ext uri="{BB962C8B-B14F-4D97-AF65-F5344CB8AC3E}">
        <p14:creationId xmlns:p14="http://schemas.microsoft.com/office/powerpoint/2010/main" val="3775377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0082-594E-0C35-51B0-5669E1A582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66A51A69-68C2-B24A-C6CA-539FEA58CC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337AE-52E8-F4DE-C57F-B4269ADE3BFB}"/>
              </a:ext>
            </a:extLst>
          </p:cNvPr>
          <p:cNvSpPr>
            <a:spLocks noGrp="1"/>
          </p:cNvSpPr>
          <p:nvPr>
            <p:ph type="dt" sz="half" idx="10"/>
          </p:nvPr>
        </p:nvSpPr>
        <p:spPr/>
        <p:txBody>
          <a:bodyPr/>
          <a:lstStyle/>
          <a:p>
            <a:fld id="{6D40E919-9120-4918-92B3-E54C93A38D69}" type="datetimeFigureOut">
              <a:rPr lang="en-ID" smtClean="0"/>
              <a:t>30/01/2023</a:t>
            </a:fld>
            <a:endParaRPr lang="en-ID"/>
          </a:p>
        </p:txBody>
      </p:sp>
      <p:sp>
        <p:nvSpPr>
          <p:cNvPr id="5" name="Footer Placeholder 4">
            <a:extLst>
              <a:ext uri="{FF2B5EF4-FFF2-40B4-BE49-F238E27FC236}">
                <a16:creationId xmlns:a16="http://schemas.microsoft.com/office/drawing/2014/main" id="{AA997322-467B-D62E-4EFB-E0767E88C08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792C965-AA40-984A-BBB9-7F6895C6CD8F}"/>
              </a:ext>
            </a:extLst>
          </p:cNvPr>
          <p:cNvSpPr>
            <a:spLocks noGrp="1"/>
          </p:cNvSpPr>
          <p:nvPr>
            <p:ph type="sldNum" sz="quarter" idx="12"/>
          </p:nvPr>
        </p:nvSpPr>
        <p:spPr/>
        <p:txBody>
          <a:bodyPr/>
          <a:lstStyle/>
          <a:p>
            <a:fld id="{302834EF-701A-4B85-9D6B-265C50DF28C4}" type="slidenum">
              <a:rPr lang="en-ID" smtClean="0"/>
              <a:t>‹#›</a:t>
            </a:fld>
            <a:endParaRPr lang="en-ID"/>
          </a:p>
        </p:txBody>
      </p:sp>
    </p:spTree>
    <p:extLst>
      <p:ext uri="{BB962C8B-B14F-4D97-AF65-F5344CB8AC3E}">
        <p14:creationId xmlns:p14="http://schemas.microsoft.com/office/powerpoint/2010/main" val="707953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D9B3-9811-CF2E-4089-40C5D671799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CA2D201-E7AD-8F5B-64E8-E63779D746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9F21DF6A-0732-BACE-A805-D7DDA83050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AF7C0486-0CC4-F4A5-853C-1C36D3E1C1E2}"/>
              </a:ext>
            </a:extLst>
          </p:cNvPr>
          <p:cNvSpPr>
            <a:spLocks noGrp="1"/>
          </p:cNvSpPr>
          <p:nvPr>
            <p:ph type="dt" sz="half" idx="10"/>
          </p:nvPr>
        </p:nvSpPr>
        <p:spPr/>
        <p:txBody>
          <a:bodyPr/>
          <a:lstStyle/>
          <a:p>
            <a:fld id="{6D40E919-9120-4918-92B3-E54C93A38D69}" type="datetimeFigureOut">
              <a:rPr lang="en-ID" smtClean="0"/>
              <a:t>30/01/2023</a:t>
            </a:fld>
            <a:endParaRPr lang="en-ID"/>
          </a:p>
        </p:txBody>
      </p:sp>
      <p:sp>
        <p:nvSpPr>
          <p:cNvPr id="6" name="Footer Placeholder 5">
            <a:extLst>
              <a:ext uri="{FF2B5EF4-FFF2-40B4-BE49-F238E27FC236}">
                <a16:creationId xmlns:a16="http://schemas.microsoft.com/office/drawing/2014/main" id="{FDFDA543-EF16-8201-34BB-F7EFC57E888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FC7FAF9-D4AE-EE6F-7C7C-CC9C82EA7C19}"/>
              </a:ext>
            </a:extLst>
          </p:cNvPr>
          <p:cNvSpPr>
            <a:spLocks noGrp="1"/>
          </p:cNvSpPr>
          <p:nvPr>
            <p:ph type="sldNum" sz="quarter" idx="12"/>
          </p:nvPr>
        </p:nvSpPr>
        <p:spPr/>
        <p:txBody>
          <a:bodyPr/>
          <a:lstStyle/>
          <a:p>
            <a:fld id="{302834EF-701A-4B85-9D6B-265C50DF28C4}" type="slidenum">
              <a:rPr lang="en-ID" smtClean="0"/>
              <a:t>‹#›</a:t>
            </a:fld>
            <a:endParaRPr lang="en-ID"/>
          </a:p>
        </p:txBody>
      </p:sp>
    </p:spTree>
    <p:extLst>
      <p:ext uri="{BB962C8B-B14F-4D97-AF65-F5344CB8AC3E}">
        <p14:creationId xmlns:p14="http://schemas.microsoft.com/office/powerpoint/2010/main" val="350190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DB8B-7EE6-37F1-1D8A-9217048E1CE2}"/>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1C288F4A-6F8F-5AEC-9CD3-6EF402305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EDD9E-A85D-287A-70B4-70C4AD66F0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EEFB71A6-B166-AC14-4328-DA5F9D4787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6C2830-FDB3-4DCA-3954-DE1C56436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24111736-CF05-C6A6-71B2-59A755B0E8A4}"/>
              </a:ext>
            </a:extLst>
          </p:cNvPr>
          <p:cNvSpPr>
            <a:spLocks noGrp="1"/>
          </p:cNvSpPr>
          <p:nvPr>
            <p:ph type="dt" sz="half" idx="10"/>
          </p:nvPr>
        </p:nvSpPr>
        <p:spPr/>
        <p:txBody>
          <a:bodyPr/>
          <a:lstStyle/>
          <a:p>
            <a:fld id="{6D40E919-9120-4918-92B3-E54C93A38D69}" type="datetimeFigureOut">
              <a:rPr lang="en-ID" smtClean="0"/>
              <a:t>30/01/2023</a:t>
            </a:fld>
            <a:endParaRPr lang="en-ID"/>
          </a:p>
        </p:txBody>
      </p:sp>
      <p:sp>
        <p:nvSpPr>
          <p:cNvPr id="8" name="Footer Placeholder 7">
            <a:extLst>
              <a:ext uri="{FF2B5EF4-FFF2-40B4-BE49-F238E27FC236}">
                <a16:creationId xmlns:a16="http://schemas.microsoft.com/office/drawing/2014/main" id="{87BB9AA3-78F3-B3A6-6901-ABA43EF15DD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923410E5-EF82-A0F5-2547-7246F10A229B}"/>
              </a:ext>
            </a:extLst>
          </p:cNvPr>
          <p:cNvSpPr>
            <a:spLocks noGrp="1"/>
          </p:cNvSpPr>
          <p:nvPr>
            <p:ph type="sldNum" sz="quarter" idx="12"/>
          </p:nvPr>
        </p:nvSpPr>
        <p:spPr/>
        <p:txBody>
          <a:bodyPr/>
          <a:lstStyle/>
          <a:p>
            <a:fld id="{302834EF-701A-4B85-9D6B-265C50DF28C4}" type="slidenum">
              <a:rPr lang="en-ID" smtClean="0"/>
              <a:t>‹#›</a:t>
            </a:fld>
            <a:endParaRPr lang="en-ID"/>
          </a:p>
        </p:txBody>
      </p:sp>
    </p:spTree>
    <p:extLst>
      <p:ext uri="{BB962C8B-B14F-4D97-AF65-F5344CB8AC3E}">
        <p14:creationId xmlns:p14="http://schemas.microsoft.com/office/powerpoint/2010/main" val="33692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5AAF-BC8E-4C95-0FFC-F0719D81D983}"/>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B14ABEB-0F2C-E0C7-2C0A-F957BA41DE4A}"/>
              </a:ext>
            </a:extLst>
          </p:cNvPr>
          <p:cNvSpPr>
            <a:spLocks noGrp="1"/>
          </p:cNvSpPr>
          <p:nvPr>
            <p:ph type="dt" sz="half" idx="10"/>
          </p:nvPr>
        </p:nvSpPr>
        <p:spPr/>
        <p:txBody>
          <a:bodyPr/>
          <a:lstStyle/>
          <a:p>
            <a:fld id="{6D40E919-9120-4918-92B3-E54C93A38D69}" type="datetimeFigureOut">
              <a:rPr lang="en-ID" smtClean="0"/>
              <a:t>30/01/2023</a:t>
            </a:fld>
            <a:endParaRPr lang="en-ID"/>
          </a:p>
        </p:txBody>
      </p:sp>
      <p:sp>
        <p:nvSpPr>
          <p:cNvPr id="4" name="Footer Placeholder 3">
            <a:extLst>
              <a:ext uri="{FF2B5EF4-FFF2-40B4-BE49-F238E27FC236}">
                <a16:creationId xmlns:a16="http://schemas.microsoft.com/office/drawing/2014/main" id="{0015BD09-D367-3809-393E-E1D298F7A8E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75DD67A8-6925-EF9D-812C-142C4CC4BF4C}"/>
              </a:ext>
            </a:extLst>
          </p:cNvPr>
          <p:cNvSpPr>
            <a:spLocks noGrp="1"/>
          </p:cNvSpPr>
          <p:nvPr>
            <p:ph type="sldNum" sz="quarter" idx="12"/>
          </p:nvPr>
        </p:nvSpPr>
        <p:spPr/>
        <p:txBody>
          <a:bodyPr/>
          <a:lstStyle/>
          <a:p>
            <a:fld id="{302834EF-701A-4B85-9D6B-265C50DF28C4}" type="slidenum">
              <a:rPr lang="en-ID" smtClean="0"/>
              <a:t>‹#›</a:t>
            </a:fld>
            <a:endParaRPr lang="en-ID"/>
          </a:p>
        </p:txBody>
      </p:sp>
    </p:spTree>
    <p:extLst>
      <p:ext uri="{BB962C8B-B14F-4D97-AF65-F5344CB8AC3E}">
        <p14:creationId xmlns:p14="http://schemas.microsoft.com/office/powerpoint/2010/main" val="426956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1FBF5-4430-4AE2-4F7B-484103F9C1D7}"/>
              </a:ext>
            </a:extLst>
          </p:cNvPr>
          <p:cNvSpPr>
            <a:spLocks noGrp="1"/>
          </p:cNvSpPr>
          <p:nvPr>
            <p:ph type="dt" sz="half" idx="10"/>
          </p:nvPr>
        </p:nvSpPr>
        <p:spPr/>
        <p:txBody>
          <a:bodyPr/>
          <a:lstStyle/>
          <a:p>
            <a:fld id="{6D40E919-9120-4918-92B3-E54C93A38D69}" type="datetimeFigureOut">
              <a:rPr lang="en-ID" smtClean="0"/>
              <a:t>30/01/2023</a:t>
            </a:fld>
            <a:endParaRPr lang="en-ID"/>
          </a:p>
        </p:txBody>
      </p:sp>
      <p:sp>
        <p:nvSpPr>
          <p:cNvPr id="3" name="Footer Placeholder 2">
            <a:extLst>
              <a:ext uri="{FF2B5EF4-FFF2-40B4-BE49-F238E27FC236}">
                <a16:creationId xmlns:a16="http://schemas.microsoft.com/office/drawing/2014/main" id="{58628EE0-BB66-CEE0-5A8F-CA95B42B247F}"/>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42D6EEDD-ECB6-E101-EF2F-AD853B92EFE2}"/>
              </a:ext>
            </a:extLst>
          </p:cNvPr>
          <p:cNvSpPr>
            <a:spLocks noGrp="1"/>
          </p:cNvSpPr>
          <p:nvPr>
            <p:ph type="sldNum" sz="quarter" idx="12"/>
          </p:nvPr>
        </p:nvSpPr>
        <p:spPr/>
        <p:txBody>
          <a:bodyPr/>
          <a:lstStyle/>
          <a:p>
            <a:fld id="{302834EF-701A-4B85-9D6B-265C50DF28C4}" type="slidenum">
              <a:rPr lang="en-ID" smtClean="0"/>
              <a:t>‹#›</a:t>
            </a:fld>
            <a:endParaRPr lang="en-ID"/>
          </a:p>
        </p:txBody>
      </p:sp>
    </p:spTree>
    <p:extLst>
      <p:ext uri="{BB962C8B-B14F-4D97-AF65-F5344CB8AC3E}">
        <p14:creationId xmlns:p14="http://schemas.microsoft.com/office/powerpoint/2010/main" val="8868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E198A-60A7-35BA-FD9A-D8E4B2FB1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A3ABAB6-67C0-6B16-5E2A-038662270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1E27D4F-D831-783F-F536-6631A665A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A50BC3-662D-1A20-9010-9789914918B9}"/>
              </a:ext>
            </a:extLst>
          </p:cNvPr>
          <p:cNvSpPr>
            <a:spLocks noGrp="1"/>
          </p:cNvSpPr>
          <p:nvPr>
            <p:ph type="dt" sz="half" idx="10"/>
          </p:nvPr>
        </p:nvSpPr>
        <p:spPr/>
        <p:txBody>
          <a:bodyPr/>
          <a:lstStyle/>
          <a:p>
            <a:fld id="{6D40E919-9120-4918-92B3-E54C93A38D69}" type="datetimeFigureOut">
              <a:rPr lang="en-ID" smtClean="0"/>
              <a:t>30/01/2023</a:t>
            </a:fld>
            <a:endParaRPr lang="en-ID"/>
          </a:p>
        </p:txBody>
      </p:sp>
      <p:sp>
        <p:nvSpPr>
          <p:cNvPr id="6" name="Footer Placeholder 5">
            <a:extLst>
              <a:ext uri="{FF2B5EF4-FFF2-40B4-BE49-F238E27FC236}">
                <a16:creationId xmlns:a16="http://schemas.microsoft.com/office/drawing/2014/main" id="{BD741188-DEED-5D44-E650-F2BB9C220D5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232A780-E9EE-2879-3A06-5F47370D7255}"/>
              </a:ext>
            </a:extLst>
          </p:cNvPr>
          <p:cNvSpPr>
            <a:spLocks noGrp="1"/>
          </p:cNvSpPr>
          <p:nvPr>
            <p:ph type="sldNum" sz="quarter" idx="12"/>
          </p:nvPr>
        </p:nvSpPr>
        <p:spPr/>
        <p:txBody>
          <a:bodyPr/>
          <a:lstStyle/>
          <a:p>
            <a:fld id="{302834EF-701A-4B85-9D6B-265C50DF28C4}" type="slidenum">
              <a:rPr lang="en-ID" smtClean="0"/>
              <a:t>‹#›</a:t>
            </a:fld>
            <a:endParaRPr lang="en-ID"/>
          </a:p>
        </p:txBody>
      </p:sp>
    </p:spTree>
    <p:extLst>
      <p:ext uri="{BB962C8B-B14F-4D97-AF65-F5344CB8AC3E}">
        <p14:creationId xmlns:p14="http://schemas.microsoft.com/office/powerpoint/2010/main" val="3007150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6776-1360-288E-020B-EFC1F26A55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89BC9632-7AEF-1C3B-E522-0C36E7CE88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70CDB403-233D-A210-64A2-07F13E516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6AF7A-D57D-F9B4-4512-9DAEE5F15D23}"/>
              </a:ext>
            </a:extLst>
          </p:cNvPr>
          <p:cNvSpPr>
            <a:spLocks noGrp="1"/>
          </p:cNvSpPr>
          <p:nvPr>
            <p:ph type="dt" sz="half" idx="10"/>
          </p:nvPr>
        </p:nvSpPr>
        <p:spPr/>
        <p:txBody>
          <a:bodyPr/>
          <a:lstStyle/>
          <a:p>
            <a:fld id="{6D40E919-9120-4918-92B3-E54C93A38D69}" type="datetimeFigureOut">
              <a:rPr lang="en-ID" smtClean="0"/>
              <a:t>30/01/2023</a:t>
            </a:fld>
            <a:endParaRPr lang="en-ID"/>
          </a:p>
        </p:txBody>
      </p:sp>
      <p:sp>
        <p:nvSpPr>
          <p:cNvPr id="6" name="Footer Placeholder 5">
            <a:extLst>
              <a:ext uri="{FF2B5EF4-FFF2-40B4-BE49-F238E27FC236}">
                <a16:creationId xmlns:a16="http://schemas.microsoft.com/office/drawing/2014/main" id="{6718F0C8-4ABF-280B-0D53-049065FDC6F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5E45AF6-CC0E-984A-502A-3CFF9FE8223C}"/>
              </a:ext>
            </a:extLst>
          </p:cNvPr>
          <p:cNvSpPr>
            <a:spLocks noGrp="1"/>
          </p:cNvSpPr>
          <p:nvPr>
            <p:ph type="sldNum" sz="quarter" idx="12"/>
          </p:nvPr>
        </p:nvSpPr>
        <p:spPr/>
        <p:txBody>
          <a:bodyPr/>
          <a:lstStyle/>
          <a:p>
            <a:fld id="{302834EF-701A-4B85-9D6B-265C50DF28C4}" type="slidenum">
              <a:rPr lang="en-ID" smtClean="0"/>
              <a:t>‹#›</a:t>
            </a:fld>
            <a:endParaRPr lang="en-ID"/>
          </a:p>
        </p:txBody>
      </p:sp>
    </p:spTree>
    <p:extLst>
      <p:ext uri="{BB962C8B-B14F-4D97-AF65-F5344CB8AC3E}">
        <p14:creationId xmlns:p14="http://schemas.microsoft.com/office/powerpoint/2010/main" val="283253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122C9C-765F-3CA0-478E-DDC9C2C0F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128BB754-F355-9CC8-8B94-1933F1A763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2E0AF20-FC1C-BD9F-BA0A-1756DEC6A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0E919-9120-4918-92B3-E54C93A38D69}" type="datetimeFigureOut">
              <a:rPr lang="en-ID" smtClean="0"/>
              <a:t>30/01/2023</a:t>
            </a:fld>
            <a:endParaRPr lang="en-ID"/>
          </a:p>
        </p:txBody>
      </p:sp>
      <p:sp>
        <p:nvSpPr>
          <p:cNvPr id="5" name="Footer Placeholder 4">
            <a:extLst>
              <a:ext uri="{FF2B5EF4-FFF2-40B4-BE49-F238E27FC236}">
                <a16:creationId xmlns:a16="http://schemas.microsoft.com/office/drawing/2014/main" id="{E19E47E8-2D57-6B38-AA64-3C492A911C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BAFD7678-D54A-164E-AE7D-45916630C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2834EF-701A-4B85-9D6B-265C50DF28C4}" type="slidenum">
              <a:rPr lang="en-ID" smtClean="0"/>
              <a:t>‹#›</a:t>
            </a:fld>
            <a:endParaRPr lang="en-ID"/>
          </a:p>
        </p:txBody>
      </p:sp>
    </p:spTree>
    <p:extLst>
      <p:ext uri="{BB962C8B-B14F-4D97-AF65-F5344CB8AC3E}">
        <p14:creationId xmlns:p14="http://schemas.microsoft.com/office/powerpoint/2010/main" val="1703083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9A304-F0B6-DC0B-973B-DEB1D3B774A2}"/>
              </a:ext>
            </a:extLst>
          </p:cNvPr>
          <p:cNvSpPr>
            <a:spLocks noGrp="1"/>
          </p:cNvSpPr>
          <p:nvPr>
            <p:ph type="ctrTitle"/>
          </p:nvPr>
        </p:nvSpPr>
        <p:spPr>
          <a:xfrm>
            <a:off x="1524000" y="766763"/>
            <a:ext cx="9144000" cy="23876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RANCANG BANGUN DATABASE MAHASISWA TEKNIK INFORMATIKA BERBASIS </a:t>
            </a:r>
            <a:r>
              <a:rPr lang="en-US" sz="2400" b="1" i="1" dirty="0">
                <a:solidFill>
                  <a:srgbClr val="000000"/>
                </a:solidFill>
                <a:effectLst/>
                <a:latin typeface="Times New Roman" panose="02020603050405020304" pitchFamily="18" charset="0"/>
                <a:ea typeface="Times New Roman" panose="02020603050405020304" pitchFamily="18" charset="0"/>
              </a:rPr>
              <a:t>JAVA PROGRAMMING </a:t>
            </a:r>
            <a:r>
              <a:rPr lang="en-US" sz="2400" b="1" dirty="0">
                <a:solidFill>
                  <a:srgbClr val="000000"/>
                </a:solidFill>
                <a:effectLst/>
                <a:latin typeface="Times New Roman" panose="02020603050405020304" pitchFamily="18" charset="0"/>
                <a:ea typeface="Times New Roman" panose="02020603050405020304" pitchFamily="18" charset="0"/>
              </a:rPr>
              <a:t> </a:t>
            </a:r>
            <a:br>
              <a:rPr lang="en-ID" sz="1800" dirty="0">
                <a:solidFill>
                  <a:srgbClr val="000000"/>
                </a:solidFill>
                <a:effectLst/>
                <a:latin typeface="Times New Roman" panose="02020603050405020304" pitchFamily="18" charset="0"/>
                <a:ea typeface="Times New Roman" panose="02020603050405020304" pitchFamily="18" charset="0"/>
              </a:rPr>
            </a:br>
            <a:endParaRPr lang="en-ID" dirty="0"/>
          </a:p>
        </p:txBody>
      </p:sp>
      <p:sp>
        <p:nvSpPr>
          <p:cNvPr id="3" name="Subtitle 2">
            <a:extLst>
              <a:ext uri="{FF2B5EF4-FFF2-40B4-BE49-F238E27FC236}">
                <a16:creationId xmlns:a16="http://schemas.microsoft.com/office/drawing/2014/main" id="{6D177E19-0252-468C-272B-11C5EE551BF1}"/>
              </a:ext>
            </a:extLst>
          </p:cNvPr>
          <p:cNvSpPr>
            <a:spLocks noGrp="1"/>
          </p:cNvSpPr>
          <p:nvPr>
            <p:ph type="subTitle" idx="1"/>
          </p:nvPr>
        </p:nvSpPr>
        <p:spPr>
          <a:xfrm>
            <a:off x="1524000" y="3154363"/>
            <a:ext cx="9144000" cy="1655762"/>
          </a:xfrm>
        </p:spPr>
        <p:txBody>
          <a:bodyPr>
            <a:noAutofit/>
          </a:bodyPr>
          <a:lstStyle/>
          <a:p>
            <a:pPr marL="371475" marR="361315" indent="-6350" algn="ctr">
              <a:lnSpc>
                <a:spcPct val="150000"/>
              </a:lnSpc>
              <a:spcAft>
                <a:spcPts val="5"/>
              </a:spcAft>
            </a:pPr>
            <a:r>
              <a:rPr lang="en-US" sz="1700" b="1" dirty="0" err="1">
                <a:solidFill>
                  <a:srgbClr val="000000"/>
                </a:solidFill>
                <a:effectLst/>
                <a:latin typeface="Times New Roman" panose="02020603050405020304" pitchFamily="18" charset="0"/>
                <a:ea typeface="Times New Roman" panose="02020603050405020304" pitchFamily="18" charset="0"/>
              </a:rPr>
              <a:t>Rifqi</a:t>
            </a:r>
            <a:r>
              <a:rPr lang="en-US" sz="1700" b="1" dirty="0">
                <a:solidFill>
                  <a:srgbClr val="000000"/>
                </a:solidFill>
                <a:effectLst/>
                <a:latin typeface="Times New Roman" panose="02020603050405020304" pitchFamily="18" charset="0"/>
                <a:ea typeface="Times New Roman" panose="02020603050405020304" pitchFamily="18" charset="0"/>
              </a:rPr>
              <a:t> </a:t>
            </a:r>
            <a:r>
              <a:rPr lang="en-US" sz="1700" b="1" dirty="0" err="1">
                <a:solidFill>
                  <a:srgbClr val="000000"/>
                </a:solidFill>
                <a:effectLst/>
                <a:latin typeface="Times New Roman" panose="02020603050405020304" pitchFamily="18" charset="0"/>
                <a:ea typeface="Times New Roman" panose="02020603050405020304" pitchFamily="18" charset="0"/>
              </a:rPr>
              <a:t>Ramdhani</a:t>
            </a:r>
            <a:r>
              <a:rPr lang="en-US" sz="1700" b="1" dirty="0">
                <a:solidFill>
                  <a:srgbClr val="000000"/>
                </a:solidFill>
                <a:effectLst/>
                <a:latin typeface="Times New Roman" panose="02020603050405020304" pitchFamily="18" charset="0"/>
                <a:ea typeface="Times New Roman" panose="02020603050405020304" pitchFamily="18" charset="0"/>
              </a:rPr>
              <a:t>		( 20210040037 )</a:t>
            </a:r>
            <a:endParaRPr lang="en-ID" sz="1700" dirty="0">
              <a:solidFill>
                <a:srgbClr val="000000"/>
              </a:solidFill>
              <a:effectLst/>
              <a:latin typeface="Times New Roman" panose="02020603050405020304" pitchFamily="18" charset="0"/>
              <a:ea typeface="Times New Roman" panose="02020603050405020304" pitchFamily="18" charset="0"/>
            </a:endParaRPr>
          </a:p>
          <a:p>
            <a:pPr marL="371475" marR="361315" indent="-6350" algn="ctr">
              <a:lnSpc>
                <a:spcPct val="150000"/>
              </a:lnSpc>
              <a:spcAft>
                <a:spcPts val="5"/>
              </a:spcAft>
            </a:pPr>
            <a:r>
              <a:rPr lang="en-US" sz="1700" b="1" dirty="0">
                <a:solidFill>
                  <a:srgbClr val="000000"/>
                </a:solidFill>
                <a:effectLst/>
                <a:latin typeface="Times New Roman" panose="02020603050405020304" pitchFamily="18" charset="0"/>
                <a:ea typeface="Times New Roman" panose="02020603050405020304" pitchFamily="18" charset="0"/>
              </a:rPr>
              <a:t>Muhamad </a:t>
            </a:r>
            <a:r>
              <a:rPr lang="en-US" sz="1700" b="1" dirty="0" err="1">
                <a:solidFill>
                  <a:srgbClr val="000000"/>
                </a:solidFill>
                <a:effectLst/>
                <a:latin typeface="Times New Roman" panose="02020603050405020304" pitchFamily="18" charset="0"/>
                <a:ea typeface="Times New Roman" panose="02020603050405020304" pitchFamily="18" charset="0"/>
              </a:rPr>
              <a:t>Rizky</a:t>
            </a:r>
            <a:r>
              <a:rPr lang="en-US" sz="1700" b="1" dirty="0">
                <a:solidFill>
                  <a:srgbClr val="000000"/>
                </a:solidFill>
                <a:effectLst/>
                <a:latin typeface="Times New Roman" panose="02020603050405020304" pitchFamily="18" charset="0"/>
                <a:ea typeface="Times New Roman" panose="02020603050405020304" pitchFamily="18" charset="0"/>
              </a:rPr>
              <a:t> </a:t>
            </a:r>
            <a:r>
              <a:rPr lang="en-US" sz="1700" b="1" dirty="0" err="1">
                <a:solidFill>
                  <a:srgbClr val="000000"/>
                </a:solidFill>
                <a:effectLst/>
                <a:latin typeface="Times New Roman" panose="02020603050405020304" pitchFamily="18" charset="0"/>
                <a:ea typeface="Times New Roman" panose="02020603050405020304" pitchFamily="18" charset="0"/>
              </a:rPr>
              <a:t>Fauzi</a:t>
            </a:r>
            <a:r>
              <a:rPr lang="en-US" sz="1700" b="1" dirty="0">
                <a:solidFill>
                  <a:srgbClr val="000000"/>
                </a:solidFill>
                <a:effectLst/>
                <a:latin typeface="Times New Roman" panose="02020603050405020304" pitchFamily="18" charset="0"/>
                <a:ea typeface="Times New Roman" panose="02020603050405020304" pitchFamily="18" charset="0"/>
              </a:rPr>
              <a:t>	 	( 20210040048 )</a:t>
            </a:r>
            <a:endParaRPr lang="en-ID" sz="1700" dirty="0">
              <a:solidFill>
                <a:srgbClr val="000000"/>
              </a:solidFill>
              <a:effectLst/>
              <a:latin typeface="Times New Roman" panose="02020603050405020304" pitchFamily="18" charset="0"/>
              <a:ea typeface="Times New Roman" panose="02020603050405020304" pitchFamily="18" charset="0"/>
            </a:endParaRPr>
          </a:p>
          <a:p>
            <a:pPr marL="371475" marR="361315" indent="-6350" algn="ctr">
              <a:lnSpc>
                <a:spcPct val="150000"/>
              </a:lnSpc>
              <a:spcAft>
                <a:spcPts val="5"/>
              </a:spcAft>
            </a:pPr>
            <a:r>
              <a:rPr lang="en-US" sz="1700" b="1" dirty="0" err="1">
                <a:solidFill>
                  <a:srgbClr val="000000"/>
                </a:solidFill>
                <a:effectLst/>
                <a:latin typeface="Times New Roman" panose="02020603050405020304" pitchFamily="18" charset="0"/>
                <a:ea typeface="Times New Roman" panose="02020603050405020304" pitchFamily="18" charset="0"/>
              </a:rPr>
              <a:t>Rubby</a:t>
            </a:r>
            <a:r>
              <a:rPr lang="en-US" sz="1700" b="1" dirty="0">
                <a:solidFill>
                  <a:srgbClr val="000000"/>
                </a:solidFill>
                <a:effectLst/>
                <a:latin typeface="Times New Roman" panose="02020603050405020304" pitchFamily="18" charset="0"/>
                <a:ea typeface="Times New Roman" panose="02020603050405020304" pitchFamily="18" charset="0"/>
              </a:rPr>
              <a:t> Malik </a:t>
            </a:r>
            <a:r>
              <a:rPr lang="en-US" sz="1700" b="1" dirty="0" err="1">
                <a:solidFill>
                  <a:srgbClr val="000000"/>
                </a:solidFill>
                <a:effectLst/>
                <a:latin typeface="Times New Roman" panose="02020603050405020304" pitchFamily="18" charset="0"/>
                <a:ea typeface="Times New Roman" panose="02020603050405020304" pitchFamily="18" charset="0"/>
              </a:rPr>
              <a:t>Fajar</a:t>
            </a:r>
            <a:r>
              <a:rPr lang="en-US" sz="1700" b="1" dirty="0">
                <a:solidFill>
                  <a:srgbClr val="000000"/>
                </a:solidFill>
                <a:effectLst/>
                <a:latin typeface="Times New Roman" panose="02020603050405020304" pitchFamily="18" charset="0"/>
                <a:ea typeface="Times New Roman" panose="02020603050405020304" pitchFamily="18" charset="0"/>
              </a:rPr>
              <a:t> 		( 20210040051 )</a:t>
            </a:r>
            <a:endParaRPr lang="en-ID" sz="1700" dirty="0">
              <a:solidFill>
                <a:srgbClr val="000000"/>
              </a:solidFill>
              <a:effectLst/>
              <a:latin typeface="Times New Roman" panose="02020603050405020304" pitchFamily="18" charset="0"/>
              <a:ea typeface="Times New Roman" panose="02020603050405020304" pitchFamily="18" charset="0"/>
            </a:endParaRPr>
          </a:p>
          <a:p>
            <a:pPr marL="371475" marR="361315" indent="-6350" algn="ctr">
              <a:lnSpc>
                <a:spcPct val="150000"/>
              </a:lnSpc>
              <a:spcAft>
                <a:spcPts val="5"/>
              </a:spcAft>
            </a:pPr>
            <a:r>
              <a:rPr lang="en-US" sz="1700" b="1" dirty="0">
                <a:solidFill>
                  <a:srgbClr val="000000"/>
                </a:solidFill>
                <a:effectLst/>
                <a:latin typeface="Times New Roman" panose="02020603050405020304" pitchFamily="18" charset="0"/>
                <a:ea typeface="Times New Roman" panose="02020603050405020304" pitchFamily="18" charset="0"/>
              </a:rPr>
              <a:t>Akbar Ilham </a:t>
            </a:r>
            <a:r>
              <a:rPr lang="en-US" sz="1700" b="1" dirty="0" err="1">
                <a:solidFill>
                  <a:srgbClr val="000000"/>
                </a:solidFill>
                <a:effectLst/>
                <a:latin typeface="Times New Roman" panose="02020603050405020304" pitchFamily="18" charset="0"/>
                <a:ea typeface="Times New Roman" panose="02020603050405020304" pitchFamily="18" charset="0"/>
              </a:rPr>
              <a:t>Perhan</a:t>
            </a:r>
            <a:r>
              <a:rPr lang="en-US" sz="1700" b="1" dirty="0">
                <a:solidFill>
                  <a:srgbClr val="000000"/>
                </a:solidFill>
                <a:effectLst/>
                <a:latin typeface="Times New Roman" panose="02020603050405020304" pitchFamily="18" charset="0"/>
                <a:ea typeface="Times New Roman" panose="02020603050405020304" pitchFamily="18" charset="0"/>
              </a:rPr>
              <a:t> 		( 20210040083 )</a:t>
            </a:r>
            <a:endParaRPr lang="en-ID" sz="1700" dirty="0">
              <a:solidFill>
                <a:srgbClr val="000000"/>
              </a:solidFill>
              <a:effectLst/>
              <a:latin typeface="Times New Roman" panose="02020603050405020304" pitchFamily="18" charset="0"/>
              <a:ea typeface="Times New Roman" panose="02020603050405020304" pitchFamily="18" charset="0"/>
            </a:endParaRPr>
          </a:p>
          <a:p>
            <a:pPr marL="371475" marR="361315" indent="-6350" algn="ctr">
              <a:lnSpc>
                <a:spcPct val="150000"/>
              </a:lnSpc>
              <a:spcAft>
                <a:spcPts val="5"/>
              </a:spcAft>
            </a:pPr>
            <a:r>
              <a:rPr lang="en-US" sz="1700" b="1" dirty="0" err="1">
                <a:solidFill>
                  <a:srgbClr val="000000"/>
                </a:solidFill>
                <a:effectLst/>
                <a:latin typeface="Times New Roman" panose="02020603050405020304" pitchFamily="18" charset="0"/>
                <a:ea typeface="Times New Roman" panose="02020603050405020304" pitchFamily="18" charset="0"/>
              </a:rPr>
              <a:t>Yudistira</a:t>
            </a:r>
            <a:r>
              <a:rPr lang="en-US" sz="1700" b="1" dirty="0">
                <a:solidFill>
                  <a:srgbClr val="000000"/>
                </a:solidFill>
                <a:effectLst/>
                <a:latin typeface="Times New Roman" panose="02020603050405020304" pitchFamily="18" charset="0"/>
                <a:ea typeface="Times New Roman" panose="02020603050405020304" pitchFamily="18" charset="0"/>
              </a:rPr>
              <a:t> </a:t>
            </a:r>
            <a:r>
              <a:rPr lang="en-US" sz="1700" b="1" dirty="0" err="1">
                <a:solidFill>
                  <a:srgbClr val="000000"/>
                </a:solidFill>
                <a:effectLst/>
                <a:latin typeface="Times New Roman" panose="02020603050405020304" pitchFamily="18" charset="0"/>
                <a:ea typeface="Times New Roman" panose="02020603050405020304" pitchFamily="18" charset="0"/>
              </a:rPr>
              <a:t>Pratama</a:t>
            </a:r>
            <a:r>
              <a:rPr lang="en-US" sz="1700" b="1" dirty="0">
                <a:solidFill>
                  <a:srgbClr val="000000"/>
                </a:solidFill>
                <a:effectLst/>
                <a:latin typeface="Times New Roman" panose="02020603050405020304" pitchFamily="18" charset="0"/>
                <a:ea typeface="Times New Roman" panose="02020603050405020304" pitchFamily="18" charset="0"/>
              </a:rPr>
              <a:t> 		( 20210040108 )</a:t>
            </a:r>
            <a:endParaRPr lang="en-ID" sz="1700" dirty="0">
              <a:solidFill>
                <a:srgbClr val="000000"/>
              </a:solidFill>
              <a:effectLst/>
              <a:latin typeface="Times New Roman" panose="02020603050405020304" pitchFamily="18" charset="0"/>
              <a:ea typeface="Times New Roman" panose="02020603050405020304" pitchFamily="18" charset="0"/>
            </a:endParaRPr>
          </a:p>
          <a:p>
            <a:endParaRPr lang="en-ID" sz="1700" dirty="0"/>
          </a:p>
        </p:txBody>
      </p:sp>
    </p:spTree>
    <p:extLst>
      <p:ext uri="{BB962C8B-B14F-4D97-AF65-F5344CB8AC3E}">
        <p14:creationId xmlns:p14="http://schemas.microsoft.com/office/powerpoint/2010/main" val="186637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7A0F-BFF6-A3C9-419A-9182AC7659AA}"/>
              </a:ext>
            </a:extLst>
          </p:cNvPr>
          <p:cNvSpPr>
            <a:spLocks noGrp="1"/>
          </p:cNvSpPr>
          <p:nvPr>
            <p:ph type="ctrTitle"/>
          </p:nvPr>
        </p:nvSpPr>
        <p:spPr>
          <a:xfrm>
            <a:off x="430315" y="335279"/>
            <a:ext cx="9144000" cy="2046923"/>
          </a:xfrm>
        </p:spPr>
        <p:txBody>
          <a:bodyPr>
            <a:normAutofit/>
          </a:bodyPr>
          <a:lstStyle/>
          <a:p>
            <a:pPr algn="l"/>
            <a:r>
              <a:rPr lang="en-US" sz="2000" b="1" dirty="0">
                <a:solidFill>
                  <a:srgbClr val="000000"/>
                </a:solidFill>
                <a:effectLst/>
                <a:latin typeface="Times New Roman" panose="02020603050405020304" pitchFamily="18" charset="0"/>
                <a:ea typeface="Times New Roman" panose="02020603050405020304" pitchFamily="18" charset="0"/>
              </a:rPr>
              <a:t>HASIL</a:t>
            </a:r>
            <a:br>
              <a:rPr lang="en-US" sz="2000" dirty="0">
                <a:solidFill>
                  <a:srgbClr val="000000"/>
                </a:solidFill>
                <a:latin typeface="Times New Roman" panose="02020603050405020304" pitchFamily="18" charset="0"/>
                <a:ea typeface="Times New Roman" panose="02020603050405020304" pitchFamily="18" charset="0"/>
              </a:rPr>
            </a:br>
            <a:r>
              <a:rPr lang="en-US" sz="2000" dirty="0">
                <a:solidFill>
                  <a:srgbClr val="000000"/>
                </a:solidFill>
                <a:effectLst/>
                <a:latin typeface="Times New Roman" panose="02020603050405020304" pitchFamily="18" charset="0"/>
                <a:ea typeface="Times New Roman" panose="02020603050405020304" pitchFamily="18" charset="0"/>
              </a:rPr>
              <a:t>Gambaran </a:t>
            </a:r>
            <a:r>
              <a:rPr lang="en-US" sz="2000" dirty="0" err="1">
                <a:solidFill>
                  <a:srgbClr val="000000"/>
                </a:solidFill>
                <a:effectLst/>
                <a:latin typeface="Times New Roman" panose="02020603050405020304" pitchFamily="18" charset="0"/>
                <a:ea typeface="Times New Roman" panose="02020603050405020304" pitchFamily="18" charset="0"/>
              </a:rPr>
              <a:t>Umum</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Objek</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Penelitian</a:t>
            </a:r>
            <a:br>
              <a:rPr lang="en-ID" sz="2000" dirty="0">
                <a:solidFill>
                  <a:srgbClr val="000000"/>
                </a:solidFill>
                <a:latin typeface="Times New Roman" panose="02020603050405020304" pitchFamily="18" charset="0"/>
                <a:ea typeface="Times New Roman" panose="02020603050405020304" pitchFamily="18" charset="0"/>
              </a:rPr>
            </a:br>
            <a:r>
              <a:rPr lang="en-ID"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Pengujian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sistem</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adalah</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tahap</a:t>
            </a:r>
            <a:r>
              <a:rPr lang="en-US" sz="2000" dirty="0">
                <a:solidFill>
                  <a:srgbClr val="000000"/>
                </a:solidFill>
                <a:effectLst/>
                <a:latin typeface="Times New Roman" panose="02020603050405020304" pitchFamily="18" charset="0"/>
                <a:ea typeface="Times New Roman" panose="02020603050405020304" pitchFamily="18" charset="0"/>
              </a:rPr>
              <a:t> yang </a:t>
            </a:r>
            <a:r>
              <a:rPr lang="en-US" sz="2000" dirty="0" err="1">
                <a:solidFill>
                  <a:srgbClr val="000000"/>
                </a:solidFill>
                <a:effectLst/>
                <a:latin typeface="Times New Roman" panose="02020603050405020304" pitchFamily="18" charset="0"/>
                <a:ea typeface="Times New Roman" panose="02020603050405020304" pitchFamily="18" charset="0"/>
              </a:rPr>
              <a:t>dilakukan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untuk</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menguji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hubungan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antara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aplikasi</a:t>
            </a:r>
            <a:r>
              <a:rPr lang="en-US" sz="2000" dirty="0">
                <a:solidFill>
                  <a:srgbClr val="000000"/>
                </a:solidFill>
                <a:effectLst/>
                <a:latin typeface="Times New Roman" panose="02020603050405020304" pitchFamily="18" charset="0"/>
                <a:ea typeface="Times New Roman" panose="02020603050405020304" pitchFamily="18" charset="0"/>
              </a:rPr>
              <a:t> yang </a:t>
            </a:r>
            <a:r>
              <a:rPr lang="en-US" sz="2000" dirty="0" err="1">
                <a:solidFill>
                  <a:srgbClr val="000000"/>
                </a:solidFill>
                <a:effectLst/>
                <a:latin typeface="Times New Roman" panose="02020603050405020304" pitchFamily="18" charset="0"/>
                <a:ea typeface="Times New Roman" panose="02020603050405020304" pitchFamily="18" charset="0"/>
              </a:rPr>
              <a:t>dirancang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dengan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elemen</a:t>
            </a:r>
            <a:r>
              <a:rPr lang="en-US" sz="2000" dirty="0">
                <a:solidFill>
                  <a:srgbClr val="000000"/>
                </a:solidFill>
                <a:effectLst/>
                <a:latin typeface="Times New Roman" panose="02020603050405020304" pitchFamily="18" charset="0"/>
                <a:ea typeface="Times New Roman" panose="02020603050405020304" pitchFamily="18" charset="0"/>
              </a:rPr>
              <a:t> yang lain </a:t>
            </a:r>
            <a:r>
              <a:rPr lang="en-US" sz="2000" dirty="0" err="1">
                <a:solidFill>
                  <a:srgbClr val="000000"/>
                </a:solidFill>
                <a:effectLst/>
                <a:latin typeface="Times New Roman" panose="02020603050405020304" pitchFamily="18" charset="0"/>
                <a:ea typeface="Times New Roman" panose="02020603050405020304" pitchFamily="18" charset="0"/>
              </a:rPr>
              <a:t>didalam</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sistem</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Tujuan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dari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pengujian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sistem</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ini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adalah</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untuk</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memastikan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semua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elemen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didalam</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sistem</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telah</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terhubung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dengan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baik</a:t>
            </a:r>
            <a:r>
              <a:rPr lang="en-US" sz="2000" dirty="0">
                <a:solidFill>
                  <a:srgbClr val="000000"/>
                </a:solidFill>
                <a:effectLst/>
                <a:latin typeface="Times New Roman" panose="02020603050405020304" pitchFamily="18" charset="0"/>
                <a:ea typeface="Times New Roman" panose="02020603050405020304" pitchFamily="18" charset="0"/>
              </a:rPr>
              <a:t>.</a:t>
            </a:r>
            <a:endParaRPr lang="en-ID" sz="2000" dirty="0"/>
          </a:p>
        </p:txBody>
      </p:sp>
      <p:sp>
        <p:nvSpPr>
          <p:cNvPr id="3" name="Subtitle 2">
            <a:extLst>
              <a:ext uri="{FF2B5EF4-FFF2-40B4-BE49-F238E27FC236}">
                <a16:creationId xmlns:a16="http://schemas.microsoft.com/office/drawing/2014/main" id="{736F8155-A87B-58A6-AB6E-36AF378B0EBA}"/>
              </a:ext>
            </a:extLst>
          </p:cNvPr>
          <p:cNvSpPr>
            <a:spLocks noGrp="1"/>
          </p:cNvSpPr>
          <p:nvPr>
            <p:ph type="subTitle" idx="1"/>
          </p:nvPr>
        </p:nvSpPr>
        <p:spPr>
          <a:xfrm>
            <a:off x="1107439" y="2489201"/>
            <a:ext cx="9977120" cy="4033520"/>
          </a:xfrm>
        </p:spPr>
        <p:txBody>
          <a:bodyPr>
            <a:normAutofit/>
          </a:bodyPr>
          <a:lstStyle/>
          <a:p>
            <a:pPr algn="just"/>
            <a:endParaRPr lang="en-US"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err="1">
                <a:solidFill>
                  <a:srgbClr val="000000"/>
                </a:solidFill>
                <a:effectLst/>
                <a:latin typeface="Times New Roman" panose="02020603050405020304" pitchFamily="18" charset="0"/>
                <a:ea typeface="Times New Roman" panose="02020603050405020304" pitchFamily="18" charset="0"/>
              </a:rPr>
              <a:t>Berikut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ini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adalah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tampilan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aplikasi</a:t>
            </a:r>
            <a:r>
              <a:rPr lang="en-US" sz="1800" dirty="0">
                <a:solidFill>
                  <a:srgbClr val="000000"/>
                </a:solidFill>
                <a:effectLst/>
                <a:latin typeface="Times New Roman" panose="02020603050405020304" pitchFamily="18" charset="0"/>
                <a:ea typeface="Times New Roman" panose="02020603050405020304" pitchFamily="18" charset="0"/>
              </a:rPr>
              <a:t> Database </a:t>
            </a:r>
            <a:r>
              <a:rPr lang="en-US" sz="1800" dirty="0" err="1">
                <a:solidFill>
                  <a:srgbClr val="000000"/>
                </a:solidFill>
                <a:effectLst/>
                <a:latin typeface="Times New Roman" panose="02020603050405020304" pitchFamily="18" charset="0"/>
                <a:ea typeface="Times New Roman" panose="02020603050405020304" pitchFamily="18" charset="0"/>
              </a:rPr>
              <a:t>Mahasiswa</a:t>
            </a:r>
            <a:r>
              <a:rPr lang="en-US" sz="1800" dirty="0">
                <a:solidFill>
                  <a:srgbClr val="000000"/>
                </a:solidFill>
                <a:effectLst/>
                <a:latin typeface="Times New Roman" panose="02020603050405020304" pitchFamily="18" charset="0"/>
                <a:ea typeface="Times New Roman" panose="02020603050405020304" pitchFamily="18" charset="0"/>
              </a:rPr>
              <a:t> Teknik </a:t>
            </a:r>
            <a:r>
              <a:rPr lang="en-US" sz="1800" dirty="0" err="1">
                <a:solidFill>
                  <a:srgbClr val="000000"/>
                </a:solidFill>
                <a:effectLst/>
                <a:latin typeface="Times New Roman" panose="02020603050405020304" pitchFamily="18" charset="0"/>
                <a:ea typeface="Times New Roman" panose="02020603050405020304" pitchFamily="18" charset="0"/>
              </a:rPr>
              <a:t>Informatika</a:t>
            </a:r>
            <a:r>
              <a:rPr lang="en-US" sz="1800" dirty="0">
                <a:solidFill>
                  <a:srgbClr val="000000"/>
                </a:solidFill>
                <a:effectLst/>
                <a:latin typeface="Times New Roman" panose="02020603050405020304" pitchFamily="18" charset="0"/>
                <a:ea typeface="Times New Roman" panose="02020603050405020304" pitchFamily="18" charset="0"/>
              </a:rPr>
              <a:t> yang </a:t>
            </a:r>
            <a:r>
              <a:rPr lang="en-US" sz="1800" dirty="0" err="1">
                <a:solidFill>
                  <a:srgbClr val="000000"/>
                </a:solidFill>
                <a:effectLst/>
                <a:latin typeface="Times New Roman" panose="02020603050405020304" pitchFamily="18" charset="0"/>
                <a:ea typeface="Times New Roman" panose="02020603050405020304" pitchFamily="18" charset="0"/>
              </a:rPr>
              <a:t>telah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dirancang</a:t>
            </a:r>
            <a:r>
              <a:rPr lang="en-US" sz="1800" dirty="0">
                <a:solidFill>
                  <a:srgbClr val="000000"/>
                </a:solidFill>
                <a:effectLst/>
                <a:latin typeface="Times New Roman" panose="02020603050405020304" pitchFamily="18" charset="0"/>
                <a:ea typeface="Times New Roman" panose="02020603050405020304" pitchFamily="18" charset="0"/>
              </a:rPr>
              <a:t>:</a:t>
            </a:r>
          </a:p>
          <a:p>
            <a:pPr algn="just"/>
            <a:endParaRPr lang="en-ID" dirty="0"/>
          </a:p>
          <a:p>
            <a:pPr algn="just"/>
            <a:endParaRPr lang="en-ID" dirty="0"/>
          </a:p>
          <a:p>
            <a:pPr algn="just"/>
            <a:endParaRPr lang="en-ID" dirty="0"/>
          </a:p>
          <a:p>
            <a:pPr algn="just"/>
            <a:endParaRPr lang="en-ID" dirty="0"/>
          </a:p>
          <a:p>
            <a:pPr algn="just"/>
            <a:endParaRPr lang="en-ID" dirty="0"/>
          </a:p>
          <a:p>
            <a:pPr algn="just"/>
            <a:endParaRPr lang="en-ID" dirty="0"/>
          </a:p>
        </p:txBody>
      </p:sp>
      <p:pic>
        <p:nvPicPr>
          <p:cNvPr id="4" name="Gambar 1">
            <a:extLst>
              <a:ext uri="{FF2B5EF4-FFF2-40B4-BE49-F238E27FC236}">
                <a16:creationId xmlns:a16="http://schemas.microsoft.com/office/drawing/2014/main" id="{A18883FC-4B4C-C238-8CB0-AC12C4736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15" y="3616641"/>
            <a:ext cx="11331369" cy="2146301"/>
          </a:xfrm>
          <a:prstGeom prst="rect">
            <a:avLst/>
          </a:prstGeom>
        </p:spPr>
      </p:pic>
      <p:graphicFrame>
        <p:nvGraphicFramePr>
          <p:cNvPr id="6" name="Table 6">
            <a:extLst>
              <a:ext uri="{FF2B5EF4-FFF2-40B4-BE49-F238E27FC236}">
                <a16:creationId xmlns:a16="http://schemas.microsoft.com/office/drawing/2014/main" id="{6C401DE6-7E8E-F888-3D66-6808F9D458BF}"/>
              </a:ext>
            </a:extLst>
          </p:cNvPr>
          <p:cNvGraphicFramePr>
            <a:graphicFrameLocks noGrp="1"/>
          </p:cNvGraphicFramePr>
          <p:nvPr>
            <p:extLst>
              <p:ext uri="{D42A27DB-BD31-4B8C-83A1-F6EECF244321}">
                <p14:modId xmlns:p14="http://schemas.microsoft.com/office/powerpoint/2010/main" val="4083052048"/>
              </p:ext>
            </p:extLst>
          </p:nvPr>
        </p:nvGraphicFramePr>
        <p:xfrm>
          <a:off x="3561079" y="5930318"/>
          <a:ext cx="5069840" cy="425026"/>
        </p:xfrm>
        <a:graphic>
          <a:graphicData uri="http://schemas.openxmlformats.org/drawingml/2006/table">
            <a:tbl>
              <a:tblPr firstRow="1" bandRow="1">
                <a:tableStyleId>{5C22544A-7EE6-4342-B048-85BDC9FD1C3A}</a:tableStyleId>
              </a:tblPr>
              <a:tblGrid>
                <a:gridCol w="5069840">
                  <a:extLst>
                    <a:ext uri="{9D8B030D-6E8A-4147-A177-3AD203B41FA5}">
                      <a16:colId xmlns:a16="http://schemas.microsoft.com/office/drawing/2014/main" val="3434374702"/>
                    </a:ext>
                  </a:extLst>
                </a:gridCol>
              </a:tblGrid>
              <a:tr h="4250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2"/>
                          </a:solidFill>
                          <a:latin typeface="Times New Roman" panose="02020603050405020304" pitchFamily="18" charset="0"/>
                          <a:ea typeface="Times New Roman" panose="02020603050405020304" pitchFamily="18" charset="0"/>
                        </a:rPr>
                        <a:t>Gambar </a:t>
                      </a:r>
                      <a:r>
                        <a:rPr lang="en-US" sz="1800" b="1" dirty="0" err="1">
                          <a:solidFill>
                            <a:schemeClr val="bg2"/>
                          </a:solidFill>
                          <a:effectLst/>
                          <a:latin typeface="Times New Roman" panose="02020603050405020304" pitchFamily="18" charset="0"/>
                          <a:ea typeface="Times New Roman" panose="02020603050405020304" pitchFamily="18" charset="0"/>
                        </a:rPr>
                        <a:t>Tabel</a:t>
                      </a:r>
                      <a:r>
                        <a:rPr lang="en-US" sz="1800" b="1" dirty="0">
                          <a:solidFill>
                            <a:schemeClr val="bg2"/>
                          </a:solidFill>
                          <a:effectLst/>
                          <a:latin typeface="Times New Roman" panose="02020603050405020304" pitchFamily="18" charset="0"/>
                          <a:ea typeface="Times New Roman" panose="02020603050405020304" pitchFamily="18" charset="0"/>
                        </a:rPr>
                        <a:t> </a:t>
                      </a:r>
                      <a:r>
                        <a:rPr lang="en-US" sz="1800" b="1" dirty="0" err="1">
                          <a:solidFill>
                            <a:schemeClr val="bg2"/>
                          </a:solidFill>
                          <a:effectLst/>
                          <a:latin typeface="Times New Roman" panose="02020603050405020304" pitchFamily="18" charset="0"/>
                          <a:ea typeface="Times New Roman" panose="02020603050405020304" pitchFamily="18" charset="0"/>
                        </a:rPr>
                        <a:t>dari</a:t>
                      </a:r>
                      <a:r>
                        <a:rPr lang="en-US" sz="1800" b="1" dirty="0">
                          <a:solidFill>
                            <a:schemeClr val="bg2"/>
                          </a:solidFill>
                          <a:effectLst/>
                          <a:latin typeface="Times New Roman" panose="02020603050405020304" pitchFamily="18" charset="0"/>
                          <a:ea typeface="Times New Roman" panose="02020603050405020304" pitchFamily="18" charset="0"/>
                        </a:rPr>
                        <a:t> database </a:t>
                      </a:r>
                      <a:r>
                        <a:rPr lang="en-US" sz="1800" b="1" dirty="0" err="1">
                          <a:solidFill>
                            <a:schemeClr val="bg2"/>
                          </a:solidFill>
                          <a:effectLst/>
                          <a:latin typeface="Times New Roman" panose="02020603050405020304" pitchFamily="18" charset="0"/>
                          <a:ea typeface="Times New Roman" panose="02020603050405020304" pitchFamily="18" charset="0"/>
                        </a:rPr>
                        <a:t>teknik_informatika</a:t>
                      </a:r>
                      <a:endParaRPr lang="en-ID" sz="1800" b="1" dirty="0">
                        <a:solidFill>
                          <a:schemeClr val="bg2"/>
                        </a:solidFill>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3752337481"/>
                  </a:ext>
                </a:extLst>
              </a:tr>
            </a:tbl>
          </a:graphicData>
        </a:graphic>
      </p:graphicFrame>
    </p:spTree>
    <p:extLst>
      <p:ext uri="{BB962C8B-B14F-4D97-AF65-F5344CB8AC3E}">
        <p14:creationId xmlns:p14="http://schemas.microsoft.com/office/powerpoint/2010/main" val="3957913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7B9606-6030-62E5-CC88-98617DDF387E}"/>
              </a:ext>
            </a:extLst>
          </p:cNvPr>
          <p:cNvPicPr>
            <a:picLocks noChangeAspect="1"/>
          </p:cNvPicPr>
          <p:nvPr/>
        </p:nvPicPr>
        <p:blipFill>
          <a:blip r:embed="rId2"/>
          <a:stretch>
            <a:fillRect/>
          </a:stretch>
        </p:blipFill>
        <p:spPr>
          <a:xfrm>
            <a:off x="1781651" y="405280"/>
            <a:ext cx="8628698" cy="5575001"/>
          </a:xfrm>
          <a:prstGeom prst="rect">
            <a:avLst/>
          </a:prstGeom>
        </p:spPr>
      </p:pic>
      <p:graphicFrame>
        <p:nvGraphicFramePr>
          <p:cNvPr id="3" name="Table 3">
            <a:extLst>
              <a:ext uri="{FF2B5EF4-FFF2-40B4-BE49-F238E27FC236}">
                <a16:creationId xmlns:a16="http://schemas.microsoft.com/office/drawing/2014/main" id="{2D053774-59F9-8478-286C-BA838ECDBFF6}"/>
              </a:ext>
            </a:extLst>
          </p:cNvPr>
          <p:cNvGraphicFramePr>
            <a:graphicFrameLocks noGrp="1"/>
          </p:cNvGraphicFramePr>
          <p:nvPr>
            <p:extLst>
              <p:ext uri="{D42A27DB-BD31-4B8C-83A1-F6EECF244321}">
                <p14:modId xmlns:p14="http://schemas.microsoft.com/office/powerpoint/2010/main" val="1801557420"/>
              </p:ext>
            </p:extLst>
          </p:nvPr>
        </p:nvGraphicFramePr>
        <p:xfrm>
          <a:off x="5222240" y="5848201"/>
          <a:ext cx="1981200" cy="3657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084059621"/>
                    </a:ext>
                  </a:extLst>
                </a:gridCol>
              </a:tblGrid>
              <a:tr h="326240">
                <a:tc>
                  <a:txBody>
                    <a:bodyPr/>
                    <a:lstStyle/>
                    <a:p>
                      <a:pPr algn="ctr"/>
                      <a:r>
                        <a:rPr lang="en-US" sz="1800" b="1" kern="1200" dirty="0" err="1">
                          <a:solidFill>
                            <a:schemeClr val="lt1"/>
                          </a:solidFill>
                          <a:effectLst/>
                          <a:latin typeface="+mn-lt"/>
                          <a:ea typeface="+mn-ea"/>
                          <a:cs typeface="+mn-cs"/>
                        </a:rPr>
                        <a:t>Relasi</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antar</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tabel</a:t>
                      </a:r>
                      <a:endParaRPr lang="en-ID" dirty="0"/>
                    </a:p>
                  </a:txBody>
                  <a:tcPr/>
                </a:tc>
                <a:extLst>
                  <a:ext uri="{0D108BD9-81ED-4DB2-BD59-A6C34878D82A}">
                    <a16:rowId xmlns:a16="http://schemas.microsoft.com/office/drawing/2014/main" val="4049369703"/>
                  </a:ext>
                </a:extLst>
              </a:tr>
            </a:tbl>
          </a:graphicData>
        </a:graphic>
      </p:graphicFrame>
    </p:spTree>
    <p:extLst>
      <p:ext uri="{BB962C8B-B14F-4D97-AF65-F5344CB8AC3E}">
        <p14:creationId xmlns:p14="http://schemas.microsoft.com/office/powerpoint/2010/main" val="181969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8FEE-A79A-89DF-D5B7-6C3406916F81}"/>
              </a:ext>
            </a:extLst>
          </p:cNvPr>
          <p:cNvSpPr>
            <a:spLocks noGrp="1"/>
          </p:cNvSpPr>
          <p:nvPr>
            <p:ph type="ctrTitle"/>
          </p:nvPr>
        </p:nvSpPr>
        <p:spPr>
          <a:xfrm>
            <a:off x="406400" y="583883"/>
            <a:ext cx="4297680" cy="899477"/>
          </a:xfrm>
        </p:spPr>
        <p:txBody>
          <a:bodyPr>
            <a:normAutofit fontScale="90000"/>
          </a:bodyPr>
          <a:lstStyle/>
          <a:p>
            <a:r>
              <a:rPr lang="en-US" dirty="0">
                <a:latin typeface="Times New Roman" panose="02020603050405020304" pitchFamily="18" charset="0"/>
                <a:cs typeface="Times New Roman" panose="02020603050405020304" pitchFamily="18" charset="0"/>
              </a:rPr>
              <a:t>Kesimpulan</a:t>
            </a:r>
            <a:endParaRPr lang="en-ID"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FD54A6-4451-44E4-F7E8-641DE30651E0}"/>
              </a:ext>
            </a:extLst>
          </p:cNvPr>
          <p:cNvSpPr>
            <a:spLocks noGrp="1"/>
          </p:cNvSpPr>
          <p:nvPr>
            <p:ph type="subTitle" idx="1"/>
          </p:nvPr>
        </p:nvSpPr>
        <p:spPr>
          <a:xfrm>
            <a:off x="406400" y="1671638"/>
            <a:ext cx="11196320" cy="4373562"/>
          </a:xfrm>
        </p:spPr>
        <p:txBody>
          <a:bodyPr>
            <a:normAutofit/>
          </a:bodyPr>
          <a:lstStyle/>
          <a:p>
            <a:pPr marR="1270" lvl="0" algn="just">
              <a:lnSpc>
                <a:spcPct val="200000"/>
              </a:lnSpc>
              <a:spcAft>
                <a:spcPts val="10"/>
              </a:spcAft>
              <a:buSzPts val="1200"/>
            </a:pPr>
            <a:r>
              <a:rPr lang="en-US" sz="2000" dirty="0">
                <a:solidFill>
                  <a:srgbClr val="000000"/>
                </a:solidFill>
                <a:effectLst/>
                <a:latin typeface="Times New Roman" panose="02020603050405020304" pitchFamily="18" charset="0"/>
                <a:ea typeface="Times New Roman" panose="02020603050405020304" pitchFamily="18" charset="0"/>
              </a:rPr>
              <a:t>Adapun </a:t>
            </a:r>
            <a:r>
              <a:rPr lang="en-US" sz="2000" dirty="0" err="1">
                <a:solidFill>
                  <a:srgbClr val="000000"/>
                </a:solidFill>
                <a:effectLst/>
                <a:latin typeface="Times New Roman" panose="02020603050405020304" pitchFamily="18" charset="0"/>
                <a:ea typeface="Times New Roman" panose="02020603050405020304" pitchFamily="18" charset="0"/>
              </a:rPr>
              <a:t>kesimpulan</a:t>
            </a:r>
            <a:r>
              <a:rPr lang="en-US" sz="2000" dirty="0">
                <a:solidFill>
                  <a:srgbClr val="000000"/>
                </a:solidFill>
                <a:effectLst/>
                <a:latin typeface="Times New Roman" panose="02020603050405020304" pitchFamily="18" charset="0"/>
                <a:ea typeface="Times New Roman" panose="02020603050405020304" pitchFamily="18" charset="0"/>
              </a:rPr>
              <a:t> yang </a:t>
            </a:r>
            <a:r>
              <a:rPr lang="en-US" sz="2000" dirty="0" err="1">
                <a:solidFill>
                  <a:srgbClr val="000000"/>
                </a:solidFill>
                <a:effectLst/>
                <a:latin typeface="Times New Roman" panose="02020603050405020304" pitchFamily="18" charset="0"/>
                <a:ea typeface="Times New Roman" panose="02020603050405020304" pitchFamily="18" charset="0"/>
              </a:rPr>
              <a:t>dapat</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diambil</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sebagai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berikut</a:t>
            </a:r>
            <a:r>
              <a:rPr lang="en-US" sz="2000" dirty="0">
                <a:solidFill>
                  <a:srgbClr val="000000"/>
                </a:solidFill>
                <a:effectLst/>
                <a:latin typeface="Times New Roman" panose="02020603050405020304" pitchFamily="18" charset="0"/>
                <a:ea typeface="Times New Roman" panose="02020603050405020304" pitchFamily="18" charset="0"/>
              </a:rPr>
              <a:t> : </a:t>
            </a:r>
            <a:endParaRPr lang="en-ID" sz="2000" dirty="0">
              <a:solidFill>
                <a:srgbClr val="000000"/>
              </a:solidFill>
              <a:effectLst/>
              <a:latin typeface="Times New Roman" panose="02020603050405020304" pitchFamily="18" charset="0"/>
              <a:ea typeface="Times New Roman" panose="02020603050405020304" pitchFamily="18" charset="0"/>
            </a:endParaRPr>
          </a:p>
          <a:p>
            <a:pPr marL="342900" marR="1270" lvl="0" indent="-342900" algn="just" fontAlgn="base">
              <a:lnSpc>
                <a:spcPct val="150000"/>
              </a:lnSpc>
              <a:spcAft>
                <a:spcPts val="10"/>
              </a:spcAft>
              <a:buClr>
                <a:srgbClr val="000000"/>
              </a:buClr>
              <a:buSzPts val="1100"/>
              <a:buFont typeface="+mj-lt"/>
              <a:buAutoNum type="arabicParenR"/>
            </a:pP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Sistem</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yang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dirancang</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adalah</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sistem</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yang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berbentuk</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aplikasi</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Data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Mahasiswa</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khusus</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nya</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pada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jurusan</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teknik</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informatika</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Aplikasi</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Database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Mahasiswa</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Teknik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Informatika</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dalam</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mendata</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penilaian</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agar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lebih</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efektif</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dan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efisien</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endParaRPr lang="en-ID"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1270" lvl="0" indent="-342900" algn="just" fontAlgn="base">
              <a:lnSpc>
                <a:spcPct val="150000"/>
              </a:lnSpc>
              <a:spcAft>
                <a:spcPts val="10"/>
              </a:spcAft>
              <a:buClr>
                <a:srgbClr val="000000"/>
              </a:buClr>
              <a:buSzPts val="1100"/>
              <a:buFont typeface="+mj-lt"/>
              <a:buAutoNum type="arabicParenR"/>
            </a:pP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Menggunakan</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aplikasi</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Database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Mahasiswa</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Teknik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Informatika</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ini</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dapat</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mengetahui</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penilaian</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Mahasiswa</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p>
          <a:p>
            <a:pPr marL="342900" marR="1270" lvl="0" indent="-342900" algn="just" fontAlgn="base">
              <a:lnSpc>
                <a:spcPct val="150000"/>
              </a:lnSpc>
              <a:spcAft>
                <a:spcPts val="10"/>
              </a:spcAft>
              <a:buClr>
                <a:srgbClr val="000000"/>
              </a:buClr>
              <a:buSzPts val="1100"/>
              <a:buFont typeface="+mj-lt"/>
              <a:buAutoNum type="arabicParenR"/>
            </a:pPr>
            <a:r>
              <a:rPr lang="en-US" sz="2000" dirty="0" err="1">
                <a:solidFill>
                  <a:srgbClr val="000000"/>
                </a:solidFill>
                <a:effectLst/>
                <a:latin typeface="Times New Roman" panose="02020603050405020304" pitchFamily="18" charset="0"/>
                <a:ea typeface="Times New Roman" panose="02020603050405020304" pitchFamily="18" charset="0"/>
              </a:rPr>
              <a:t>Aplikasi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Mahasiswa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ini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telah</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menggunakan</a:t>
            </a:r>
            <a:r>
              <a:rPr lang="en-US" sz="2000" dirty="0">
                <a:solidFill>
                  <a:srgbClr val="000000"/>
                </a:solidFill>
                <a:effectLst/>
                <a:latin typeface="Times New Roman" panose="02020603050405020304" pitchFamily="18" charset="0"/>
                <a:ea typeface="Times New Roman" panose="02020603050405020304" pitchFamily="18" charset="0"/>
              </a:rPr>
              <a:t> database, </a:t>
            </a:r>
            <a:r>
              <a:rPr lang="en-US" sz="2000" dirty="0" err="1">
                <a:solidFill>
                  <a:srgbClr val="000000"/>
                </a:solidFill>
                <a:effectLst/>
                <a:latin typeface="Times New Roman" panose="02020603050405020304" pitchFamily="18" charset="0"/>
                <a:ea typeface="Times New Roman" panose="02020603050405020304" pitchFamily="18" charset="0"/>
              </a:rPr>
              <a:t>maka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aplikasi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Mahasiswa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ini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akan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membantu</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dalam</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membuat</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laporan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penilaian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Mahasiswa</a:t>
            </a:r>
            <a:r>
              <a:rPr lang="en-US" sz="2000" dirty="0">
                <a:solidFill>
                  <a:srgbClr val="000000"/>
                </a:solidFill>
                <a:effectLst/>
                <a:latin typeface="Times New Roman" panose="02020603050405020304" pitchFamily="18" charset="0"/>
                <a:ea typeface="Times New Roman" panose="02020603050405020304" pitchFamily="18" charset="0"/>
              </a:rPr>
              <a:t>. </a:t>
            </a:r>
            <a:endParaRPr lang="en-ID" sz="2000" dirty="0"/>
          </a:p>
        </p:txBody>
      </p:sp>
    </p:spTree>
    <p:extLst>
      <p:ext uri="{BB962C8B-B14F-4D97-AF65-F5344CB8AC3E}">
        <p14:creationId xmlns:p14="http://schemas.microsoft.com/office/powerpoint/2010/main" val="4162032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F8D9-397E-C78D-6B13-7E4C2887F584}"/>
              </a:ext>
            </a:extLst>
          </p:cNvPr>
          <p:cNvSpPr>
            <a:spLocks noGrp="1"/>
          </p:cNvSpPr>
          <p:nvPr>
            <p:ph type="ctrTitle"/>
          </p:nvPr>
        </p:nvSpPr>
        <p:spPr>
          <a:xfrm>
            <a:off x="914400" y="1173163"/>
            <a:ext cx="2214880" cy="818197"/>
          </a:xfrm>
        </p:spPr>
        <p:txBody>
          <a:bodyPr>
            <a:normAutofit fontScale="90000"/>
          </a:bodyPr>
          <a:lstStyle/>
          <a:p>
            <a:pPr algn="l"/>
            <a:r>
              <a:rPr lang="en-US" dirty="0">
                <a:latin typeface="Times New Roman" panose="02020603050405020304" pitchFamily="18" charset="0"/>
                <a:cs typeface="Times New Roman" panose="02020603050405020304" pitchFamily="18" charset="0"/>
              </a:rPr>
              <a:t>Saran</a:t>
            </a:r>
            <a:endParaRPr lang="en-ID"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8719E4E-D1D8-5840-2321-AA03D8D55133}"/>
              </a:ext>
            </a:extLst>
          </p:cNvPr>
          <p:cNvSpPr>
            <a:spLocks noGrp="1"/>
          </p:cNvSpPr>
          <p:nvPr>
            <p:ph type="subTitle" idx="1"/>
          </p:nvPr>
        </p:nvSpPr>
        <p:spPr>
          <a:xfrm>
            <a:off x="1259840" y="2362518"/>
            <a:ext cx="9672320" cy="1655762"/>
          </a:xfrm>
        </p:spPr>
        <p:txBody>
          <a:bodyPr>
            <a:normAutofit fontScale="92500"/>
          </a:bodyPr>
          <a:lstStyle/>
          <a:p>
            <a:pPr marR="1270" lvl="0" algn="just">
              <a:lnSpc>
                <a:spcPct val="200000"/>
              </a:lnSpc>
              <a:buSzPts val="1200"/>
            </a:pPr>
            <a:r>
              <a:rPr lang="en-US" sz="2200" dirty="0" err="1">
                <a:solidFill>
                  <a:srgbClr val="000000"/>
                </a:solidFill>
                <a:effectLst/>
                <a:latin typeface="Times New Roman" panose="02020603050405020304" pitchFamily="18" charset="0"/>
                <a:ea typeface="Times New Roman" panose="02020603050405020304" pitchFamily="18" charset="0"/>
              </a:rPr>
              <a:t>Dengan</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terselesaikannya</a:t>
            </a:r>
            <a:r>
              <a:rPr lang="en-US" sz="2200" dirty="0">
                <a:solidFill>
                  <a:srgbClr val="000000"/>
                </a:solidFill>
                <a:effectLst/>
                <a:latin typeface="Times New Roman" panose="02020603050405020304" pitchFamily="18" charset="0"/>
                <a:ea typeface="Times New Roman" panose="02020603050405020304" pitchFamily="18" charset="0"/>
              </a:rPr>
              <a:t> proposal </a:t>
            </a:r>
            <a:r>
              <a:rPr lang="en-US" sz="2200" dirty="0" err="1">
                <a:solidFill>
                  <a:srgbClr val="000000"/>
                </a:solidFill>
                <a:effectLst/>
                <a:latin typeface="Times New Roman" panose="02020603050405020304" pitchFamily="18" charset="0"/>
                <a:ea typeface="Times New Roman" panose="02020603050405020304" pitchFamily="18" charset="0"/>
              </a:rPr>
              <a:t>ini</a:t>
            </a:r>
            <a:r>
              <a:rPr lang="en-US" sz="2200" dirty="0">
                <a:solidFill>
                  <a:srgbClr val="000000"/>
                </a:solidFill>
                <a:effectLst/>
                <a:latin typeface="Times New Roman" panose="02020603050405020304" pitchFamily="18" charset="0"/>
                <a:ea typeface="Times New Roman" panose="02020603050405020304" pitchFamily="18" charset="0"/>
              </a:rPr>
              <a:t>, kami </a:t>
            </a:r>
            <a:r>
              <a:rPr lang="en-US" sz="2200" dirty="0" err="1">
                <a:solidFill>
                  <a:srgbClr val="000000"/>
                </a:solidFill>
                <a:effectLst/>
                <a:latin typeface="Times New Roman" panose="02020603050405020304" pitchFamily="18" charset="0"/>
                <a:ea typeface="Times New Roman" panose="02020603050405020304" pitchFamily="18" charset="0"/>
              </a:rPr>
              <a:t>berharap</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aplikasi</a:t>
            </a:r>
            <a:r>
              <a:rPr lang="en-US" sz="2200" dirty="0">
                <a:solidFill>
                  <a:srgbClr val="000000"/>
                </a:solidFill>
                <a:effectLst/>
                <a:latin typeface="Times New Roman" panose="02020603050405020304" pitchFamily="18" charset="0"/>
                <a:ea typeface="Times New Roman" panose="02020603050405020304" pitchFamily="18" charset="0"/>
              </a:rPr>
              <a:t> data </a:t>
            </a:r>
            <a:r>
              <a:rPr lang="en-US" sz="2200" dirty="0" err="1">
                <a:solidFill>
                  <a:srgbClr val="000000"/>
                </a:solidFill>
                <a:effectLst/>
                <a:latin typeface="Times New Roman" panose="02020603050405020304" pitchFamily="18" charset="0"/>
                <a:ea typeface="Times New Roman" panose="02020603050405020304" pitchFamily="18" charset="0"/>
              </a:rPr>
              <a:t>mahasiswa</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khususnya</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jurusan</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teknik</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informatika</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ini</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berjalan</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baik</a:t>
            </a:r>
            <a:r>
              <a:rPr lang="en-US" sz="2200" dirty="0">
                <a:solidFill>
                  <a:srgbClr val="000000"/>
                </a:solidFill>
                <a:effectLst/>
                <a:latin typeface="Times New Roman" panose="02020603050405020304" pitchFamily="18" charset="0"/>
                <a:ea typeface="Times New Roman" panose="02020603050405020304" pitchFamily="18" charset="0"/>
              </a:rPr>
              <a:t> dan </a:t>
            </a:r>
            <a:r>
              <a:rPr lang="en-US" sz="2200" dirty="0" err="1">
                <a:solidFill>
                  <a:srgbClr val="000000"/>
                </a:solidFill>
                <a:effectLst/>
                <a:latin typeface="Times New Roman" panose="02020603050405020304" pitchFamily="18" charset="0"/>
                <a:ea typeface="Times New Roman" panose="02020603050405020304" pitchFamily="18" charset="0"/>
              </a:rPr>
              <a:t>sesuai</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dengan</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apa</a:t>
            </a:r>
            <a:r>
              <a:rPr lang="en-US" sz="2200" dirty="0">
                <a:solidFill>
                  <a:srgbClr val="000000"/>
                </a:solidFill>
                <a:effectLst/>
                <a:latin typeface="Times New Roman" panose="02020603050405020304" pitchFamily="18" charset="0"/>
                <a:ea typeface="Times New Roman" panose="02020603050405020304" pitchFamily="18" charset="0"/>
              </a:rPr>
              <a:t> yang </a:t>
            </a:r>
            <a:r>
              <a:rPr lang="en-US" sz="2200" dirty="0" err="1">
                <a:solidFill>
                  <a:srgbClr val="000000"/>
                </a:solidFill>
                <a:effectLst/>
                <a:latin typeface="Times New Roman" panose="02020603050405020304" pitchFamily="18" charset="0"/>
                <a:ea typeface="Times New Roman" panose="02020603050405020304" pitchFamily="18" charset="0"/>
              </a:rPr>
              <a:t>sudah</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ditugaskan</a:t>
            </a:r>
            <a:r>
              <a:rPr lang="en-US" sz="2200" dirty="0">
                <a:solidFill>
                  <a:srgbClr val="000000"/>
                </a:solidFill>
                <a:effectLst/>
                <a:latin typeface="Times New Roman" panose="02020603050405020304" pitchFamily="18" charset="0"/>
                <a:ea typeface="Times New Roman" panose="02020603050405020304" pitchFamily="18" charset="0"/>
              </a:rPr>
              <a:t>.</a:t>
            </a:r>
            <a:endParaRPr lang="en-ID" sz="2200" dirty="0">
              <a:solidFill>
                <a:srgbClr val="000000"/>
              </a:solidFill>
              <a:effectLst/>
              <a:latin typeface="Times New Roman" panose="02020603050405020304" pitchFamily="18" charset="0"/>
              <a:ea typeface="Times New Roman" panose="02020603050405020304" pitchFamily="18" charset="0"/>
            </a:endParaRPr>
          </a:p>
          <a:p>
            <a:endParaRPr lang="en-ID" dirty="0"/>
          </a:p>
        </p:txBody>
      </p:sp>
    </p:spTree>
    <p:extLst>
      <p:ext uri="{BB962C8B-B14F-4D97-AF65-F5344CB8AC3E}">
        <p14:creationId xmlns:p14="http://schemas.microsoft.com/office/powerpoint/2010/main" val="324274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6916-EC32-A571-EC9F-9C8904F65324}"/>
              </a:ext>
            </a:extLst>
          </p:cNvPr>
          <p:cNvSpPr>
            <a:spLocks noGrp="1"/>
          </p:cNvSpPr>
          <p:nvPr>
            <p:ph type="ctrTitle"/>
          </p:nvPr>
        </p:nvSpPr>
        <p:spPr>
          <a:xfrm>
            <a:off x="1524000" y="2367280"/>
            <a:ext cx="9144000" cy="2981643"/>
          </a:xfrm>
        </p:spPr>
        <p:txBody>
          <a:bodyPr>
            <a:normAutofit fontScale="90000"/>
          </a:bodyPr>
          <a:lstStyle/>
          <a:p>
            <a:r>
              <a:rPr lang="en-US" b="1" dirty="0">
                <a:latin typeface="Times New Roman" panose="02020603050405020304" pitchFamily="18" charset="0"/>
                <a:cs typeface="Times New Roman" panose="02020603050405020304" pitchFamily="18" charset="0"/>
              </a:rPr>
              <a:t>SEKIAN PERSENTASI DARI KAMI</a:t>
            </a:r>
            <a:br>
              <a:rPr lang="en-US"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TERIMA KASIH</a:t>
            </a:r>
            <a:br>
              <a:rPr lang="en-ID" sz="6000" b="1" dirty="0">
                <a:latin typeface="Times New Roman" panose="02020603050405020304" pitchFamily="18" charset="0"/>
                <a:cs typeface="Times New Roman" panose="02020603050405020304" pitchFamily="18" charset="0"/>
              </a:rPr>
            </a:br>
            <a:endParaRPr lang="en-ID"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7042AEA-67AC-CEB8-86EB-07088ECBB56F}"/>
              </a:ext>
            </a:extLst>
          </p:cNvPr>
          <p:cNvSpPr>
            <a:spLocks noGrp="1"/>
          </p:cNvSpPr>
          <p:nvPr>
            <p:ph type="subTitle" idx="1"/>
          </p:nvPr>
        </p:nvSpPr>
        <p:spPr>
          <a:xfrm>
            <a:off x="492760" y="5595620"/>
            <a:ext cx="675640" cy="175260"/>
          </a:xfrm>
        </p:spPr>
        <p:txBody>
          <a:bodyPr>
            <a:normAutofit fontScale="25000" lnSpcReduction="20000"/>
          </a:bodyPr>
          <a:lstStyle/>
          <a:p>
            <a:r>
              <a:rPr lang="en-US" sz="3000" dirty="0"/>
              <a:t> </a:t>
            </a:r>
            <a:endParaRPr lang="en-ID" sz="3000" dirty="0"/>
          </a:p>
        </p:txBody>
      </p:sp>
    </p:spTree>
    <p:extLst>
      <p:ext uri="{BB962C8B-B14F-4D97-AF65-F5344CB8AC3E}">
        <p14:creationId xmlns:p14="http://schemas.microsoft.com/office/powerpoint/2010/main" val="205320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3B88-3173-EEB9-50CC-A9B3321257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ABSTRAK</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119328-3D1C-0A96-9233-65491E5D0D0A}"/>
              </a:ext>
            </a:extLst>
          </p:cNvPr>
          <p:cNvSpPr>
            <a:spLocks noGrp="1"/>
          </p:cNvSpPr>
          <p:nvPr>
            <p:ph idx="1"/>
          </p:nvPr>
        </p:nvSpPr>
        <p:spPr/>
        <p:txBody>
          <a:bodyPr>
            <a:normAutofit/>
          </a:bodyPr>
          <a:lstStyle/>
          <a:p>
            <a:pPr algn="just"/>
            <a:r>
              <a:rPr lang="en-US" sz="2400" i="1" dirty="0" err="1">
                <a:solidFill>
                  <a:srgbClr val="000000"/>
                </a:solidFill>
                <a:effectLst/>
                <a:latin typeface="Times New Roman" panose="02020603050405020304" pitchFamily="18" charset="0"/>
                <a:ea typeface="Times New Roman" panose="02020603050405020304" pitchFamily="18" charset="0"/>
              </a:rPr>
              <a:t>Penggunaan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teknologi</a:t>
            </a:r>
            <a:r>
              <a:rPr lang="en-US" sz="2400" i="1" dirty="0">
                <a:solidFill>
                  <a:srgbClr val="000000"/>
                </a:solidFill>
                <a:effectLst/>
                <a:latin typeface="Times New Roman" panose="02020603050405020304" pitchFamily="18" charset="0"/>
                <a:ea typeface="Times New Roman" panose="02020603050405020304" pitchFamily="18" charset="0"/>
              </a:rPr>
              <a:t> yang </a:t>
            </a:r>
            <a:r>
              <a:rPr lang="en-US" sz="2400" i="1" dirty="0" err="1">
                <a:solidFill>
                  <a:srgbClr val="000000"/>
                </a:solidFill>
                <a:effectLst/>
                <a:latin typeface="Times New Roman" panose="02020603050405020304" pitchFamily="18" charset="0"/>
                <a:ea typeface="Times New Roman" panose="02020603050405020304" pitchFamily="18" charset="0"/>
              </a:rPr>
              <a:t>berkembang</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pesat</a:t>
            </a:r>
            <a:r>
              <a:rPr lang="en-US" sz="2400" i="1" dirty="0">
                <a:solidFill>
                  <a:srgbClr val="000000"/>
                </a:solidFill>
                <a:effectLst/>
                <a:latin typeface="Times New Roman" panose="02020603050405020304" pitchFamily="18" charset="0"/>
                <a:ea typeface="Times New Roman" panose="02020603050405020304" pitchFamily="18" charset="0"/>
              </a:rPr>
              <a:t> di </a:t>
            </a:r>
            <a:r>
              <a:rPr lang="en-US" sz="2400" i="1" dirty="0" err="1">
                <a:solidFill>
                  <a:srgbClr val="000000"/>
                </a:solidFill>
                <a:effectLst/>
                <a:latin typeface="Times New Roman" panose="02020603050405020304" pitchFamily="18" charset="0"/>
                <a:ea typeface="Times New Roman" panose="02020603050405020304" pitchFamily="18" charset="0"/>
              </a:rPr>
              <a:t>semua</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bidang</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kehidupan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seperti</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pendidikan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perdagangan</a:t>
            </a:r>
            <a:r>
              <a:rPr lang="en-US" sz="2400" i="1" dirty="0">
                <a:solidFill>
                  <a:srgbClr val="000000"/>
                </a:solidFill>
                <a:effectLst/>
                <a:latin typeface="Times New Roman" panose="02020603050405020304" pitchFamily="18" charset="0"/>
                <a:ea typeface="Times New Roman" panose="02020603050405020304" pitchFamily="18" charset="0"/>
              </a:rPr>
              <a:t>, dan </a:t>
            </a:r>
            <a:r>
              <a:rPr lang="en-US" sz="2400" i="1" dirty="0" err="1">
                <a:solidFill>
                  <a:srgbClr val="000000"/>
                </a:solidFill>
                <a:effectLst/>
                <a:latin typeface="Times New Roman" panose="02020603050405020304" pitchFamily="18" charset="0"/>
                <a:ea typeface="Times New Roman" panose="02020603050405020304" pitchFamily="18" charset="0"/>
              </a:rPr>
              <a:t>militer</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Perkembangan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teknologi</a:t>
            </a:r>
            <a:r>
              <a:rPr lang="en-US" sz="2400" i="1" dirty="0">
                <a:solidFill>
                  <a:srgbClr val="000000"/>
                </a:solidFill>
                <a:effectLst/>
                <a:latin typeface="Times New Roman" panose="02020603050405020304" pitchFamily="18" charset="0"/>
                <a:ea typeface="Times New Roman" panose="02020603050405020304" pitchFamily="18" charset="0"/>
              </a:rPr>
              <a:t> yang </a:t>
            </a:r>
            <a:r>
              <a:rPr lang="en-US" sz="2400" i="1" dirty="0" err="1">
                <a:solidFill>
                  <a:srgbClr val="000000"/>
                </a:solidFill>
                <a:effectLst/>
                <a:latin typeface="Times New Roman" panose="02020603050405020304" pitchFamily="18" charset="0"/>
                <a:ea typeface="Times New Roman" panose="02020603050405020304" pitchFamily="18" charset="0"/>
              </a:rPr>
              <a:t>mempengaruhi</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desain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sistem</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harus</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dapat</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membantu</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manusia</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dalam</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kegiatan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mereka</a:t>
            </a:r>
            <a:r>
              <a:rPr lang="en-US" sz="2400" i="1" dirty="0">
                <a:solidFill>
                  <a:srgbClr val="000000"/>
                </a:solidFill>
                <a:effectLst/>
                <a:latin typeface="Times New Roman" panose="02020603050405020304" pitchFamily="18" charset="0"/>
                <a:ea typeface="Times New Roman" panose="02020603050405020304" pitchFamily="18" charset="0"/>
              </a:rPr>
              <a:t>. Data </a:t>
            </a:r>
            <a:r>
              <a:rPr lang="en-US" sz="2400" i="1" dirty="0" err="1">
                <a:solidFill>
                  <a:srgbClr val="000000"/>
                </a:solidFill>
                <a:effectLst/>
                <a:latin typeface="Times New Roman" panose="02020603050405020304" pitchFamily="18" charset="0"/>
                <a:ea typeface="Times New Roman" panose="02020603050405020304" pitchFamily="18" charset="0"/>
              </a:rPr>
              <a:t>Mahasiswa</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adalah</a:t>
            </a:r>
            <a:r>
              <a:rPr lang="en-US" sz="2400" i="1" dirty="0">
                <a:solidFill>
                  <a:srgbClr val="000000"/>
                </a:solidFill>
                <a:effectLst/>
                <a:latin typeface="Times New Roman" panose="02020603050405020304" pitchFamily="18" charset="0"/>
                <a:ea typeface="Times New Roman" panose="02020603050405020304" pitchFamily="18" charset="0"/>
              </a:rPr>
              <a:t> data </a:t>
            </a:r>
            <a:r>
              <a:rPr lang="en-US" sz="2400" i="1" dirty="0" err="1">
                <a:solidFill>
                  <a:srgbClr val="000000"/>
                </a:solidFill>
                <a:effectLst/>
                <a:latin typeface="Times New Roman" panose="02020603050405020304" pitchFamily="18" charset="0"/>
                <a:ea typeface="Times New Roman" panose="02020603050405020304" pitchFamily="18" charset="0"/>
              </a:rPr>
              <a:t>mahasiswa</a:t>
            </a:r>
            <a:r>
              <a:rPr lang="en-US" sz="2400" i="1" dirty="0">
                <a:solidFill>
                  <a:srgbClr val="000000"/>
                </a:solidFill>
                <a:effectLst/>
                <a:latin typeface="Times New Roman" panose="02020603050405020304" pitchFamily="18" charset="0"/>
                <a:ea typeface="Times New Roman" panose="02020603050405020304" pitchFamily="18" charset="0"/>
              </a:rPr>
              <a:t> yang </a:t>
            </a:r>
            <a:r>
              <a:rPr lang="en-US" sz="2400" i="1" dirty="0" err="1">
                <a:solidFill>
                  <a:srgbClr val="000000"/>
                </a:solidFill>
                <a:effectLst/>
                <a:latin typeface="Times New Roman" panose="02020603050405020304" pitchFamily="18" charset="0"/>
                <a:ea typeface="Times New Roman" panose="02020603050405020304" pitchFamily="18" charset="0"/>
              </a:rPr>
              <a:t>berisi</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nilai</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kehadiran</a:t>
            </a:r>
            <a:r>
              <a:rPr lang="en-US" sz="2400" i="1" dirty="0">
                <a:solidFill>
                  <a:srgbClr val="000000"/>
                </a:solidFill>
                <a:effectLst/>
                <a:latin typeface="Times New Roman" panose="02020603050405020304" pitchFamily="18" charset="0"/>
                <a:ea typeface="Times New Roman" panose="02020603050405020304" pitchFamily="18" charset="0"/>
              </a:rPr>
              <a:t> dan </a:t>
            </a:r>
            <a:r>
              <a:rPr lang="en-US" sz="2400" i="1" dirty="0" err="1">
                <a:solidFill>
                  <a:srgbClr val="000000"/>
                </a:solidFill>
                <a:effectLst/>
                <a:latin typeface="Times New Roman" panose="02020603050405020304" pitchFamily="18" charset="0"/>
                <a:ea typeface="Times New Roman" panose="02020603050405020304" pitchFamily="18" charset="0"/>
              </a:rPr>
              <a:t>sebagainya</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Sedangkan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untuk</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pengolahan</a:t>
            </a:r>
            <a:r>
              <a:rPr lang="en-US" sz="2400" i="1" dirty="0">
                <a:solidFill>
                  <a:srgbClr val="000000"/>
                </a:solidFill>
                <a:effectLst/>
                <a:latin typeface="Times New Roman" panose="02020603050405020304" pitchFamily="18" charset="0"/>
                <a:ea typeface="Times New Roman" panose="02020603050405020304" pitchFamily="18" charset="0"/>
              </a:rPr>
              <a:t> data dan </a:t>
            </a:r>
            <a:r>
              <a:rPr lang="en-US" sz="2400" i="1" dirty="0" err="1">
                <a:solidFill>
                  <a:srgbClr val="000000"/>
                </a:solidFill>
                <a:effectLst/>
                <a:latin typeface="Times New Roman" panose="02020603050405020304" pitchFamily="18" charset="0"/>
                <a:ea typeface="Times New Roman" panose="02020603050405020304" pitchFamily="18" charset="0"/>
              </a:rPr>
              <a:t>Penilaian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telah</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dilakukan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secara</a:t>
            </a:r>
            <a:r>
              <a:rPr lang="en-US" sz="2400" i="1" dirty="0">
                <a:solidFill>
                  <a:srgbClr val="000000"/>
                </a:solidFill>
                <a:effectLst/>
                <a:latin typeface="Times New Roman" panose="02020603050405020304" pitchFamily="18" charset="0"/>
                <a:ea typeface="Times New Roman" panose="02020603050405020304" pitchFamily="18" charset="0"/>
              </a:rPr>
              <a:t> manual, </a:t>
            </a:r>
            <a:r>
              <a:rPr lang="en-US" sz="2400" i="1" dirty="0" err="1">
                <a:solidFill>
                  <a:srgbClr val="000000"/>
                </a:solidFill>
                <a:effectLst/>
                <a:latin typeface="Times New Roman" panose="02020603050405020304" pitchFamily="18" charset="0"/>
                <a:ea typeface="Times New Roman" panose="02020603050405020304" pitchFamily="18" charset="0"/>
              </a:rPr>
              <a:t>sehingga</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masih</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ada</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inefisiensi</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dalam</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penggunaan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waktu</a:t>
            </a:r>
            <a:r>
              <a:rPr lang="en-US" sz="2400" i="1" dirty="0">
                <a:solidFill>
                  <a:srgbClr val="000000"/>
                </a:solidFill>
                <a:effectLst/>
                <a:latin typeface="Times New Roman" panose="02020603050405020304" pitchFamily="18" charset="0"/>
                <a:ea typeface="Times New Roman" panose="02020603050405020304" pitchFamily="18" charset="0"/>
              </a:rPr>
              <a:t> dan </a:t>
            </a:r>
            <a:r>
              <a:rPr lang="en-US" sz="2400" i="1" dirty="0" err="1">
                <a:solidFill>
                  <a:srgbClr val="000000"/>
                </a:solidFill>
                <a:effectLst/>
                <a:latin typeface="Times New Roman" panose="02020603050405020304" pitchFamily="18" charset="0"/>
                <a:ea typeface="Times New Roman" panose="02020603050405020304" pitchFamily="18" charset="0"/>
              </a:rPr>
              <a:t>usaha</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Sehingga</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kebutuhan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untuk</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berpikir</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tentang</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bagaimana</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membangun</a:t>
            </a:r>
            <a:r>
              <a:rPr lang="en-US" sz="2400" i="1" dirty="0">
                <a:solidFill>
                  <a:srgbClr val="000000"/>
                </a:solidFill>
                <a:effectLst/>
                <a:latin typeface="Times New Roman" panose="02020603050405020304" pitchFamily="18" charset="0"/>
                <a:ea typeface="Times New Roman" panose="02020603050405020304" pitchFamily="18" charset="0"/>
              </a:rPr>
              <a:t> Database </a:t>
            </a:r>
            <a:r>
              <a:rPr lang="en-US" sz="2400" i="1" dirty="0" err="1">
                <a:solidFill>
                  <a:srgbClr val="000000"/>
                </a:solidFill>
                <a:effectLst/>
                <a:latin typeface="Times New Roman" panose="02020603050405020304" pitchFamily="18" charset="0"/>
                <a:ea typeface="Times New Roman" panose="02020603050405020304" pitchFamily="18" charset="0"/>
              </a:rPr>
              <a:t>Mahasiswa</a:t>
            </a:r>
            <a:r>
              <a:rPr lang="en-US" sz="2400" i="1" dirty="0">
                <a:solidFill>
                  <a:srgbClr val="000000"/>
                </a:solidFill>
                <a:effectLst/>
                <a:latin typeface="Times New Roman" panose="02020603050405020304" pitchFamily="18" charset="0"/>
                <a:ea typeface="Times New Roman" panose="02020603050405020304" pitchFamily="18" charset="0"/>
              </a:rPr>
              <a:t> pada Java. Database  </a:t>
            </a:r>
            <a:r>
              <a:rPr lang="en-US" sz="2400" i="1" dirty="0" err="1">
                <a:solidFill>
                  <a:srgbClr val="000000"/>
                </a:solidFill>
                <a:effectLst/>
                <a:latin typeface="Times New Roman" panose="02020603050405020304" pitchFamily="18" charset="0"/>
                <a:ea typeface="Times New Roman" panose="02020603050405020304" pitchFamily="18" charset="0"/>
              </a:rPr>
              <a:t>ini</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dibuat</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dalam</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bentuk</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sederhana</a:t>
            </a:r>
            <a:r>
              <a:rPr lang="en-US" sz="2400" i="1" dirty="0">
                <a:solidFill>
                  <a:srgbClr val="000000"/>
                </a:solidFill>
                <a:effectLst/>
                <a:latin typeface="Times New Roman" panose="02020603050405020304" pitchFamily="18" charset="0"/>
                <a:ea typeface="Times New Roman" panose="02020603050405020304" pitchFamily="18" charset="0"/>
              </a:rPr>
              <a:t> yang </a:t>
            </a:r>
            <a:r>
              <a:rPr lang="en-US" sz="2400" i="1" dirty="0" err="1">
                <a:solidFill>
                  <a:srgbClr val="000000"/>
                </a:solidFill>
                <a:effectLst/>
                <a:latin typeface="Times New Roman" panose="02020603050405020304" pitchFamily="18" charset="0"/>
                <a:ea typeface="Times New Roman" panose="02020603050405020304" pitchFamily="18" charset="0"/>
              </a:rPr>
              <a:t>dapat</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digunakan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dengan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mudah</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Databasei</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ini</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dibangun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dengan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menggunakan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bahasa</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pemrograman</a:t>
            </a:r>
            <a:r>
              <a:rPr lang="en-US" sz="2400" i="1" dirty="0">
                <a:solidFill>
                  <a:srgbClr val="000000"/>
                </a:solidFill>
                <a:effectLst/>
                <a:latin typeface="Times New Roman" panose="02020603050405020304" pitchFamily="18" charset="0"/>
                <a:ea typeface="Times New Roman" panose="02020603050405020304" pitchFamily="18" charset="0"/>
              </a:rPr>
              <a:t> Java </a:t>
            </a:r>
            <a:r>
              <a:rPr lang="en-US" sz="2400" i="1" dirty="0" err="1">
                <a:solidFill>
                  <a:srgbClr val="000000"/>
                </a:solidFill>
                <a:effectLst/>
                <a:latin typeface="Times New Roman" panose="02020603050405020304" pitchFamily="18" charset="0"/>
                <a:ea typeface="Times New Roman" panose="02020603050405020304" pitchFamily="18" charset="0"/>
              </a:rPr>
              <a:t>dengan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perangkat</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lunak</a:t>
            </a:r>
            <a:r>
              <a:rPr lang="en-US" sz="2400" i="1" dirty="0">
                <a:solidFill>
                  <a:srgbClr val="000000"/>
                </a:solidFill>
                <a:effectLst/>
                <a:latin typeface="Times New Roman" panose="02020603050405020304" pitchFamily="18" charset="0"/>
                <a:ea typeface="Times New Roman" panose="02020603050405020304" pitchFamily="18" charset="0"/>
              </a:rPr>
              <a:t> NetBeans IDE 7.0 dan </a:t>
            </a:r>
            <a:r>
              <a:rPr lang="en-US" sz="2400" i="1" dirty="0" err="1">
                <a:solidFill>
                  <a:srgbClr val="000000"/>
                </a:solidFill>
                <a:effectLst/>
                <a:latin typeface="Times New Roman" panose="02020603050405020304" pitchFamily="18" charset="0"/>
                <a:ea typeface="Times New Roman" panose="02020603050405020304" pitchFamily="18" charset="0"/>
              </a:rPr>
              <a:t>sistem</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manajemen</a:t>
            </a:r>
            <a:r>
              <a:rPr lang="en-US" sz="2400" i="1" dirty="0">
                <a:solidFill>
                  <a:srgbClr val="000000"/>
                </a:solidFill>
                <a:effectLst/>
                <a:latin typeface="Times New Roman" panose="02020603050405020304" pitchFamily="18" charset="0"/>
                <a:ea typeface="Times New Roman" panose="02020603050405020304" pitchFamily="18" charset="0"/>
              </a:rPr>
              <a:t> database (database) </a:t>
            </a:r>
            <a:r>
              <a:rPr lang="en-US" sz="2400" i="1" dirty="0" err="1">
                <a:solidFill>
                  <a:srgbClr val="000000"/>
                </a:solidFill>
                <a:effectLst/>
                <a:latin typeface="Times New Roman" panose="02020603050405020304" pitchFamily="18" charset="0"/>
                <a:ea typeface="Times New Roman" panose="02020603050405020304" pitchFamily="18" charset="0"/>
              </a:rPr>
              <a:t>menggunakan</a:t>
            </a:r>
            <a:r>
              <a:rPr lang="en-US" sz="2400" i="1" dirty="0">
                <a:solidFill>
                  <a:srgbClr val="000000"/>
                </a:solidFill>
                <a:effectLst/>
                <a:latin typeface="Times New Roman" panose="02020603050405020304" pitchFamily="18" charset="0"/>
                <a:ea typeface="Times New Roman" panose="02020603050405020304" pitchFamily="18" charset="0"/>
              </a:rPr>
              <a:t> MySQL </a:t>
            </a:r>
            <a:r>
              <a:rPr lang="en-US" sz="2400" i="1" dirty="0" err="1">
                <a:solidFill>
                  <a:srgbClr val="000000"/>
                </a:solidFill>
                <a:effectLst/>
                <a:latin typeface="Times New Roman" panose="02020603050405020304" pitchFamily="18" charset="0"/>
                <a:ea typeface="Times New Roman" panose="02020603050405020304" pitchFamily="18" charset="0"/>
              </a:rPr>
              <a:t>disertakan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dengan</a:t>
            </a:r>
            <a:r>
              <a:rPr lang="en-US" sz="2400" i="1" dirty="0">
                <a:solidFill>
                  <a:srgbClr val="000000"/>
                </a:solidFill>
                <a:effectLst/>
                <a:latin typeface="Times New Roman" panose="02020603050405020304" pitchFamily="18" charset="0"/>
                <a:ea typeface="Times New Roman" panose="02020603050405020304" pitchFamily="18" charset="0"/>
              </a:rPr>
              <a:t> XAMPP.</a:t>
            </a:r>
            <a:endParaRPr lang="en-ID" sz="2400" dirty="0"/>
          </a:p>
        </p:txBody>
      </p:sp>
    </p:spTree>
    <p:extLst>
      <p:ext uri="{BB962C8B-B14F-4D97-AF65-F5344CB8AC3E}">
        <p14:creationId xmlns:p14="http://schemas.microsoft.com/office/powerpoint/2010/main" val="160801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5263-6B39-1501-4BD3-566250E3F0E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METODE PENELITIAN</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4FFE68-8491-A40D-3771-81D2A5554249}"/>
              </a:ext>
            </a:extLst>
          </p:cNvPr>
          <p:cNvSpPr>
            <a:spLocks noGrp="1"/>
          </p:cNvSpPr>
          <p:nvPr>
            <p:ph idx="1"/>
          </p:nvPr>
        </p:nvSpPr>
        <p:spPr>
          <a:xfrm>
            <a:off x="838200" y="1280160"/>
            <a:ext cx="10515600" cy="4896803"/>
          </a:xfrm>
        </p:spPr>
        <p:txBody>
          <a:bodyPr>
            <a:normAutofit lnSpcReduction="10000"/>
          </a:bodyPr>
          <a:lstStyle/>
          <a:p>
            <a:pPr marL="0" marR="1270" lvl="0" indent="0" algn="just">
              <a:lnSpc>
                <a:spcPct val="150000"/>
              </a:lnSpc>
              <a:spcAft>
                <a:spcPts val="10"/>
              </a:spcAft>
              <a:buNone/>
            </a:pPr>
            <a:r>
              <a:rPr lang="en-US" dirty="0"/>
              <a:t>1. </a:t>
            </a:r>
            <a:r>
              <a:rPr lang="en-US" sz="1800" dirty="0" err="1">
                <a:solidFill>
                  <a:srgbClr val="000000"/>
                </a:solidFill>
                <a:effectLst/>
                <a:latin typeface="Times New Roman" panose="02020603050405020304" pitchFamily="18" charset="0"/>
                <a:ea typeface="Times New Roman" panose="02020603050405020304" pitchFamily="18" charset="0"/>
              </a:rPr>
              <a:t>Pengumpulan</a:t>
            </a:r>
            <a:r>
              <a:rPr lang="en-US" sz="1800" dirty="0">
                <a:solidFill>
                  <a:srgbClr val="000000"/>
                </a:solidFill>
                <a:effectLst/>
                <a:latin typeface="Times New Roman" panose="02020603050405020304" pitchFamily="18" charset="0"/>
                <a:ea typeface="Times New Roman" panose="02020603050405020304" pitchFamily="18" charset="0"/>
              </a:rPr>
              <a:t> data </a:t>
            </a:r>
            <a:endParaRPr lang="en-ID" sz="1800" dirty="0">
              <a:solidFill>
                <a:srgbClr val="000000"/>
              </a:solidFill>
              <a:effectLst/>
              <a:latin typeface="Times New Roman" panose="02020603050405020304" pitchFamily="18" charset="0"/>
              <a:ea typeface="Times New Roman" panose="02020603050405020304" pitchFamily="18" charset="0"/>
            </a:endParaRPr>
          </a:p>
          <a:p>
            <a:pPr marL="457200" marR="1270" indent="0" algn="just">
              <a:lnSpc>
                <a:spcPct val="150000"/>
              </a:lnSpc>
              <a:spcAft>
                <a:spcPts val="10"/>
              </a:spcAft>
              <a:buNone/>
            </a:pPr>
            <a:r>
              <a:rPr lang="en-US" sz="1800" dirty="0" err="1">
                <a:solidFill>
                  <a:srgbClr val="000000"/>
                </a:solidFill>
                <a:effectLst/>
                <a:latin typeface="Times New Roman" panose="02020603050405020304" pitchFamily="18" charset="0"/>
                <a:ea typeface="Times New Roman" panose="02020603050405020304" pitchFamily="18" charset="0"/>
              </a:rPr>
              <a:t>Kerangka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kerja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ini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dimulai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pengumpulan</a:t>
            </a:r>
            <a:r>
              <a:rPr lang="en-US" sz="1800" dirty="0">
                <a:solidFill>
                  <a:srgbClr val="000000"/>
                </a:solidFill>
                <a:effectLst/>
                <a:latin typeface="Times New Roman" panose="02020603050405020304" pitchFamily="18" charset="0"/>
                <a:ea typeface="Times New Roman" panose="02020603050405020304" pitchFamily="18" charset="0"/>
              </a:rPr>
              <a:t> data, yang </a:t>
            </a:r>
            <a:r>
              <a:rPr lang="en-US" sz="1800" dirty="0" err="1">
                <a:solidFill>
                  <a:srgbClr val="000000"/>
                </a:solidFill>
                <a:effectLst/>
                <a:latin typeface="Times New Roman" panose="02020603050405020304" pitchFamily="18" charset="0"/>
                <a:ea typeface="Times New Roman" panose="02020603050405020304" pitchFamily="18" charset="0"/>
              </a:rPr>
              <a:t>terdiri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penelitian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lapangan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Field Research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penelitian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perpustakaan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Library Research</a:t>
            </a:r>
            <a:r>
              <a:rPr lang="en-US" sz="1800" dirty="0">
                <a:solidFill>
                  <a:srgbClr val="000000"/>
                </a:solidFill>
                <a:effectLst/>
                <a:latin typeface="Times New Roman" panose="02020603050405020304" pitchFamily="18" charset="0"/>
                <a:ea typeface="Times New Roman" panose="02020603050405020304" pitchFamily="18" charset="0"/>
              </a:rPr>
              <a:t>) dan </a:t>
            </a:r>
            <a:r>
              <a:rPr lang="en-US" sz="1800" dirty="0" err="1">
                <a:solidFill>
                  <a:srgbClr val="000000"/>
                </a:solidFill>
                <a:effectLst/>
                <a:latin typeface="Times New Roman" panose="02020603050405020304" pitchFamily="18" charset="0"/>
                <a:ea typeface="Times New Roman" panose="02020603050405020304" pitchFamily="18" charset="0"/>
              </a:rPr>
              <a:t>penelitian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laboratorium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Laboratory Research</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6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rPr>
              <a:t>Penelitian</a:t>
            </a:r>
            <a:endParaRPr lang="en-ID" sz="1400" dirty="0">
              <a:solidFill>
                <a:srgbClr val="000000"/>
              </a:solidFill>
              <a:effectLst/>
              <a:latin typeface="Times New Roman" panose="02020603050405020304" pitchFamily="18" charset="0"/>
              <a:ea typeface="Times New Roman" panose="02020603050405020304" pitchFamily="18" charset="0"/>
            </a:endParaRPr>
          </a:p>
          <a:p>
            <a:pPr marL="514350" indent="-514350">
              <a:buFont typeface="+mj-lt"/>
              <a:buAutoNum type="alphaUcPeriod"/>
            </a:pPr>
            <a:r>
              <a:rPr lang="en-US"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rPr>
              <a:t>Penelitian</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rPr>
              <a:t>Lapangan</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18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Field Research</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endParaRPr lang="en-ID"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514350" indent="-514350">
              <a:buFont typeface="+mj-lt"/>
              <a:buAutoNum type="alphaUcPeriod"/>
            </a:pPr>
            <a:r>
              <a:rPr lang="en-US"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rPr>
              <a:t>Penelitian</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rPr>
              <a:t>Perpustakaan</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18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Library Research</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endParaRPr lang="en-ID"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514350" indent="-514350">
              <a:buFont typeface="+mj-lt"/>
              <a:buAutoNum type="alphaUcPeriod"/>
            </a:pPr>
            <a:r>
              <a:rPr lang="en-US"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rPr>
              <a:t>Penelitian</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rPr>
              <a:t>Laboratorium</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(Laboratory Research) </a:t>
            </a:r>
            <a:endParaRPr lang="en-ID"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0" marR="1270" lvl="0" indent="0" algn="just">
              <a:lnSpc>
                <a:spcPct val="150000"/>
              </a:lnSpc>
              <a:spcAft>
                <a:spcPts val="10"/>
              </a:spcAft>
              <a:buNone/>
            </a:pPr>
            <a:r>
              <a:rPr lang="en-ID" dirty="0"/>
              <a:t>2. </a:t>
            </a:r>
            <a:r>
              <a:rPr lang="en-US" sz="1800" dirty="0" err="1">
                <a:solidFill>
                  <a:srgbClr val="000000"/>
                </a:solidFill>
                <a:effectLst/>
                <a:latin typeface="Times New Roman" panose="02020603050405020304" pitchFamily="18" charset="0"/>
                <a:ea typeface="Times New Roman" panose="02020603050405020304" pitchFamily="18" charset="0"/>
              </a:rPr>
              <a:t>Analisis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Permasalahan</a:t>
            </a:r>
            <a:r>
              <a:rPr lang="en-US" sz="1800" dirty="0">
                <a:solidFill>
                  <a:srgbClr val="000000"/>
                </a:solidFill>
                <a:effectLst/>
                <a:latin typeface="Times New Roman" panose="02020603050405020304" pitchFamily="18" charset="0"/>
                <a:ea typeface="Times New Roman" panose="02020603050405020304" pitchFamily="18" charset="0"/>
              </a:rPr>
              <a:t> </a:t>
            </a:r>
            <a:endParaRPr lang="en-ID" sz="1800" dirty="0">
              <a:solidFill>
                <a:srgbClr val="000000"/>
              </a:solidFill>
              <a:effectLst/>
              <a:latin typeface="Times New Roman" panose="02020603050405020304" pitchFamily="18" charset="0"/>
              <a:ea typeface="Times New Roman" panose="02020603050405020304" pitchFamily="18" charset="0"/>
            </a:endParaRPr>
          </a:p>
          <a:p>
            <a:pPr marL="464820" marR="1270" indent="0" algn="just">
              <a:lnSpc>
                <a:spcPct val="150000"/>
              </a:lnSpc>
              <a:spcAft>
                <a:spcPts val="10"/>
              </a:spcAft>
              <a:buNone/>
            </a:pPr>
            <a:r>
              <a:rPr lang="en-US" sz="1800" dirty="0">
                <a:solidFill>
                  <a:srgbClr val="000000"/>
                </a:solidFill>
                <a:effectLst/>
                <a:latin typeface="Times New Roman" panose="02020603050405020304" pitchFamily="18" charset="0"/>
                <a:ea typeface="Times New Roman" panose="02020603050405020304" pitchFamily="18" charset="0"/>
              </a:rPr>
              <a:t>Pada </a:t>
            </a:r>
            <a:r>
              <a:rPr lang="en-US" sz="1800" dirty="0" err="1">
                <a:solidFill>
                  <a:srgbClr val="000000"/>
                </a:solidFill>
                <a:effectLst/>
                <a:latin typeface="Times New Roman" panose="02020603050405020304" pitchFamily="18" charset="0"/>
                <a:ea typeface="Times New Roman" panose="02020603050405020304" pitchFamily="18" charset="0"/>
              </a:rPr>
              <a:t>analisis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permasalahan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ini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dilakukan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analisis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masalah</a:t>
            </a:r>
            <a:r>
              <a:rPr lang="en-US" sz="1800" dirty="0">
                <a:solidFill>
                  <a:srgbClr val="000000"/>
                </a:solidFill>
                <a:effectLst/>
                <a:latin typeface="Times New Roman" panose="02020603050405020304" pitchFamily="18" charset="0"/>
                <a:ea typeface="Times New Roman" panose="02020603050405020304" pitchFamily="18" charset="0"/>
              </a:rPr>
              <a:t> yang </a:t>
            </a:r>
            <a:r>
              <a:rPr lang="en-US" sz="1800" dirty="0" err="1">
                <a:solidFill>
                  <a:srgbClr val="000000"/>
                </a:solidFill>
                <a:effectLst/>
                <a:latin typeface="Times New Roman" panose="02020603050405020304" pitchFamily="18" charset="0"/>
                <a:ea typeface="Times New Roman" panose="02020603050405020304" pitchFamily="18" charset="0"/>
              </a:rPr>
              <a:t>timbul</a:t>
            </a:r>
            <a:r>
              <a:rPr lang="en-US" sz="1800" dirty="0">
                <a:solidFill>
                  <a:srgbClr val="000000"/>
                </a:solidFill>
                <a:effectLst/>
                <a:latin typeface="Times New Roman" panose="02020603050405020304" pitchFamily="18" charset="0"/>
                <a:ea typeface="Times New Roman" panose="02020603050405020304" pitchFamily="18" charset="0"/>
              </a:rPr>
              <a:t> dan  </a:t>
            </a:r>
            <a:r>
              <a:rPr lang="en-US" sz="1800" dirty="0" err="1">
                <a:solidFill>
                  <a:srgbClr val="000000"/>
                </a:solidFill>
                <a:effectLst/>
                <a:latin typeface="Times New Roman" panose="02020603050405020304" pitchFamily="18" charset="0"/>
                <a:ea typeface="Times New Roman" panose="02020603050405020304" pitchFamily="18" charset="0"/>
              </a:rPr>
              <a:t>diharapkan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dapat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ditemukan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solusi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permasalahan-permasalahan</a:t>
            </a:r>
            <a:r>
              <a:rPr lang="en-US" sz="1800" dirty="0">
                <a:solidFill>
                  <a:srgbClr val="000000"/>
                </a:solidFill>
                <a:effectLst/>
                <a:latin typeface="Times New Roman" panose="02020603050405020304" pitchFamily="18" charset="0"/>
                <a:ea typeface="Times New Roman" panose="02020603050405020304" pitchFamily="18" charset="0"/>
              </a:rPr>
              <a:t> yang </a:t>
            </a:r>
            <a:r>
              <a:rPr lang="en-US" sz="1800" dirty="0" err="1">
                <a:solidFill>
                  <a:srgbClr val="000000"/>
                </a:solidFill>
                <a:effectLst/>
                <a:latin typeface="Times New Roman" panose="02020603050405020304" pitchFamily="18" charset="0"/>
                <a:ea typeface="Times New Roman" panose="02020603050405020304" pitchFamily="18" charset="0"/>
              </a:rPr>
              <a:t>ada</a:t>
            </a:r>
            <a:r>
              <a:rPr lang="en-US" sz="1800" dirty="0">
                <a:solidFill>
                  <a:srgbClr val="000000"/>
                </a:solidFill>
                <a:effectLst/>
                <a:latin typeface="Times New Roman" panose="02020603050405020304" pitchFamily="18" charset="0"/>
                <a:ea typeface="Times New Roman" panose="02020603050405020304" pitchFamily="18" charset="0"/>
              </a:rPr>
              <a:t> di </a:t>
            </a:r>
            <a:r>
              <a:rPr lang="en-US" sz="1800" dirty="0" err="1">
                <a:solidFill>
                  <a:srgbClr val="000000"/>
                </a:solidFill>
                <a:effectLst/>
                <a:latin typeface="Times New Roman" panose="02020603050405020304" pitchFamily="18" charset="0"/>
                <a:ea typeface="Times New Roman" panose="02020603050405020304" pitchFamily="18" charset="0"/>
              </a:rPr>
              <a:t>dalam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perancangan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sistem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informasi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ini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sehingga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penemuan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permasalahan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tersebut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penulis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akan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mencoba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untuk</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mencari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jalan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keluar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dari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permasalahan</a:t>
            </a:r>
            <a:r>
              <a:rPr lang="en-US" sz="1800" dirty="0">
                <a:solidFill>
                  <a:srgbClr val="000000"/>
                </a:solidFill>
                <a:effectLst/>
                <a:latin typeface="Times New Roman" panose="02020603050405020304" pitchFamily="18" charset="0"/>
                <a:ea typeface="Times New Roman" panose="02020603050405020304" pitchFamily="18" charset="0"/>
              </a:rPr>
              <a:t>. </a:t>
            </a:r>
            <a:endParaRPr lang="en-ID"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D" dirty="0"/>
          </a:p>
        </p:txBody>
      </p:sp>
    </p:spTree>
    <p:extLst>
      <p:ext uri="{BB962C8B-B14F-4D97-AF65-F5344CB8AC3E}">
        <p14:creationId xmlns:p14="http://schemas.microsoft.com/office/powerpoint/2010/main" val="49180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7B66-E388-A1DF-78EC-F44305CEFB44}"/>
              </a:ext>
            </a:extLst>
          </p:cNvPr>
          <p:cNvSpPr>
            <a:spLocks noGrp="1"/>
          </p:cNvSpPr>
          <p:nvPr>
            <p:ph type="title"/>
          </p:nvPr>
        </p:nvSpPr>
        <p:spPr>
          <a:xfrm>
            <a:off x="838200" y="365125"/>
            <a:ext cx="1214120" cy="315912"/>
          </a:xfrm>
        </p:spPr>
        <p:txBody>
          <a:bodyPr>
            <a:normAutofit fontScale="90000"/>
          </a:bodyPr>
          <a:lstStyle/>
          <a:p>
            <a:r>
              <a:rPr lang="en-US" dirty="0"/>
              <a:t> </a:t>
            </a:r>
            <a:endParaRPr lang="en-ID" dirty="0"/>
          </a:p>
        </p:txBody>
      </p:sp>
      <p:sp>
        <p:nvSpPr>
          <p:cNvPr id="3" name="Content Placeholder 2">
            <a:extLst>
              <a:ext uri="{FF2B5EF4-FFF2-40B4-BE49-F238E27FC236}">
                <a16:creationId xmlns:a16="http://schemas.microsoft.com/office/drawing/2014/main" id="{83E0D397-83F4-AC4C-3951-6262C29E41F8}"/>
              </a:ext>
            </a:extLst>
          </p:cNvPr>
          <p:cNvSpPr>
            <a:spLocks noGrp="1"/>
          </p:cNvSpPr>
          <p:nvPr>
            <p:ph idx="1"/>
          </p:nvPr>
        </p:nvSpPr>
        <p:spPr>
          <a:xfrm>
            <a:off x="838200" y="681037"/>
            <a:ext cx="10515600" cy="5956935"/>
          </a:xfrm>
        </p:spPr>
        <p:txBody>
          <a:bodyPr>
            <a:normAutofit/>
          </a:bodyPr>
          <a:lstStyle/>
          <a:p>
            <a:pPr marL="0" marR="1270" lvl="0" indent="0" algn="just">
              <a:lnSpc>
                <a:spcPct val="150000"/>
              </a:lnSpc>
              <a:spcAft>
                <a:spcPts val="10"/>
              </a:spcAft>
              <a:buNone/>
            </a:pPr>
            <a:r>
              <a:rPr lang="en-US" sz="2000" dirty="0">
                <a:solidFill>
                  <a:srgbClr val="000000"/>
                </a:solidFill>
                <a:latin typeface="Times New Roman" panose="02020603050405020304" pitchFamily="18" charset="0"/>
                <a:ea typeface="Times New Roman" panose="02020603050405020304" pitchFamily="18" charset="0"/>
              </a:rPr>
              <a:t>3. </a:t>
            </a:r>
            <a:r>
              <a:rPr lang="en-US" sz="2000" dirty="0" err="1">
                <a:solidFill>
                  <a:srgbClr val="000000"/>
                </a:solidFill>
                <a:effectLst/>
                <a:latin typeface="Times New Roman" panose="02020603050405020304" pitchFamily="18" charset="0"/>
                <a:ea typeface="Times New Roman" panose="02020603050405020304" pitchFamily="18" charset="0"/>
              </a:rPr>
              <a:t>Analisis</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Kebutuhan</a:t>
            </a:r>
            <a:r>
              <a:rPr lang="en-US" sz="2000" dirty="0">
                <a:solidFill>
                  <a:srgbClr val="000000"/>
                </a:solidFill>
                <a:effectLst/>
                <a:latin typeface="Times New Roman" panose="02020603050405020304" pitchFamily="18" charset="0"/>
                <a:ea typeface="Times New Roman" panose="02020603050405020304" pitchFamily="18" charset="0"/>
              </a:rPr>
              <a:t> </a:t>
            </a:r>
            <a:endParaRPr lang="en-ID" sz="2000" dirty="0">
              <a:solidFill>
                <a:srgbClr val="000000"/>
              </a:solidFill>
              <a:effectLst/>
              <a:latin typeface="Times New Roman" panose="02020603050405020304" pitchFamily="18" charset="0"/>
              <a:ea typeface="Times New Roman" panose="02020603050405020304" pitchFamily="18" charset="0"/>
            </a:endParaRPr>
          </a:p>
          <a:p>
            <a:pPr marL="457200" lvl="1" indent="0">
              <a:buNone/>
            </a:pPr>
            <a:r>
              <a:rPr lang="en-US" sz="2000" dirty="0" err="1">
                <a:solidFill>
                  <a:srgbClr val="000000"/>
                </a:solidFill>
                <a:effectLst/>
                <a:latin typeface="Times New Roman" panose="02020603050405020304" pitchFamily="18" charset="0"/>
                <a:ea typeface="Times New Roman" panose="02020603050405020304" pitchFamily="18" charset="0"/>
              </a:rPr>
              <a:t>Setelah</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melakukan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analisis</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permasalahan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dilanjutkan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dengan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analisis</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kebutuhan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i="1" dirty="0">
                <a:solidFill>
                  <a:srgbClr val="000000"/>
                </a:solidFill>
                <a:effectLst/>
                <a:latin typeface="Times New Roman" panose="02020603050405020304" pitchFamily="18" charset="0"/>
                <a:ea typeface="Times New Roman" panose="02020603050405020304" pitchFamily="18" charset="0"/>
              </a:rPr>
              <a:t>(Requirement Analysis)</a:t>
            </a:r>
            <a:r>
              <a:rPr lang="en-US" sz="2000" dirty="0">
                <a:solidFill>
                  <a:srgbClr val="000000"/>
                </a:solidFill>
                <a:effectLst/>
                <a:latin typeface="Times New Roman" panose="02020603050405020304" pitchFamily="18" charset="0"/>
                <a:ea typeface="Times New Roman" panose="02020603050405020304" pitchFamily="18" charset="0"/>
              </a:rPr>
              <a:t>.</a:t>
            </a:r>
          </a:p>
          <a:p>
            <a:pPr marL="0" marR="1270" lvl="0" indent="0" algn="just">
              <a:lnSpc>
                <a:spcPct val="150000"/>
              </a:lnSpc>
              <a:spcAft>
                <a:spcPts val="10"/>
              </a:spcAft>
              <a:buNone/>
            </a:pPr>
            <a:r>
              <a:rPr lang="en-US" sz="2000" dirty="0">
                <a:solidFill>
                  <a:srgbClr val="000000"/>
                </a:solidFill>
                <a:latin typeface="Times New Roman" panose="02020603050405020304" pitchFamily="18" charset="0"/>
                <a:ea typeface="Times New Roman" panose="02020603050405020304" pitchFamily="18" charset="0"/>
              </a:rPr>
              <a:t>4.</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Analisis</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Sistem</a:t>
            </a:r>
            <a:endParaRPr lang="en-US" sz="2000" dirty="0">
              <a:solidFill>
                <a:srgbClr val="000000"/>
              </a:solidFill>
              <a:effectLst/>
              <a:latin typeface="Times New Roman" panose="02020603050405020304" pitchFamily="18" charset="0"/>
              <a:ea typeface="Times New Roman" panose="02020603050405020304" pitchFamily="18" charset="0"/>
            </a:endParaRPr>
          </a:p>
          <a:p>
            <a:pPr marL="457200" marR="1270" lvl="1" indent="0" algn="just">
              <a:lnSpc>
                <a:spcPct val="150000"/>
              </a:lnSpc>
              <a:spcAft>
                <a:spcPts val="10"/>
              </a:spcAft>
              <a:buNone/>
            </a:pPr>
            <a:r>
              <a:rPr lang="en-US" sz="2000" dirty="0" err="1">
                <a:solidFill>
                  <a:srgbClr val="000000"/>
                </a:solidFill>
                <a:effectLst/>
                <a:latin typeface="Times New Roman" panose="02020603050405020304" pitchFamily="18" charset="0"/>
                <a:ea typeface="Times New Roman" panose="02020603050405020304" pitchFamily="18" charset="0"/>
              </a:rPr>
              <a:t>Sebelum</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melakukan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perancangan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sistem</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untuk</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pembuatan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aplikasi</a:t>
            </a:r>
            <a:r>
              <a:rPr lang="en-US" sz="2000" dirty="0">
                <a:solidFill>
                  <a:srgbClr val="000000"/>
                </a:solidFill>
                <a:effectLst/>
                <a:latin typeface="Times New Roman" panose="02020603050405020304" pitchFamily="18" charset="0"/>
                <a:ea typeface="Times New Roman" panose="02020603050405020304" pitchFamily="18" charset="0"/>
              </a:rPr>
              <a:t> Database </a:t>
            </a:r>
            <a:r>
              <a:rPr lang="en-US" sz="2000" dirty="0" err="1">
                <a:solidFill>
                  <a:srgbClr val="000000"/>
                </a:solidFill>
                <a:effectLst/>
                <a:latin typeface="Times New Roman" panose="02020603050405020304" pitchFamily="18" charset="0"/>
                <a:ea typeface="Times New Roman" panose="02020603050405020304" pitchFamily="18" charset="0"/>
              </a:rPr>
              <a:t>Mahasiswa</a:t>
            </a:r>
            <a:r>
              <a:rPr lang="en-US" sz="2000" dirty="0">
                <a:solidFill>
                  <a:srgbClr val="000000"/>
                </a:solidFill>
                <a:effectLst/>
                <a:latin typeface="Times New Roman" panose="02020603050405020304" pitchFamily="18" charset="0"/>
                <a:ea typeface="Times New Roman" panose="02020603050405020304" pitchFamily="18" charset="0"/>
              </a:rPr>
              <a:t> Teknik </a:t>
            </a:r>
            <a:r>
              <a:rPr lang="en-US" sz="2000" dirty="0" err="1">
                <a:solidFill>
                  <a:srgbClr val="000000"/>
                </a:solidFill>
                <a:effectLst/>
                <a:latin typeface="Times New Roman" panose="02020603050405020304" pitchFamily="18" charset="0"/>
                <a:ea typeface="Times New Roman" panose="02020603050405020304" pitchFamily="18" charset="0"/>
              </a:rPr>
              <a:t>Informatika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ini</a:t>
            </a:r>
            <a:r>
              <a:rPr lang="en-US" sz="2000" i="1"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ada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satu</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hal</a:t>
            </a:r>
            <a:r>
              <a:rPr lang="en-US" sz="2000" dirty="0">
                <a:solidFill>
                  <a:srgbClr val="000000"/>
                </a:solidFill>
                <a:effectLst/>
                <a:latin typeface="Times New Roman" panose="02020603050405020304" pitchFamily="18" charset="0"/>
                <a:ea typeface="Times New Roman" panose="02020603050405020304" pitchFamily="18" charset="0"/>
              </a:rPr>
              <a:t> yang </a:t>
            </a:r>
            <a:r>
              <a:rPr lang="en-US" sz="2000" dirty="0" err="1">
                <a:solidFill>
                  <a:srgbClr val="000000"/>
                </a:solidFill>
                <a:effectLst/>
                <a:latin typeface="Times New Roman" panose="02020603050405020304" pitchFamily="18" charset="0"/>
                <a:ea typeface="Times New Roman" panose="02020603050405020304" pitchFamily="18" charset="0"/>
              </a:rPr>
              <a:t>harus</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kita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perhatikan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yaitu</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kita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harus</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melakukan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analisis</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sistem</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terlebih</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dahulu</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supaya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sistem</a:t>
            </a:r>
            <a:r>
              <a:rPr lang="en-US" sz="2000" dirty="0">
                <a:solidFill>
                  <a:srgbClr val="000000"/>
                </a:solidFill>
                <a:effectLst/>
                <a:latin typeface="Times New Roman" panose="02020603050405020304" pitchFamily="18" charset="0"/>
                <a:ea typeface="Times New Roman" panose="02020603050405020304" pitchFamily="18" charset="0"/>
              </a:rPr>
              <a:t> yang </a:t>
            </a:r>
            <a:r>
              <a:rPr lang="en-US" sz="2000" dirty="0" err="1">
                <a:solidFill>
                  <a:srgbClr val="000000"/>
                </a:solidFill>
                <a:effectLst/>
                <a:latin typeface="Times New Roman" panose="02020603050405020304" pitchFamily="18" charset="0"/>
                <a:ea typeface="Times New Roman" panose="02020603050405020304" pitchFamily="18" charset="0"/>
              </a:rPr>
              <a:t>kita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rancang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dapat</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dibuat</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sesuai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dengan</a:t>
            </a:r>
            <a:r>
              <a:rPr lang="en-US" sz="2000" dirty="0">
                <a:solidFill>
                  <a:srgbClr val="000000"/>
                </a:solidFill>
                <a:effectLst/>
                <a:latin typeface="Times New Roman" panose="02020603050405020304" pitchFamily="18" charset="0"/>
                <a:ea typeface="Times New Roman" panose="02020603050405020304" pitchFamily="18" charset="0"/>
              </a:rPr>
              <a:t> yang </a:t>
            </a:r>
            <a:r>
              <a:rPr lang="en-US" sz="2000" dirty="0" err="1">
                <a:solidFill>
                  <a:srgbClr val="000000"/>
                </a:solidFill>
                <a:effectLst/>
                <a:latin typeface="Times New Roman" panose="02020603050405020304" pitchFamily="18" charset="0"/>
                <a:ea typeface="Times New Roman" panose="02020603050405020304" pitchFamily="18" charset="0"/>
              </a:rPr>
              <a:t>diharapkan</a:t>
            </a:r>
            <a:r>
              <a:rPr lang="en-US" sz="2000" dirty="0">
                <a:solidFill>
                  <a:srgbClr val="000000"/>
                </a:solidFill>
                <a:effectLst/>
                <a:latin typeface="Times New Roman" panose="02020603050405020304" pitchFamily="18" charset="0"/>
                <a:ea typeface="Times New Roman" panose="02020603050405020304" pitchFamily="18" charset="0"/>
              </a:rPr>
              <a:t>.</a:t>
            </a:r>
          </a:p>
          <a:p>
            <a:pPr marL="0" marR="1270" lvl="0" indent="0" algn="just">
              <a:lnSpc>
                <a:spcPct val="150000"/>
              </a:lnSpc>
              <a:spcAft>
                <a:spcPts val="10"/>
              </a:spcAft>
              <a:buNone/>
            </a:pPr>
            <a:r>
              <a:rPr lang="en-US" sz="2000" dirty="0">
                <a:solidFill>
                  <a:srgbClr val="000000"/>
                </a:solidFill>
                <a:latin typeface="Times New Roman" panose="02020603050405020304" pitchFamily="18" charset="0"/>
                <a:ea typeface="Times New Roman" panose="02020603050405020304" pitchFamily="18" charset="0"/>
              </a:rPr>
              <a:t>5. </a:t>
            </a:r>
            <a:r>
              <a:rPr lang="en-US" sz="2000" dirty="0" err="1">
                <a:solidFill>
                  <a:srgbClr val="000000"/>
                </a:solidFill>
                <a:effectLst/>
                <a:latin typeface="Times New Roman" panose="02020603050405020304" pitchFamily="18" charset="0"/>
                <a:ea typeface="Times New Roman" panose="02020603050405020304" pitchFamily="18" charset="0"/>
              </a:rPr>
              <a:t>Perancangan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Sistem</a:t>
            </a:r>
            <a:r>
              <a:rPr lang="en-US" sz="2000" dirty="0">
                <a:solidFill>
                  <a:srgbClr val="000000"/>
                </a:solidFill>
                <a:effectLst/>
                <a:latin typeface="Times New Roman" panose="02020603050405020304" pitchFamily="18" charset="0"/>
                <a:ea typeface="Times New Roman" panose="02020603050405020304" pitchFamily="18" charset="0"/>
              </a:rPr>
              <a:t> </a:t>
            </a:r>
            <a:endParaRPr lang="en-ID" sz="2000" dirty="0">
              <a:solidFill>
                <a:srgbClr val="000000"/>
              </a:solidFill>
              <a:effectLst/>
              <a:latin typeface="Times New Roman" panose="02020603050405020304" pitchFamily="18" charset="0"/>
              <a:ea typeface="Times New Roman" panose="02020603050405020304" pitchFamily="18" charset="0"/>
            </a:endParaRPr>
          </a:p>
          <a:p>
            <a:pPr marL="457200" lvl="1" indent="0">
              <a:buNone/>
            </a:pPr>
            <a:r>
              <a:rPr lang="en-US" sz="2000" dirty="0">
                <a:solidFill>
                  <a:srgbClr val="000000"/>
                </a:solidFill>
                <a:effectLst/>
                <a:latin typeface="Times New Roman" panose="02020603050405020304" pitchFamily="18" charset="0"/>
                <a:ea typeface="Times New Roman" panose="02020603050405020304" pitchFamily="18" charset="0"/>
              </a:rPr>
              <a:t>Pada </a:t>
            </a:r>
            <a:r>
              <a:rPr lang="en-US" sz="2000" dirty="0" err="1">
                <a:solidFill>
                  <a:srgbClr val="000000"/>
                </a:solidFill>
                <a:effectLst/>
                <a:latin typeface="Times New Roman" panose="02020603050405020304" pitchFamily="18" charset="0"/>
                <a:ea typeface="Times New Roman" panose="02020603050405020304" pitchFamily="18" charset="0"/>
              </a:rPr>
              <a:t>tahap</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perancangan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penulis</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menuangkan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hasil</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rancangan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ke</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dalam</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bentuk</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i="1" dirty="0">
                <a:solidFill>
                  <a:srgbClr val="000000"/>
                </a:solidFill>
                <a:effectLst/>
                <a:latin typeface="Times New Roman" panose="02020603050405020304" pitchFamily="18" charset="0"/>
                <a:ea typeface="Times New Roman" panose="02020603050405020304" pitchFamily="18" charset="0"/>
              </a:rPr>
              <a:t>Data Flow Diagram (DFD)</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yaitu</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membuat</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desain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aliran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kerja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manajemen</a:t>
            </a:r>
            <a:r>
              <a:rPr lang="en-US" sz="2000" dirty="0">
                <a:solidFill>
                  <a:srgbClr val="000000"/>
                </a:solidFill>
                <a:effectLst/>
                <a:latin typeface="Times New Roman" panose="02020603050405020304" pitchFamily="18" charset="0"/>
                <a:ea typeface="Times New Roman" panose="02020603050405020304" pitchFamily="18" charset="0"/>
              </a:rPr>
              <a:t> dan </a:t>
            </a:r>
            <a:r>
              <a:rPr lang="en-US" sz="2000" dirty="0" err="1">
                <a:solidFill>
                  <a:srgbClr val="000000"/>
                </a:solidFill>
                <a:effectLst/>
                <a:latin typeface="Times New Roman" panose="02020603050405020304" pitchFamily="18" charset="0"/>
                <a:ea typeface="Times New Roman" panose="02020603050405020304" pitchFamily="18" charset="0"/>
              </a:rPr>
              <a:t>desain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pemrograman</a:t>
            </a:r>
            <a:r>
              <a:rPr lang="en-US" sz="2000" dirty="0">
                <a:solidFill>
                  <a:srgbClr val="000000"/>
                </a:solidFill>
                <a:effectLst/>
                <a:latin typeface="Times New Roman" panose="02020603050405020304" pitchFamily="18" charset="0"/>
                <a:ea typeface="Times New Roman" panose="02020603050405020304" pitchFamily="18" charset="0"/>
              </a:rPr>
              <a:t> yang </a:t>
            </a:r>
            <a:r>
              <a:rPr lang="en-US" sz="2000" dirty="0" err="1">
                <a:solidFill>
                  <a:srgbClr val="000000"/>
                </a:solidFill>
                <a:effectLst/>
                <a:latin typeface="Times New Roman" panose="02020603050405020304" pitchFamily="18" charset="0"/>
                <a:ea typeface="Times New Roman" panose="02020603050405020304" pitchFamily="18" charset="0"/>
              </a:rPr>
              <a:t>diperlukan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untuk</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pengembangan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sistem</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informasi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ini</a:t>
            </a:r>
            <a:r>
              <a:rPr lang="en-US" sz="2000" dirty="0">
                <a:solidFill>
                  <a:srgbClr val="000000"/>
                </a:solidFill>
                <a:effectLst/>
                <a:latin typeface="Times New Roman" panose="02020603050405020304" pitchFamily="18" charset="0"/>
                <a:ea typeface="Times New Roman" panose="02020603050405020304" pitchFamily="18" charset="0"/>
              </a:rPr>
              <a:t>. </a:t>
            </a:r>
            <a:endParaRPr lang="en-ID" sz="20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D" sz="2000" dirty="0"/>
          </a:p>
        </p:txBody>
      </p:sp>
    </p:spTree>
    <p:extLst>
      <p:ext uri="{BB962C8B-B14F-4D97-AF65-F5344CB8AC3E}">
        <p14:creationId xmlns:p14="http://schemas.microsoft.com/office/powerpoint/2010/main" val="313713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CE4A-EB26-1CF7-A590-C2B80C3B1E39}"/>
              </a:ext>
            </a:extLst>
          </p:cNvPr>
          <p:cNvSpPr>
            <a:spLocks noGrp="1"/>
          </p:cNvSpPr>
          <p:nvPr>
            <p:ph type="ctrTitle"/>
          </p:nvPr>
        </p:nvSpPr>
        <p:spPr>
          <a:xfrm>
            <a:off x="1524000" y="1122363"/>
            <a:ext cx="9144000" cy="310197"/>
          </a:xfrm>
        </p:spPr>
        <p:txBody>
          <a:bodyPr>
            <a:normAutofit fontScale="90000"/>
          </a:bodyPr>
          <a:lstStyle/>
          <a:p>
            <a:r>
              <a:rPr lang="en-US" dirty="0"/>
              <a:t> </a:t>
            </a:r>
            <a:endParaRPr lang="en-ID" dirty="0"/>
          </a:p>
        </p:txBody>
      </p:sp>
      <p:sp>
        <p:nvSpPr>
          <p:cNvPr id="3" name="Subtitle 2">
            <a:extLst>
              <a:ext uri="{FF2B5EF4-FFF2-40B4-BE49-F238E27FC236}">
                <a16:creationId xmlns:a16="http://schemas.microsoft.com/office/drawing/2014/main" id="{3D92457E-1C9A-5F84-4E4F-07136EBC1939}"/>
              </a:ext>
            </a:extLst>
          </p:cNvPr>
          <p:cNvSpPr>
            <a:spLocks noGrp="1"/>
          </p:cNvSpPr>
          <p:nvPr>
            <p:ph type="subTitle" idx="1"/>
          </p:nvPr>
        </p:nvSpPr>
        <p:spPr>
          <a:xfrm>
            <a:off x="1071880" y="1432560"/>
            <a:ext cx="10048240" cy="3632200"/>
          </a:xfrm>
        </p:spPr>
        <p:txBody>
          <a:bodyPr>
            <a:normAutofit/>
          </a:bodyPr>
          <a:lstStyle/>
          <a:p>
            <a:pPr marL="0" marR="1270" lvl="0" indent="0" algn="just">
              <a:lnSpc>
                <a:spcPct val="150000"/>
              </a:lnSpc>
              <a:spcAft>
                <a:spcPts val="10"/>
              </a:spcAft>
              <a:buNone/>
            </a:pPr>
            <a:r>
              <a:rPr lang="en-US" sz="2000" dirty="0">
                <a:solidFill>
                  <a:srgbClr val="000000"/>
                </a:solidFill>
                <a:effectLst/>
                <a:latin typeface="Times New Roman" panose="02020603050405020304" pitchFamily="18" charset="0"/>
                <a:ea typeface="Times New Roman" panose="02020603050405020304" pitchFamily="18" charset="0"/>
              </a:rPr>
              <a:t>6. </a:t>
            </a:r>
            <a:r>
              <a:rPr lang="en-US" sz="2000" dirty="0" err="1">
                <a:solidFill>
                  <a:srgbClr val="000000"/>
                </a:solidFill>
                <a:effectLst/>
                <a:latin typeface="Times New Roman" panose="02020603050405020304" pitchFamily="18" charset="0"/>
                <a:ea typeface="Times New Roman" panose="02020603050405020304" pitchFamily="18" charset="0"/>
              </a:rPr>
              <a:t>Implementasi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Sistem</a:t>
            </a:r>
            <a:endParaRPr lang="en-US" sz="2000" dirty="0">
              <a:solidFill>
                <a:srgbClr val="000000"/>
              </a:solidFill>
              <a:latin typeface="Times New Roman" panose="02020603050405020304" pitchFamily="18" charset="0"/>
              <a:ea typeface="Times New Roman" panose="02020603050405020304" pitchFamily="18" charset="0"/>
            </a:endParaRPr>
          </a:p>
          <a:p>
            <a:pPr marR="1270" lvl="1" algn="just">
              <a:lnSpc>
                <a:spcPct val="150000"/>
              </a:lnSpc>
              <a:spcAft>
                <a:spcPts val="10"/>
              </a:spcAft>
            </a:pPr>
            <a:r>
              <a:rPr lang="en-US" dirty="0" err="1">
                <a:solidFill>
                  <a:srgbClr val="000000"/>
                </a:solidFill>
                <a:effectLst/>
                <a:latin typeface="Times New Roman" panose="02020603050405020304" pitchFamily="18" charset="0"/>
                <a:ea typeface="Times New Roman" panose="02020603050405020304" pitchFamily="18" charset="0"/>
              </a:rPr>
              <a:t>Tahapan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berikutnya</a:t>
            </a:r>
            <a:r>
              <a:rPr lang="en-US" dirty="0">
                <a:solidFill>
                  <a:srgbClr val="000000"/>
                </a:solidFill>
                <a:effectLst/>
                <a:latin typeface="Times New Roman" panose="02020603050405020304" pitchFamily="18" charset="0"/>
                <a:ea typeface="Times New Roman" panose="02020603050405020304" pitchFamily="18" charset="0"/>
              </a:rPr>
              <a:t> yang </a:t>
            </a:r>
            <a:r>
              <a:rPr lang="en-US" dirty="0" err="1">
                <a:solidFill>
                  <a:srgbClr val="000000"/>
                </a:solidFill>
                <a:effectLst/>
                <a:latin typeface="Times New Roman" panose="02020603050405020304" pitchFamily="18" charset="0"/>
                <a:ea typeface="Times New Roman" panose="02020603050405020304" pitchFamily="18" charset="0"/>
              </a:rPr>
              <a:t>akan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dilakukan</a:t>
            </a:r>
            <a:r>
              <a:rPr lang="en-US" dirty="0">
                <a:solidFill>
                  <a:srgbClr val="000000"/>
                </a:solidFill>
                <a:effectLst/>
                <a:latin typeface="Times New Roman" panose="02020603050405020304" pitchFamily="18" charset="0"/>
                <a:ea typeface="Times New Roman" panose="02020603050405020304" pitchFamily="18" charset="0"/>
              </a:rPr>
              <a:t> di </a:t>
            </a:r>
            <a:r>
              <a:rPr lang="en-US" dirty="0" err="1">
                <a:solidFill>
                  <a:srgbClr val="000000"/>
                </a:solidFill>
                <a:effectLst/>
                <a:latin typeface="Times New Roman" panose="02020603050405020304" pitchFamily="18" charset="0"/>
                <a:ea typeface="Times New Roman" panose="02020603050405020304" pitchFamily="18" charset="0"/>
              </a:rPr>
              <a:t>dalam</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penelitian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ini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adalah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melakukan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implementasi</a:t>
            </a:r>
            <a:r>
              <a:rPr lang="en-US" dirty="0">
                <a:solidFill>
                  <a:srgbClr val="000000"/>
                </a:solidFill>
                <a:effectLst/>
                <a:latin typeface="Times New Roman" panose="02020603050405020304" pitchFamily="18" charset="0"/>
                <a:ea typeface="Times New Roman" panose="02020603050405020304" pitchFamily="18" charset="0"/>
              </a:rPr>
              <a:t> dan </a:t>
            </a:r>
            <a:r>
              <a:rPr lang="en-US" dirty="0" err="1">
                <a:solidFill>
                  <a:srgbClr val="000000"/>
                </a:solidFill>
                <a:effectLst/>
                <a:latin typeface="Times New Roman" panose="02020603050405020304" pitchFamily="18" charset="0"/>
                <a:ea typeface="Times New Roman" panose="02020603050405020304" pitchFamily="18" charset="0"/>
              </a:rPr>
              <a:t>pengujian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dari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sistem</a:t>
            </a:r>
            <a:r>
              <a:rPr lang="en-US" dirty="0">
                <a:solidFill>
                  <a:srgbClr val="000000"/>
                </a:solidFill>
                <a:effectLst/>
                <a:latin typeface="Times New Roman" panose="02020603050405020304" pitchFamily="18" charset="0"/>
                <a:ea typeface="Times New Roman" panose="02020603050405020304" pitchFamily="18" charset="0"/>
              </a:rPr>
              <a:t> yang </a:t>
            </a:r>
            <a:r>
              <a:rPr lang="en-US" dirty="0" err="1">
                <a:solidFill>
                  <a:srgbClr val="000000"/>
                </a:solidFill>
                <a:effectLst/>
                <a:latin typeface="Times New Roman" panose="02020603050405020304" pitchFamily="18" charset="0"/>
                <a:ea typeface="Times New Roman" panose="02020603050405020304" pitchFamily="18" charset="0"/>
              </a:rPr>
              <a:t>telah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dirancang</a:t>
            </a:r>
            <a:r>
              <a:rPr lang="en-US" dirty="0">
                <a:solidFill>
                  <a:srgbClr val="000000"/>
                </a:solidFill>
                <a:effectLst/>
                <a:latin typeface="Times New Roman" panose="02020603050405020304" pitchFamily="18" charset="0"/>
                <a:ea typeface="Times New Roman" panose="02020603050405020304" pitchFamily="18" charset="0"/>
              </a:rPr>
              <a:t>. </a:t>
            </a:r>
            <a:endParaRPr lang="en-ID" dirty="0">
              <a:solidFill>
                <a:srgbClr val="000000"/>
              </a:solidFill>
              <a:effectLst/>
              <a:latin typeface="Times New Roman" panose="02020603050405020304" pitchFamily="18" charset="0"/>
              <a:ea typeface="Times New Roman" panose="02020603050405020304" pitchFamily="18" charset="0"/>
            </a:endParaRPr>
          </a:p>
          <a:p>
            <a:pPr marL="0" marR="1270" lvl="0" indent="0" algn="just">
              <a:lnSpc>
                <a:spcPct val="150000"/>
              </a:lnSpc>
              <a:spcAft>
                <a:spcPts val="10"/>
              </a:spcAft>
              <a:buNone/>
            </a:pPr>
            <a:r>
              <a:rPr lang="en-US" sz="2000" dirty="0">
                <a:solidFill>
                  <a:srgbClr val="000000"/>
                </a:solidFill>
                <a:effectLst/>
                <a:latin typeface="Times New Roman" panose="02020603050405020304" pitchFamily="18" charset="0"/>
                <a:ea typeface="Times New Roman" panose="02020603050405020304" pitchFamily="18" charset="0"/>
              </a:rPr>
              <a:t>7. </a:t>
            </a:r>
            <a:r>
              <a:rPr lang="en-US" sz="2000" dirty="0" err="1">
                <a:solidFill>
                  <a:srgbClr val="000000"/>
                </a:solidFill>
                <a:effectLst/>
                <a:latin typeface="Times New Roman" panose="02020603050405020304" pitchFamily="18" charset="0"/>
                <a:ea typeface="Times New Roman" panose="02020603050405020304" pitchFamily="18" charset="0"/>
              </a:rPr>
              <a:t>Evaluasi</a:t>
            </a:r>
            <a:r>
              <a:rPr lang="en-US" sz="2000" dirty="0">
                <a:solidFill>
                  <a:srgbClr val="000000"/>
                </a:solidFill>
                <a:effectLst/>
                <a:latin typeface="Times New Roman" panose="02020603050405020304" pitchFamily="18" charset="0"/>
                <a:ea typeface="Times New Roman" panose="02020603050405020304" pitchFamily="18" charset="0"/>
              </a:rPr>
              <a:t> </a:t>
            </a:r>
          </a:p>
          <a:p>
            <a:pPr marR="1270" lvl="1" algn="just">
              <a:lnSpc>
                <a:spcPct val="150000"/>
              </a:lnSpc>
              <a:spcAft>
                <a:spcPts val="10"/>
              </a:spcAft>
            </a:pPr>
            <a:r>
              <a:rPr lang="en-US" dirty="0" err="1">
                <a:solidFill>
                  <a:srgbClr val="000000"/>
                </a:solidFill>
                <a:effectLst/>
                <a:latin typeface="Times New Roman" panose="02020603050405020304" pitchFamily="18" charset="0"/>
                <a:ea typeface="Times New Roman" panose="02020603050405020304" pitchFamily="18" charset="0"/>
              </a:rPr>
              <a:t>Tahapan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berikutnya</a:t>
            </a:r>
            <a:r>
              <a:rPr lang="en-US" dirty="0">
                <a:solidFill>
                  <a:srgbClr val="000000"/>
                </a:solidFill>
                <a:effectLst/>
                <a:latin typeface="Times New Roman" panose="02020603050405020304" pitchFamily="18" charset="0"/>
                <a:ea typeface="Times New Roman" panose="02020603050405020304" pitchFamily="18" charset="0"/>
              </a:rPr>
              <a:t> yang </a:t>
            </a:r>
            <a:r>
              <a:rPr lang="en-US" dirty="0" err="1">
                <a:solidFill>
                  <a:srgbClr val="000000"/>
                </a:solidFill>
                <a:effectLst/>
                <a:latin typeface="Times New Roman" panose="02020603050405020304" pitchFamily="18" charset="0"/>
                <a:ea typeface="Times New Roman" panose="02020603050405020304" pitchFamily="18" charset="0"/>
              </a:rPr>
              <a:t>akan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dilakukan</a:t>
            </a:r>
            <a:r>
              <a:rPr lang="en-US" dirty="0">
                <a:solidFill>
                  <a:srgbClr val="000000"/>
                </a:solidFill>
                <a:effectLst/>
                <a:latin typeface="Times New Roman" panose="02020603050405020304" pitchFamily="18" charset="0"/>
                <a:ea typeface="Times New Roman" panose="02020603050405020304" pitchFamily="18" charset="0"/>
              </a:rPr>
              <a:t> di </a:t>
            </a:r>
            <a:r>
              <a:rPr lang="en-US" dirty="0" err="1">
                <a:solidFill>
                  <a:srgbClr val="000000"/>
                </a:solidFill>
                <a:effectLst/>
                <a:latin typeface="Times New Roman" panose="02020603050405020304" pitchFamily="18" charset="0"/>
                <a:ea typeface="Times New Roman" panose="02020603050405020304" pitchFamily="18" charset="0"/>
              </a:rPr>
              <a:t>dalam</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penelitian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ini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adalah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melakukan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evaluasi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terhadap</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sistem</a:t>
            </a:r>
            <a:r>
              <a:rPr lang="en-US" dirty="0">
                <a:solidFill>
                  <a:srgbClr val="000000"/>
                </a:solidFill>
                <a:effectLst/>
                <a:latin typeface="Times New Roman" panose="02020603050405020304" pitchFamily="18" charset="0"/>
                <a:ea typeface="Times New Roman" panose="02020603050405020304" pitchFamily="18" charset="0"/>
              </a:rPr>
              <a:t> yang </a:t>
            </a:r>
            <a:r>
              <a:rPr lang="en-US" dirty="0" err="1">
                <a:solidFill>
                  <a:srgbClr val="000000"/>
                </a:solidFill>
                <a:effectLst/>
                <a:latin typeface="Times New Roman" panose="02020603050405020304" pitchFamily="18" charset="0"/>
                <a:ea typeface="Times New Roman" panose="02020603050405020304" pitchFamily="18" charset="0"/>
              </a:rPr>
              <a:t>telah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dirancang</a:t>
            </a:r>
            <a:r>
              <a:rPr lang="en-US" sz="1600" dirty="0">
                <a:solidFill>
                  <a:srgbClr val="000000"/>
                </a:solidFill>
                <a:effectLst/>
                <a:latin typeface="Times New Roman" panose="02020603050405020304" pitchFamily="18" charset="0"/>
                <a:ea typeface="Times New Roman" panose="02020603050405020304" pitchFamily="18" charset="0"/>
              </a:rPr>
              <a:t>. </a:t>
            </a:r>
            <a:endParaRPr lang="en-ID" sz="1600" dirty="0">
              <a:solidFill>
                <a:srgbClr val="000000"/>
              </a:solidFill>
              <a:effectLst/>
              <a:latin typeface="Times New Roman" panose="02020603050405020304" pitchFamily="18" charset="0"/>
              <a:ea typeface="Times New Roman" panose="02020603050405020304" pitchFamily="18" charset="0"/>
            </a:endParaRPr>
          </a:p>
          <a:p>
            <a:endParaRPr lang="en-ID" sz="2000" dirty="0"/>
          </a:p>
        </p:txBody>
      </p:sp>
    </p:spTree>
    <p:extLst>
      <p:ext uri="{BB962C8B-B14F-4D97-AF65-F5344CB8AC3E}">
        <p14:creationId xmlns:p14="http://schemas.microsoft.com/office/powerpoint/2010/main" val="336329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CD27-8FFE-F884-9475-39B0CF5B1F66}"/>
              </a:ext>
            </a:extLst>
          </p:cNvPr>
          <p:cNvSpPr>
            <a:spLocks noGrp="1"/>
          </p:cNvSpPr>
          <p:nvPr>
            <p:ph type="title"/>
          </p:nvPr>
        </p:nvSpPr>
        <p:spPr>
          <a:xfrm>
            <a:off x="838200" y="365125"/>
            <a:ext cx="10515600" cy="6147435"/>
          </a:xfrm>
        </p:spPr>
        <p:txBody>
          <a:bodyPr/>
          <a:lstStyle/>
          <a:p>
            <a:r>
              <a:rPr lang="en-US" dirty="0"/>
              <a:t> </a:t>
            </a:r>
            <a:endParaRPr lang="en-ID" dirty="0"/>
          </a:p>
        </p:txBody>
      </p:sp>
      <p:pic>
        <p:nvPicPr>
          <p:cNvPr id="3" name="Picture 2">
            <a:extLst>
              <a:ext uri="{FF2B5EF4-FFF2-40B4-BE49-F238E27FC236}">
                <a16:creationId xmlns:a16="http://schemas.microsoft.com/office/drawing/2014/main" id="{06F2025A-25A8-8CD2-9578-1AC7F56710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9151" y="217805"/>
            <a:ext cx="8613693" cy="5923915"/>
          </a:xfrm>
          <a:prstGeom prst="rect">
            <a:avLst/>
          </a:prstGeom>
          <a:noFill/>
          <a:ln>
            <a:noFill/>
          </a:ln>
        </p:spPr>
      </p:pic>
      <p:graphicFrame>
        <p:nvGraphicFramePr>
          <p:cNvPr id="4" name="Table 4">
            <a:extLst>
              <a:ext uri="{FF2B5EF4-FFF2-40B4-BE49-F238E27FC236}">
                <a16:creationId xmlns:a16="http://schemas.microsoft.com/office/drawing/2014/main" id="{25C4D70F-6649-A19D-B444-F4BECEE58FAF}"/>
              </a:ext>
            </a:extLst>
          </p:cNvPr>
          <p:cNvGraphicFramePr>
            <a:graphicFrameLocks noGrp="1"/>
          </p:cNvGraphicFramePr>
          <p:nvPr>
            <p:extLst>
              <p:ext uri="{D42A27DB-BD31-4B8C-83A1-F6EECF244321}">
                <p14:modId xmlns:p14="http://schemas.microsoft.com/office/powerpoint/2010/main" val="47709506"/>
              </p:ext>
            </p:extLst>
          </p:nvPr>
        </p:nvGraphicFramePr>
        <p:xfrm>
          <a:off x="4140196" y="6269355"/>
          <a:ext cx="3911601" cy="370840"/>
        </p:xfrm>
        <a:graphic>
          <a:graphicData uri="http://schemas.openxmlformats.org/drawingml/2006/table">
            <a:tbl>
              <a:tblPr firstRow="1" bandRow="1">
                <a:tableStyleId>{5C22544A-7EE6-4342-B048-85BDC9FD1C3A}</a:tableStyleId>
              </a:tblPr>
              <a:tblGrid>
                <a:gridCol w="3911601">
                  <a:extLst>
                    <a:ext uri="{9D8B030D-6E8A-4147-A177-3AD203B41FA5}">
                      <a16:colId xmlns:a16="http://schemas.microsoft.com/office/drawing/2014/main" val="2514008700"/>
                    </a:ext>
                  </a:extLst>
                </a:gridCol>
              </a:tblGrid>
              <a:tr h="370840">
                <a:tc>
                  <a:txBody>
                    <a:bodyPr/>
                    <a:lstStyle/>
                    <a:p>
                      <a:pPr algn="ctr"/>
                      <a:r>
                        <a:rPr lang="en-US" dirty="0"/>
                        <a:t>Gambar flowchart </a:t>
                      </a:r>
                      <a:r>
                        <a:rPr lang="en-US" dirty="0" err="1"/>
                        <a:t>tabel</a:t>
                      </a:r>
                      <a:r>
                        <a:rPr lang="en-US" dirty="0"/>
                        <a:t> </a:t>
                      </a:r>
                      <a:r>
                        <a:rPr lang="en-US" dirty="0" err="1"/>
                        <a:t>mata</a:t>
                      </a:r>
                      <a:r>
                        <a:rPr lang="en-US" dirty="0"/>
                        <a:t> </a:t>
                      </a:r>
                      <a:r>
                        <a:rPr lang="en-US" dirty="0" err="1"/>
                        <a:t>kuliah</a:t>
                      </a:r>
                      <a:endParaRPr lang="en-ID" dirty="0"/>
                    </a:p>
                  </a:txBody>
                  <a:tcPr/>
                </a:tc>
                <a:extLst>
                  <a:ext uri="{0D108BD9-81ED-4DB2-BD59-A6C34878D82A}">
                    <a16:rowId xmlns:a16="http://schemas.microsoft.com/office/drawing/2014/main" val="1305406683"/>
                  </a:ext>
                </a:extLst>
              </a:tr>
            </a:tbl>
          </a:graphicData>
        </a:graphic>
      </p:graphicFrame>
    </p:spTree>
    <p:extLst>
      <p:ext uri="{BB962C8B-B14F-4D97-AF65-F5344CB8AC3E}">
        <p14:creationId xmlns:p14="http://schemas.microsoft.com/office/powerpoint/2010/main" val="237441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6A69E5F-8B28-03E7-049B-3534DB99D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507" y="233333"/>
            <a:ext cx="9404986" cy="5537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2">
            <a:extLst>
              <a:ext uri="{FF2B5EF4-FFF2-40B4-BE49-F238E27FC236}">
                <a16:creationId xmlns:a16="http://schemas.microsoft.com/office/drawing/2014/main" id="{B69C22CB-78FC-177D-0D39-7861E80C6107}"/>
              </a:ext>
            </a:extLst>
          </p:cNvPr>
          <p:cNvGraphicFramePr>
            <a:graphicFrameLocks noGrp="1"/>
          </p:cNvGraphicFramePr>
          <p:nvPr>
            <p:extLst>
              <p:ext uri="{D42A27DB-BD31-4B8C-83A1-F6EECF244321}">
                <p14:modId xmlns:p14="http://schemas.microsoft.com/office/powerpoint/2010/main" val="2072893006"/>
              </p:ext>
            </p:extLst>
          </p:nvPr>
        </p:nvGraphicFramePr>
        <p:xfrm>
          <a:off x="4450080" y="5992706"/>
          <a:ext cx="3291840" cy="370840"/>
        </p:xfrm>
        <a:graphic>
          <a:graphicData uri="http://schemas.openxmlformats.org/drawingml/2006/table">
            <a:tbl>
              <a:tblPr firstRow="1" bandRow="1">
                <a:tableStyleId>{5C22544A-7EE6-4342-B048-85BDC9FD1C3A}</a:tableStyleId>
              </a:tblPr>
              <a:tblGrid>
                <a:gridCol w="3291840">
                  <a:extLst>
                    <a:ext uri="{9D8B030D-6E8A-4147-A177-3AD203B41FA5}">
                      <a16:colId xmlns:a16="http://schemas.microsoft.com/office/drawing/2014/main" val="2841785751"/>
                    </a:ext>
                  </a:extLst>
                </a:gridCol>
              </a:tblGrid>
              <a:tr h="370840">
                <a:tc>
                  <a:txBody>
                    <a:bodyPr/>
                    <a:lstStyle/>
                    <a:p>
                      <a:pPr algn="ctr"/>
                      <a:r>
                        <a:rPr lang="en-US" dirty="0"/>
                        <a:t>Gambar flowchart </a:t>
                      </a:r>
                      <a:r>
                        <a:rPr lang="en-US" dirty="0" err="1"/>
                        <a:t>tabel</a:t>
                      </a:r>
                      <a:r>
                        <a:rPr lang="en-US" dirty="0"/>
                        <a:t> </a:t>
                      </a:r>
                      <a:r>
                        <a:rPr lang="en-US" dirty="0" err="1"/>
                        <a:t>dosen</a:t>
                      </a:r>
                      <a:endParaRPr lang="en-ID" dirty="0"/>
                    </a:p>
                  </a:txBody>
                  <a:tcPr/>
                </a:tc>
                <a:extLst>
                  <a:ext uri="{0D108BD9-81ED-4DB2-BD59-A6C34878D82A}">
                    <a16:rowId xmlns:a16="http://schemas.microsoft.com/office/drawing/2014/main" val="2696235537"/>
                  </a:ext>
                </a:extLst>
              </a:tr>
            </a:tbl>
          </a:graphicData>
        </a:graphic>
      </p:graphicFrame>
    </p:spTree>
    <p:extLst>
      <p:ext uri="{BB962C8B-B14F-4D97-AF65-F5344CB8AC3E}">
        <p14:creationId xmlns:p14="http://schemas.microsoft.com/office/powerpoint/2010/main" val="36716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3EF69E1-0988-AD60-2C1E-AB41EBECC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376" y="342741"/>
            <a:ext cx="8881247" cy="525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2">
            <a:extLst>
              <a:ext uri="{FF2B5EF4-FFF2-40B4-BE49-F238E27FC236}">
                <a16:creationId xmlns:a16="http://schemas.microsoft.com/office/drawing/2014/main" id="{695537B1-9AA8-0552-6EBE-311D9BF01A7D}"/>
              </a:ext>
            </a:extLst>
          </p:cNvPr>
          <p:cNvGraphicFramePr>
            <a:graphicFrameLocks noGrp="1"/>
          </p:cNvGraphicFramePr>
          <p:nvPr>
            <p:extLst>
              <p:ext uri="{D42A27DB-BD31-4B8C-83A1-F6EECF244321}">
                <p14:modId xmlns:p14="http://schemas.microsoft.com/office/powerpoint/2010/main" val="2086077182"/>
              </p:ext>
            </p:extLst>
          </p:nvPr>
        </p:nvGraphicFramePr>
        <p:xfrm>
          <a:off x="4307839" y="5921586"/>
          <a:ext cx="3576320" cy="370840"/>
        </p:xfrm>
        <a:graphic>
          <a:graphicData uri="http://schemas.openxmlformats.org/drawingml/2006/table">
            <a:tbl>
              <a:tblPr firstRow="1" bandRow="1">
                <a:tableStyleId>{5C22544A-7EE6-4342-B048-85BDC9FD1C3A}</a:tableStyleId>
              </a:tblPr>
              <a:tblGrid>
                <a:gridCol w="3576320">
                  <a:extLst>
                    <a:ext uri="{9D8B030D-6E8A-4147-A177-3AD203B41FA5}">
                      <a16:colId xmlns:a16="http://schemas.microsoft.com/office/drawing/2014/main" val="263814163"/>
                    </a:ext>
                  </a:extLst>
                </a:gridCol>
              </a:tblGrid>
              <a:tr h="370840">
                <a:tc>
                  <a:txBody>
                    <a:bodyPr/>
                    <a:lstStyle/>
                    <a:p>
                      <a:pPr algn="ctr"/>
                      <a:r>
                        <a:rPr lang="en-US" dirty="0"/>
                        <a:t>Gambar flowchart </a:t>
                      </a:r>
                      <a:r>
                        <a:rPr lang="en-US" dirty="0" err="1"/>
                        <a:t>tabel</a:t>
                      </a:r>
                      <a:r>
                        <a:rPr lang="en-US" dirty="0"/>
                        <a:t> </a:t>
                      </a:r>
                      <a:r>
                        <a:rPr lang="en-US" dirty="0" err="1"/>
                        <a:t>mahasiswa</a:t>
                      </a:r>
                      <a:endParaRPr lang="en-ID" dirty="0"/>
                    </a:p>
                  </a:txBody>
                  <a:tcPr/>
                </a:tc>
                <a:extLst>
                  <a:ext uri="{0D108BD9-81ED-4DB2-BD59-A6C34878D82A}">
                    <a16:rowId xmlns:a16="http://schemas.microsoft.com/office/drawing/2014/main" val="685972897"/>
                  </a:ext>
                </a:extLst>
              </a:tr>
            </a:tbl>
          </a:graphicData>
        </a:graphic>
      </p:graphicFrame>
    </p:spTree>
    <p:extLst>
      <p:ext uri="{BB962C8B-B14F-4D97-AF65-F5344CB8AC3E}">
        <p14:creationId xmlns:p14="http://schemas.microsoft.com/office/powerpoint/2010/main" val="308570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4428C2B-70FB-C4EF-1791-CF47F606A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667" y="305554"/>
            <a:ext cx="8876665" cy="523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2">
            <a:extLst>
              <a:ext uri="{FF2B5EF4-FFF2-40B4-BE49-F238E27FC236}">
                <a16:creationId xmlns:a16="http://schemas.microsoft.com/office/drawing/2014/main" id="{629CA6C6-35D1-70F7-419B-FB15777B2C78}"/>
              </a:ext>
            </a:extLst>
          </p:cNvPr>
          <p:cNvGraphicFramePr>
            <a:graphicFrameLocks noGrp="1"/>
          </p:cNvGraphicFramePr>
          <p:nvPr>
            <p:extLst>
              <p:ext uri="{D42A27DB-BD31-4B8C-83A1-F6EECF244321}">
                <p14:modId xmlns:p14="http://schemas.microsoft.com/office/powerpoint/2010/main" val="3159714279"/>
              </p:ext>
            </p:extLst>
          </p:nvPr>
        </p:nvGraphicFramePr>
        <p:xfrm>
          <a:off x="4648199" y="5799666"/>
          <a:ext cx="2895600" cy="37084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1089541840"/>
                    </a:ext>
                  </a:extLst>
                </a:gridCol>
              </a:tblGrid>
              <a:tr h="370840">
                <a:tc>
                  <a:txBody>
                    <a:bodyPr/>
                    <a:lstStyle/>
                    <a:p>
                      <a:pPr algn="ctr"/>
                      <a:r>
                        <a:rPr lang="en-US" dirty="0"/>
                        <a:t>Gambar flowchart table </a:t>
                      </a:r>
                      <a:r>
                        <a:rPr lang="en-US" dirty="0" err="1"/>
                        <a:t>nilai</a:t>
                      </a:r>
                      <a:endParaRPr lang="en-ID" dirty="0"/>
                    </a:p>
                  </a:txBody>
                  <a:tcPr/>
                </a:tc>
                <a:extLst>
                  <a:ext uri="{0D108BD9-81ED-4DB2-BD59-A6C34878D82A}">
                    <a16:rowId xmlns:a16="http://schemas.microsoft.com/office/drawing/2014/main" val="1782127458"/>
                  </a:ext>
                </a:extLst>
              </a:tr>
            </a:tbl>
          </a:graphicData>
        </a:graphic>
      </p:graphicFrame>
    </p:spTree>
    <p:extLst>
      <p:ext uri="{BB962C8B-B14F-4D97-AF65-F5344CB8AC3E}">
        <p14:creationId xmlns:p14="http://schemas.microsoft.com/office/powerpoint/2010/main" val="1790884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606</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RANCANG BANGUN DATABASE MAHASISWA TEKNIK INFORMATIKA BERBASIS JAVA PROGRAMMING   </vt:lpstr>
      <vt:lpstr>ABSTRAK</vt:lpstr>
      <vt:lpstr>METODE PENELITIAN</vt:lpstr>
      <vt:lpstr> </vt:lpstr>
      <vt:lpstr> </vt:lpstr>
      <vt:lpstr> </vt:lpstr>
      <vt:lpstr>PowerPoint Presentation</vt:lpstr>
      <vt:lpstr>PowerPoint Presentation</vt:lpstr>
      <vt:lpstr>PowerPoint Presentation</vt:lpstr>
      <vt:lpstr>HASIL Gambaran Umum Objek Penelitian  Pengujian sistem adalah tahap yang dilakukan untuk menguji hubungan antara aplikasi yang dirancang dengan elemen yang lain didalam sistem. Tujuan dari pengujian sistem ini adalah untuk memastikan semua elemen didalam sistem telah terhubung dengan baik.</vt:lpstr>
      <vt:lpstr>PowerPoint Presentation</vt:lpstr>
      <vt:lpstr>Kesimpulan</vt:lpstr>
      <vt:lpstr>Saran</vt:lpstr>
      <vt:lpstr>SEKIAN PERSENTASI DARI KAMI TERIMA KASIH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DATABASE MAHASISWA TEKNIK INFORMATIKA BERBASIS JAVA PROGRAMMING   </dc:title>
  <dc:creator>asus ryzen 3</dc:creator>
  <cp:lastModifiedBy>asus ryzen 3</cp:lastModifiedBy>
  <cp:revision>1</cp:revision>
  <dcterms:created xsi:type="dcterms:W3CDTF">2023-01-31T02:44:43Z</dcterms:created>
  <dcterms:modified xsi:type="dcterms:W3CDTF">2023-01-31T03:20:00Z</dcterms:modified>
</cp:coreProperties>
</file>