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4" r:id="rId2"/>
    <p:sldId id="288" r:id="rId3"/>
  </p:sldIdLst>
  <p:sldSz cx="12192000" cy="6858000"/>
  <p:notesSz cx="6858000" cy="91440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9CC59-F840-41C2-9DE3-5D36754F2722}" type="datetimeFigureOut">
              <a:rPr lang="" smtClean="0"/>
              <a:t>05/13/2021</a:t>
            </a:fld>
            <a:endParaRPr la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E1502-0BDA-46AD-B512-797B39481162}" type="slidenum">
              <a:rPr lang="" smtClean="0"/>
              <a:t>‹#›</a:t>
            </a:fld>
            <a:endParaRPr lang=""/>
          </a:p>
        </p:txBody>
      </p:sp>
    </p:spTree>
    <p:extLst>
      <p:ext uri="{BB962C8B-B14F-4D97-AF65-F5344CB8AC3E}">
        <p14:creationId xmlns:p14="http://schemas.microsoft.com/office/powerpoint/2010/main" val="288360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1</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smtClean="0"/>
          </a:p>
          <a:p>
            <a:endParaRPr lang="en-US" dirty="0"/>
          </a:p>
        </p:txBody>
      </p:sp>
    </p:spTree>
    <p:extLst>
      <p:ext uri="{BB962C8B-B14F-4D97-AF65-F5344CB8AC3E}">
        <p14:creationId xmlns:p14="http://schemas.microsoft.com/office/powerpoint/2010/main" val="700234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F9D3332-4A2F-4062-BC70-648190B40F2C}" type="slidenum">
              <a:t>2</a:t>
            </a:fld>
            <a:endParaRPr lang="en-US"/>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8931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05/13/2021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3213592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05/13/2021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69562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05/13/2021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8685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7174C7A0-D25D-4448-90B5-9F8A30F7E504}" type="datetimeFigureOut">
              <a:rPr lang="" smtClean="0"/>
              <a:t>05/13/2021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330281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4C7A0-D25D-4448-90B5-9F8A30F7E504}" type="datetimeFigureOut">
              <a:rPr lang="" smtClean="0"/>
              <a:t>05/13/2021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32896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7174C7A0-D25D-4448-90B5-9F8A30F7E504}" type="datetimeFigureOut">
              <a:rPr lang="" smtClean="0"/>
              <a:t>05/13/2021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147017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7174C7A0-D25D-4448-90B5-9F8A30F7E504}" type="datetimeFigureOut">
              <a:rPr lang="" smtClean="0"/>
              <a:t>05/13/2021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7623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7174C7A0-D25D-4448-90B5-9F8A30F7E504}" type="datetimeFigureOut">
              <a:rPr lang="" smtClean="0"/>
              <a:t>05/13/2021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50676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4C7A0-D25D-4448-90B5-9F8A30F7E504}" type="datetimeFigureOut">
              <a:rPr lang="" smtClean="0"/>
              <a:t>05/13/2021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429073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4C7A0-D25D-4448-90B5-9F8A30F7E504}" type="datetimeFigureOut">
              <a:rPr lang="" smtClean="0"/>
              <a:t>05/13/2021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37321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4C7A0-D25D-4448-90B5-9F8A30F7E504}" type="datetimeFigureOut">
              <a:rPr lang="" smtClean="0"/>
              <a:t>05/13/2021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BC08FF2-324C-4468-9B3C-FD45822AD809}" type="slidenum">
              <a:rPr lang="" smtClean="0"/>
              <a:t>‹#›</a:t>
            </a:fld>
            <a:endParaRPr lang=""/>
          </a:p>
        </p:txBody>
      </p:sp>
    </p:spTree>
    <p:extLst>
      <p:ext uri="{BB962C8B-B14F-4D97-AF65-F5344CB8AC3E}">
        <p14:creationId xmlns:p14="http://schemas.microsoft.com/office/powerpoint/2010/main" val="280537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4C7A0-D25D-4448-90B5-9F8A30F7E504}" type="datetimeFigureOut">
              <a:rPr lang="" smtClean="0"/>
              <a:t>05/13/2021</a:t>
            </a:fld>
            <a:endParaRPr lan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08FF2-324C-4468-9B3C-FD45822AD809}" type="slidenum">
              <a:rPr lang="" smtClean="0"/>
              <a:t>‹#›</a:t>
            </a:fld>
            <a:endParaRPr lang=""/>
          </a:p>
        </p:txBody>
      </p:sp>
    </p:spTree>
    <p:extLst>
      <p:ext uri="{BB962C8B-B14F-4D97-AF65-F5344CB8AC3E}">
        <p14:creationId xmlns:p14="http://schemas.microsoft.com/office/powerpoint/2010/main" val="318247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1</a:t>
            </a:fld>
            <a:endParaRPr lang="en-US" dirty="0"/>
          </a:p>
        </p:txBody>
      </p:sp>
      <p:sp>
        <p:nvSpPr>
          <p:cNvPr id="2" name="Title 1"/>
          <p:cNvSpPr txBox="1">
            <a:spLocks noGrp="1"/>
          </p:cNvSpPr>
          <p:nvPr>
            <p:ph type="title" idx="4294967295"/>
          </p:nvPr>
        </p:nvSpPr>
        <p:spPr>
          <a:xfrm>
            <a:off x="462820" y="272553"/>
            <a:ext cx="10971300" cy="305786"/>
          </a:xfrm>
        </p:spPr>
        <p:txBody>
          <a:bodyPr>
            <a:noAutofit/>
          </a:bodyPr>
          <a:lstStyle/>
          <a:p>
            <a:pPr algn="ctr" hangingPunct="0"/>
            <a:r>
              <a:rPr lang="en-US" sz="1800" b="1" dirty="0" smtClean="0">
                <a:ea typeface="Noto Sans CJK SC" pitchFamily="2"/>
                <a:cs typeface="Lohit Devanagari" pitchFamily="2"/>
              </a:rPr>
              <a:t>CHC Solution Protocol</a:t>
            </a:r>
            <a:endParaRPr lang="en-US" sz="1800" b="1" dirty="0">
              <a:ea typeface="Noto Sans CJK SC" pitchFamily="2"/>
              <a:cs typeface="Lohit Devanagari" pitchFamily="2"/>
            </a:endParaRPr>
          </a:p>
        </p:txBody>
      </p:sp>
      <p:sp>
        <p:nvSpPr>
          <p:cNvPr id="51" name="TextBox 50"/>
          <p:cNvSpPr txBox="1"/>
          <p:nvPr/>
        </p:nvSpPr>
        <p:spPr>
          <a:xfrm>
            <a:off x="159178" y="565485"/>
            <a:ext cx="8145720" cy="6137841"/>
          </a:xfrm>
          <a:prstGeom prst="rect">
            <a:avLst/>
          </a:prstGeom>
          <a:noFill/>
          <a:ln>
            <a:noFill/>
          </a:ln>
        </p:spPr>
        <p:txBody>
          <a:bodyPr wrap="square" lIns="108847" tIns="54423" rIns="108847" bIns="54423" anchorCtr="0" compatLnSpc="0">
            <a:spAutoFit/>
          </a:bodyPr>
          <a:lstStyle/>
          <a:p>
            <a:pPr algn="just" hangingPunct="0"/>
            <a:r>
              <a:rPr lang="en-US" sz="1100" b="1" dirty="0" smtClean="0">
                <a:ea typeface="Noto Sans CJK SC" pitchFamily="2"/>
                <a:cs typeface="Lohit Devanagari" pitchFamily="2"/>
              </a:rPr>
              <a:t>CHC Protocol:</a:t>
            </a:r>
          </a:p>
          <a:p>
            <a:pPr algn="just" hangingPunct="0"/>
            <a:r>
              <a:rPr lang="en-US" sz="1100" b="1" dirty="0" smtClean="0">
                <a:ea typeface="Noto Sans CJK SC" pitchFamily="2"/>
                <a:cs typeface="Lohit Devanagari" pitchFamily="2"/>
              </a:rPr>
              <a:t>* </a:t>
            </a:r>
            <a:r>
              <a:rPr lang="en-US" sz="1100" dirty="0" smtClean="0">
                <a:ea typeface="Noto Sans CJK SC" pitchFamily="2"/>
                <a:cs typeface="Lohit Devanagari" pitchFamily="2"/>
              </a:rPr>
              <a:t>A </a:t>
            </a:r>
            <a:r>
              <a:rPr lang="en-US" sz="1100" b="1" dirty="0" smtClean="0">
                <a:ea typeface="Noto Sans CJK SC" pitchFamily="2"/>
                <a:cs typeface="Lohit Devanagari" pitchFamily="2"/>
              </a:rPr>
              <a:t>single coordination </a:t>
            </a:r>
            <a:r>
              <a:rPr lang="en-US" sz="1100" dirty="0" smtClean="0">
                <a:ea typeface="Noto Sans CJK SC" pitchFamily="2"/>
                <a:cs typeface="Lohit Devanagari" pitchFamily="2"/>
              </a:rPr>
              <a:t>process </a:t>
            </a:r>
            <a:r>
              <a:rPr lang="en-US" sz="1100" b="1" dirty="0" smtClean="0">
                <a:ea typeface="Noto Sans CJK SC" pitchFamily="2"/>
                <a:cs typeface="Lohit Devanagari" pitchFamily="2"/>
              </a:rPr>
              <a:t>per agent </a:t>
            </a:r>
            <a:r>
              <a:rPr lang="en-US" sz="1100" dirty="0" smtClean="0">
                <a:ea typeface="Noto Sans CJK SC" pitchFamily="2"/>
                <a:cs typeface="Lohit Devanagari" pitchFamily="2"/>
              </a:rPr>
              <a:t>in the system. Maximum n coordination processes for n agents. </a:t>
            </a:r>
          </a:p>
          <a:p>
            <a:pPr algn="just" hangingPunct="0"/>
            <a:endParaRPr lang="en-US" sz="1100" dirty="0">
              <a:ea typeface="Noto Sans CJK SC" pitchFamily="2"/>
              <a:cs typeface="Lohit Devanagari" pitchFamily="2"/>
            </a:endParaRPr>
          </a:p>
          <a:p>
            <a:pPr marL="228600" indent="-228600" algn="just" hangingPunct="0">
              <a:buAutoNum type="arabicPeriod"/>
            </a:pPr>
            <a:r>
              <a:rPr lang="en-US" sz="1100" dirty="0" smtClean="0">
                <a:ea typeface="Noto Sans CJK SC" pitchFamily="2"/>
                <a:cs typeface="Lohit Devanagari" pitchFamily="2"/>
              </a:rPr>
              <a:t>TCN specifies his/her </a:t>
            </a:r>
            <a:r>
              <a:rPr lang="en-US" sz="1100" b="1" dirty="0" smtClean="0">
                <a:ea typeface="Noto Sans CJK SC" pitchFamily="2"/>
                <a:cs typeface="Lohit Devanagari" pitchFamily="2"/>
              </a:rPr>
              <a:t>PI</a:t>
            </a:r>
            <a:r>
              <a:rPr lang="en-US" sz="1100" dirty="0" smtClean="0">
                <a:ea typeface="Noto Sans CJK SC" pitchFamily="2"/>
                <a:cs typeface="Lohit Devanagari" pitchFamily="2"/>
              </a:rPr>
              <a:t>, </a:t>
            </a:r>
            <a:r>
              <a:rPr lang="en-US" sz="1100" b="1" dirty="0" smtClean="0">
                <a:ea typeface="Noto Sans CJK SC" pitchFamily="2"/>
                <a:cs typeface="Lohit Devanagari" pitchFamily="2"/>
              </a:rPr>
              <a:t>IP</a:t>
            </a:r>
            <a:r>
              <a:rPr lang="en-US" sz="1100" dirty="0" smtClean="0">
                <a:ea typeface="Noto Sans CJK SC" pitchFamily="2"/>
                <a:cs typeface="Lohit Devanagari" pitchFamily="2"/>
              </a:rPr>
              <a:t> and requests a CHC result via </a:t>
            </a:r>
            <a:r>
              <a:rPr lang="en-US" sz="1100" dirty="0" err="1" smtClean="0">
                <a:ea typeface="Noto Sans CJK SC" pitchFamily="2"/>
                <a:cs typeface="Lohit Devanagari" pitchFamily="2"/>
              </a:rPr>
              <a:t>MyWelcome</a:t>
            </a:r>
            <a:r>
              <a:rPr lang="en-US" sz="1100" dirty="0" smtClean="0">
                <a:ea typeface="Noto Sans CJK SC" pitchFamily="2"/>
                <a:cs typeface="Lohit Devanagari" pitchFamily="2"/>
              </a:rPr>
              <a:t> </a:t>
            </a:r>
            <a:r>
              <a:rPr lang="en-US" sz="1100" dirty="0">
                <a:ea typeface="Noto Sans CJK SC" pitchFamily="2"/>
                <a:cs typeface="Lohit Devanagari" pitchFamily="2"/>
              </a:rPr>
              <a:t>app. </a:t>
            </a:r>
            <a:endParaRPr lang="en-US" sz="1100" dirty="0" smtClean="0">
              <a:ea typeface="Noto Sans CJK SC" pitchFamily="2"/>
              <a:cs typeface="Lohit Devanagari" pitchFamily="2"/>
            </a:endParaRPr>
          </a:p>
          <a:p>
            <a:pPr marL="228600" indent="-228600" algn="just" hangingPunct="0">
              <a:buAutoNum type="arabicPeriod"/>
            </a:pPr>
            <a:r>
              <a:rPr lang="en-US" sz="1100" dirty="0" smtClean="0">
                <a:ea typeface="Noto Sans CJK SC" pitchFamily="2"/>
                <a:cs typeface="Lohit Devanagari" pitchFamily="2"/>
              </a:rPr>
              <a:t>TCN’s agent receives the request from the app and names this coordination process based on the pattern: </a:t>
            </a:r>
            <a:r>
              <a:rPr lang="en-US" sz="1100" b="1" dirty="0" smtClean="0">
                <a:ea typeface="Noto Sans CJK SC" pitchFamily="2"/>
                <a:cs typeface="Lohit Devanagari" pitchFamily="2"/>
              </a:rPr>
              <a:t>CHC_&lt;</a:t>
            </a:r>
            <a:r>
              <a:rPr lang="en-US" sz="1100" b="1" dirty="0" err="1" smtClean="0">
                <a:ea typeface="Noto Sans CJK SC" pitchFamily="2"/>
                <a:cs typeface="Lohit Devanagari" pitchFamily="2"/>
              </a:rPr>
              <a:t>agent_id</a:t>
            </a:r>
            <a:r>
              <a:rPr lang="en-US" sz="1100" b="1" dirty="0" smtClean="0">
                <a:ea typeface="Noto Sans CJK SC" pitchFamily="2"/>
                <a:cs typeface="Lohit Devanagari" pitchFamily="2"/>
              </a:rPr>
              <a:t>&gt;.&lt;</a:t>
            </a:r>
            <a:r>
              <a:rPr lang="en-US" sz="1100" b="1" dirty="0" err="1" smtClean="0">
                <a:ea typeface="Noto Sans CJK SC" pitchFamily="2"/>
                <a:cs typeface="Lohit Devanagari" pitchFamily="2"/>
              </a:rPr>
              <a:t>coord_process_id</a:t>
            </a:r>
            <a:r>
              <a:rPr lang="en-US" sz="1100" b="1" dirty="0" smtClean="0">
                <a:ea typeface="Noto Sans CJK SC" pitchFamily="2"/>
                <a:cs typeface="Lohit Devanagari" pitchFamily="2"/>
              </a:rPr>
              <a:t>&gt;</a:t>
            </a:r>
            <a:r>
              <a:rPr lang="en-US" sz="1100" dirty="0" smtClean="0">
                <a:ea typeface="Noto Sans CJK SC" pitchFamily="2"/>
                <a:cs typeface="Lohit Devanagari" pitchFamily="2"/>
              </a:rPr>
              <a:t>. First </a:t>
            </a:r>
            <a:r>
              <a:rPr lang="en-US" sz="1100" dirty="0" err="1" smtClean="0">
                <a:ea typeface="Noto Sans CJK SC" pitchFamily="2"/>
                <a:cs typeface="Lohit Devanagari" pitchFamily="2"/>
              </a:rPr>
              <a:t>coord</a:t>
            </a:r>
            <a:r>
              <a:rPr lang="en-US" sz="1100" dirty="0" smtClean="0">
                <a:ea typeface="Noto Sans CJK SC" pitchFamily="2"/>
                <a:cs typeface="Lohit Devanagari" pitchFamily="2"/>
              </a:rPr>
              <a:t>. </a:t>
            </a:r>
            <a:r>
              <a:rPr lang="en-US" sz="1100" dirty="0">
                <a:ea typeface="Noto Sans CJK SC" pitchFamily="2"/>
                <a:cs typeface="Lohit Devanagari" pitchFamily="2"/>
              </a:rPr>
              <a:t>p</a:t>
            </a:r>
            <a:r>
              <a:rPr lang="en-US" sz="1100" dirty="0" smtClean="0">
                <a:ea typeface="Noto Sans CJK SC" pitchFamily="2"/>
                <a:cs typeface="Lohit Devanagari" pitchFamily="2"/>
              </a:rPr>
              <a:t>rocess of agent_1 will be called CHC_1.1. </a:t>
            </a:r>
            <a:r>
              <a:rPr lang="en-US" sz="1100" dirty="0">
                <a:ea typeface="Noto Sans CJK SC" pitchFamily="2"/>
                <a:cs typeface="Lohit Devanagari" pitchFamily="2"/>
              </a:rPr>
              <a:t>__+1</a:t>
            </a:r>
            <a:endParaRPr lang="en-US" sz="1100" dirty="0" smtClean="0">
              <a:ea typeface="Noto Sans CJK SC" pitchFamily="2"/>
              <a:cs typeface="Lohit Devanagari" pitchFamily="2"/>
            </a:endParaRPr>
          </a:p>
          <a:p>
            <a:pPr marL="228600" indent="-228600" algn="just" hangingPunct="0">
              <a:buAutoNum type="arabicPeriod"/>
            </a:pPr>
            <a:r>
              <a:rPr lang="en-US" sz="1100" dirty="0">
                <a:ea typeface="Noto Sans CJK SC" pitchFamily="2"/>
                <a:cs typeface="Lohit Devanagari" pitchFamily="2"/>
              </a:rPr>
              <a:t>TCN’s a</a:t>
            </a:r>
            <a:r>
              <a:rPr lang="en-US" sz="1100" dirty="0" smtClean="0">
                <a:ea typeface="Noto Sans CJK SC" pitchFamily="2"/>
                <a:cs typeface="Lohit Devanagari" pitchFamily="2"/>
              </a:rPr>
              <a:t>gent informs </a:t>
            </a:r>
            <a:r>
              <a:rPr lang="en-US" sz="1100" b="1" dirty="0" smtClean="0">
                <a:ea typeface="Noto Sans CJK SC" pitchFamily="2"/>
                <a:cs typeface="Lohit Devanagari" pitchFamily="2"/>
              </a:rPr>
              <a:t>WPM</a:t>
            </a:r>
            <a:r>
              <a:rPr lang="en-US" sz="1100" dirty="0" smtClean="0">
                <a:ea typeface="Noto Sans CJK SC" pitchFamily="2"/>
                <a:cs typeface="Lohit Devanagari" pitchFamily="2"/>
              </a:rPr>
              <a:t> (Welcome Platform Manager) that it is </a:t>
            </a:r>
            <a:r>
              <a:rPr lang="en-US" sz="1100" dirty="0" err="1" smtClean="0">
                <a:ea typeface="Noto Sans CJK SC" pitchFamily="2"/>
                <a:cs typeface="Lohit Devanagari" pitchFamily="2"/>
              </a:rPr>
              <a:t>in_coordination</a:t>
            </a:r>
            <a:r>
              <a:rPr lang="en-US" sz="1100" dirty="0" smtClean="0">
                <a:ea typeface="Noto Sans CJK SC" pitchFamily="2"/>
                <a:cs typeface="Lohit Devanagari" pitchFamily="2"/>
              </a:rPr>
              <a:t>. </a:t>
            </a:r>
            <a:r>
              <a:rPr lang="en-US" sz="1100" dirty="0">
                <a:ea typeface="Noto Sans CJK SC" pitchFamily="2"/>
                <a:cs typeface="Lohit Devanagari" pitchFamily="2"/>
              </a:rPr>
              <a:t>__+1</a:t>
            </a:r>
            <a:endParaRPr lang="en-US" sz="1100" dirty="0" smtClean="0">
              <a:ea typeface="Noto Sans CJK SC" pitchFamily="2"/>
              <a:cs typeface="Lohit Devanagari" pitchFamily="2"/>
            </a:endParaRPr>
          </a:p>
          <a:p>
            <a:pPr marL="228600" indent="-228600" algn="just" hangingPunct="0">
              <a:buAutoNum type="arabicPeriod"/>
            </a:pPr>
            <a:r>
              <a:rPr lang="en-US" sz="1100" dirty="0">
                <a:ea typeface="Noto Sans CJK SC" pitchFamily="2"/>
                <a:cs typeface="Lohit Devanagari" pitchFamily="2"/>
              </a:rPr>
              <a:t>TCN’s </a:t>
            </a:r>
            <a:r>
              <a:rPr lang="en-US" sz="1100" dirty="0" smtClean="0">
                <a:ea typeface="Noto Sans CJK SC" pitchFamily="2"/>
                <a:cs typeface="Lohit Devanagari" pitchFamily="2"/>
              </a:rPr>
              <a:t>agent requests WPM to populate </a:t>
            </a:r>
            <a:r>
              <a:rPr lang="en-US" sz="1100" b="1" dirty="0" smtClean="0">
                <a:ea typeface="Noto Sans CJK SC" pitchFamily="2"/>
                <a:cs typeface="Lohit Devanagari" pitchFamily="2"/>
              </a:rPr>
              <a:t>LAR</a:t>
            </a:r>
            <a:r>
              <a:rPr lang="en-US" sz="1100" dirty="0" smtClean="0">
                <a:ea typeface="Noto Sans CJK SC" pitchFamily="2"/>
                <a:cs typeface="Lohit Devanagari" pitchFamily="2"/>
              </a:rPr>
              <a:t> (Local Agent </a:t>
            </a:r>
            <a:r>
              <a:rPr lang="en-US" sz="1100" dirty="0">
                <a:ea typeface="Noto Sans CJK SC" pitchFamily="2"/>
                <a:cs typeface="Lohit Devanagari" pitchFamily="2"/>
              </a:rPr>
              <a:t>Repository). __+1</a:t>
            </a:r>
            <a:endParaRPr lang="en-US" sz="1100" dirty="0" smtClean="0">
              <a:ea typeface="Noto Sans CJK SC" pitchFamily="2"/>
              <a:cs typeface="Lohit Devanagari" pitchFamily="2"/>
            </a:endParaRPr>
          </a:p>
          <a:p>
            <a:pPr marL="228600" indent="-228600" algn="just" hangingPunct="0">
              <a:buAutoNum type="arabicPeriod"/>
            </a:pPr>
            <a:r>
              <a:rPr lang="en-US" sz="1100" dirty="0">
                <a:ea typeface="Noto Sans CJK SC" pitchFamily="2"/>
                <a:cs typeface="Lohit Devanagari" pitchFamily="2"/>
              </a:rPr>
              <a:t>TCN’s </a:t>
            </a:r>
            <a:r>
              <a:rPr lang="en-US" sz="1100" dirty="0" smtClean="0">
                <a:ea typeface="Noto Sans CJK SC" pitchFamily="2"/>
                <a:cs typeface="Lohit Devanagari" pitchFamily="2"/>
              </a:rPr>
              <a:t>agent sends a request to all </a:t>
            </a:r>
            <a:r>
              <a:rPr lang="en-US" sz="1100" i="1" dirty="0" smtClean="0">
                <a:ea typeface="Noto Sans CJK SC" pitchFamily="2"/>
                <a:cs typeface="Lohit Devanagari" pitchFamily="2"/>
              </a:rPr>
              <a:t>active </a:t>
            </a:r>
            <a:r>
              <a:rPr lang="en-US" sz="1100" dirty="0" smtClean="0">
                <a:ea typeface="Noto Sans CJK SC" pitchFamily="2"/>
                <a:cs typeface="Lohit Devanagari" pitchFamily="2"/>
              </a:rPr>
              <a:t>and </a:t>
            </a:r>
            <a:r>
              <a:rPr lang="en-US" sz="1100" i="1" dirty="0" err="1" smtClean="0">
                <a:ea typeface="Noto Sans CJK SC" pitchFamily="2"/>
                <a:cs typeface="Lohit Devanagari" pitchFamily="2"/>
              </a:rPr>
              <a:t>in_coordination</a:t>
            </a:r>
            <a:r>
              <a:rPr lang="en-US" sz="1100" dirty="0" smtClean="0">
                <a:ea typeface="Noto Sans CJK SC" pitchFamily="2"/>
                <a:cs typeface="Lohit Devanagari" pitchFamily="2"/>
              </a:rPr>
              <a:t> agents telling </a:t>
            </a:r>
            <a:r>
              <a:rPr lang="en-US" sz="1100" dirty="0">
                <a:ea typeface="Noto Sans CJK SC" pitchFamily="2"/>
                <a:cs typeface="Lohit Devanagari" pitchFamily="2"/>
              </a:rPr>
              <a:t>that “</a:t>
            </a:r>
            <a:r>
              <a:rPr lang="en-US" sz="1100" i="1" dirty="0">
                <a:ea typeface="Noto Sans CJK SC" pitchFamily="2"/>
                <a:cs typeface="Lohit Devanagari" pitchFamily="2"/>
              </a:rPr>
              <a:t>If you want to join </a:t>
            </a:r>
            <a:r>
              <a:rPr lang="en-US" sz="1100" i="1" dirty="0" smtClean="0">
                <a:ea typeface="Noto Sans CJK SC" pitchFamily="2"/>
                <a:cs typeface="Lohit Devanagari" pitchFamily="2"/>
              </a:rPr>
              <a:t>coordination CHC_1.1, </a:t>
            </a:r>
            <a:r>
              <a:rPr lang="en-US" sz="1100" i="1" dirty="0">
                <a:ea typeface="Noto Sans CJK SC" pitchFamily="2"/>
                <a:cs typeface="Lohit Devanagari" pitchFamily="2"/>
              </a:rPr>
              <a:t>accept and send me your </a:t>
            </a:r>
            <a:r>
              <a:rPr lang="en-US" sz="1100" i="1" dirty="0" smtClean="0">
                <a:ea typeface="Noto Sans CJK SC" pitchFamily="2"/>
                <a:cs typeface="Lohit Devanagari" pitchFamily="2"/>
              </a:rPr>
              <a:t>PI. </a:t>
            </a:r>
            <a:r>
              <a:rPr lang="en-US" sz="1100" i="1" dirty="0">
                <a:ea typeface="Noto Sans CJK SC" pitchFamily="2"/>
                <a:cs typeface="Lohit Devanagari" pitchFamily="2"/>
              </a:rPr>
              <a:t>Otherwise, reject</a:t>
            </a:r>
            <a:r>
              <a:rPr lang="en-US" sz="1100" i="1" dirty="0" smtClean="0">
                <a:ea typeface="Noto Sans CJK SC" pitchFamily="2"/>
                <a:cs typeface="Lohit Devanagari" pitchFamily="2"/>
              </a:rPr>
              <a:t>.</a:t>
            </a:r>
            <a:r>
              <a:rPr lang="en-US" sz="1100" dirty="0" smtClean="0">
                <a:ea typeface="Noto Sans CJK SC" pitchFamily="2"/>
                <a:cs typeface="Lohit Devanagari" pitchFamily="2"/>
              </a:rPr>
              <a:t>” __+n-1</a:t>
            </a:r>
          </a:p>
          <a:p>
            <a:pPr marL="228600" indent="-228600" algn="just" hangingPunct="0">
              <a:buFontTx/>
              <a:buAutoNum type="arabicPeriod"/>
            </a:pPr>
            <a:r>
              <a:rPr lang="en-US" sz="1100" dirty="0">
                <a:ea typeface="Noto Sans CJK SC" pitchFamily="2"/>
                <a:cs typeface="Lohit Devanagari" pitchFamily="2"/>
              </a:rPr>
              <a:t>Each agent who receives this </a:t>
            </a:r>
            <a:r>
              <a:rPr lang="en-US" sz="1100" dirty="0" smtClean="0">
                <a:ea typeface="Noto Sans CJK SC" pitchFamily="2"/>
                <a:cs typeface="Lohit Devanagari" pitchFamily="2"/>
              </a:rPr>
              <a:t>message, checks </a:t>
            </a:r>
            <a:r>
              <a:rPr lang="en-US" sz="1100" dirty="0">
                <a:ea typeface="Noto Sans CJK SC" pitchFamily="2"/>
                <a:cs typeface="Lohit Devanagari" pitchFamily="2"/>
              </a:rPr>
              <a:t>if </a:t>
            </a:r>
            <a:r>
              <a:rPr lang="en-US" sz="1100" dirty="0" smtClean="0">
                <a:ea typeface="Noto Sans CJK SC" pitchFamily="2"/>
                <a:cs typeface="Lohit Devanagari" pitchFamily="2"/>
              </a:rPr>
              <a:t>its TCN </a:t>
            </a:r>
            <a:r>
              <a:rPr lang="en-US" sz="1100" dirty="0">
                <a:ea typeface="Noto Sans CJK SC" pitchFamily="2"/>
                <a:cs typeface="Lohit Devanagari" pitchFamily="2"/>
              </a:rPr>
              <a:t>is </a:t>
            </a:r>
            <a:r>
              <a:rPr lang="en-US" sz="1100" b="1" dirty="0">
                <a:ea typeface="Noto Sans CJK SC" pitchFamily="2"/>
                <a:cs typeface="Lohit Devanagari" pitchFamily="2"/>
              </a:rPr>
              <a:t>OK </a:t>
            </a:r>
            <a:r>
              <a:rPr lang="en-US" sz="1100" dirty="0">
                <a:ea typeface="Noto Sans CJK SC" pitchFamily="2"/>
                <a:cs typeface="Lohit Devanagari" pitchFamily="2"/>
              </a:rPr>
              <a:t>to participate in </a:t>
            </a:r>
            <a:r>
              <a:rPr lang="en-US" sz="1100" b="1" dirty="0">
                <a:ea typeface="Noto Sans CJK SC" pitchFamily="2"/>
                <a:cs typeface="Lohit Devanagari" pitchFamily="2"/>
              </a:rPr>
              <a:t>CHC scenario </a:t>
            </a:r>
            <a:r>
              <a:rPr lang="en-US" sz="1100" dirty="0">
                <a:ea typeface="Noto Sans CJK SC" pitchFamily="2"/>
                <a:cs typeface="Lohit Devanagari" pitchFamily="2"/>
              </a:rPr>
              <a:t>and responds accordingly (accept or reject). If </a:t>
            </a:r>
            <a:r>
              <a:rPr lang="en-US" sz="1100" dirty="0" smtClean="0">
                <a:ea typeface="Noto Sans CJK SC" pitchFamily="2"/>
                <a:cs typeface="Lohit Devanagari" pitchFamily="2"/>
              </a:rPr>
              <a:t>the agent </a:t>
            </a:r>
            <a:r>
              <a:rPr lang="en-US" sz="1100" dirty="0">
                <a:ea typeface="Noto Sans CJK SC" pitchFamily="2"/>
                <a:cs typeface="Lohit Devanagari" pitchFamily="2"/>
              </a:rPr>
              <a:t>decides that it will join the coordination, it updates its own status to </a:t>
            </a:r>
            <a:r>
              <a:rPr lang="en-US" sz="1100" i="1" dirty="0" err="1">
                <a:ea typeface="Noto Sans CJK SC" pitchFamily="2"/>
                <a:cs typeface="Lohit Devanagari" pitchFamily="2"/>
              </a:rPr>
              <a:t>in_coordination</a:t>
            </a:r>
            <a:r>
              <a:rPr lang="en-US" sz="1100" dirty="0">
                <a:ea typeface="Noto Sans CJK SC" pitchFamily="2"/>
                <a:cs typeface="Lohit Devanagari" pitchFamily="2"/>
              </a:rPr>
              <a:t> in its LAR such that it can reject kill request (from WPM) by checking its status</a:t>
            </a:r>
            <a:r>
              <a:rPr lang="en-US" sz="1100" dirty="0" smtClean="0">
                <a:ea typeface="Noto Sans CJK SC" pitchFamily="2"/>
                <a:cs typeface="Lohit Devanagari" pitchFamily="2"/>
              </a:rPr>
              <a:t>. __+n-1</a:t>
            </a:r>
          </a:p>
          <a:p>
            <a:pPr marL="228600" indent="-228600" algn="just" hangingPunct="0">
              <a:buFontTx/>
              <a:buAutoNum type="arabicPeriod"/>
            </a:pPr>
            <a:r>
              <a:rPr lang="en-US" sz="1100" dirty="0" smtClean="0">
                <a:ea typeface="Noto Sans CJK SC" pitchFamily="2"/>
                <a:cs typeface="Lohit Devanagari" pitchFamily="2"/>
              </a:rPr>
              <a:t>TCN’s agent waits for a certain amount of time to receive the responses of other agents</a:t>
            </a:r>
          </a:p>
          <a:p>
            <a:pPr marL="685800" lvl="1" indent="-228600" algn="just" hangingPunct="0">
              <a:buAutoNum type="arabicPeriod"/>
            </a:pPr>
            <a:r>
              <a:rPr lang="en-US" sz="1100" dirty="0">
                <a:ea typeface="Noto Sans CJK SC" pitchFamily="2"/>
                <a:cs typeface="Lohit Devanagari" pitchFamily="2"/>
              </a:rPr>
              <a:t>If it doesn’t receive anything from some agents during this time, it sends the same request to those agents who didn’t respond and again waits for some time</a:t>
            </a:r>
            <a:r>
              <a:rPr lang="en-US" sz="1100" dirty="0" smtClean="0">
                <a:ea typeface="Noto Sans CJK SC" pitchFamily="2"/>
                <a:cs typeface="Lohit Devanagari" pitchFamily="2"/>
              </a:rPr>
              <a:t>. __+n-1</a:t>
            </a:r>
            <a:endParaRPr lang="en-US" sz="1100" dirty="0">
              <a:ea typeface="Noto Sans CJK SC" pitchFamily="2"/>
              <a:cs typeface="Lohit Devanagari" pitchFamily="2"/>
            </a:endParaRPr>
          </a:p>
          <a:p>
            <a:pPr marL="685800" lvl="1" indent="-228600" algn="just" hangingPunct="0">
              <a:buAutoNum type="arabicPeriod"/>
            </a:pPr>
            <a:r>
              <a:rPr lang="en-US" sz="1100" dirty="0">
                <a:ea typeface="Noto Sans CJK SC" pitchFamily="2"/>
                <a:cs typeface="Lohit Devanagari" pitchFamily="2"/>
              </a:rPr>
              <a:t>If there is still no answer from some of the agents, </a:t>
            </a:r>
            <a:r>
              <a:rPr lang="en-US" sz="1100" dirty="0" smtClean="0">
                <a:ea typeface="Noto Sans CJK SC" pitchFamily="2"/>
                <a:cs typeface="Lohit Devanagari" pitchFamily="2"/>
              </a:rPr>
              <a:t>TCN’s agent </a:t>
            </a:r>
            <a:r>
              <a:rPr lang="en-US" sz="1100" dirty="0">
                <a:ea typeface="Noto Sans CJK SC" pitchFamily="2"/>
                <a:cs typeface="Lohit Devanagari" pitchFamily="2"/>
              </a:rPr>
              <a:t>proceeds with the agents who responded. </a:t>
            </a:r>
          </a:p>
          <a:p>
            <a:pPr marL="1143000" lvl="2" indent="-228600" algn="just" hangingPunct="0">
              <a:buAutoNum type="arabicPeriod"/>
            </a:pPr>
            <a:r>
              <a:rPr lang="en-US" sz="1100" dirty="0">
                <a:ea typeface="Noto Sans CJK SC" pitchFamily="2"/>
                <a:cs typeface="Lohit Devanagari" pitchFamily="2"/>
              </a:rPr>
              <a:t>If there is no response from any agent, dedicated agent aborts the coordination, informs WPM and </a:t>
            </a:r>
            <a:r>
              <a:rPr lang="en-US" sz="1100" dirty="0" smtClean="0">
                <a:ea typeface="Noto Sans CJK SC" pitchFamily="2"/>
                <a:cs typeface="Lohit Devanagari" pitchFamily="2"/>
              </a:rPr>
              <a:t>its TCN. __+2</a:t>
            </a:r>
            <a:endParaRPr lang="en-US" sz="1100" dirty="0">
              <a:ea typeface="Noto Sans CJK SC" pitchFamily="2"/>
              <a:cs typeface="Lohit Devanagari" pitchFamily="2"/>
            </a:endParaRPr>
          </a:p>
          <a:p>
            <a:pPr marL="685800" lvl="1" indent="-228600" algn="just" hangingPunct="0">
              <a:buAutoNum type="arabicPeriod"/>
            </a:pPr>
            <a:r>
              <a:rPr lang="en-US" sz="1100" dirty="0" smtClean="0">
                <a:ea typeface="Noto Sans CJK SC" pitchFamily="2"/>
                <a:cs typeface="Lohit Devanagari" pitchFamily="2"/>
              </a:rPr>
              <a:t>TCN’s </a:t>
            </a:r>
            <a:r>
              <a:rPr lang="en-US" sz="1100" dirty="0">
                <a:ea typeface="Noto Sans CJK SC" pitchFamily="2"/>
                <a:cs typeface="Lohit Devanagari" pitchFamily="2"/>
              </a:rPr>
              <a:t>agent sends a message to the agents who didn’t respond telling that they are not in coordination such that </a:t>
            </a:r>
            <a:r>
              <a:rPr lang="en-US" sz="1100" dirty="0" smtClean="0">
                <a:ea typeface="Noto Sans CJK SC" pitchFamily="2"/>
                <a:cs typeface="Lohit Devanagari" pitchFamily="2"/>
              </a:rPr>
              <a:t>they can </a:t>
            </a:r>
            <a:r>
              <a:rPr lang="en-US" sz="1100" dirty="0">
                <a:ea typeface="Noto Sans CJK SC" pitchFamily="2"/>
                <a:cs typeface="Lohit Devanagari" pitchFamily="2"/>
              </a:rPr>
              <a:t>update their status in LAR. </a:t>
            </a:r>
            <a:r>
              <a:rPr lang="en-US" sz="1100" dirty="0" smtClean="0">
                <a:ea typeface="Noto Sans CJK SC" pitchFamily="2"/>
                <a:cs typeface="Lohit Devanagari" pitchFamily="2"/>
              </a:rPr>
              <a:t>__+n-1</a:t>
            </a:r>
          </a:p>
          <a:p>
            <a:pPr marL="228600" indent="-228600" algn="just" hangingPunct="0">
              <a:buFontTx/>
              <a:buAutoNum type="arabicPeriod"/>
            </a:pPr>
            <a:r>
              <a:rPr lang="en-US" sz="1100" dirty="0">
                <a:ea typeface="Noto Sans CJK SC" pitchFamily="2"/>
                <a:cs typeface="Lohit Devanagari" pitchFamily="2"/>
              </a:rPr>
              <a:t>The agents who sent </a:t>
            </a:r>
            <a:r>
              <a:rPr lang="en-US" sz="1100" i="1" dirty="0">
                <a:ea typeface="Noto Sans CJK SC" pitchFamily="2"/>
                <a:cs typeface="Lohit Devanagari" pitchFamily="2"/>
              </a:rPr>
              <a:t>accept </a:t>
            </a:r>
            <a:r>
              <a:rPr lang="en-US" sz="1100" dirty="0" smtClean="0">
                <a:ea typeface="Noto Sans CJK SC" pitchFamily="2"/>
                <a:cs typeface="Lohit Devanagari" pitchFamily="2"/>
              </a:rPr>
              <a:t>along with </a:t>
            </a:r>
            <a:r>
              <a:rPr lang="en-US" sz="1100" dirty="0">
                <a:ea typeface="Noto Sans CJK SC" pitchFamily="2"/>
                <a:cs typeface="Lohit Devanagari" pitchFamily="2"/>
              </a:rPr>
              <a:t>their </a:t>
            </a:r>
            <a:r>
              <a:rPr lang="en-US" sz="1100" i="1" dirty="0" smtClean="0">
                <a:ea typeface="Noto Sans CJK SC" pitchFamily="2"/>
                <a:cs typeface="Lohit Devanagari" pitchFamily="2"/>
              </a:rPr>
              <a:t>PI </a:t>
            </a:r>
            <a:r>
              <a:rPr lang="en-US" sz="1100" dirty="0" smtClean="0">
                <a:ea typeface="Noto Sans CJK SC" pitchFamily="2"/>
                <a:cs typeface="Lohit Devanagari" pitchFamily="2"/>
              </a:rPr>
              <a:t>are </a:t>
            </a:r>
            <a:r>
              <a:rPr lang="en-US" sz="1100" dirty="0">
                <a:ea typeface="Noto Sans CJK SC" pitchFamily="2"/>
                <a:cs typeface="Lohit Devanagari" pitchFamily="2"/>
              </a:rPr>
              <a:t>considered to be part of </a:t>
            </a:r>
            <a:r>
              <a:rPr lang="en-US" sz="1100" dirty="0" smtClean="0">
                <a:ea typeface="Noto Sans CJK SC" pitchFamily="2"/>
                <a:cs typeface="Lohit Devanagari" pitchFamily="2"/>
              </a:rPr>
              <a:t>coordination CHC_1.1. </a:t>
            </a:r>
            <a:r>
              <a:rPr lang="en-US" sz="1100" dirty="0">
                <a:ea typeface="Noto Sans CJK SC" pitchFamily="2"/>
                <a:cs typeface="Lohit Devanagari" pitchFamily="2"/>
              </a:rPr>
              <a:t>Let’s call this set of agents as </a:t>
            </a:r>
            <a:r>
              <a:rPr lang="en-US" sz="1100" dirty="0" smtClean="0">
                <a:ea typeface="Noto Sans CJK SC" pitchFamily="2"/>
                <a:cs typeface="Lohit Devanagari" pitchFamily="2"/>
              </a:rPr>
              <a:t>CHC_1.1_agents. </a:t>
            </a:r>
          </a:p>
          <a:p>
            <a:pPr marL="228600" indent="-228600" algn="just" hangingPunct="0">
              <a:buFontTx/>
              <a:buAutoNum type="arabicPeriod"/>
            </a:pPr>
            <a:r>
              <a:rPr lang="en-US" sz="1100" dirty="0" smtClean="0">
                <a:ea typeface="Noto Sans CJK SC" pitchFamily="2"/>
                <a:cs typeface="Lohit Devanagari" pitchFamily="2"/>
              </a:rPr>
              <a:t>TCN’s agent </a:t>
            </a:r>
            <a:r>
              <a:rPr lang="en-US" sz="1100" dirty="0">
                <a:ea typeface="Noto Sans CJK SC" pitchFamily="2"/>
                <a:cs typeface="Lohit Devanagari" pitchFamily="2"/>
              </a:rPr>
              <a:t>informs WPM that </a:t>
            </a:r>
            <a:r>
              <a:rPr lang="en-US" sz="1100" dirty="0" smtClean="0">
                <a:ea typeface="Noto Sans CJK SC" pitchFamily="2"/>
                <a:cs typeface="Lohit Devanagari" pitchFamily="2"/>
              </a:rPr>
              <a:t>CHC_1.1_agents </a:t>
            </a:r>
            <a:r>
              <a:rPr lang="en-US" sz="1100" dirty="0">
                <a:ea typeface="Noto Sans CJK SC" pitchFamily="2"/>
                <a:cs typeface="Lohit Devanagari" pitchFamily="2"/>
              </a:rPr>
              <a:t>are in coordination and WPM updates their status to </a:t>
            </a:r>
            <a:r>
              <a:rPr lang="en-US" sz="1100" i="1" dirty="0" err="1">
                <a:ea typeface="Noto Sans CJK SC" pitchFamily="2"/>
                <a:cs typeface="Lohit Devanagari" pitchFamily="2"/>
              </a:rPr>
              <a:t>in_coordination</a:t>
            </a:r>
            <a:r>
              <a:rPr lang="en-US" sz="1100" dirty="0" smtClean="0">
                <a:ea typeface="Noto Sans CJK SC" pitchFamily="2"/>
                <a:cs typeface="Lohit Devanagari" pitchFamily="2"/>
              </a:rPr>
              <a:t>. __+1</a:t>
            </a:r>
          </a:p>
          <a:p>
            <a:pPr marL="228600" indent="-228600" algn="just" hangingPunct="0">
              <a:buAutoNum type="arabicPeriod"/>
            </a:pPr>
            <a:r>
              <a:rPr lang="en-US" sz="1100" dirty="0">
                <a:ea typeface="Noto Sans CJK SC" pitchFamily="2"/>
                <a:cs typeface="Lohit Devanagari" pitchFamily="2"/>
              </a:rPr>
              <a:t>TCN’s </a:t>
            </a:r>
            <a:r>
              <a:rPr lang="en-US" sz="1100" dirty="0" smtClean="0">
                <a:ea typeface="Noto Sans CJK SC" pitchFamily="2"/>
                <a:cs typeface="Lohit Devanagari" pitchFamily="2"/>
              </a:rPr>
              <a:t>agent </a:t>
            </a:r>
            <a:r>
              <a:rPr lang="en-US" sz="1100" dirty="0">
                <a:ea typeface="Noto Sans CJK SC" pitchFamily="2"/>
                <a:cs typeface="Lohit Devanagari" pitchFamily="2"/>
              </a:rPr>
              <a:t>generates CSs (Coalition Structure) of </a:t>
            </a:r>
            <a:r>
              <a:rPr lang="en-US" sz="1100" dirty="0" smtClean="0">
                <a:ea typeface="Noto Sans CJK SC" pitchFamily="2"/>
                <a:cs typeface="Lohit Devanagari" pitchFamily="2"/>
              </a:rPr>
              <a:t>CHC_1.1_agents</a:t>
            </a:r>
            <a:r>
              <a:rPr lang="en-US" sz="1100" dirty="0">
                <a:ea typeface="Noto Sans CJK SC" pitchFamily="2"/>
                <a:cs typeface="Lohit Devanagari" pitchFamily="2"/>
              </a:rPr>
              <a:t>. </a:t>
            </a:r>
          </a:p>
          <a:p>
            <a:pPr marL="228600" indent="-228600" algn="just" hangingPunct="0">
              <a:buAutoNum type="arabicPeriod"/>
            </a:pPr>
            <a:r>
              <a:rPr lang="en-US" sz="1100" dirty="0">
                <a:ea typeface="Noto Sans CJK SC" pitchFamily="2"/>
                <a:cs typeface="Lohit Devanagari" pitchFamily="2"/>
              </a:rPr>
              <a:t>TCN’s </a:t>
            </a:r>
            <a:r>
              <a:rPr lang="en-US" sz="1100" dirty="0" smtClean="0">
                <a:ea typeface="Noto Sans CJK SC" pitchFamily="2"/>
                <a:cs typeface="Lohit Devanagari" pitchFamily="2"/>
              </a:rPr>
              <a:t>agent </a:t>
            </a:r>
            <a:r>
              <a:rPr lang="en-US" sz="1100" dirty="0">
                <a:ea typeface="Noto Sans CJK SC" pitchFamily="2"/>
                <a:cs typeface="Lohit Devanagari" pitchFamily="2"/>
              </a:rPr>
              <a:t>sends the coalitions to the agents that they are member of. </a:t>
            </a:r>
            <a:r>
              <a:rPr lang="en-US" sz="1100" dirty="0" smtClean="0">
                <a:ea typeface="Noto Sans CJK SC" pitchFamily="2"/>
                <a:cs typeface="Lohit Devanagari" pitchFamily="2"/>
              </a:rPr>
              <a:t>__+n-1</a:t>
            </a:r>
            <a:endParaRPr lang="en-US" sz="1100" dirty="0">
              <a:ea typeface="Noto Sans CJK SC" pitchFamily="2"/>
              <a:cs typeface="Lohit Devanagari" pitchFamily="2"/>
            </a:endParaRPr>
          </a:p>
          <a:p>
            <a:pPr marL="228600" indent="-228600" algn="just" hangingPunct="0">
              <a:buAutoNum type="arabicPeriod"/>
            </a:pPr>
            <a:r>
              <a:rPr lang="en-US" sz="1100" dirty="0" smtClean="0">
                <a:ea typeface="Noto Sans CJK SC" pitchFamily="2"/>
                <a:cs typeface="Lohit Devanagari" pitchFamily="2"/>
              </a:rPr>
              <a:t>CHC_1.1_agents </a:t>
            </a:r>
            <a:r>
              <a:rPr lang="en-US" sz="1100" dirty="0">
                <a:ea typeface="Noto Sans CJK SC" pitchFamily="2"/>
                <a:cs typeface="Lohit Devanagari" pitchFamily="2"/>
              </a:rPr>
              <a:t>receive the coalitions and compute their individual utility values for each coalition based on their individual preferences.</a:t>
            </a:r>
          </a:p>
          <a:p>
            <a:pPr marL="228600" indent="-228600" algn="just" hangingPunct="0">
              <a:buAutoNum type="arabicPeriod"/>
            </a:pPr>
            <a:r>
              <a:rPr lang="en-US" sz="1100" dirty="0">
                <a:ea typeface="Noto Sans CJK SC" pitchFamily="2"/>
                <a:cs typeface="Lohit Devanagari" pitchFamily="2"/>
              </a:rPr>
              <a:t>Once </a:t>
            </a:r>
            <a:r>
              <a:rPr lang="en-US" sz="1100" dirty="0" smtClean="0">
                <a:ea typeface="Noto Sans CJK SC" pitchFamily="2"/>
                <a:cs typeface="Lohit Devanagari" pitchFamily="2"/>
              </a:rPr>
              <a:t>TCN’s agent </a:t>
            </a:r>
            <a:r>
              <a:rPr lang="en-US" sz="1100" dirty="0">
                <a:ea typeface="Noto Sans CJK SC" pitchFamily="2"/>
                <a:cs typeface="Lohit Devanagari" pitchFamily="2"/>
              </a:rPr>
              <a:t>collects utility values from all </a:t>
            </a:r>
            <a:r>
              <a:rPr lang="en-US" sz="1100" dirty="0" smtClean="0">
                <a:ea typeface="Noto Sans CJK SC" pitchFamily="2"/>
                <a:cs typeface="Lohit Devanagari" pitchFamily="2"/>
              </a:rPr>
              <a:t>CHC_1.1_agents</a:t>
            </a:r>
            <a:r>
              <a:rPr lang="en-US" sz="1100" dirty="0">
                <a:ea typeface="Noto Sans CJK SC" pitchFamily="2"/>
                <a:cs typeface="Lohit Devanagari" pitchFamily="2"/>
              </a:rPr>
              <a:t>, it builds CSG (Coalition Structure Generation) problem. __+n-1</a:t>
            </a:r>
          </a:p>
          <a:p>
            <a:pPr marL="228600" indent="-228600" algn="just" hangingPunct="0">
              <a:buAutoNum type="arabicPeriod"/>
            </a:pPr>
            <a:r>
              <a:rPr lang="en-US" sz="1100" dirty="0" smtClean="0">
                <a:ea typeface="Noto Sans CJK SC" pitchFamily="2"/>
                <a:cs typeface="Lohit Devanagari" pitchFamily="2"/>
              </a:rPr>
              <a:t>TCN’s agent </a:t>
            </a:r>
            <a:r>
              <a:rPr lang="en-US" sz="1100" dirty="0">
                <a:ea typeface="Noto Sans CJK SC" pitchFamily="2"/>
                <a:cs typeface="Lohit Devanagari" pitchFamily="2"/>
              </a:rPr>
              <a:t>solves the CSGP with </a:t>
            </a:r>
            <a:r>
              <a:rPr lang="en-US" sz="1100" b="1" dirty="0">
                <a:ea typeface="Noto Sans CJK SC" pitchFamily="2"/>
                <a:cs typeface="Lohit Devanagari" pitchFamily="2"/>
              </a:rPr>
              <a:t>ACS</a:t>
            </a:r>
            <a:r>
              <a:rPr lang="en-US" sz="1100" dirty="0">
                <a:ea typeface="Noto Sans CJK SC" pitchFamily="2"/>
                <a:cs typeface="Lohit Devanagari" pitchFamily="2"/>
              </a:rPr>
              <a:t> algorithm and finds a result. </a:t>
            </a:r>
          </a:p>
          <a:p>
            <a:pPr marL="228600" indent="-228600" algn="just" hangingPunct="0">
              <a:buAutoNum type="arabicPeriod"/>
            </a:pPr>
            <a:r>
              <a:rPr lang="en-US" sz="1100" dirty="0" smtClean="0">
                <a:ea typeface="Noto Sans CJK SC" pitchFamily="2"/>
                <a:cs typeface="Lohit Devanagari" pitchFamily="2"/>
              </a:rPr>
              <a:t>TCN’s agent sends the coalitions to their members. (Each agent receives the coalitions that it is member of) __+n-1</a:t>
            </a:r>
          </a:p>
          <a:p>
            <a:pPr marL="228600" indent="-228600" algn="just" hangingPunct="0">
              <a:buAutoNum type="arabicPeriod"/>
            </a:pPr>
            <a:r>
              <a:rPr lang="en-US" sz="1100" dirty="0" smtClean="0">
                <a:ea typeface="Noto Sans CJK SC" pitchFamily="2"/>
                <a:cs typeface="Lohit Devanagari" pitchFamily="2"/>
              </a:rPr>
              <a:t>Each of CHC_1.1_agents informs WPM that it is not in coordination only if it is not participating in any coordination process. Since each agent in the system will be able to initiate a single coordination process at a time, each agent can possibly be in </a:t>
            </a:r>
            <a:r>
              <a:rPr lang="en-US" sz="1100" b="1" dirty="0" smtClean="0">
                <a:ea typeface="Noto Sans CJK SC" pitchFamily="2"/>
                <a:cs typeface="Lohit Devanagari" pitchFamily="2"/>
              </a:rPr>
              <a:t>n</a:t>
            </a:r>
            <a:r>
              <a:rPr lang="en-US" sz="1100" dirty="0" smtClean="0">
                <a:ea typeface="Noto Sans CJK SC" pitchFamily="2"/>
                <a:cs typeface="Lohit Devanagari" pitchFamily="2"/>
              </a:rPr>
              <a:t> processes in parallel for a system with </a:t>
            </a:r>
            <a:r>
              <a:rPr lang="en-US" sz="1100" b="1" dirty="0" smtClean="0">
                <a:ea typeface="Noto Sans CJK SC" pitchFamily="2"/>
                <a:cs typeface="Lohit Devanagari" pitchFamily="2"/>
              </a:rPr>
              <a:t>n</a:t>
            </a:r>
            <a:r>
              <a:rPr lang="en-US" sz="1100" dirty="0" smtClean="0">
                <a:ea typeface="Noto Sans CJK SC" pitchFamily="2"/>
                <a:cs typeface="Lohit Devanagari" pitchFamily="2"/>
              </a:rPr>
              <a:t> agents. __+n</a:t>
            </a:r>
          </a:p>
          <a:p>
            <a:pPr marL="228600" indent="-228600" algn="just" hangingPunct="0">
              <a:buFontTx/>
              <a:buAutoNum type="arabicPeriod"/>
            </a:pPr>
            <a:r>
              <a:rPr lang="en-US" sz="1100" dirty="0">
                <a:ea typeface="Noto Sans CJK SC" pitchFamily="2"/>
                <a:cs typeface="Lohit Devanagari" pitchFamily="2"/>
              </a:rPr>
              <a:t>All </a:t>
            </a:r>
            <a:r>
              <a:rPr lang="en-US" sz="1100" dirty="0" smtClean="0">
                <a:ea typeface="Noto Sans CJK SC" pitchFamily="2"/>
                <a:cs typeface="Lohit Devanagari" pitchFamily="2"/>
              </a:rPr>
              <a:t>CHC_1.1_agents </a:t>
            </a:r>
            <a:r>
              <a:rPr lang="en-US" sz="1100" dirty="0">
                <a:ea typeface="Noto Sans CJK SC" pitchFamily="2"/>
                <a:cs typeface="Lohit Devanagari" pitchFamily="2"/>
              </a:rPr>
              <a:t>send the result (a rank list of coalitions from best CSs</a:t>
            </a:r>
            <a:r>
              <a:rPr lang="en-US" sz="1100" dirty="0" smtClean="0">
                <a:ea typeface="Noto Sans CJK SC" pitchFamily="2"/>
                <a:cs typeface="Lohit Devanagari" pitchFamily="2"/>
              </a:rPr>
              <a:t>) to their TCNs. </a:t>
            </a:r>
            <a:r>
              <a:rPr lang="en-US" sz="1100" dirty="0">
                <a:ea typeface="Noto Sans CJK SC" pitchFamily="2"/>
                <a:cs typeface="Lohit Devanagari" pitchFamily="2"/>
              </a:rPr>
              <a:t>Since agents don’t know the name of the TCNs of other agents, they share contact info. __+</a:t>
            </a:r>
            <a:r>
              <a:rPr lang="en-US" sz="1100" dirty="0" smtClean="0">
                <a:ea typeface="Noto Sans CJK SC" pitchFamily="2"/>
                <a:cs typeface="Lohit Devanagari" pitchFamily="2"/>
              </a:rPr>
              <a:t>n</a:t>
            </a:r>
          </a:p>
        </p:txBody>
      </p:sp>
      <mc:AlternateContent xmlns:mc="http://schemas.openxmlformats.org/markup-compatibility/2006" xmlns:a14="http://schemas.microsoft.com/office/drawing/2010/main">
        <mc:Choice Requires="a14">
          <p:sp>
            <p:nvSpPr>
              <p:cNvPr id="18" name="TextBox 17"/>
              <p:cNvSpPr txBox="1"/>
              <p:nvPr/>
            </p:nvSpPr>
            <p:spPr>
              <a:xfrm>
                <a:off x="8304898" y="5171057"/>
                <a:ext cx="3718168" cy="1180138"/>
              </a:xfrm>
              <a:prstGeom prst="rect">
                <a:avLst/>
              </a:prstGeom>
              <a:noFill/>
              <a:ln>
                <a:noFill/>
              </a:ln>
            </p:spPr>
            <p:txBody>
              <a:bodyPr wrap="square" lIns="108847" tIns="54423" rIns="108847" bIns="54423" anchorCtr="0" compatLnSpc="0">
                <a:spAutoFit/>
              </a:bodyPr>
              <a:lstStyle/>
              <a:p>
                <a:pPr algn="just" hangingPunct="0"/>
                <a:r>
                  <a:rPr lang="en-US" sz="1100" b="1" dirty="0" smtClean="0">
                    <a:ea typeface="Noto Sans CJK SC" pitchFamily="2"/>
                    <a:cs typeface="Lohit Devanagari" pitchFamily="2"/>
                  </a:rPr>
                  <a:t>Computational </a:t>
                </a:r>
                <a:r>
                  <a:rPr lang="en-US" sz="1100" dirty="0" smtClean="0">
                    <a:ea typeface="Noto Sans CJK SC" pitchFamily="2"/>
                    <a:cs typeface="Lohit Devanagari" pitchFamily="2"/>
                  </a:rPr>
                  <a:t>complexity for </a:t>
                </a:r>
                <a:r>
                  <a:rPr lang="en-US" sz="1100" b="1" dirty="0" smtClean="0">
                    <a:ea typeface="Noto Sans CJK SC" pitchFamily="2"/>
                    <a:cs typeface="Lohit Devanagari" pitchFamily="2"/>
                  </a:rPr>
                  <a:t>n</a:t>
                </a:r>
                <a:r>
                  <a:rPr lang="en-US" sz="1100" dirty="0" smtClean="0">
                    <a:ea typeface="Noto Sans CJK SC" pitchFamily="2"/>
                    <a:cs typeface="Lohit Devanagari" pitchFamily="2"/>
                  </a:rPr>
                  <a:t> agents:</a:t>
                </a:r>
              </a:p>
              <a:p>
                <a:pPr algn="just" hangingPunct="0"/>
                <a:r>
                  <a:rPr lang="en-US" sz="1100" dirty="0" smtClean="0">
                    <a:ea typeface="Noto Sans CJK SC" pitchFamily="2"/>
                    <a:cs typeface="Lohit Devanagari" pitchFamily="2"/>
                  </a:rPr>
                  <a:t>ACS is </a:t>
                </a:r>
                <a14:m>
                  <m:oMath xmlns:m="http://schemas.openxmlformats.org/officeDocument/2006/math">
                    <m:r>
                      <a:rPr lang="ar-AE" sz="1100" b="1" i="1">
                        <a:latin typeface="Cambria Math" panose="02040503050406030204" pitchFamily="18" charset="0"/>
                      </a:rPr>
                      <m:t>𝑶</m:t>
                    </m:r>
                    <m:r>
                      <a:rPr lang="ar-AE" sz="1100" b="1" i="1">
                        <a:latin typeface="Cambria Math" panose="02040503050406030204" pitchFamily="18" charset="0"/>
                      </a:rPr>
                      <m:t>(</m:t>
                    </m:r>
                    <m:sSup>
                      <m:sSupPr>
                        <m:ctrlPr>
                          <a:rPr lang="ar-AE" sz="1100" b="1" i="1">
                            <a:latin typeface="Cambria Math" panose="02040503050406030204" pitchFamily="18" charset="0"/>
                          </a:rPr>
                        </m:ctrlPr>
                      </m:sSupPr>
                      <m:e>
                        <m:r>
                          <a:rPr lang="ar-AE" sz="1100" b="1" i="1">
                            <a:latin typeface="Cambria Math" panose="02040503050406030204" pitchFamily="18" charset="0"/>
                          </a:rPr>
                          <m:t>𝒏</m:t>
                        </m:r>
                      </m:e>
                      <m:sup>
                        <m:r>
                          <a:rPr lang="ar-AE" sz="1100" b="1" i="1">
                            <a:latin typeface="Cambria Math" panose="02040503050406030204" pitchFamily="18" charset="0"/>
                          </a:rPr>
                          <m:t>𝟐</m:t>
                        </m:r>
                      </m:sup>
                    </m:sSup>
                    <m:r>
                      <a:rPr lang="ar-AE" sz="1100" b="1" i="1">
                        <a:latin typeface="Cambria Math" panose="02040503050406030204" pitchFamily="18" charset="0"/>
                      </a:rPr>
                      <m:t>×</m:t>
                    </m:r>
                    <m:f>
                      <m:fPr>
                        <m:ctrlPr>
                          <a:rPr lang="ar-AE" sz="1100" b="1" i="1">
                            <a:latin typeface="Cambria Math" panose="02040503050406030204" pitchFamily="18" charset="0"/>
                          </a:rPr>
                        </m:ctrlPr>
                      </m:fPr>
                      <m:num>
                        <m:sSup>
                          <m:sSupPr>
                            <m:ctrlPr>
                              <a:rPr lang="ar-AE" sz="1100" b="1" i="1">
                                <a:latin typeface="Cambria Math" panose="02040503050406030204" pitchFamily="18" charset="0"/>
                              </a:rPr>
                            </m:ctrlPr>
                          </m:sSupPr>
                          <m:e>
                            <m:r>
                              <a:rPr lang="ar-AE" sz="1100" b="1" i="1">
                                <a:latin typeface="Cambria Math" panose="02040503050406030204" pitchFamily="18" charset="0"/>
                              </a:rPr>
                              <m:t>𝒆</m:t>
                            </m:r>
                          </m:e>
                          <m:sup>
                            <m:r>
                              <a:rPr lang="ar-AE" sz="1100" b="1" i="1">
                                <a:latin typeface="Cambria Math" panose="02040503050406030204" pitchFamily="18" charset="0"/>
                              </a:rPr>
                              <m:t>𝝅</m:t>
                            </m:r>
                            <m:rad>
                              <m:radPr>
                                <m:degHide m:val="on"/>
                                <m:ctrlPr>
                                  <a:rPr lang="ar-AE" sz="1100" b="1" i="1">
                                    <a:latin typeface="Cambria Math" panose="02040503050406030204" pitchFamily="18" charset="0"/>
                                  </a:rPr>
                                </m:ctrlPr>
                              </m:radPr>
                              <m:deg/>
                              <m:e>
                                <m:f>
                                  <m:fPr>
                                    <m:ctrlPr>
                                      <a:rPr lang="ar-AE" sz="1100" b="1" i="1">
                                        <a:latin typeface="Cambria Math" panose="02040503050406030204" pitchFamily="18" charset="0"/>
                                      </a:rPr>
                                    </m:ctrlPr>
                                  </m:fPr>
                                  <m:num>
                                    <m:r>
                                      <a:rPr lang="ar-AE" sz="1100" b="1" i="1">
                                        <a:latin typeface="Cambria Math" panose="02040503050406030204" pitchFamily="18" charset="0"/>
                                      </a:rPr>
                                      <m:t>𝟐</m:t>
                                    </m:r>
                                    <m:r>
                                      <a:rPr lang="ar-AE" sz="1100" b="1" i="1">
                                        <a:latin typeface="Cambria Math" panose="02040503050406030204" pitchFamily="18" charset="0"/>
                                      </a:rPr>
                                      <m:t>𝒏</m:t>
                                    </m:r>
                                  </m:num>
                                  <m:den>
                                    <m:r>
                                      <a:rPr lang="ar-AE" sz="1100" b="1" i="1">
                                        <a:latin typeface="Cambria Math" panose="02040503050406030204" pitchFamily="18" charset="0"/>
                                      </a:rPr>
                                      <m:t>𝟑</m:t>
                                    </m:r>
                                  </m:den>
                                </m:f>
                              </m:e>
                            </m:rad>
                            <m:r>
                              <a:rPr lang="ar-AE" sz="1100" b="1" i="1">
                                <a:latin typeface="Cambria Math" panose="02040503050406030204" pitchFamily="18" charset="0"/>
                              </a:rPr>
                              <m:t> </m:t>
                            </m:r>
                          </m:sup>
                        </m:sSup>
                      </m:num>
                      <m:den>
                        <m:r>
                          <a:rPr lang="ar-AE" sz="1100" b="1" i="1">
                            <a:latin typeface="Cambria Math" panose="02040503050406030204" pitchFamily="18" charset="0"/>
                          </a:rPr>
                          <m:t>𝒏</m:t>
                        </m:r>
                      </m:den>
                    </m:f>
                    <m:r>
                      <a:rPr lang="ar-AE" sz="1100" b="1" i="1">
                        <a:latin typeface="Cambria Math" panose="02040503050406030204" pitchFamily="18" charset="0"/>
                      </a:rPr>
                      <m:t>)</m:t>
                    </m:r>
                  </m:oMath>
                </a14:m>
                <a:endParaRPr lang="en-US" sz="1100" b="1" dirty="0" smtClean="0">
                  <a:ea typeface="Noto Sans CJK SC" pitchFamily="2"/>
                  <a:cs typeface="Lohit Devanagari" pitchFamily="2"/>
                </a:endParaRPr>
              </a:p>
              <a:p>
                <a:pPr algn="just" hangingPunct="0"/>
                <a:endParaRPr lang="en-US" sz="1100" b="1" dirty="0" smtClean="0">
                  <a:ea typeface="Noto Sans CJK SC" pitchFamily="2"/>
                  <a:cs typeface="Lohit Devanagari" pitchFamily="2"/>
                </a:endParaRPr>
              </a:p>
              <a:p>
                <a:pPr algn="just" hangingPunct="0"/>
                <a:r>
                  <a:rPr lang="en-US" sz="1100" b="1" dirty="0" smtClean="0">
                    <a:ea typeface="Noto Sans CJK SC" pitchFamily="2"/>
                    <a:cs typeface="Lohit Devanagari" pitchFamily="2"/>
                  </a:rPr>
                  <a:t>Communication </a:t>
                </a:r>
                <a:r>
                  <a:rPr lang="en-US" sz="1100" dirty="0" smtClean="0">
                    <a:ea typeface="Noto Sans CJK SC" pitchFamily="2"/>
                    <a:cs typeface="Lohit Devanagari" pitchFamily="2"/>
                  </a:rPr>
                  <a:t>complexity for </a:t>
                </a:r>
                <a:r>
                  <a:rPr lang="en-US" sz="1100" b="1" dirty="0" smtClean="0">
                    <a:ea typeface="Noto Sans CJK SC" pitchFamily="2"/>
                    <a:cs typeface="Lohit Devanagari" pitchFamily="2"/>
                  </a:rPr>
                  <a:t>n</a:t>
                </a:r>
                <a:r>
                  <a:rPr lang="en-US" sz="1100" dirty="0" smtClean="0">
                    <a:ea typeface="Noto Sans CJK SC" pitchFamily="2"/>
                    <a:cs typeface="Lohit Devanagari" pitchFamily="2"/>
                  </a:rPr>
                  <a:t> agents</a:t>
                </a:r>
                <a:r>
                  <a:rPr lang="en-US" sz="1100" b="1" dirty="0" smtClean="0">
                    <a:ea typeface="Noto Sans CJK SC" pitchFamily="2"/>
                    <a:cs typeface="Lohit Devanagari" pitchFamily="2"/>
                  </a:rPr>
                  <a:t>:  </a:t>
                </a:r>
              </a:p>
              <a:p>
                <a:pPr algn="just" hangingPunct="0"/>
                <a:r>
                  <a:rPr lang="en-US" sz="1100" b="1" dirty="0" smtClean="0">
                    <a:ea typeface="Noto Sans CJK SC" pitchFamily="2"/>
                    <a:cs typeface="Lohit Devanagari" pitchFamily="2"/>
                  </a:rPr>
                  <a:t>7n-3</a:t>
                </a:r>
                <a:endParaRPr lang="en-US" sz="1100" dirty="0" smtClean="0">
                  <a:ea typeface="Noto Sans CJK SC" pitchFamily="2"/>
                  <a:cs typeface="Lohit Devanagari" pitchFamily="2"/>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304898" y="5171057"/>
                <a:ext cx="3718168" cy="1180138"/>
              </a:xfrm>
              <a:prstGeom prst="rect">
                <a:avLst/>
              </a:prstGeom>
              <a:blipFill rotWithShape="0">
                <a:blip r:embed="rId3"/>
                <a:stretch>
                  <a:fillRect b="-2062"/>
                </a:stretch>
              </a:blipFill>
              <a:ln>
                <a:noFill/>
              </a:ln>
            </p:spPr>
            <p:txBody>
              <a:bodyPr/>
              <a:lstStyle/>
              <a:p>
                <a:r>
                  <a:rPr lang="">
                    <a:noFill/>
                  </a:rPr>
                  <a:t> </a:t>
                </a:r>
              </a:p>
            </p:txBody>
          </p:sp>
        </mc:Fallback>
      </mc:AlternateContent>
      <p:sp>
        <p:nvSpPr>
          <p:cNvPr id="19" name="TextBox 18"/>
          <p:cNvSpPr txBox="1"/>
          <p:nvPr/>
        </p:nvSpPr>
        <p:spPr>
          <a:xfrm>
            <a:off x="8304898" y="565485"/>
            <a:ext cx="3718168" cy="4415575"/>
          </a:xfrm>
          <a:prstGeom prst="rect">
            <a:avLst/>
          </a:prstGeom>
          <a:noFill/>
          <a:ln>
            <a:noFill/>
          </a:ln>
        </p:spPr>
        <p:txBody>
          <a:bodyPr wrap="square" lIns="108847" tIns="54423" rIns="108847" bIns="54423" anchorCtr="0" compatLnSpc="0">
            <a:spAutoFit/>
          </a:bodyPr>
          <a:lstStyle/>
          <a:p>
            <a:pPr algn="just" hangingPunct="0"/>
            <a:r>
              <a:rPr lang="en-US" sz="1100" dirty="0" smtClean="0">
                <a:ea typeface="Noto Sans CJK SC" pitchFamily="2"/>
                <a:cs typeface="Lohit Devanagari" pitchFamily="2"/>
              </a:rPr>
              <a:t>A CHC result </a:t>
            </a:r>
            <a:r>
              <a:rPr lang="en-US" sz="1100" b="1" dirty="0" smtClean="0">
                <a:ea typeface="Noto Sans CJK SC" pitchFamily="2"/>
                <a:cs typeface="Lohit Devanagari" pitchFamily="2"/>
              </a:rPr>
              <a:t>completely </a:t>
            </a:r>
            <a:r>
              <a:rPr lang="en-US" sz="1100" dirty="0" smtClean="0">
                <a:ea typeface="Noto Sans CJK SC" pitchFamily="2"/>
                <a:cs typeface="Lohit Devanagari" pitchFamily="2"/>
              </a:rPr>
              <a:t>depends on the </a:t>
            </a:r>
            <a:r>
              <a:rPr lang="en-US" sz="1100" b="1" dirty="0" smtClean="0">
                <a:ea typeface="Noto Sans CJK SC" pitchFamily="2"/>
                <a:cs typeface="Lohit Devanagari" pitchFamily="2"/>
              </a:rPr>
              <a:t>participants</a:t>
            </a:r>
            <a:r>
              <a:rPr lang="en-US" sz="1100" dirty="0" smtClean="0">
                <a:ea typeface="Noto Sans CJK SC" pitchFamily="2"/>
                <a:cs typeface="Lohit Devanagari" pitchFamily="2"/>
              </a:rPr>
              <a:t>, their </a:t>
            </a:r>
            <a:r>
              <a:rPr lang="en-US" sz="1100" b="1" dirty="0" smtClean="0">
                <a:ea typeface="Noto Sans CJK SC" pitchFamily="2"/>
                <a:cs typeface="Lohit Devanagari" pitchFamily="2"/>
              </a:rPr>
              <a:t>personal info </a:t>
            </a:r>
            <a:r>
              <a:rPr lang="en-US" sz="1100" dirty="0" smtClean="0">
                <a:ea typeface="Noto Sans CJK SC" pitchFamily="2"/>
                <a:cs typeface="Lohit Devanagari" pitchFamily="2"/>
              </a:rPr>
              <a:t>and their </a:t>
            </a:r>
            <a:r>
              <a:rPr lang="en-US" sz="1100" b="1" dirty="0" smtClean="0">
                <a:ea typeface="Noto Sans CJK SC" pitchFamily="2"/>
                <a:cs typeface="Lohit Devanagari" pitchFamily="2"/>
              </a:rPr>
              <a:t>individual preferences</a:t>
            </a:r>
            <a:r>
              <a:rPr lang="en-US" sz="1100" dirty="0" smtClean="0">
                <a:ea typeface="Noto Sans CJK SC" pitchFamily="2"/>
                <a:cs typeface="Lohit Devanagari" pitchFamily="2"/>
              </a:rPr>
              <a:t>. Therefore, any change in any of these creates a new problem/game. </a:t>
            </a:r>
          </a:p>
          <a:p>
            <a:pPr algn="just" hangingPunct="0"/>
            <a:endParaRPr lang="en-US" sz="1100" b="1" dirty="0" smtClean="0">
              <a:ea typeface="Noto Sans CJK SC" pitchFamily="2"/>
              <a:cs typeface="Lohit Devanagari" pitchFamily="2"/>
            </a:endParaRPr>
          </a:p>
          <a:p>
            <a:pPr algn="just" hangingPunct="0"/>
            <a:endParaRPr lang="en-US" sz="1100" b="1" dirty="0" smtClean="0">
              <a:ea typeface="Noto Sans CJK SC" pitchFamily="2"/>
              <a:cs typeface="Lohit Devanagari" pitchFamily="2"/>
            </a:endParaRPr>
          </a:p>
          <a:p>
            <a:pPr algn="just" hangingPunct="0"/>
            <a:r>
              <a:rPr lang="en-US" sz="1100" b="1" dirty="0" smtClean="0">
                <a:ea typeface="Noto Sans CJK SC" pitchFamily="2"/>
                <a:cs typeface="Lohit Devanagari" pitchFamily="2"/>
              </a:rPr>
              <a:t>Assumption </a:t>
            </a:r>
            <a:r>
              <a:rPr lang="en-US" sz="1100" b="1" dirty="0">
                <a:ea typeface="Noto Sans CJK SC" pitchFamily="2"/>
                <a:cs typeface="Lohit Devanagari" pitchFamily="2"/>
              </a:rPr>
              <a:t>1. </a:t>
            </a:r>
            <a:r>
              <a:rPr lang="en-US" sz="1100" dirty="0">
                <a:ea typeface="Noto Sans CJK SC" pitchFamily="2"/>
                <a:cs typeface="Lohit Devanagari" pitchFamily="2"/>
              </a:rPr>
              <a:t>No agent will enter or leave the running coordination </a:t>
            </a:r>
            <a:r>
              <a:rPr lang="en-US" sz="1100" dirty="0" smtClean="0">
                <a:ea typeface="Noto Sans CJK SC" pitchFamily="2"/>
                <a:cs typeface="Lohit Devanagari" pitchFamily="2"/>
              </a:rPr>
              <a:t>process. In other words, a coordination process ends with the same set of agents it started with. </a:t>
            </a:r>
            <a:endParaRPr lang="en-US" sz="1100" dirty="0">
              <a:ea typeface="Noto Sans CJK SC" pitchFamily="2"/>
              <a:cs typeface="Lohit Devanagari" pitchFamily="2"/>
            </a:endParaRPr>
          </a:p>
          <a:p>
            <a:pPr algn="just" hangingPunct="0"/>
            <a:endParaRPr lang="en-US" sz="1100" b="1" dirty="0" smtClean="0">
              <a:ea typeface="Noto Sans CJK SC" pitchFamily="2"/>
              <a:cs typeface="Lohit Devanagari" pitchFamily="2"/>
            </a:endParaRPr>
          </a:p>
          <a:p>
            <a:pPr algn="just" hangingPunct="0"/>
            <a:r>
              <a:rPr lang="en-US" sz="1100" dirty="0" smtClean="0">
                <a:ea typeface="Noto Sans CJK SC" pitchFamily="2"/>
                <a:cs typeface="Lohit Devanagari" pitchFamily="2"/>
              </a:rPr>
              <a:t>Following functionalities are important for CHC protocol and to be provided by </a:t>
            </a:r>
            <a:r>
              <a:rPr lang="en-US" sz="1100" dirty="0" err="1" smtClean="0">
                <a:ea typeface="Noto Sans CJK SC" pitchFamily="2"/>
                <a:cs typeface="Lohit Devanagari" pitchFamily="2"/>
              </a:rPr>
              <a:t>MyWelcome</a:t>
            </a:r>
            <a:r>
              <a:rPr lang="en-US" sz="1100" dirty="0" smtClean="0">
                <a:ea typeface="Noto Sans CJK SC" pitchFamily="2"/>
                <a:cs typeface="Lohit Devanagari" pitchFamily="2"/>
              </a:rPr>
              <a:t> app:</a:t>
            </a:r>
            <a:endParaRPr lang="en-US" sz="1100" dirty="0">
              <a:ea typeface="Noto Sans CJK SC" pitchFamily="2"/>
              <a:cs typeface="Lohit Devanagari" pitchFamily="2"/>
            </a:endParaRPr>
          </a:p>
          <a:p>
            <a:pPr marL="228600" indent="-228600" algn="just" hangingPunct="0">
              <a:buAutoNum type="alphaLcParenR"/>
            </a:pPr>
            <a:r>
              <a:rPr lang="en-US" sz="1100" dirty="0" smtClean="0">
                <a:ea typeface="Noto Sans CJK SC" pitchFamily="2"/>
                <a:cs typeface="Lohit Devanagari" pitchFamily="2"/>
              </a:rPr>
              <a:t>Specify </a:t>
            </a:r>
            <a:r>
              <a:rPr lang="en-US" sz="1100" dirty="0">
                <a:ea typeface="Noto Sans CJK SC" pitchFamily="2"/>
                <a:cs typeface="Lohit Devanagari" pitchFamily="2"/>
              </a:rPr>
              <a:t>Personal Info (</a:t>
            </a:r>
            <a:r>
              <a:rPr lang="en-US" sz="1100" b="1" dirty="0" smtClean="0">
                <a:ea typeface="Noto Sans CJK SC" pitchFamily="2"/>
                <a:cs typeface="Lohit Devanagari" pitchFamily="2"/>
              </a:rPr>
              <a:t>PI</a:t>
            </a:r>
            <a:r>
              <a:rPr lang="en-US" sz="1100" dirty="0" smtClean="0">
                <a:ea typeface="Noto Sans CJK SC" pitchFamily="2"/>
                <a:cs typeface="Lohit Devanagari" pitchFamily="2"/>
              </a:rPr>
              <a:t>), </a:t>
            </a:r>
          </a:p>
          <a:p>
            <a:pPr marL="228600" indent="-228600" algn="just" hangingPunct="0">
              <a:buAutoNum type="alphaLcParenR"/>
            </a:pPr>
            <a:r>
              <a:rPr lang="en-US" sz="1100" dirty="0" smtClean="0">
                <a:ea typeface="Noto Sans CJK SC" pitchFamily="2"/>
                <a:cs typeface="Lohit Devanagari" pitchFamily="2"/>
              </a:rPr>
              <a:t>Specify </a:t>
            </a:r>
            <a:r>
              <a:rPr lang="en-US" sz="1100" dirty="0">
                <a:ea typeface="Noto Sans CJK SC" pitchFamily="2"/>
                <a:cs typeface="Lohit Devanagari" pitchFamily="2"/>
              </a:rPr>
              <a:t>Individual Preferences (</a:t>
            </a:r>
            <a:r>
              <a:rPr lang="en-US" sz="1100" b="1" dirty="0">
                <a:ea typeface="Noto Sans CJK SC" pitchFamily="2"/>
                <a:cs typeface="Lohit Devanagari" pitchFamily="2"/>
              </a:rPr>
              <a:t>IP</a:t>
            </a:r>
            <a:r>
              <a:rPr lang="en-US" sz="1100" dirty="0" smtClean="0">
                <a:ea typeface="Noto Sans CJK SC" pitchFamily="2"/>
                <a:cs typeface="Lohit Devanagari" pitchFamily="2"/>
              </a:rPr>
              <a:t>), </a:t>
            </a:r>
          </a:p>
          <a:p>
            <a:pPr marL="228600" indent="-228600" algn="just" hangingPunct="0">
              <a:buAutoNum type="alphaLcParenR"/>
            </a:pPr>
            <a:r>
              <a:rPr lang="en-US" sz="1100" dirty="0" smtClean="0">
                <a:ea typeface="Noto Sans CJK SC" pitchFamily="2"/>
                <a:cs typeface="Lohit Devanagari" pitchFamily="2"/>
              </a:rPr>
              <a:t>Request </a:t>
            </a:r>
            <a:r>
              <a:rPr lang="en-US" sz="1100" dirty="0">
                <a:ea typeface="Noto Sans CJK SC" pitchFamily="2"/>
                <a:cs typeface="Lohit Devanagari" pitchFamily="2"/>
              </a:rPr>
              <a:t>CHC with Request Button (</a:t>
            </a:r>
            <a:r>
              <a:rPr lang="en-US" sz="1100" b="1" dirty="0">
                <a:ea typeface="Noto Sans CJK SC" pitchFamily="2"/>
                <a:cs typeface="Lohit Devanagari" pitchFamily="2"/>
              </a:rPr>
              <a:t>RB</a:t>
            </a:r>
            <a:r>
              <a:rPr lang="en-US" sz="1100" dirty="0" smtClean="0">
                <a:ea typeface="Noto Sans CJK SC" pitchFamily="2"/>
                <a:cs typeface="Lohit Devanagari" pitchFamily="2"/>
              </a:rPr>
              <a:t>), </a:t>
            </a:r>
          </a:p>
          <a:p>
            <a:pPr marL="228600" indent="-228600" algn="just" hangingPunct="0">
              <a:buAutoNum type="alphaLcParenR"/>
            </a:pPr>
            <a:r>
              <a:rPr lang="en-US" sz="1100" dirty="0" smtClean="0">
                <a:ea typeface="Noto Sans CJK SC" pitchFamily="2"/>
                <a:cs typeface="Lohit Devanagari" pitchFamily="2"/>
              </a:rPr>
              <a:t>Cancel </a:t>
            </a:r>
            <a:r>
              <a:rPr lang="en-US" sz="1100" dirty="0">
                <a:ea typeface="Noto Sans CJK SC" pitchFamily="2"/>
                <a:cs typeface="Lohit Devanagari" pitchFamily="2"/>
              </a:rPr>
              <a:t>CHC with Cancel Button (</a:t>
            </a:r>
            <a:r>
              <a:rPr lang="en-US" sz="1100" b="1" dirty="0">
                <a:ea typeface="Noto Sans CJK SC" pitchFamily="2"/>
                <a:cs typeface="Lohit Devanagari" pitchFamily="2"/>
              </a:rPr>
              <a:t>CB</a:t>
            </a:r>
            <a:r>
              <a:rPr lang="en-US" sz="1100" dirty="0">
                <a:ea typeface="Noto Sans CJK SC" pitchFamily="2"/>
                <a:cs typeface="Lohit Devanagari" pitchFamily="2"/>
              </a:rPr>
              <a:t>)</a:t>
            </a:r>
          </a:p>
          <a:p>
            <a:pPr algn="just" hangingPunct="0"/>
            <a:endParaRPr lang="en-US" sz="1100" b="1" dirty="0" smtClean="0">
              <a:ea typeface="Noto Sans CJK SC" pitchFamily="2"/>
              <a:cs typeface="Lohit Devanagari" pitchFamily="2"/>
            </a:endParaRPr>
          </a:p>
          <a:p>
            <a:pPr algn="just" hangingPunct="0"/>
            <a:r>
              <a:rPr lang="en-US" sz="1100" b="1" dirty="0" smtClean="0">
                <a:ea typeface="Noto Sans CJK SC" pitchFamily="2"/>
                <a:cs typeface="Lohit Devanagari" pitchFamily="2"/>
              </a:rPr>
              <a:t>Rule </a:t>
            </a:r>
            <a:r>
              <a:rPr lang="en-US" sz="1100" b="1" dirty="0">
                <a:ea typeface="Noto Sans CJK SC" pitchFamily="2"/>
                <a:cs typeface="Lohit Devanagari" pitchFamily="2"/>
              </a:rPr>
              <a:t>1</a:t>
            </a:r>
            <a:r>
              <a:rPr lang="en-US" sz="1100" dirty="0">
                <a:ea typeface="Noto Sans CJK SC" pitchFamily="2"/>
                <a:cs typeface="Lohit Devanagari" pitchFamily="2"/>
              </a:rPr>
              <a:t>. If the agent of the TCN is running its own CHC process, then the TCN cannot modify his/her PI and IP. Therefore, RB will be disabled and CB will be enabled.</a:t>
            </a:r>
          </a:p>
          <a:p>
            <a:pPr algn="just" hangingPunct="0"/>
            <a:endParaRPr lang="en-US" sz="1100" b="1" dirty="0" smtClean="0">
              <a:ea typeface="Noto Sans CJK SC" pitchFamily="2"/>
              <a:cs typeface="Lohit Devanagari" pitchFamily="2"/>
            </a:endParaRPr>
          </a:p>
          <a:p>
            <a:pPr algn="just" hangingPunct="0"/>
            <a:r>
              <a:rPr lang="en-US" sz="1100" b="1" dirty="0" smtClean="0">
                <a:ea typeface="Noto Sans CJK SC" pitchFamily="2"/>
                <a:cs typeface="Lohit Devanagari" pitchFamily="2"/>
              </a:rPr>
              <a:t>Rule </a:t>
            </a:r>
            <a:r>
              <a:rPr lang="en-US" sz="1100" b="1" dirty="0">
                <a:ea typeface="Noto Sans CJK SC" pitchFamily="2"/>
                <a:cs typeface="Lohit Devanagari" pitchFamily="2"/>
              </a:rPr>
              <a:t>2</a:t>
            </a:r>
            <a:r>
              <a:rPr lang="en-US" sz="1100" dirty="0">
                <a:ea typeface="Noto Sans CJK SC" pitchFamily="2"/>
                <a:cs typeface="Lohit Devanagari" pitchFamily="2"/>
              </a:rPr>
              <a:t>. If the agent of the TCN is not running its own CHC process, then the TCN can request a CHC result even though the agent is participating in some other coordination processes which were initialized by other agents. Therefore, RB will be enabled. </a:t>
            </a:r>
          </a:p>
        </p:txBody>
      </p:sp>
    </p:spTree>
    <p:extLst>
      <p:ext uri="{BB962C8B-B14F-4D97-AF65-F5344CB8AC3E}">
        <p14:creationId xmlns:p14="http://schemas.microsoft.com/office/powerpoint/2010/main" val="240947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lvl="0"/>
            <a:fld id="{88C06B5F-4545-4B51-AF4F-0D4E2B6B02E9}" type="slidenum">
              <a:t>2</a:t>
            </a:fld>
            <a:endParaRPr lang="en-US"/>
          </a:p>
        </p:txBody>
      </p:sp>
      <p:sp>
        <p:nvSpPr>
          <p:cNvPr id="2" name="Title 1"/>
          <p:cNvSpPr txBox="1">
            <a:spLocks noGrp="1"/>
          </p:cNvSpPr>
          <p:nvPr>
            <p:ph type="title" idx="4294967295"/>
          </p:nvPr>
        </p:nvSpPr>
        <p:spPr>
          <a:xfrm>
            <a:off x="462820" y="272553"/>
            <a:ext cx="10971300" cy="305786"/>
          </a:xfrm>
        </p:spPr>
        <p:txBody>
          <a:bodyPr>
            <a:noAutofit/>
          </a:bodyPr>
          <a:lstStyle/>
          <a:p>
            <a:pPr algn="ctr" hangingPunct="0"/>
            <a:r>
              <a:rPr lang="en-US" sz="1800" b="1" dirty="0" smtClean="0">
                <a:ea typeface="Noto Sans CJK SC" pitchFamily="2"/>
                <a:cs typeface="Lohit Devanagari" pitchFamily="2"/>
              </a:rPr>
              <a:t>Possible Problems in CHC Scenario</a:t>
            </a:r>
            <a:endParaRPr lang="en-US" sz="1800" b="1" dirty="0">
              <a:ea typeface="Noto Sans CJK SC" pitchFamily="2"/>
              <a:cs typeface="Lohit Devanagari" pitchFamily="2"/>
            </a:endParaRPr>
          </a:p>
        </p:txBody>
      </p:sp>
      <p:sp>
        <p:nvSpPr>
          <p:cNvPr id="51" name="TextBox 50"/>
          <p:cNvSpPr txBox="1"/>
          <p:nvPr/>
        </p:nvSpPr>
        <p:spPr>
          <a:xfrm>
            <a:off x="462821" y="578339"/>
            <a:ext cx="10890980" cy="2693308"/>
          </a:xfrm>
          <a:prstGeom prst="rect">
            <a:avLst/>
          </a:prstGeom>
          <a:noFill/>
          <a:ln>
            <a:noFill/>
          </a:ln>
        </p:spPr>
        <p:txBody>
          <a:bodyPr wrap="square" lIns="108847" tIns="54423" rIns="108847" bIns="54423" anchorCtr="0" compatLnSpc="0">
            <a:spAutoFit/>
          </a:bodyPr>
          <a:lstStyle/>
          <a:p>
            <a:pPr algn="just" hangingPunct="0"/>
            <a:r>
              <a:rPr lang="en-US" sz="1100" b="1" dirty="0" smtClean="0">
                <a:ea typeface="Noto Sans CJK SC" pitchFamily="2"/>
                <a:cs typeface="Lohit Devanagari" pitchFamily="2"/>
              </a:rPr>
              <a:t>Problem 1</a:t>
            </a:r>
            <a:r>
              <a:rPr lang="en-US" sz="1100" dirty="0" smtClean="0">
                <a:ea typeface="Noto Sans CJK SC" pitchFamily="2"/>
                <a:cs typeface="Lohit Devanagari" pitchFamily="2"/>
              </a:rPr>
              <a:t>. Since there can be n coordination processes at the same time for n agents, will each TCN receive n results? It could be very disturbing if a TCN would receive 500 notifications in an hour. </a:t>
            </a:r>
          </a:p>
          <a:p>
            <a:pPr algn="just" hangingPunct="0"/>
            <a:r>
              <a:rPr lang="en-US" sz="1100" b="1" dirty="0" smtClean="0">
                <a:ea typeface="Noto Sans CJK SC" pitchFamily="2"/>
                <a:cs typeface="Lohit Devanagari" pitchFamily="2"/>
              </a:rPr>
              <a:t>Solution</a:t>
            </a:r>
            <a:r>
              <a:rPr lang="en-US" sz="1100" dirty="0" smtClean="0">
                <a:ea typeface="Noto Sans CJK SC" pitchFamily="2"/>
                <a:cs typeface="Lohit Devanagari" pitchFamily="2"/>
              </a:rPr>
              <a:t>: Each TCN will be able to indicate whether he/she wants to receive the results of other coordination processes. </a:t>
            </a:r>
          </a:p>
          <a:p>
            <a:pPr algn="just" hangingPunct="0"/>
            <a:endParaRPr lang="en-US" sz="1100" dirty="0">
              <a:ea typeface="Noto Sans CJK SC" pitchFamily="2"/>
              <a:cs typeface="Lohit Devanagari" pitchFamily="2"/>
            </a:endParaRPr>
          </a:p>
          <a:p>
            <a:pPr algn="just" hangingPunct="0"/>
            <a:r>
              <a:rPr lang="en-US" sz="1100" b="1" dirty="0" smtClean="0">
                <a:ea typeface="Noto Sans CJK SC" pitchFamily="2"/>
                <a:cs typeface="Lohit Devanagari" pitchFamily="2"/>
              </a:rPr>
              <a:t>Problem 2</a:t>
            </a:r>
            <a:r>
              <a:rPr lang="en-US" sz="1100" dirty="0" smtClean="0">
                <a:ea typeface="Noto Sans CJK SC" pitchFamily="2"/>
                <a:cs typeface="Lohit Devanagari" pitchFamily="2"/>
              </a:rPr>
              <a:t>. Since each agent will have its own coordination process, during its coordination some other TCNs could change their preferences. Therefore, by the time the coordination ends, its result will not be completely correct.  </a:t>
            </a:r>
          </a:p>
          <a:p>
            <a:pPr algn="just" hangingPunct="0"/>
            <a:r>
              <a:rPr lang="en-US" sz="1100" b="1" dirty="0" smtClean="0">
                <a:ea typeface="Noto Sans CJK SC" pitchFamily="2"/>
                <a:cs typeface="Lohit Devanagari" pitchFamily="2"/>
              </a:rPr>
              <a:t>Solution</a:t>
            </a:r>
            <a:r>
              <a:rPr lang="en-US" sz="1100" dirty="0" smtClean="0">
                <a:ea typeface="Noto Sans CJK SC" pitchFamily="2"/>
                <a:cs typeface="Lohit Devanagari" pitchFamily="2"/>
              </a:rPr>
              <a:t>: The result cannot be considered wrong because the utility values are computed based on the preferences of other TCNs at the time of the process. Furthermore, agents cannot start over and over again when someone modifies a single preference. Moreover, each TCN will be able to view the results of other (more recent) coordination processes which will take into account the more recent preferences via the application. </a:t>
            </a:r>
          </a:p>
          <a:p>
            <a:pPr algn="just" hangingPunct="0"/>
            <a:endParaRPr lang="en-US" sz="1100" dirty="0">
              <a:ea typeface="Noto Sans CJK SC" pitchFamily="2"/>
              <a:cs typeface="Lohit Devanagari" pitchFamily="2"/>
            </a:endParaRPr>
          </a:p>
          <a:p>
            <a:pPr algn="just" hangingPunct="0"/>
            <a:r>
              <a:rPr lang="en-US" sz="1100" b="1" dirty="0" smtClean="0">
                <a:ea typeface="Noto Sans CJK SC" pitchFamily="2"/>
                <a:cs typeface="Lohit Devanagari" pitchFamily="2"/>
              </a:rPr>
              <a:t>Problem 3</a:t>
            </a:r>
            <a:r>
              <a:rPr lang="en-US" sz="1100" dirty="0" smtClean="0">
                <a:ea typeface="Noto Sans CJK SC" pitchFamily="2"/>
                <a:cs typeface="Lohit Devanagari" pitchFamily="2"/>
              </a:rPr>
              <a:t>. How to cancel a running BT (Behavior Tree) when TCN cancels the running CHC process?</a:t>
            </a:r>
          </a:p>
          <a:p>
            <a:pPr algn="just" hangingPunct="0"/>
            <a:r>
              <a:rPr lang="en-US" sz="1100" b="1" dirty="0" smtClean="0">
                <a:ea typeface="Noto Sans CJK SC" pitchFamily="2"/>
                <a:cs typeface="Lohit Devanagari" pitchFamily="2"/>
              </a:rPr>
              <a:t>Solution 1</a:t>
            </a:r>
            <a:r>
              <a:rPr lang="en-US" sz="1100" dirty="0" smtClean="0">
                <a:ea typeface="Noto Sans CJK SC" pitchFamily="2"/>
                <a:cs typeface="Lohit Devanagari" pitchFamily="2"/>
              </a:rPr>
              <a:t>. </a:t>
            </a:r>
            <a:r>
              <a:rPr lang="en-US" sz="1100" dirty="0">
                <a:ea typeface="Noto Sans CJK SC" pitchFamily="2"/>
                <a:cs typeface="Lohit Devanagari" pitchFamily="2"/>
              </a:rPr>
              <a:t>By making use of Condition nodes. The CHC BT </a:t>
            </a:r>
            <a:r>
              <a:rPr lang="en-US" sz="1100" dirty="0" smtClean="0">
                <a:ea typeface="Noto Sans CJK SC" pitchFamily="2"/>
                <a:cs typeface="Lohit Devanagari" pitchFamily="2"/>
              </a:rPr>
              <a:t>could continue </a:t>
            </a:r>
            <a:r>
              <a:rPr lang="en-US" sz="1100" dirty="0">
                <a:ea typeface="Noto Sans CJK SC" pitchFamily="2"/>
                <a:cs typeface="Lohit Devanagari" pitchFamily="2"/>
              </a:rPr>
              <a:t>only if </a:t>
            </a:r>
            <a:r>
              <a:rPr lang="en-US" sz="1100" dirty="0" smtClean="0">
                <a:ea typeface="Noto Sans CJK SC" pitchFamily="2"/>
                <a:cs typeface="Lohit Devanagari" pitchFamily="2"/>
              </a:rPr>
              <a:t>some </a:t>
            </a:r>
            <a:r>
              <a:rPr lang="en-US" sz="1100" dirty="0">
                <a:ea typeface="Noto Sans CJK SC" pitchFamily="2"/>
                <a:cs typeface="Lohit Devanagari" pitchFamily="2"/>
              </a:rPr>
              <a:t>certain condition nodes succeed and those condition nodes would fail if the TCN requests </a:t>
            </a:r>
            <a:r>
              <a:rPr lang="en-US" sz="1100" dirty="0" smtClean="0">
                <a:ea typeface="Noto Sans CJK SC" pitchFamily="2"/>
                <a:cs typeface="Lohit Devanagari" pitchFamily="2"/>
              </a:rPr>
              <a:t>cancellation. </a:t>
            </a:r>
          </a:p>
          <a:p>
            <a:pPr algn="just" hangingPunct="0"/>
            <a:r>
              <a:rPr lang="en-US" sz="1100" b="1" dirty="0" smtClean="0">
                <a:ea typeface="Noto Sans CJK SC" pitchFamily="2"/>
                <a:cs typeface="Lohit Devanagari" pitchFamily="2"/>
              </a:rPr>
              <a:t>Solution 2. </a:t>
            </a:r>
            <a:r>
              <a:rPr lang="en-US" sz="1100" dirty="0">
                <a:ea typeface="Noto Sans CJK SC" pitchFamily="2"/>
                <a:cs typeface="Lohit Devanagari" pitchFamily="2"/>
              </a:rPr>
              <a:t>What would be the best way to stop </a:t>
            </a:r>
            <a:r>
              <a:rPr lang="en-US" sz="1100" dirty="0" smtClean="0">
                <a:ea typeface="Noto Sans CJK SC" pitchFamily="2"/>
                <a:cs typeface="Lohit Devanagari" pitchFamily="2"/>
              </a:rPr>
              <a:t>a running BT</a:t>
            </a:r>
            <a:r>
              <a:rPr lang="en-US" sz="1100" dirty="0">
                <a:ea typeface="Noto Sans CJK SC" pitchFamily="2"/>
                <a:cs typeface="Lohit Devanagari" pitchFamily="2"/>
              </a:rPr>
              <a:t>? </a:t>
            </a:r>
            <a:endParaRPr lang="en-US" sz="1100" dirty="0" smtClean="0">
              <a:ea typeface="Noto Sans CJK SC" pitchFamily="2"/>
              <a:cs typeface="Lohit Devanagari" pitchFamily="2"/>
            </a:endParaRPr>
          </a:p>
          <a:p>
            <a:pPr algn="just" hangingPunct="0"/>
            <a:endParaRPr lang="en-US" sz="1100" b="1" dirty="0">
              <a:ea typeface="Noto Sans CJK SC" pitchFamily="2"/>
              <a:cs typeface="Lohit Devanagari" pitchFamily="2"/>
            </a:endParaRPr>
          </a:p>
        </p:txBody>
      </p:sp>
    </p:spTree>
    <p:extLst>
      <p:ext uri="{BB962C8B-B14F-4D97-AF65-F5344CB8AC3E}">
        <p14:creationId xmlns:p14="http://schemas.microsoft.com/office/powerpoint/2010/main" val="143347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3399</TotalTime>
  <Words>1041</Words>
  <Application>Microsoft Office PowerPoint</Application>
  <PresentationFormat>Widescreen</PresentationFormat>
  <Paragraphs>58</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Cambria Math</vt:lpstr>
      <vt:lpstr>Lohit Devanagari</vt:lpstr>
      <vt:lpstr>Noto Sans CJK SC</vt:lpstr>
      <vt:lpstr>Office Theme</vt:lpstr>
      <vt:lpstr>CHC Solution Protocol</vt:lpstr>
      <vt:lpstr>Possible Problems in CHC Scenario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Kill request from WPM to Agents</dc:title>
  <dc:creator>Akbar Kazimov</dc:creator>
  <cp:lastModifiedBy>Akbar Kazimov</cp:lastModifiedBy>
  <cp:revision>277</cp:revision>
  <dcterms:created xsi:type="dcterms:W3CDTF">2020-12-21T09:23:15Z</dcterms:created>
  <dcterms:modified xsi:type="dcterms:W3CDTF">2021-05-13T11:12:43Z</dcterms:modified>
</cp:coreProperties>
</file>