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377" r:id="rId2"/>
    <p:sldId id="378" r:id="rId3"/>
    <p:sldId id="379" r:id="rId4"/>
    <p:sldId id="380" r:id="rId5"/>
    <p:sldId id="381" r:id="rId6"/>
    <p:sldId id="382" r:id="rId7"/>
    <p:sldId id="365" r:id="rId8"/>
    <p:sldId id="383" r:id="rId9"/>
    <p:sldId id="364" r:id="rId10"/>
    <p:sldId id="384" r:id="rId11"/>
    <p:sldId id="370" r:id="rId12"/>
    <p:sldId id="371" r:id="rId13"/>
    <p:sldId id="372" r:id="rId14"/>
    <p:sldId id="374" r:id="rId15"/>
    <p:sldId id="368" r:id="rId16"/>
    <p:sldId id="385" r:id="rId17"/>
    <p:sldId id="373" r:id="rId18"/>
    <p:sldId id="375" r:id="rId19"/>
  </p:sldIdLst>
  <p:sldSz cx="10080625" cy="5670550"/>
  <p:notesSz cx="7559675" cy="10691813"/>
  <p:defaultTextStyle>
    <a:defPPr>
      <a:defRPr la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KSIS" initials="ED" lastIdx="1" clrIdx="0">
    <p:extLst>
      <p:ext uri="{19B8F6BF-5375-455C-9EA6-DF929625EA0E}">
        <p15:presenceInfo xmlns:p15="http://schemas.microsoft.com/office/powerpoint/2012/main" userId="PRAKS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F5C06E9-62D6-4C33-B951-C1DF558C44C5}" styleName="">
    <a:wholeTbl>
      <a:tcStyle>
        <a:tcBdr/>
      </a:tcStyle>
    </a:wholeTbl>
    <a:band1H>
      <a:tcStyle>
        <a:tcBdr/>
      </a:tcStyle>
    </a:band1H>
    <a:band1V>
      <a:tcStyle>
        <a:tcBdr/>
      </a:tcStyle>
    </a:band1V>
    <a:lastCol>
      <a:tcStyle>
        <a:tcBdr/>
      </a:tcStyle>
    </a:lastCol>
    <a:firstCol>
      <a:tcStyle>
        <a:tcBdr/>
      </a:tcStyle>
    </a:firstCol>
    <a:lastRow>
      <a:tcStyle>
        <a:tcBdr/>
      </a:tcStyle>
    </a:lastRow>
    <a:firstRow>
      <a:tcStyle>
        <a:tcBdr/>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04" autoAdjust="0"/>
  </p:normalViewPr>
  <p:slideViewPr>
    <p:cSldViewPr snapToGrid="0">
      <p:cViewPr varScale="1">
        <p:scale>
          <a:sx n="142" d="100"/>
          <a:sy n="142" d="100"/>
        </p:scale>
        <p:origin x="216" y="12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1-11T11:28:05.447" idx="1">
    <p:pos x="1038" y="438"/>
    <p:text>Concerning the weight of preferences we have agreed the following importance degrees: 1. Age preference - importance degree: 1,  2. Gender preference - importance degree: 2,  3. Family preference - importance degree: 6,  4. Nationality preference - importance degree: 3,  5. Religion preference - importance degree: 5,  6. Ethnicity preference - importance degree: 4,  7. Location preference - importance degree: 9,  8. Accessibility preference - importance degree: 8,  9. Rent Period preference - importance degree: 10, 10. Share With preference - importance degree: 7.
That means that "Age" is the MOST important while "Rent Period" is the LEAST important preference (based on their importance degrees). So, we proceeded with the evaluation by considering number 10 ("Age") as the most important preference and number 1 ("Rental period") as the least important preference. Is that correct?</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wrap="none" lIns="90000" tIns="45000" rIns="90000" bIns="45000" anchorCtr="0"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wrap="none" lIns="90000" tIns="45000" rIns="90000" bIns="45000" anchorCtr="0" compatLnSpc="0">
            <a:noAutofit/>
          </a:bodyPr>
          <a:lstStyle/>
          <a:p>
            <a:pPr marL="0" marR="0" lvl="0" indent="0" algn="r"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wrap="none" lIns="90000" tIns="45000" rIns="90000" bIns="45000" anchor="b" anchorCtr="0"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tabLst/>
              <a:defRPr sz="1400"/>
            </a:pPr>
            <a:fld id="{D40F7809-930A-4A7F-A015-6FDBC143EEBE}" type="slidenum">
              <a:t>‹#›</a:t>
            </a:fld>
            <a:endParaRPr lang="en-US" sz="1400" b="0" i="0" u="none" strike="noStrike" kern="1200" cap="none">
              <a:ln>
                <a:noFill/>
              </a:ln>
              <a:latin typeface="Liberation Sans" pitchFamily="18"/>
              <a:ea typeface="Noto Sans CJK SC" pitchFamily="2"/>
              <a:cs typeface="Lohit Devanagari" pitchFamily="2"/>
            </a:endParaRPr>
          </a:p>
        </p:txBody>
      </p:sp>
    </p:spTree>
    <p:extLst>
      <p:ext uri="{BB962C8B-B14F-4D97-AF65-F5344CB8AC3E}">
        <p14:creationId xmlns:p14="http://schemas.microsoft.com/office/powerpoint/2010/main" val="143505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216000" y="812520"/>
            <a:ext cx="7127279"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hangingPunct="0">
              <a:buNone/>
              <a:tabLst/>
              <a:defRPr lang="en-US" sz="1400" kern="1200">
                <a:latin typeface="Liberation Serif" pitchFamily="18"/>
                <a:ea typeface="DejaVu Sans" pitchFamily="2"/>
                <a:cs typeface="DejaVu Sans" pitchFamily="2"/>
              </a:defRPr>
            </a:lvl1pPr>
          </a:lstStyle>
          <a:p>
            <a:pPr lvl="0"/>
            <a:fld id="{F5A77E79-41C5-42AE-8F67-B7CDEBAA372F}" type="slidenum">
              <a:t>‹#›</a:t>
            </a:fld>
            <a:endParaRPr lang="en-US"/>
          </a:p>
        </p:txBody>
      </p:sp>
    </p:spTree>
    <p:extLst>
      <p:ext uri="{BB962C8B-B14F-4D97-AF65-F5344CB8AC3E}">
        <p14:creationId xmlns:p14="http://schemas.microsoft.com/office/powerpoint/2010/main" val="3937411698"/>
      </p:ext>
    </p:extLst>
  </p:cSld>
  <p:clrMap bg1="lt1" tx1="dk1" bg2="lt2" tx2="dk2" accent1="accent1" accent2="accent2" accent3="accent3" accent4="accent4" accent5="accent5" accent6="accent6" hlink="hlink" folHlink="folHlink"/>
  <p:notesStyle>
    <a:lvl1pPr marL="216000" marR="0" indent="-216000" hangingPunct="0">
      <a:tabLst/>
      <a:defRPr lang="en-US"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83216E5-40CA-46A5-A1A0-B135D18DE3BF}" type="slidenum">
              <a:t>1</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609988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83216E5-40CA-46A5-A1A0-B135D18DE3BF}" type="slidenum">
              <a:t>10</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178567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83216E5-40CA-46A5-A1A0-B135D18DE3BF}" type="slidenum">
              <a:t>11</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2427709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83216E5-40CA-46A5-A1A0-B135D18DE3BF}" type="slidenum">
              <a:t>12</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3682643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83216E5-40CA-46A5-A1A0-B135D18DE3BF}" type="slidenum">
              <a:t>13</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1738563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83216E5-40CA-46A5-A1A0-B135D18DE3BF}" type="slidenum">
              <a:t>14</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71575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83216E5-40CA-46A5-A1A0-B135D18DE3BF}" type="slidenum">
              <a:t>15</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216000" marR="0" indent="-216000" algn="l" defTabSz="914400" rtl="0" eaLnBrk="1" fontAlgn="auto" latinLnBrk="0" hangingPunct="0">
              <a:lnSpc>
                <a:spcPct val="100000"/>
              </a:lnSpc>
              <a:spcBef>
                <a:spcPts val="0"/>
              </a:spcBef>
              <a:spcAft>
                <a:spcPts val="0"/>
              </a:spcAft>
              <a:buClrTx/>
              <a:buSzTx/>
              <a:buFontTx/>
              <a:buNone/>
              <a:tabLst/>
              <a:defRPr/>
            </a:pPr>
            <a:r>
              <a:rPr lang="en-US" sz="2000" b="1" i="0" u="none" strike="noStrike" kern="1200" dirty="0" smtClean="0">
                <a:solidFill>
                  <a:srgbClr val="FFFFFF"/>
                </a:solidFill>
                <a:effectLst/>
                <a:latin typeface="Calibri" panose="020F0502020204030204" pitchFamily="34" charset="0"/>
              </a:rPr>
              <a:t>Group7: [58, 93] </a:t>
            </a:r>
            <a:r>
              <a:rPr lang="en-US" sz="2000" b="1" i="0" u="none" strike="noStrike" kern="1200" dirty="0" smtClean="0">
                <a:solidFill>
                  <a:srgbClr val="FFFFFF"/>
                </a:solidFill>
                <a:effectLst/>
                <a:latin typeface="Calibri" panose="020F0502020204030204" pitchFamily="34" charset="0"/>
                <a:sym typeface="Wingdings" panose="05000000000000000000" pitchFamily="2" charset="2"/>
              </a:rPr>
              <a:t></a:t>
            </a:r>
            <a:r>
              <a:rPr lang="en-US" sz="2000" b="1" i="0" u="none" strike="noStrike" kern="1200" dirty="0" smtClean="0">
                <a:solidFill>
                  <a:srgbClr val="FFFFFF"/>
                </a:solidFill>
                <a:effectLst/>
                <a:latin typeface="Calibri" panose="020F0502020204030204" pitchFamily="34" charset="0"/>
              </a:rPr>
              <a:t> 2</a:t>
            </a:r>
            <a:endParaRPr lang="el-GR" sz="2000" b="0" i="0" u="none" strike="noStrike" dirty="0" smtClean="0">
              <a:effectLst/>
              <a:latin typeface="Arial" panose="020B0604020202020204" pitchFamily="34" charset="0"/>
            </a:endParaRPr>
          </a:p>
          <a:p>
            <a:endParaRPr lang="en-US" dirty="0"/>
          </a:p>
        </p:txBody>
      </p:sp>
    </p:spTree>
    <p:extLst>
      <p:ext uri="{BB962C8B-B14F-4D97-AF65-F5344CB8AC3E}">
        <p14:creationId xmlns:p14="http://schemas.microsoft.com/office/powerpoint/2010/main" val="2698724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83216E5-40CA-46A5-A1A0-B135D18DE3BF}" type="slidenum">
              <a:t>16</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216000" marR="0" indent="-216000" algn="l" defTabSz="914400" rtl="0" eaLnBrk="1" fontAlgn="auto" latinLnBrk="0" hangingPunct="0">
              <a:lnSpc>
                <a:spcPct val="100000"/>
              </a:lnSpc>
              <a:spcBef>
                <a:spcPts val="0"/>
              </a:spcBef>
              <a:spcAft>
                <a:spcPts val="0"/>
              </a:spcAft>
              <a:buClrTx/>
              <a:buSzTx/>
              <a:buFontTx/>
              <a:buNone/>
              <a:tabLst/>
              <a:defRPr/>
            </a:pPr>
            <a:r>
              <a:rPr lang="en-US" sz="2000" b="1" i="0" u="none" strike="noStrike" kern="1200" dirty="0" smtClean="0">
                <a:solidFill>
                  <a:srgbClr val="FFFFFF"/>
                </a:solidFill>
                <a:effectLst/>
                <a:latin typeface="Calibri" panose="020F0502020204030204" pitchFamily="34" charset="0"/>
              </a:rPr>
              <a:t>Group7: [58, 93] </a:t>
            </a:r>
            <a:r>
              <a:rPr lang="en-US" sz="2000" b="1" i="0" u="none" strike="noStrike" kern="1200" dirty="0" smtClean="0">
                <a:solidFill>
                  <a:srgbClr val="FFFFFF"/>
                </a:solidFill>
                <a:effectLst/>
                <a:latin typeface="Calibri" panose="020F0502020204030204" pitchFamily="34" charset="0"/>
                <a:sym typeface="Wingdings" panose="05000000000000000000" pitchFamily="2" charset="2"/>
              </a:rPr>
              <a:t></a:t>
            </a:r>
            <a:r>
              <a:rPr lang="en-US" sz="2000" b="1" i="0" u="none" strike="noStrike" kern="1200" dirty="0" smtClean="0">
                <a:solidFill>
                  <a:srgbClr val="FFFFFF"/>
                </a:solidFill>
                <a:effectLst/>
                <a:latin typeface="Calibri" panose="020F0502020204030204" pitchFamily="34" charset="0"/>
              </a:rPr>
              <a:t> 2</a:t>
            </a:r>
            <a:endParaRPr lang="el-GR" sz="2000" b="0" i="0" u="none" strike="noStrike" dirty="0" smtClean="0">
              <a:effectLst/>
              <a:latin typeface="Arial" panose="020B0604020202020204" pitchFamily="34" charset="0"/>
            </a:endParaRPr>
          </a:p>
          <a:p>
            <a:endParaRPr lang="en-US" dirty="0"/>
          </a:p>
        </p:txBody>
      </p:sp>
    </p:spTree>
    <p:extLst>
      <p:ext uri="{BB962C8B-B14F-4D97-AF65-F5344CB8AC3E}">
        <p14:creationId xmlns:p14="http://schemas.microsoft.com/office/powerpoint/2010/main" val="4033939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83216E5-40CA-46A5-A1A0-B135D18DE3BF}" type="slidenum">
              <a:t>17</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1145547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83216E5-40CA-46A5-A1A0-B135D18DE3BF}" type="slidenum">
              <a:t>18</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1875904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83216E5-40CA-46A5-A1A0-B135D18DE3BF}" type="slidenum">
              <a:t>2</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787760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83216E5-40CA-46A5-A1A0-B135D18DE3BF}" type="slidenum">
              <a:t>3</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764140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83216E5-40CA-46A5-A1A0-B135D18DE3BF}" type="slidenum">
              <a:t>4</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796921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83216E5-40CA-46A5-A1A0-B135D18DE3BF}" type="slidenum">
              <a:t>5</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211471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83216E5-40CA-46A5-A1A0-B135D18DE3BF}" type="slidenum">
              <a:t>6</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422995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83216E5-40CA-46A5-A1A0-B135D18DE3BF}" type="slidenum">
              <a:t>7</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981057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83216E5-40CA-46A5-A1A0-B135D18DE3BF}" type="slidenum">
              <a:t>8</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457820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83216E5-40CA-46A5-A1A0-B135D18DE3BF}" type="slidenum">
              <a:t>9</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3796100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928688"/>
            <a:ext cx="7559675" cy="1973262"/>
          </a:xfrm>
        </p:spPr>
        <p:txBody>
          <a:bodyPr anchor="b"/>
          <a:lstStyle>
            <a:lvl1pPr algn="ctr">
              <a:defRPr sz="6000"/>
            </a:lvl1pPr>
          </a:lstStyle>
          <a:p>
            <a:r>
              <a:rPr lang="en-US" smtClean="0"/>
              <a:t>Click to edit Master title style</a:t>
            </a:r>
            <a:endParaRPr lang=""/>
          </a:p>
        </p:txBody>
      </p:sp>
      <p:sp>
        <p:nvSpPr>
          <p:cNvPr id="3" name="Subtitle 2"/>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CADDB59-6482-4A47-A9F7-48223429F001}" type="slidenum">
              <a:t>‹#›</a:t>
            </a:fld>
            <a:endParaRPr lang="en-US"/>
          </a:p>
        </p:txBody>
      </p:sp>
    </p:spTree>
    <p:extLst>
      <p:ext uri="{BB962C8B-B14F-4D97-AF65-F5344CB8AC3E}">
        <p14:creationId xmlns:p14="http://schemas.microsoft.com/office/powerpoint/2010/main" val="3835485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775DCC1-3CE8-4970-9BAB-5D0780C5E135}" type="slidenum">
              <a:t>‹#›</a:t>
            </a:fld>
            <a:endParaRPr lang="en-US"/>
          </a:p>
        </p:txBody>
      </p:sp>
    </p:spTree>
    <p:extLst>
      <p:ext uri="{BB962C8B-B14F-4D97-AF65-F5344CB8AC3E}">
        <p14:creationId xmlns:p14="http://schemas.microsoft.com/office/powerpoint/2010/main" val="1501056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225425"/>
            <a:ext cx="2266950" cy="43894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503238" y="225425"/>
            <a:ext cx="6653212" cy="43894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7F476E5-562C-4C9C-8046-BE1BF276FE29}" type="slidenum">
              <a:t>‹#›</a:t>
            </a:fld>
            <a:endParaRPr lang="en-US"/>
          </a:p>
        </p:txBody>
      </p:sp>
    </p:spTree>
    <p:extLst>
      <p:ext uri="{BB962C8B-B14F-4D97-AF65-F5344CB8AC3E}">
        <p14:creationId xmlns:p14="http://schemas.microsoft.com/office/powerpoint/2010/main" val="3749831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4219A5F-2851-437F-8FE8-21B015EC1B84}" type="slidenum">
              <a:t>‹#›</a:t>
            </a:fld>
            <a:endParaRPr lang="en-US"/>
          </a:p>
        </p:txBody>
      </p:sp>
    </p:spTree>
    <p:extLst>
      <p:ext uri="{BB962C8B-B14F-4D97-AF65-F5344CB8AC3E}">
        <p14:creationId xmlns:p14="http://schemas.microsoft.com/office/powerpoint/2010/main" val="574488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414463"/>
            <a:ext cx="8694737" cy="2357437"/>
          </a:xfrm>
        </p:spPr>
        <p:txBody>
          <a:bodyPr anchor="b"/>
          <a:lstStyle>
            <a:lvl1pPr>
              <a:defRPr sz="6000"/>
            </a:lvl1pPr>
          </a:lstStyle>
          <a:p>
            <a:r>
              <a:rPr lang="en-US" smtClean="0"/>
              <a:t>Click to edit Master title style</a:t>
            </a:r>
            <a:endParaRPr lang=""/>
          </a:p>
        </p:txBody>
      </p:sp>
      <p:sp>
        <p:nvSpPr>
          <p:cNvPr id="3" name="Text Placeholder 2"/>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E756128-BC2E-485F-AB74-F81300F40858}" type="slidenum">
              <a:t>‹#›</a:t>
            </a:fld>
            <a:endParaRPr lang="en-US"/>
          </a:p>
        </p:txBody>
      </p:sp>
    </p:spTree>
    <p:extLst>
      <p:ext uri="{BB962C8B-B14F-4D97-AF65-F5344CB8AC3E}">
        <p14:creationId xmlns:p14="http://schemas.microsoft.com/office/powerpoint/2010/main" val="1098853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503238" y="1327150"/>
            <a:ext cx="4459287" cy="3287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5114925" y="1327150"/>
            <a:ext cx="4460875" cy="3287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D0553BC7-BAF4-4DBC-8D78-4F74B7978716}" type="slidenum">
              <a:t>‹#›</a:t>
            </a:fld>
            <a:endParaRPr lang="en-US"/>
          </a:p>
        </p:txBody>
      </p:sp>
    </p:spTree>
    <p:extLst>
      <p:ext uri="{BB962C8B-B14F-4D97-AF65-F5344CB8AC3E}">
        <p14:creationId xmlns:p14="http://schemas.microsoft.com/office/powerpoint/2010/main" val="3346126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301625"/>
            <a:ext cx="8694737" cy="1096963"/>
          </a:xfrm>
        </p:spPr>
        <p:txBody>
          <a:bodyPr/>
          <a:lstStyle/>
          <a:p>
            <a:r>
              <a:rPr lang="en-US" smtClean="0"/>
              <a:t>Click to edit Master title style</a:t>
            </a:r>
            <a:endParaRPr lang=""/>
          </a:p>
        </p:txBody>
      </p:sp>
      <p:sp>
        <p:nvSpPr>
          <p:cNvPr id="3" name="Text Placeholder 2"/>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93738" y="2071688"/>
            <a:ext cx="4265612" cy="3046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03813" y="2071688"/>
            <a:ext cx="4284662" cy="3046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7B4A9DAD-77C1-4C60-8736-A5B41EE1E8DD}" type="slidenum">
              <a:t>‹#›</a:t>
            </a:fld>
            <a:endParaRPr lang="en-US"/>
          </a:p>
        </p:txBody>
      </p:sp>
    </p:spTree>
    <p:extLst>
      <p:ext uri="{BB962C8B-B14F-4D97-AF65-F5344CB8AC3E}">
        <p14:creationId xmlns:p14="http://schemas.microsoft.com/office/powerpoint/2010/main" val="2240135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D41F24A4-AAD2-4CA5-8599-24BFD5493E61}" type="slidenum">
              <a:t>‹#›</a:t>
            </a:fld>
            <a:endParaRPr lang="en-US"/>
          </a:p>
        </p:txBody>
      </p:sp>
    </p:spTree>
    <p:extLst>
      <p:ext uri="{BB962C8B-B14F-4D97-AF65-F5344CB8AC3E}">
        <p14:creationId xmlns:p14="http://schemas.microsoft.com/office/powerpoint/2010/main" val="3769852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BA48E43B-32BC-4FE3-9CDC-CE731C4FC687}" type="slidenum">
              <a:t>‹#›</a:t>
            </a:fld>
            <a:endParaRPr lang="en-US"/>
          </a:p>
        </p:txBody>
      </p:sp>
    </p:spTree>
    <p:extLst>
      <p:ext uri="{BB962C8B-B14F-4D97-AF65-F5344CB8AC3E}">
        <p14:creationId xmlns:p14="http://schemas.microsoft.com/office/powerpoint/2010/main" val="135899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377825"/>
            <a:ext cx="3251200" cy="1323975"/>
          </a:xfrm>
        </p:spPr>
        <p:txBody>
          <a:bodyPr anchor="b"/>
          <a:lstStyle>
            <a:lvl1pPr>
              <a:defRPr sz="3200"/>
            </a:lvl1pPr>
          </a:lstStyle>
          <a:p>
            <a:r>
              <a:rPr lang="en-US" smtClean="0"/>
              <a:t>Click to edit Master title style</a:t>
            </a:r>
            <a:endParaRPr lang=""/>
          </a:p>
        </p:txBody>
      </p:sp>
      <p:sp>
        <p:nvSpPr>
          <p:cNvPr id="3" name="Content Placeholder 2"/>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1EDCA012-E8B6-4DB8-B0EF-614925364E72}" type="slidenum">
              <a:t>‹#›</a:t>
            </a:fld>
            <a:endParaRPr lang="en-US"/>
          </a:p>
        </p:txBody>
      </p:sp>
    </p:spTree>
    <p:extLst>
      <p:ext uri="{BB962C8B-B14F-4D97-AF65-F5344CB8AC3E}">
        <p14:creationId xmlns:p14="http://schemas.microsoft.com/office/powerpoint/2010/main" val="1552685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377825"/>
            <a:ext cx="3251200" cy="1323975"/>
          </a:xfrm>
        </p:spPr>
        <p:txBody>
          <a:bodyPr anchor="b"/>
          <a:lstStyle>
            <a:lvl1pPr>
              <a:defRPr sz="3200"/>
            </a:lvl1pPr>
          </a:lstStyle>
          <a:p>
            <a:r>
              <a:rPr lang="en-US" smtClean="0"/>
              <a:t>Click to edit Master title style</a:t>
            </a:r>
            <a:endParaRPr lang=""/>
          </a:p>
        </p:txBody>
      </p:sp>
      <p:sp>
        <p:nvSpPr>
          <p:cNvPr id="3" name="Picture Placeholder 2"/>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
          </a:p>
        </p:txBody>
      </p:sp>
      <p:sp>
        <p:nvSpPr>
          <p:cNvPr id="4" name="Text Placeholder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20734FB-4FFC-4428-9DD6-D3190AA5B6C5}" type="slidenum">
              <a:t>‹#›</a:t>
            </a:fld>
            <a:endParaRPr lang="en-US"/>
          </a:p>
        </p:txBody>
      </p:sp>
    </p:spTree>
    <p:extLst>
      <p:ext uri="{BB962C8B-B14F-4D97-AF65-F5344CB8AC3E}">
        <p14:creationId xmlns:p14="http://schemas.microsoft.com/office/powerpoint/2010/main" val="2634019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226080"/>
            <a:ext cx="9071640" cy="946440"/>
          </a:xfrm>
          <a:prstGeom prst="rect">
            <a:avLst/>
          </a:prstGeom>
          <a:noFill/>
          <a:ln>
            <a:noFill/>
          </a:ln>
        </p:spPr>
        <p:txBody>
          <a:bodyPr lIns="0" tIns="0" rIns="0" bIns="0" anchor="ctr"/>
          <a:lstStyle/>
          <a:p>
            <a:endParaRPr lang="en-US"/>
          </a:p>
        </p:txBody>
      </p:sp>
      <p:sp>
        <p:nvSpPr>
          <p:cNvPr id="3" name="Text Placeholder 2"/>
          <p:cNvSpPr txBox="1">
            <a:spLocks noGrp="1"/>
          </p:cNvSpPr>
          <p:nvPr>
            <p:ph type="body" idx="1"/>
          </p:nvPr>
        </p:nvSpPr>
        <p:spPr>
          <a:xfrm>
            <a:off x="503999" y="1326600"/>
            <a:ext cx="9071640" cy="3288239"/>
          </a:xfrm>
          <a:prstGeom prst="rect">
            <a:avLst/>
          </a:prstGeom>
          <a:noFill/>
          <a:ln>
            <a:noFill/>
          </a:ln>
        </p:spPr>
        <p:txBody>
          <a:bodyPr lIns="0" tIns="0" rIns="0" bIns="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txBox="1">
            <a:spLocks noGrp="1"/>
          </p:cNvSpPr>
          <p:nvPr>
            <p:ph type="dt" sz="half" idx="2"/>
          </p:nvPr>
        </p:nvSpPr>
        <p:spPr>
          <a:xfrm>
            <a:off x="503999" y="5165280"/>
            <a:ext cx="2348280" cy="390600"/>
          </a:xfrm>
          <a:prstGeom prst="rect">
            <a:avLst/>
          </a:prstGeom>
          <a:noFill/>
          <a:ln>
            <a:noFill/>
          </a:ln>
        </p:spPr>
        <p:txBody>
          <a:bodyPr lIns="0" tIns="0" rIns="0" bIns="0" anchorCtr="0">
            <a:noAutofit/>
          </a:bodyPr>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Footer Placeholder 4"/>
          <p:cNvSpPr txBox="1">
            <a:spLocks noGrp="1"/>
          </p:cNvSpPr>
          <p:nvPr>
            <p:ph type="ftr" sz="quarter" idx="3"/>
          </p:nvPr>
        </p:nvSpPr>
        <p:spPr>
          <a:xfrm>
            <a:off x="3447360" y="5165280"/>
            <a:ext cx="3195000" cy="390600"/>
          </a:xfrm>
          <a:prstGeom prst="rect">
            <a:avLst/>
          </a:prstGeom>
          <a:noFill/>
          <a:ln>
            <a:noFill/>
          </a:ln>
        </p:spPr>
        <p:txBody>
          <a:bodyPr lIns="0" tIns="0" rIns="0" bIns="0" anchorCtr="0">
            <a:noAutofit/>
          </a:bodyPr>
          <a:lstStyle>
            <a:lvl1pPr lvl="0" algn="ctr"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Slide Number Placeholder 5"/>
          <p:cNvSpPr txBox="1">
            <a:spLocks noGrp="1"/>
          </p:cNvSpPr>
          <p:nvPr>
            <p:ph type="sldNum" sz="quarter" idx="4"/>
          </p:nvPr>
        </p:nvSpPr>
        <p:spPr>
          <a:xfrm>
            <a:off x="7227360" y="5165280"/>
            <a:ext cx="2348280" cy="390600"/>
          </a:xfrm>
          <a:prstGeom prst="rect">
            <a:avLst/>
          </a:prstGeom>
          <a:noFill/>
          <a:ln>
            <a:noFill/>
          </a:ln>
        </p:spPr>
        <p:txBody>
          <a:bodyPr lIns="0" tIns="0" rIns="0" bIns="0" anchorCtr="0">
            <a:noAutofit/>
          </a:bodyPr>
          <a:lstStyle>
            <a:lvl1pPr lvl="0" algn="r" hangingPunct="0">
              <a:buNone/>
              <a:tabLst/>
              <a:defRPr lang="en-US" sz="1400" kern="1200">
                <a:latin typeface="Liberation Serif" pitchFamily="18"/>
                <a:ea typeface="DejaVu Sans" pitchFamily="2"/>
                <a:cs typeface="DejaVu Sans" pitchFamily="2"/>
              </a:defRPr>
            </a:lvl1pPr>
          </a:lstStyle>
          <a:p>
            <a:pPr lvl="0"/>
            <a:fld id="{D8E12A76-3157-43FF-8DA3-BAD3ED7F235D}"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hangingPunct="0">
        <a:tabLst/>
        <a:defRPr lang="en-US" sz="4400" b="0" i="0" u="none" strike="noStrike" kern="1200" cap="none">
          <a:ln>
            <a:noFill/>
          </a:ln>
          <a:highlight>
            <a:scrgbClr r="0" g="0" b="0">
              <a:alpha val="0"/>
            </a:scrgbClr>
          </a:highlight>
          <a:latin typeface="Liberation Sans" pitchFamily="18"/>
        </a:defRPr>
      </a:lvl1pPr>
    </p:titleStyle>
    <p:bodyStyle>
      <a:lvl1pPr hangingPunct="0">
        <a:spcBef>
          <a:spcPts val="1417"/>
        </a:spcBef>
        <a:spcAft>
          <a:spcPts val="0"/>
        </a:spcAft>
        <a:tabLst/>
        <a:defRPr lang="en-US" sz="3200" b="0" i="0" u="none" strike="noStrike" kern="1200" cap="none">
          <a:ln>
            <a:noFill/>
          </a:ln>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lvl="0"/>
            <a:fld id="{16101807-FE44-47AE-BE5E-244B8D393D86}" type="slidenum">
              <a:t>1</a:t>
            </a:fld>
            <a:endParaRPr lang="en-US"/>
          </a:p>
        </p:txBody>
      </p:sp>
      <p:sp>
        <p:nvSpPr>
          <p:cNvPr id="4" name="TextBox 3"/>
          <p:cNvSpPr txBox="1"/>
          <p:nvPr/>
        </p:nvSpPr>
        <p:spPr>
          <a:xfrm>
            <a:off x="236594" y="2032438"/>
            <a:ext cx="9071322" cy="529200"/>
          </a:xfrm>
          <a:prstGeom prst="rect">
            <a:avLst/>
          </a:prstGeom>
          <a:noFill/>
          <a:ln>
            <a:noFill/>
          </a:ln>
        </p:spPr>
        <p:txBody>
          <a:bodyPr wrap="square" lIns="89997" tIns="44998" rIns="89997" bIns="44998" anchorCtr="0" compatLnSpc="0">
            <a:spAutoFit/>
          </a:bodyPr>
          <a:lstStyle/>
          <a:p>
            <a:pPr algn="ctr" hangingPunct="0"/>
            <a:r>
              <a:rPr lang="en-US" sz="2800" b="1" dirty="0" smtClean="0">
                <a:ea typeface="Noto Sans CJK SC" pitchFamily="2"/>
                <a:cs typeface="Lohit Devanagari" pitchFamily="2"/>
              </a:rPr>
              <a:t>Evaluation – CHC Use Case</a:t>
            </a:r>
            <a:endParaRPr lang="en-US" sz="2000" b="1" dirty="0" smtClean="0">
              <a:ea typeface="Noto Sans CJK SC" pitchFamily="2"/>
              <a:cs typeface="Lohit Devanagari" pitchFamily="2"/>
            </a:endParaRPr>
          </a:p>
        </p:txBody>
      </p:sp>
    </p:spTree>
    <p:extLst>
      <p:ext uri="{BB962C8B-B14F-4D97-AF65-F5344CB8AC3E}">
        <p14:creationId xmlns:p14="http://schemas.microsoft.com/office/powerpoint/2010/main" val="1962753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lvl="0"/>
            <a:fld id="{16101807-FE44-47AE-BE5E-244B8D393D86}" type="slidenum">
              <a:t>10</a:t>
            </a:fld>
            <a:endParaRPr lang="en-US" dirty="0"/>
          </a:p>
        </p:txBody>
      </p:sp>
      <p:sp>
        <p:nvSpPr>
          <p:cNvPr id="4" name="TextBox 3"/>
          <p:cNvSpPr txBox="1"/>
          <p:nvPr/>
        </p:nvSpPr>
        <p:spPr>
          <a:xfrm>
            <a:off x="95996" y="10193"/>
            <a:ext cx="9071322" cy="591781"/>
          </a:xfrm>
          <a:prstGeom prst="rect">
            <a:avLst/>
          </a:prstGeom>
          <a:noFill/>
          <a:ln>
            <a:noFill/>
          </a:ln>
        </p:spPr>
        <p:txBody>
          <a:bodyPr wrap="square" lIns="89997" tIns="44998" rIns="89997" bIns="44998" anchorCtr="0" compatLnSpc="0">
            <a:spAutoFit/>
          </a:bodyPr>
          <a:lstStyle/>
          <a:p>
            <a:pPr algn="ctr" hangingPunct="0"/>
            <a:r>
              <a:rPr lang="en-US" sz="1600" b="1" dirty="0">
                <a:ea typeface="Noto Sans CJK SC" pitchFamily="2"/>
                <a:cs typeface="Lohit Devanagari" pitchFamily="2"/>
              </a:rPr>
              <a:t>CHC Example_1 </a:t>
            </a:r>
            <a:r>
              <a:rPr lang="en-US" sz="1600" b="1" dirty="0">
                <a:ea typeface="Noto Sans CJK SC" pitchFamily="2"/>
                <a:cs typeface="Lohit Devanagari" pitchFamily="2"/>
                <a:sym typeface="Wingdings" panose="05000000000000000000" pitchFamily="2" charset="2"/>
              </a:rPr>
              <a:t> 15 </a:t>
            </a:r>
            <a:r>
              <a:rPr lang="en-US" sz="1600" b="1" dirty="0">
                <a:ea typeface="Noto Sans CJK SC" pitchFamily="2"/>
                <a:cs typeface="Lohit Devanagari" pitchFamily="2"/>
              </a:rPr>
              <a:t>Agents</a:t>
            </a:r>
          </a:p>
          <a:p>
            <a:pPr algn="ctr" hangingPunct="0"/>
            <a:r>
              <a:rPr lang="en-US" sz="1600" b="1" dirty="0" smtClean="0">
                <a:ea typeface="Noto Sans CJK SC" pitchFamily="2"/>
                <a:cs typeface="Lohit Devanagari" pitchFamily="2"/>
              </a:rPr>
              <a:t>Results</a:t>
            </a:r>
            <a:endParaRPr lang="en-US" sz="1600" b="1" dirty="0">
              <a:ea typeface="Noto Sans CJK SC" pitchFamily="2"/>
              <a:cs typeface="Lohit Devanagari" pitchFamily="2"/>
            </a:endParaRPr>
          </a:p>
        </p:txBody>
      </p:sp>
      <p:sp>
        <p:nvSpPr>
          <p:cNvPr id="18" name="TextBox 17"/>
          <p:cNvSpPr txBox="1"/>
          <p:nvPr/>
        </p:nvSpPr>
        <p:spPr>
          <a:xfrm>
            <a:off x="111560" y="456398"/>
            <a:ext cx="9885131" cy="1124235"/>
          </a:xfrm>
          <a:prstGeom prst="rect">
            <a:avLst/>
          </a:prstGeom>
          <a:noFill/>
          <a:ln>
            <a:noFill/>
          </a:ln>
        </p:spPr>
        <p:txBody>
          <a:bodyPr wrap="square" lIns="89997" tIns="44998" rIns="89997" bIns="44998" anchorCtr="0" compatLnSpc="0">
            <a:spAutoFit/>
          </a:bodyPr>
          <a:lstStyle/>
          <a:p>
            <a:pPr hangingPunct="0"/>
            <a:r>
              <a:rPr lang="en-US" sz="1100" b="1" dirty="0" smtClean="0">
                <a:ea typeface="Noto Sans CJK SC" pitchFamily="2"/>
                <a:cs typeface="Lohit Devanagari" pitchFamily="2"/>
              </a:rPr>
              <a:t>* </a:t>
            </a:r>
            <a:r>
              <a:rPr lang="en-US" sz="1100" dirty="0" smtClean="0">
                <a:ea typeface="Noto Sans CJK SC" pitchFamily="2"/>
                <a:cs typeface="Lohit Devanagari" pitchFamily="2"/>
              </a:rPr>
              <a:t>Not guaranteed that all TCNs will be in a group. Possible that some TCNs can’t find a potential group mate because their personal and preferences wouldn’t match with others. </a:t>
            </a:r>
          </a:p>
          <a:p>
            <a:pPr hangingPunct="0"/>
            <a:endParaRPr lang="en-US" sz="1100" dirty="0">
              <a:ea typeface="Noto Sans CJK SC" pitchFamily="2"/>
              <a:cs typeface="Lohit Devanagari" pitchFamily="2"/>
            </a:endParaRPr>
          </a:p>
          <a:p>
            <a:pPr marL="171450" indent="-171450" hangingPunct="0">
              <a:buFont typeface="Arial" panose="020B0604020202020204" pitchFamily="34" charset="0"/>
              <a:buChar char="•"/>
            </a:pPr>
            <a:r>
              <a:rPr lang="en-US" sz="1100" b="1" dirty="0" smtClean="0">
                <a:ea typeface="Noto Sans CJK SC" pitchFamily="2"/>
                <a:cs typeface="Lohit Devanagari" pitchFamily="2"/>
              </a:rPr>
              <a:t>Singleton</a:t>
            </a:r>
            <a:r>
              <a:rPr lang="en-US" sz="1100" dirty="0" smtClean="0">
                <a:ea typeface="Noto Sans CJK SC" pitchFamily="2"/>
                <a:cs typeface="Lohit Devanagari" pitchFamily="2"/>
              </a:rPr>
              <a:t>: TCNs who don’t match with others. </a:t>
            </a:r>
          </a:p>
          <a:p>
            <a:pPr marL="171450" lvl="2" indent="-171450" hangingPunct="0">
              <a:buFont typeface="Arial" panose="020B0604020202020204" pitchFamily="34" charset="0"/>
              <a:buChar char="•"/>
            </a:pPr>
            <a:r>
              <a:rPr lang="en-US" sz="1100" b="1" dirty="0" err="1">
                <a:ea typeface="Noto Sans CJK SC" pitchFamily="2"/>
                <a:cs typeface="Lohit Devanagari" pitchFamily="2"/>
                <a:sym typeface="Wingdings" panose="05000000000000000000" pitchFamily="2" charset="2"/>
              </a:rPr>
              <a:t>Likert</a:t>
            </a:r>
            <a:r>
              <a:rPr lang="en-US" sz="1100" b="1" dirty="0">
                <a:ea typeface="Noto Sans CJK SC" pitchFamily="2"/>
                <a:cs typeface="Lohit Devanagari" pitchFamily="2"/>
                <a:sym typeface="Wingdings" panose="05000000000000000000" pitchFamily="2" charset="2"/>
              </a:rPr>
              <a:t> scale: </a:t>
            </a:r>
            <a:r>
              <a:rPr lang="en-US" sz="1100" dirty="0">
                <a:ea typeface="Noto Sans CJK SC" pitchFamily="2"/>
                <a:cs typeface="Lohit Devanagari" pitchFamily="2"/>
                <a:sym typeface="Wingdings" panose="05000000000000000000" pitchFamily="2" charset="2"/>
              </a:rPr>
              <a:t>(5: Very Satisfied, 4: Satisfied, 3: Neither Satisfied nor Dissatisfied, 2: Dissatisfied, 1: Very Dissatisfied)</a:t>
            </a:r>
          </a:p>
          <a:p>
            <a:pPr marL="171450" indent="-171450" hangingPunct="0">
              <a:buFont typeface="Arial" panose="020B0604020202020204" pitchFamily="34" charset="0"/>
              <a:buChar char="•"/>
            </a:pPr>
            <a:endParaRPr lang="en-US" sz="1100" dirty="0">
              <a:ea typeface="Noto Sans CJK SC" pitchFamily="2"/>
              <a:cs typeface="Lohit Devanagari" pitchFamily="2"/>
            </a:endParaRPr>
          </a:p>
        </p:txBody>
      </p:sp>
      <p:graphicFrame>
        <p:nvGraphicFramePr>
          <p:cNvPr id="6" name="Πίνακας 5"/>
          <p:cNvGraphicFramePr>
            <a:graphicFrameLocks noGrp="1"/>
          </p:cNvGraphicFramePr>
          <p:nvPr>
            <p:extLst>
              <p:ext uri="{D42A27DB-BD31-4B8C-83A1-F6EECF244321}">
                <p14:modId xmlns:p14="http://schemas.microsoft.com/office/powerpoint/2010/main" val="3221564082"/>
              </p:ext>
            </p:extLst>
          </p:nvPr>
        </p:nvGraphicFramePr>
        <p:xfrm>
          <a:off x="95996" y="1380870"/>
          <a:ext cx="9633119" cy="2336800"/>
        </p:xfrm>
        <a:graphic>
          <a:graphicData uri="http://schemas.openxmlformats.org/drawingml/2006/table">
            <a:tbl>
              <a:tblPr firstRow="1" bandRow="1">
                <a:tableStyleId>{5C22544A-7EE6-4342-B048-85BDC9FD1C3A}</a:tableStyleId>
              </a:tblPr>
              <a:tblGrid>
                <a:gridCol w="1880652"/>
                <a:gridCol w="7752467"/>
              </a:tblGrid>
              <a:tr h="370840">
                <a:tc>
                  <a:txBody>
                    <a:bodyPr/>
                    <a:lstStyle/>
                    <a:p>
                      <a:r>
                        <a:rPr lang="en-US" sz="1100" dirty="0" smtClean="0"/>
                        <a:t>Solution</a:t>
                      </a:r>
                      <a:endParaRPr lang="el-GR" sz="1100" dirty="0"/>
                    </a:p>
                  </a:txBody>
                  <a:tcPr/>
                </a:tc>
                <a:tc>
                  <a:txBody>
                    <a:bodyPr/>
                    <a:lstStyle/>
                    <a:p>
                      <a:r>
                        <a:rPr lang="en-US" sz="1100" dirty="0" smtClean="0"/>
                        <a:t>Evaluation (</a:t>
                      </a:r>
                      <a:r>
                        <a:rPr lang="en-US" sz="1100" dirty="0" err="1" smtClean="0"/>
                        <a:t>Likert</a:t>
                      </a:r>
                      <a:r>
                        <a:rPr lang="en-US" sz="1100" dirty="0" smtClean="0"/>
                        <a:t> scale)</a:t>
                      </a:r>
                      <a:endParaRPr lang="el-GR" sz="1100" dirty="0"/>
                    </a:p>
                  </a:txBody>
                  <a:tcPr/>
                </a:tc>
              </a:tr>
              <a:tr h="370840">
                <a:tc>
                  <a:txBody>
                    <a:bodyPr/>
                    <a:lstStyle/>
                    <a:p>
                      <a:pPr hangingPunct="0"/>
                      <a:endParaRPr lang="en-US" sz="1100" dirty="0" smtClean="0">
                        <a:ea typeface="Noto Sans CJK SC" pitchFamily="2"/>
                        <a:cs typeface="Lohit Devanagari" pitchFamily="2"/>
                      </a:endParaRPr>
                    </a:p>
                    <a:p>
                      <a:pPr hangingPunct="0"/>
                      <a:r>
                        <a:rPr lang="en-US" sz="1100" dirty="0" smtClean="0">
                          <a:ea typeface="Noto Sans CJK SC" pitchFamily="2"/>
                          <a:cs typeface="Lohit Devanagari" pitchFamily="2"/>
                        </a:rPr>
                        <a:t>Singleton: [8, 1, 4, 11] --&gt; 4</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ea typeface="Noto Sans CJK SC" pitchFamily="2"/>
                        <a:cs typeface="Lohit Devanagari" pitchFamily="2"/>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1" baseline="0" dirty="0" smtClean="0"/>
                        <a:t>5</a:t>
                      </a:r>
                      <a:r>
                        <a:rPr lang="en-US" sz="1100" b="0" baseline="0" dirty="0" smtClean="0"/>
                        <a:t> -</a:t>
                      </a:r>
                      <a:r>
                        <a:rPr lang="en-US" sz="1100" baseline="0" dirty="0" smtClean="0"/>
                        <a:t> Taking into account the preferences and their weights (please see the comment on slide 1), these four TCNs don’t match with the others.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ea typeface="Noto Sans CJK SC" pitchFamily="2"/>
                          <a:cs typeface="Lohit Devanagari" pitchFamily="2"/>
                        </a:rPr>
                        <a:t>Group1: [7, 14] --&gt; 2</a:t>
                      </a:r>
                      <a:r>
                        <a:rPr lang="el-GR" sz="1100" dirty="0" smtClean="0">
                          <a:ea typeface="Noto Sans CJK SC" pitchFamily="2"/>
                          <a:cs typeface="Lohit Devanagari" pitchFamily="2"/>
                        </a:rPr>
                        <a:t> </a:t>
                      </a:r>
                      <a:endParaRPr lang="en-US" sz="1100" dirty="0" smtClean="0">
                        <a:ea typeface="Noto Sans CJK SC" pitchFamily="2"/>
                        <a:cs typeface="Lohit Devanagari" pitchFamily="2"/>
                      </a:endParaRPr>
                    </a:p>
                  </a:txBody>
                  <a:tcPr/>
                </a:tc>
                <a:tc>
                  <a:txBody>
                    <a:bodyPr/>
                    <a:lstStyle/>
                    <a:p>
                      <a:pPr algn="just"/>
                      <a:r>
                        <a:rPr lang="en-US" sz="1100" b="1" baseline="0" dirty="0" smtClean="0"/>
                        <a:t>3</a:t>
                      </a:r>
                      <a:r>
                        <a:rPr lang="en-US" sz="1100" b="0" baseline="0" dirty="0" smtClean="0"/>
                        <a:t> </a:t>
                      </a:r>
                      <a:r>
                        <a:rPr lang="en-US" sz="1100" b="0" baseline="0" dirty="0" smtClean="0"/>
                        <a:t>– 18/2 + 16 + 0 + 15 + 11 + 13 + 0 + 5 + 2 * 5/22 + 7*1/6 = 70</a:t>
                      </a:r>
                      <a:endParaRPr lang="en-US" sz="1100" baseline="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ea typeface="Noto Sans CJK SC" pitchFamily="2"/>
                          <a:cs typeface="Lohit Devanagari" pitchFamily="2"/>
                        </a:rPr>
                        <a:t>Group2: [9, 10, 12, 15] --&gt; 4</a:t>
                      </a:r>
                    </a:p>
                  </a:txBody>
                  <a:tcPr/>
                </a:tc>
                <a:tc>
                  <a:txBody>
                    <a:bodyPr/>
                    <a:lstStyle/>
                    <a:p>
                      <a:pPr algn="just"/>
                      <a:r>
                        <a:rPr lang="en-US" sz="1100" b="1" dirty="0" smtClean="0"/>
                        <a:t>4 </a:t>
                      </a:r>
                      <a:r>
                        <a:rPr lang="en-US" sz="1100" b="0" dirty="0" smtClean="0"/>
                        <a:t>–</a:t>
                      </a:r>
                      <a:r>
                        <a:rPr lang="en-US" sz="1100" b="0" baseline="0" dirty="0" smtClean="0"/>
                        <a:t> 18 + 16*5/12 + 9*2/12 + 15 + 11*2/4 + 13*2/4 + 0 + 5*8/12 + 0,2 + 7*9/12 = 62</a:t>
                      </a:r>
                      <a:endParaRPr lang="el-GR" sz="1100"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ea typeface="Noto Sans CJK SC" pitchFamily="2"/>
                          <a:cs typeface="Lohit Devanagari" pitchFamily="2"/>
                        </a:rPr>
                        <a:t>Group3: [2, 13] --&gt; 2</a:t>
                      </a:r>
                    </a:p>
                  </a:txBody>
                  <a:tcPr/>
                </a:tc>
                <a:tc>
                  <a:txBody>
                    <a:bodyPr/>
                    <a:lstStyle/>
                    <a:p>
                      <a:pPr algn="just"/>
                      <a:r>
                        <a:rPr lang="en-US" sz="1100" b="1" dirty="0" smtClean="0"/>
                        <a:t>4 </a:t>
                      </a:r>
                      <a:r>
                        <a:rPr lang="en-US" sz="1100" b="0" dirty="0" smtClean="0"/>
                        <a:t>–</a:t>
                      </a:r>
                      <a:r>
                        <a:rPr lang="en-US" sz="1100" b="0" baseline="0" dirty="0" smtClean="0"/>
                        <a:t> 18 + 16/2 + 9 + 15 + 11 + 13 + 0 + 5 + 2 * 12/18 + 0 = 80</a:t>
                      </a:r>
                      <a:endParaRPr lang="el-GR" sz="1100" dirty="0"/>
                    </a:p>
                  </a:txBody>
                  <a:tcPr/>
                </a:tc>
              </a:tr>
              <a:tr h="2525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ea typeface="Noto Sans CJK SC" pitchFamily="2"/>
                          <a:cs typeface="Lohit Devanagari" pitchFamily="2"/>
                        </a:rPr>
                        <a:t>Group4: [3, 5, 6] --&gt; 3</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1" dirty="0" smtClean="0"/>
                        <a:t>4 </a:t>
                      </a:r>
                      <a:r>
                        <a:rPr lang="en-US" sz="1100" b="0" dirty="0" smtClean="0"/>
                        <a:t>–</a:t>
                      </a:r>
                      <a:r>
                        <a:rPr lang="en-US" sz="1100" b="0" baseline="0" dirty="0" smtClean="0"/>
                        <a:t> 18*3/6 + 16*1/6 + 9*3/6 + 15 + 11 + 13*4/6 + 4 * ¾ + 5 + 2*2/6 + 7*4/6 = 59</a:t>
                      </a:r>
                      <a:endParaRPr lang="el-GR" sz="1100" dirty="0" smtClean="0"/>
                    </a:p>
                  </a:txBody>
                  <a:tcPr/>
                </a:tc>
              </a:tr>
            </a:tbl>
          </a:graphicData>
        </a:graphic>
      </p:graphicFrame>
    </p:spTree>
    <p:extLst>
      <p:ext uri="{BB962C8B-B14F-4D97-AF65-F5344CB8AC3E}">
        <p14:creationId xmlns:p14="http://schemas.microsoft.com/office/powerpoint/2010/main" val="3458208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lvl="0"/>
            <a:fld id="{16101807-FE44-47AE-BE5E-244B8D393D86}" type="slidenum">
              <a:t>11</a:t>
            </a:fld>
            <a:endParaRPr lang="en-US" dirty="0"/>
          </a:p>
        </p:txBody>
      </p:sp>
      <p:sp>
        <p:nvSpPr>
          <p:cNvPr id="13" name="TextBox 12"/>
          <p:cNvSpPr txBox="1"/>
          <p:nvPr/>
        </p:nvSpPr>
        <p:spPr>
          <a:xfrm>
            <a:off x="3166662" y="190264"/>
            <a:ext cx="3176436" cy="529200"/>
          </a:xfrm>
          <a:prstGeom prst="rect">
            <a:avLst/>
          </a:prstGeom>
          <a:noFill/>
          <a:ln>
            <a:noFill/>
          </a:ln>
        </p:spPr>
        <p:txBody>
          <a:bodyPr wrap="square" lIns="89997" tIns="44998" rIns="89997" bIns="44998" anchorCtr="0" compatLnSpc="0">
            <a:spAutoFit/>
          </a:bodyPr>
          <a:lstStyle/>
          <a:p>
            <a:pPr algn="ctr" hangingPunct="0"/>
            <a:r>
              <a:rPr lang="en-US" sz="1400" b="1" dirty="0">
                <a:ea typeface="Noto Sans CJK SC" pitchFamily="2"/>
                <a:cs typeface="Lohit Devanagari" pitchFamily="2"/>
              </a:rPr>
              <a:t>CHC </a:t>
            </a:r>
            <a:r>
              <a:rPr lang="en-US" sz="1400" b="1" dirty="0" smtClean="0">
                <a:ea typeface="Noto Sans CJK SC" pitchFamily="2"/>
                <a:cs typeface="Lohit Devanagari" pitchFamily="2"/>
              </a:rPr>
              <a:t>Example_2 </a:t>
            </a:r>
            <a:r>
              <a:rPr lang="en-US" sz="1400" b="1" dirty="0">
                <a:ea typeface="Noto Sans CJK SC" pitchFamily="2"/>
                <a:cs typeface="Lohit Devanagari" pitchFamily="2"/>
                <a:sym typeface="Wingdings" panose="05000000000000000000" pitchFamily="2" charset="2"/>
              </a:rPr>
              <a:t> </a:t>
            </a:r>
            <a:r>
              <a:rPr lang="en-US" sz="1400" b="1" dirty="0" smtClean="0">
                <a:ea typeface="Noto Sans CJK SC" pitchFamily="2"/>
                <a:cs typeface="Lohit Devanagari" pitchFamily="2"/>
                <a:sym typeface="Wingdings" panose="05000000000000000000" pitchFamily="2" charset="2"/>
              </a:rPr>
              <a:t>20 </a:t>
            </a:r>
            <a:r>
              <a:rPr lang="en-US" sz="1400" b="1" dirty="0" smtClean="0">
                <a:ea typeface="Noto Sans CJK SC" pitchFamily="2"/>
                <a:cs typeface="Lohit Devanagari" pitchFamily="2"/>
              </a:rPr>
              <a:t>Agents</a:t>
            </a:r>
          </a:p>
          <a:p>
            <a:pPr algn="ctr" hangingPunct="0"/>
            <a:r>
              <a:rPr lang="en-US" sz="1400" b="1" dirty="0" smtClean="0">
                <a:ea typeface="Noto Sans CJK SC" pitchFamily="2"/>
                <a:cs typeface="Lohit Devanagari" pitchFamily="2"/>
              </a:rPr>
              <a:t>Results</a:t>
            </a:r>
            <a:endParaRPr lang="en-US" sz="1400" b="1" dirty="0">
              <a:ea typeface="Noto Sans CJK SC" pitchFamily="2"/>
              <a:cs typeface="Lohit Devanagari" pitchFamily="2"/>
            </a:endParaRPr>
          </a:p>
        </p:txBody>
      </p:sp>
      <p:graphicFrame>
        <p:nvGraphicFramePr>
          <p:cNvPr id="3" name="Πίνακας 2"/>
          <p:cNvGraphicFramePr>
            <a:graphicFrameLocks noGrp="1"/>
          </p:cNvGraphicFramePr>
          <p:nvPr>
            <p:extLst>
              <p:ext uri="{D42A27DB-BD31-4B8C-83A1-F6EECF244321}">
                <p14:modId xmlns:p14="http://schemas.microsoft.com/office/powerpoint/2010/main" val="2359500683"/>
              </p:ext>
            </p:extLst>
          </p:nvPr>
        </p:nvGraphicFramePr>
        <p:xfrm>
          <a:off x="194145" y="863511"/>
          <a:ext cx="9633119" cy="3921760"/>
        </p:xfrm>
        <a:graphic>
          <a:graphicData uri="http://schemas.openxmlformats.org/drawingml/2006/table">
            <a:tbl>
              <a:tblPr firstRow="1" bandRow="1">
                <a:tableStyleId>{5C22544A-7EE6-4342-B048-85BDC9FD1C3A}</a:tableStyleId>
              </a:tblPr>
              <a:tblGrid>
                <a:gridCol w="3102847"/>
                <a:gridCol w="6530272"/>
              </a:tblGrid>
              <a:tr h="370840">
                <a:tc>
                  <a:txBody>
                    <a:bodyPr/>
                    <a:lstStyle/>
                    <a:p>
                      <a:r>
                        <a:rPr lang="en-US" sz="1100" dirty="0" smtClean="0"/>
                        <a:t>Solution</a:t>
                      </a:r>
                      <a:endParaRPr lang="el-GR" sz="1100" dirty="0"/>
                    </a:p>
                  </a:txBody>
                  <a:tcPr/>
                </a:tc>
                <a:tc>
                  <a:txBody>
                    <a:bodyPr/>
                    <a:lstStyle/>
                    <a:p>
                      <a:r>
                        <a:rPr lang="en-US" sz="1100" dirty="0" smtClean="0"/>
                        <a:t>Evaluation (</a:t>
                      </a:r>
                      <a:r>
                        <a:rPr lang="en-US" sz="1100" dirty="0" err="1" smtClean="0"/>
                        <a:t>Likert</a:t>
                      </a:r>
                      <a:r>
                        <a:rPr lang="en-US" sz="1100" dirty="0" smtClean="0"/>
                        <a:t> scale)</a:t>
                      </a:r>
                      <a:endParaRPr lang="el-GR" sz="1100" dirty="0"/>
                    </a:p>
                  </a:txBody>
                  <a:tcPr/>
                </a:tc>
              </a:tr>
              <a:tr h="370840">
                <a:tc>
                  <a:txBody>
                    <a:bodyPr/>
                    <a:lstStyle/>
                    <a:p>
                      <a:pPr hangingPunct="0"/>
                      <a:endParaRPr lang="en-US" sz="1100" dirty="0" smtClean="0">
                        <a:ea typeface="Noto Sans CJK SC" pitchFamily="2"/>
                        <a:cs typeface="Lohit Devanagari" pitchFamily="2"/>
                      </a:endParaRPr>
                    </a:p>
                    <a:p>
                      <a:pPr hangingPunct="0"/>
                      <a:r>
                        <a:rPr lang="en-US" sz="1100" dirty="0" smtClean="0">
                          <a:ea typeface="Noto Sans CJK SC" pitchFamily="2"/>
                          <a:cs typeface="Lohit Devanagari" pitchFamily="2"/>
                        </a:rPr>
                        <a:t>Singleton: [2, 5, 6, 9, 10, 20] --&gt; 6</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ea typeface="Noto Sans CJK SC" pitchFamily="2"/>
                        <a:cs typeface="Lohit Devanagari" pitchFamily="2"/>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1" baseline="0" dirty="0" smtClean="0"/>
                        <a:t>4</a:t>
                      </a:r>
                      <a:r>
                        <a:rPr lang="en-US" sz="1100" b="0" baseline="0" dirty="0" smtClean="0"/>
                        <a:t> -</a:t>
                      </a:r>
                      <a:r>
                        <a:rPr lang="en-US" sz="1100" baseline="0" dirty="0" smtClean="0"/>
                        <a:t> Taking into account the preferences and their weights (please see the comment on slide 1), four of the TCNs don’t match with the others. But TCN with id 10 can match with TCN with id 20 (except age, location and </a:t>
                      </a:r>
                      <a:r>
                        <a:rPr lang="en-US" sz="1100" baseline="0" dirty="0" err="1" smtClean="0"/>
                        <a:t>shrwth</a:t>
                      </a:r>
                      <a:r>
                        <a:rPr lang="en-US" sz="1100" baseline="0" dirty="0" smtClean="0"/>
                        <a:t> preference, all the other preferences can match). </a:t>
                      </a:r>
                    </a:p>
                  </a:txBody>
                  <a:tcPr/>
                </a:tc>
              </a:tr>
              <a:tr h="370840">
                <a:tc>
                  <a:txBody>
                    <a:bodyPr/>
                    <a:lstStyle/>
                    <a:p>
                      <a:pPr hangingPunct="0"/>
                      <a:r>
                        <a:rPr lang="en-US" sz="1100" dirty="0" smtClean="0">
                          <a:ea typeface="Noto Sans CJK SC" pitchFamily="2"/>
                          <a:cs typeface="Lohit Devanagari" pitchFamily="2"/>
                        </a:rPr>
                        <a:t>Group1: [1, 16] --&gt; 2</a:t>
                      </a:r>
                      <a:endParaRPr lang="en-US" sz="1100" dirty="0">
                        <a:ea typeface="Noto Sans CJK SC" pitchFamily="2"/>
                        <a:cs typeface="Lohit Devanagari" pitchFamily="2"/>
                      </a:endParaRPr>
                    </a:p>
                  </a:txBody>
                  <a:tcPr/>
                </a:tc>
                <a:tc>
                  <a:txBody>
                    <a:bodyPr/>
                    <a:lstStyle/>
                    <a:p>
                      <a:pPr algn="just"/>
                      <a:r>
                        <a:rPr lang="en-US" sz="1100" b="1" baseline="0" dirty="0" smtClean="0"/>
                        <a:t>4 - </a:t>
                      </a:r>
                      <a:r>
                        <a:rPr lang="en-US" sz="1100" b="0" baseline="0" dirty="0" smtClean="0"/>
                        <a:t>Taking into account the weights of preferences (please see the comment on slide 1), the results are satisfactory as enough preferences (age, nationality, location, accessibility, rent period, </a:t>
                      </a:r>
                      <a:r>
                        <a:rPr lang="en-US" sz="1100" b="0" baseline="0" dirty="0" err="1" smtClean="0"/>
                        <a:t>shrwth</a:t>
                      </a:r>
                      <a:r>
                        <a:rPr lang="en-US" sz="1100" b="0" baseline="0" dirty="0" smtClean="0"/>
                        <a:t>) match between the TCNs. We select number 4 from </a:t>
                      </a:r>
                      <a:r>
                        <a:rPr lang="en-US" sz="1100" b="0" baseline="0" dirty="0" err="1" smtClean="0"/>
                        <a:t>Likert</a:t>
                      </a:r>
                      <a:r>
                        <a:rPr lang="en-US" sz="1100" b="0" baseline="0" dirty="0" smtClean="0"/>
                        <a:t> scale instead of 5 because other important preferences, such as gender and family preference, don’t match for the grouped TCNs. For example, concerning family preferences, TCN with id 16 matches with TCN (id) 1, but TCN 1 doesn't match with TCN (id) 1 as prefers single woman/single parent mother. </a:t>
                      </a:r>
                    </a:p>
                  </a:txBody>
                  <a:tcPr/>
                </a:tc>
              </a:tr>
              <a:tr h="370840">
                <a:tc>
                  <a:txBody>
                    <a:bodyPr/>
                    <a:lstStyle/>
                    <a:p>
                      <a:pPr hangingPunct="0"/>
                      <a:r>
                        <a:rPr lang="en-US" sz="1100" dirty="0" smtClean="0">
                          <a:ea typeface="Noto Sans CJK SC" pitchFamily="2"/>
                          <a:cs typeface="Lohit Devanagari" pitchFamily="2"/>
                        </a:rPr>
                        <a:t>Group2: [15, 17, ] --&gt; 2</a:t>
                      </a:r>
                      <a:endParaRPr lang="en-US" sz="1100" dirty="0">
                        <a:ea typeface="Noto Sans CJK SC" pitchFamily="2"/>
                        <a:cs typeface="Lohit Devanagari" pitchFamily="2"/>
                      </a:endParaRPr>
                    </a:p>
                  </a:txBody>
                  <a:tcPr/>
                </a:tc>
                <a:tc>
                  <a:txBody>
                    <a:bodyPr/>
                    <a:lstStyle/>
                    <a:p>
                      <a:pPr algn="just"/>
                      <a:r>
                        <a:rPr lang="en-US" sz="1100" b="1" dirty="0" smtClean="0"/>
                        <a:t>4 </a:t>
                      </a:r>
                      <a:r>
                        <a:rPr lang="en-US" sz="1100" b="0" dirty="0" smtClean="0"/>
                        <a:t>- Taking into account the weights of preferences (please see the comment on slide 1), the results are satisfactory as the enough preferences</a:t>
                      </a:r>
                      <a:r>
                        <a:rPr lang="en-US" sz="1100" b="0" baseline="0" dirty="0" smtClean="0"/>
                        <a:t> (gender, nationality, ethnicity, accessibility, </a:t>
                      </a:r>
                      <a:r>
                        <a:rPr lang="en-US" sz="1100" b="0" baseline="0" dirty="0" err="1" smtClean="0"/>
                        <a:t>shrwth</a:t>
                      </a:r>
                      <a:r>
                        <a:rPr lang="en-US" sz="1100" b="0" baseline="0" dirty="0" smtClean="0"/>
                        <a:t>) match between the TCNs. We select number 4 from </a:t>
                      </a:r>
                      <a:r>
                        <a:rPr lang="en-US" sz="1100" b="0" baseline="0" dirty="0" err="1" smtClean="0"/>
                        <a:t>Likert</a:t>
                      </a:r>
                      <a:r>
                        <a:rPr lang="en-US" sz="1100" b="0" baseline="0" dirty="0" smtClean="0"/>
                        <a:t> scale instead of 5 because other important preferences, such as age, family, and religion preference, don’t match for the grouped TCNs. For example, concerning age preferences, TCN with id 17 matches with TCN (id) 15, but TCNs 15 don’t belong to TCNs’ 17 preferable age group. Likewise for family and religion preferences. </a:t>
                      </a:r>
                      <a:r>
                        <a:rPr lang="en-US" sz="1100" baseline="0" dirty="0" smtClean="0"/>
                        <a:t>Finally, less important preferences such as location and rental period preference, etc. don’t match for both of them. </a:t>
                      </a:r>
                      <a:endParaRPr lang="el-GR" sz="1100" b="0" dirty="0"/>
                    </a:p>
                  </a:txBody>
                  <a:tcPr/>
                </a:tc>
              </a:tr>
              <a:tr h="370840">
                <a:tc>
                  <a:txBody>
                    <a:bodyPr/>
                    <a:lstStyle/>
                    <a:p>
                      <a:pPr hangingPunct="0"/>
                      <a:endParaRPr lang="en-US" sz="1100" dirty="0" smtClean="0">
                        <a:ea typeface="Noto Sans CJK SC" pitchFamily="2"/>
                        <a:cs typeface="Lohit Devanagari" pitchFamily="2"/>
                      </a:endParaRPr>
                    </a:p>
                    <a:p>
                      <a:pPr hangingPunct="0"/>
                      <a:r>
                        <a:rPr lang="en-US" sz="1100" dirty="0" smtClean="0">
                          <a:ea typeface="Noto Sans CJK SC" pitchFamily="2"/>
                          <a:cs typeface="Lohit Devanagari" pitchFamily="2"/>
                        </a:rPr>
                        <a:t>Group3: [3, 7, 8, 12, 13, 19, 4, 11, 14, 18] --&gt; 10</a:t>
                      </a:r>
                      <a:endParaRPr lang="en-US" sz="1100" dirty="0">
                        <a:ea typeface="Noto Sans CJK SC" pitchFamily="2"/>
                        <a:cs typeface="Lohit Devanagari" pitchFamily="2"/>
                      </a:endParaRPr>
                    </a:p>
                  </a:txBody>
                  <a:tcPr/>
                </a:tc>
                <a:tc>
                  <a:txBody>
                    <a:bodyPr/>
                    <a:lstStyle/>
                    <a:p>
                      <a:pPr algn="just"/>
                      <a:r>
                        <a:rPr lang="en-US" sz="1100" b="1" baseline="0" dirty="0" smtClean="0"/>
                        <a:t>4</a:t>
                      </a:r>
                      <a:r>
                        <a:rPr lang="en-US" sz="1100" b="0" baseline="0" dirty="0" smtClean="0"/>
                        <a:t> -</a:t>
                      </a:r>
                      <a:r>
                        <a:rPr lang="en-US" sz="1100" baseline="0" dirty="0" smtClean="0"/>
                        <a:t> Taking into account the weights of preferences (please see the comment on slide 1), the most of the important preferences doesn’t match among all grouped TCNs. Maybe the 10 TCNs can be </a:t>
                      </a:r>
                      <a:r>
                        <a:rPr lang="en-US" sz="1100" baseline="0" dirty="0" err="1" smtClean="0"/>
                        <a:t>splitted</a:t>
                      </a:r>
                      <a:r>
                        <a:rPr lang="en-US" sz="1100" baseline="0" dirty="0" smtClean="0"/>
                        <a:t> in smaller groups. </a:t>
                      </a:r>
                    </a:p>
                  </a:txBody>
                  <a:tcPr/>
                </a:tc>
              </a:tr>
            </a:tbl>
          </a:graphicData>
        </a:graphic>
      </p:graphicFrame>
    </p:spTree>
    <p:extLst>
      <p:ext uri="{BB962C8B-B14F-4D97-AF65-F5344CB8AC3E}">
        <p14:creationId xmlns:p14="http://schemas.microsoft.com/office/powerpoint/2010/main" val="1687777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lvl="0"/>
            <a:fld id="{16101807-FE44-47AE-BE5E-244B8D393D86}" type="slidenum">
              <a:t>12</a:t>
            </a:fld>
            <a:endParaRPr lang="en-US" dirty="0"/>
          </a:p>
        </p:txBody>
      </p:sp>
      <p:sp>
        <p:nvSpPr>
          <p:cNvPr id="4" name="TextBox 3"/>
          <p:cNvSpPr txBox="1"/>
          <p:nvPr/>
        </p:nvSpPr>
        <p:spPr>
          <a:xfrm>
            <a:off x="219219" y="9884"/>
            <a:ext cx="9071322" cy="591781"/>
          </a:xfrm>
          <a:prstGeom prst="rect">
            <a:avLst/>
          </a:prstGeom>
          <a:noFill/>
          <a:ln>
            <a:noFill/>
          </a:ln>
        </p:spPr>
        <p:txBody>
          <a:bodyPr wrap="square" lIns="89997" tIns="44998" rIns="89997" bIns="44998" anchorCtr="0" compatLnSpc="0">
            <a:spAutoFit/>
          </a:bodyPr>
          <a:lstStyle/>
          <a:p>
            <a:pPr algn="ctr" hangingPunct="0"/>
            <a:r>
              <a:rPr lang="en-US" sz="1600" b="1" dirty="0">
                <a:ea typeface="Noto Sans CJK SC" pitchFamily="2"/>
                <a:cs typeface="Lohit Devanagari" pitchFamily="2"/>
              </a:rPr>
              <a:t>CHC Example_3 </a:t>
            </a:r>
            <a:r>
              <a:rPr lang="en-US" sz="1600" b="1" dirty="0">
                <a:ea typeface="Noto Sans CJK SC" pitchFamily="2"/>
                <a:cs typeface="Lohit Devanagari" pitchFamily="2"/>
                <a:sym typeface="Wingdings" panose="05000000000000000000" pitchFamily="2" charset="2"/>
              </a:rPr>
              <a:t> 25 </a:t>
            </a:r>
            <a:r>
              <a:rPr lang="en-US" sz="1600" b="1" dirty="0">
                <a:ea typeface="Noto Sans CJK SC" pitchFamily="2"/>
                <a:cs typeface="Lohit Devanagari" pitchFamily="2"/>
              </a:rPr>
              <a:t>Agents</a:t>
            </a:r>
          </a:p>
          <a:p>
            <a:pPr algn="ctr" hangingPunct="0"/>
            <a:r>
              <a:rPr lang="en-US" sz="1600" b="1" dirty="0" smtClean="0">
                <a:ea typeface="Noto Sans CJK SC" pitchFamily="2"/>
                <a:cs typeface="Lohit Devanagari" pitchFamily="2"/>
              </a:rPr>
              <a:t>Results</a:t>
            </a:r>
            <a:endParaRPr lang="en-US" sz="1600" b="1" dirty="0">
              <a:ea typeface="Noto Sans CJK SC" pitchFamily="2"/>
              <a:cs typeface="Lohit Devanagari" pitchFamily="2"/>
            </a:endParaRPr>
          </a:p>
        </p:txBody>
      </p:sp>
      <p:sp>
        <p:nvSpPr>
          <p:cNvPr id="22" name="TextBox 21"/>
          <p:cNvSpPr txBox="1"/>
          <p:nvPr/>
        </p:nvSpPr>
        <p:spPr>
          <a:xfrm>
            <a:off x="5196546" y="384001"/>
            <a:ext cx="4379094" cy="263102"/>
          </a:xfrm>
          <a:prstGeom prst="rect">
            <a:avLst/>
          </a:prstGeom>
          <a:noFill/>
          <a:ln>
            <a:noFill/>
          </a:ln>
        </p:spPr>
        <p:txBody>
          <a:bodyPr wrap="square" lIns="89997" tIns="44998" rIns="89997" bIns="44998" anchorCtr="0" compatLnSpc="0">
            <a:spAutoFit/>
          </a:bodyPr>
          <a:lstStyle/>
          <a:p>
            <a:pPr hangingPunct="0"/>
            <a:endParaRPr lang="en-US" sz="1100" dirty="0">
              <a:ea typeface="Noto Sans CJK SC" pitchFamily="2"/>
              <a:cs typeface="Lohit Devanagari" pitchFamily="2"/>
            </a:endParaRPr>
          </a:p>
        </p:txBody>
      </p:sp>
      <p:graphicFrame>
        <p:nvGraphicFramePr>
          <p:cNvPr id="3" name="Πίνακας 2"/>
          <p:cNvGraphicFramePr>
            <a:graphicFrameLocks noGrp="1"/>
          </p:cNvGraphicFramePr>
          <p:nvPr>
            <p:extLst>
              <p:ext uri="{D42A27DB-BD31-4B8C-83A1-F6EECF244321}">
                <p14:modId xmlns:p14="http://schemas.microsoft.com/office/powerpoint/2010/main" val="2299540296"/>
              </p:ext>
            </p:extLst>
          </p:nvPr>
        </p:nvGraphicFramePr>
        <p:xfrm>
          <a:off x="219219" y="647103"/>
          <a:ext cx="9633119" cy="4424680"/>
        </p:xfrm>
        <a:graphic>
          <a:graphicData uri="http://schemas.openxmlformats.org/drawingml/2006/table">
            <a:tbl>
              <a:tblPr firstRow="1" bandRow="1">
                <a:tableStyleId>{5C22544A-7EE6-4342-B048-85BDC9FD1C3A}</a:tableStyleId>
              </a:tblPr>
              <a:tblGrid>
                <a:gridCol w="3102847"/>
                <a:gridCol w="6530272"/>
              </a:tblGrid>
              <a:tr h="370840">
                <a:tc>
                  <a:txBody>
                    <a:bodyPr/>
                    <a:lstStyle/>
                    <a:p>
                      <a:r>
                        <a:rPr lang="en-US" sz="1100" dirty="0" smtClean="0"/>
                        <a:t>Solution</a:t>
                      </a:r>
                      <a:endParaRPr lang="el-GR" sz="1100" dirty="0"/>
                    </a:p>
                  </a:txBody>
                  <a:tcPr/>
                </a:tc>
                <a:tc>
                  <a:txBody>
                    <a:bodyPr/>
                    <a:lstStyle/>
                    <a:p>
                      <a:r>
                        <a:rPr lang="en-US" sz="1100" dirty="0" smtClean="0"/>
                        <a:t>Evaluation (</a:t>
                      </a:r>
                      <a:r>
                        <a:rPr lang="en-US" sz="1100" dirty="0" err="1" smtClean="0"/>
                        <a:t>Likert</a:t>
                      </a:r>
                      <a:r>
                        <a:rPr lang="en-US" sz="1100" dirty="0" smtClean="0"/>
                        <a:t> scale)</a:t>
                      </a:r>
                      <a:endParaRPr lang="el-GR" sz="1100" dirty="0"/>
                    </a:p>
                  </a:txBody>
                  <a:tcPr/>
                </a:tc>
              </a:tr>
              <a:tr h="370840">
                <a:tc>
                  <a:txBody>
                    <a:bodyPr/>
                    <a:lstStyle/>
                    <a:p>
                      <a:pPr hangingPunct="0"/>
                      <a:endParaRPr lang="en-US" sz="1100" dirty="0" smtClean="0">
                        <a:ea typeface="Noto Sans CJK SC" pitchFamily="2"/>
                        <a:cs typeface="Lohit Devanagari" pitchFamily="2"/>
                      </a:endParaRPr>
                    </a:p>
                    <a:p>
                      <a:pPr hangingPunct="0"/>
                      <a:r>
                        <a:rPr lang="en-US" sz="1100" dirty="0" smtClean="0">
                          <a:ea typeface="Noto Sans CJK SC" pitchFamily="2"/>
                          <a:cs typeface="Lohit Devanagari" pitchFamily="2"/>
                        </a:rPr>
                        <a:t>Singleton: [3, 5, 6, 7, 9, 10, 13, 19, 1, 11, 14, 18, 20, 21, 23, ] --&gt; 15</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1" baseline="0" dirty="0" smtClean="0"/>
                        <a:t>5</a:t>
                      </a:r>
                      <a:r>
                        <a:rPr lang="en-US" sz="1100" b="0" baseline="0" dirty="0" smtClean="0"/>
                        <a:t> -</a:t>
                      </a:r>
                      <a:r>
                        <a:rPr lang="en-US" sz="1100" baseline="0" dirty="0" smtClean="0"/>
                        <a:t> Taking into account the preferences and their weights (please see the comment on slide 1), these 15 TCNs don’t match with the others. </a:t>
                      </a:r>
                    </a:p>
                  </a:txBody>
                  <a:tcPr/>
                </a:tc>
              </a:tr>
              <a:tr h="370840">
                <a:tc>
                  <a:txBody>
                    <a:bodyPr/>
                    <a:lstStyle/>
                    <a:p>
                      <a:pPr hangingPunct="0"/>
                      <a:r>
                        <a:rPr lang="en-US" sz="1100" dirty="0" smtClean="0">
                          <a:ea typeface="Noto Sans CJK SC" pitchFamily="2"/>
                          <a:cs typeface="Lohit Devanagari" pitchFamily="2"/>
                        </a:rPr>
                        <a:t>Group1: [15, 24, ] --&gt; 2</a:t>
                      </a:r>
                      <a:endParaRPr lang="en-US" sz="1100" dirty="0">
                        <a:ea typeface="Noto Sans CJK SC" pitchFamily="2"/>
                        <a:cs typeface="Lohit Devanagari" pitchFamily="2"/>
                      </a:endParaRPr>
                    </a:p>
                  </a:txBody>
                  <a:tcPr/>
                </a:tc>
                <a:tc>
                  <a:txBody>
                    <a:bodyPr/>
                    <a:lstStyle/>
                    <a:p>
                      <a:pPr algn="just"/>
                      <a:r>
                        <a:rPr lang="en-US" sz="1100" b="1" baseline="0" dirty="0" smtClean="0"/>
                        <a:t>4 - </a:t>
                      </a:r>
                      <a:r>
                        <a:rPr lang="en-US" sz="1100" b="0" baseline="0" dirty="0" smtClean="0"/>
                        <a:t>Taking into account the weights of preferences (please see the comment on slide 1), the results are satisfactory as enough preferences (age, gender, family, ethnicity, location, accessibility, </a:t>
                      </a:r>
                      <a:r>
                        <a:rPr lang="en-US" sz="1100" b="0" baseline="0" dirty="0" err="1" smtClean="0"/>
                        <a:t>shrwth</a:t>
                      </a:r>
                      <a:r>
                        <a:rPr lang="en-US" sz="1100" b="0" baseline="0" dirty="0" smtClean="0"/>
                        <a:t>) match between the TCNs. We select number 4 from </a:t>
                      </a:r>
                      <a:r>
                        <a:rPr lang="en-US" sz="1100" b="0" baseline="0" dirty="0" err="1" smtClean="0"/>
                        <a:t>Likert</a:t>
                      </a:r>
                      <a:r>
                        <a:rPr lang="en-US" sz="1100" b="0" baseline="0" dirty="0" smtClean="0"/>
                        <a:t> scale instead of 5 because other important preferences, such as nationality and religion, don’t match for the grouped TCNs. For example, concerning nationality preferences, TCN with id 15 matches with TCN (id) 24, but TCN 24 doesn't match with TCN (id) 15 as prefers the same nationality. Likewise for religion preference. Finally, less important preferences such as rental period preference deviates between them. </a:t>
                      </a:r>
                    </a:p>
                  </a:txBody>
                  <a:tcPr/>
                </a:tc>
              </a:tr>
              <a:tr h="370840">
                <a:tc>
                  <a:txBody>
                    <a:bodyPr/>
                    <a:lstStyle/>
                    <a:p>
                      <a:pPr hangingPunct="0"/>
                      <a:r>
                        <a:rPr lang="en-US" sz="1100" dirty="0" smtClean="0">
                          <a:ea typeface="Noto Sans CJK SC" pitchFamily="2"/>
                          <a:cs typeface="Lohit Devanagari" pitchFamily="2"/>
                        </a:rPr>
                        <a:t>Group2: [2, 8, 17, 16, 25, ] --&gt; 5</a:t>
                      </a:r>
                      <a:endParaRPr lang="en-US" sz="1100" dirty="0">
                        <a:ea typeface="Noto Sans CJK SC" pitchFamily="2"/>
                        <a:cs typeface="Lohit Devanagari" pitchFamily="2"/>
                      </a:endParaRPr>
                    </a:p>
                  </a:txBody>
                  <a:tcPr/>
                </a:tc>
                <a:tc>
                  <a:txBody>
                    <a:bodyPr/>
                    <a:lstStyle/>
                    <a:p>
                      <a:pPr algn="just"/>
                      <a:r>
                        <a:rPr lang="en-US" sz="1100" b="1" dirty="0" smtClean="0">
                          <a:solidFill>
                            <a:schemeClr val="tx1"/>
                          </a:solidFill>
                        </a:rPr>
                        <a:t>4 </a:t>
                      </a:r>
                      <a:r>
                        <a:rPr lang="en-US" sz="1100" b="0" dirty="0" smtClean="0">
                          <a:solidFill>
                            <a:schemeClr val="tx1"/>
                          </a:solidFill>
                        </a:rPr>
                        <a:t>- Taking into account the weights of preferences (please see the comment on slide 1), the results are satisfactory as most</a:t>
                      </a:r>
                      <a:r>
                        <a:rPr lang="en-US" sz="1100" b="0" baseline="0" dirty="0" smtClean="0">
                          <a:solidFill>
                            <a:schemeClr val="tx1"/>
                          </a:solidFill>
                        </a:rPr>
                        <a:t> of the </a:t>
                      </a:r>
                      <a:r>
                        <a:rPr lang="en-US" sz="1100" b="0" dirty="0" smtClean="0">
                          <a:solidFill>
                            <a:schemeClr val="tx1"/>
                          </a:solidFill>
                        </a:rPr>
                        <a:t>preferences</a:t>
                      </a:r>
                      <a:r>
                        <a:rPr lang="en-US" sz="1100" b="0" baseline="0" dirty="0" smtClean="0">
                          <a:solidFill>
                            <a:schemeClr val="tx1"/>
                          </a:solidFill>
                        </a:rPr>
                        <a:t> (age, gender, nationality, religion, accessibility, </a:t>
                      </a:r>
                      <a:r>
                        <a:rPr lang="en-US" sz="1100" b="0" baseline="0" dirty="0" err="1" smtClean="0">
                          <a:solidFill>
                            <a:schemeClr val="tx1"/>
                          </a:solidFill>
                        </a:rPr>
                        <a:t>shrwth</a:t>
                      </a:r>
                      <a:r>
                        <a:rPr lang="en-US" sz="1100" b="0" baseline="0" dirty="0" smtClean="0">
                          <a:solidFill>
                            <a:schemeClr val="tx1"/>
                          </a:solidFill>
                        </a:rPr>
                        <a:t>) match among the TCNs. We select number 4 from </a:t>
                      </a:r>
                      <a:r>
                        <a:rPr lang="en-US" sz="1100" b="0" baseline="0" dirty="0" err="1" smtClean="0">
                          <a:solidFill>
                            <a:schemeClr val="tx1"/>
                          </a:solidFill>
                        </a:rPr>
                        <a:t>Likert</a:t>
                      </a:r>
                      <a:r>
                        <a:rPr lang="en-US" sz="1100" b="0" baseline="0" dirty="0" smtClean="0">
                          <a:solidFill>
                            <a:schemeClr val="tx1"/>
                          </a:solidFill>
                        </a:rPr>
                        <a:t> scale instead of 5 because other important preferences, such as ethnicity preference doesn't match for one TCN (id 8). </a:t>
                      </a:r>
                      <a:r>
                        <a:rPr lang="en-US" sz="1100" baseline="0" dirty="0" smtClean="0">
                          <a:solidFill>
                            <a:schemeClr val="tx1"/>
                          </a:solidFill>
                        </a:rPr>
                        <a:t>Finally, less important preferences such as location and rental period preference, etc. don’t match for all of them. </a:t>
                      </a:r>
                      <a:endParaRPr lang="el-GR" sz="1100" b="0" dirty="0">
                        <a:solidFill>
                          <a:schemeClr val="tx1"/>
                        </a:solidFill>
                      </a:endParaRPr>
                    </a:p>
                  </a:txBody>
                  <a:tcPr/>
                </a:tc>
              </a:tr>
              <a:tr h="370840">
                <a:tc>
                  <a:txBody>
                    <a:bodyPr/>
                    <a:lstStyle/>
                    <a:p>
                      <a:pPr hangingPunct="0"/>
                      <a:r>
                        <a:rPr lang="en-US" sz="1100" dirty="0" smtClean="0">
                          <a:ea typeface="Noto Sans CJK SC" pitchFamily="2"/>
                          <a:cs typeface="Lohit Devanagari" pitchFamily="2"/>
                        </a:rPr>
                        <a:t>Group3: [12, 22, 4, ] --&gt; 3</a:t>
                      </a:r>
                      <a:endParaRPr lang="en-US" sz="1100" dirty="0">
                        <a:ea typeface="Noto Sans CJK SC" pitchFamily="2"/>
                        <a:cs typeface="Lohit Devanagari" pitchFamily="2"/>
                      </a:endParaRPr>
                    </a:p>
                  </a:txBody>
                  <a:tcPr/>
                </a:tc>
                <a:tc>
                  <a:txBody>
                    <a:bodyPr/>
                    <a:lstStyle/>
                    <a:p>
                      <a:pPr algn="just"/>
                      <a:r>
                        <a:rPr lang="el-GR" sz="1100" b="1" baseline="0" dirty="0" smtClean="0"/>
                        <a:t>4</a:t>
                      </a:r>
                      <a:r>
                        <a:rPr lang="en-US" sz="1100" b="0" baseline="0" dirty="0" smtClean="0"/>
                        <a:t> -</a:t>
                      </a:r>
                      <a:r>
                        <a:rPr lang="en-US" sz="1100" baseline="0" dirty="0" smtClean="0"/>
                        <a:t> Taking into account the weights of preferences (please see the comment on slide 1), the results are satisfactory as the most preferences (age, nationality, ethnicity, location, accessibility, </a:t>
                      </a:r>
                      <a:r>
                        <a:rPr lang="en-US" sz="1100" baseline="0" dirty="0" err="1" smtClean="0"/>
                        <a:t>shrwth</a:t>
                      </a:r>
                      <a:r>
                        <a:rPr lang="en-US" sz="1100" baseline="0" dirty="0" smtClean="0"/>
                        <a:t>) match among the TCNs. We select number 4 from </a:t>
                      </a:r>
                      <a:r>
                        <a:rPr lang="en-US" sz="1100" baseline="0" dirty="0" err="1" smtClean="0"/>
                        <a:t>Likert</a:t>
                      </a:r>
                      <a:r>
                        <a:rPr lang="en-US" sz="1100" baseline="0" dirty="0" smtClean="0"/>
                        <a:t> scale instead of 5 because other important preferences, such as gender, family, and religion preference don’t match for the all grouped TCNs. For example, concerning gender preferences, TCN with id 12 doesn’t match with TCN (id) 4 and 22, as the gender preference is male (no males included in this group). Likewise for family and religion preferences. Finally, less important preferences such as rental period preference, etc. don’t match for all of them. </a:t>
                      </a:r>
                    </a:p>
                  </a:txBody>
                  <a:tcPr/>
                </a:tc>
              </a:tr>
            </a:tbl>
          </a:graphicData>
        </a:graphic>
      </p:graphicFrame>
    </p:spTree>
    <p:extLst>
      <p:ext uri="{BB962C8B-B14F-4D97-AF65-F5344CB8AC3E}">
        <p14:creationId xmlns:p14="http://schemas.microsoft.com/office/powerpoint/2010/main" val="174312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lvl="0"/>
            <a:fld id="{16101807-FE44-47AE-BE5E-244B8D393D86}" type="slidenum">
              <a:t>13</a:t>
            </a:fld>
            <a:endParaRPr lang="en-US" dirty="0"/>
          </a:p>
        </p:txBody>
      </p:sp>
      <p:sp>
        <p:nvSpPr>
          <p:cNvPr id="4" name="TextBox 3"/>
          <p:cNvSpPr txBox="1"/>
          <p:nvPr/>
        </p:nvSpPr>
        <p:spPr>
          <a:xfrm>
            <a:off x="219219" y="9884"/>
            <a:ext cx="9071322" cy="936299"/>
          </a:xfrm>
          <a:prstGeom prst="rect">
            <a:avLst/>
          </a:prstGeom>
          <a:noFill/>
          <a:ln>
            <a:noFill/>
          </a:ln>
        </p:spPr>
        <p:txBody>
          <a:bodyPr wrap="square" lIns="89997" tIns="44998" rIns="89997" bIns="44998" anchorCtr="0" compatLnSpc="0">
            <a:spAutoFit/>
          </a:bodyPr>
          <a:lstStyle/>
          <a:p>
            <a:pPr algn="ctr" hangingPunct="0"/>
            <a:r>
              <a:rPr lang="en-US" b="1" dirty="0">
                <a:ea typeface="Noto Sans CJK SC" pitchFamily="2"/>
                <a:cs typeface="Lohit Devanagari" pitchFamily="2"/>
              </a:rPr>
              <a:t>CHC Example_4 </a:t>
            </a:r>
            <a:r>
              <a:rPr lang="en-US" b="1" dirty="0">
                <a:ea typeface="Noto Sans CJK SC" pitchFamily="2"/>
                <a:cs typeface="Lohit Devanagari" pitchFamily="2"/>
                <a:sym typeface="Wingdings" panose="05000000000000000000" pitchFamily="2" charset="2"/>
              </a:rPr>
              <a:t> 50 </a:t>
            </a:r>
            <a:r>
              <a:rPr lang="en-US" b="1" dirty="0">
                <a:ea typeface="Noto Sans CJK SC" pitchFamily="2"/>
                <a:cs typeface="Lohit Devanagari" pitchFamily="2"/>
              </a:rPr>
              <a:t>Agents</a:t>
            </a:r>
          </a:p>
          <a:p>
            <a:pPr algn="ctr" hangingPunct="0"/>
            <a:r>
              <a:rPr lang="en-US" b="1" dirty="0" smtClean="0">
                <a:ea typeface="Noto Sans CJK SC" pitchFamily="2"/>
                <a:cs typeface="Lohit Devanagari" pitchFamily="2"/>
              </a:rPr>
              <a:t>Results</a:t>
            </a:r>
            <a:endParaRPr lang="en-US" b="1" dirty="0">
              <a:ea typeface="Noto Sans CJK SC" pitchFamily="2"/>
              <a:cs typeface="Lohit Devanagari" pitchFamily="2"/>
            </a:endParaRPr>
          </a:p>
          <a:p>
            <a:pPr algn="ctr" hangingPunct="0"/>
            <a:endParaRPr lang="en-US" dirty="0" smtClean="0">
              <a:ea typeface="Noto Sans CJK SC" pitchFamily="2"/>
              <a:cs typeface="Lohit Devanagari" pitchFamily="2"/>
            </a:endParaRPr>
          </a:p>
        </p:txBody>
      </p:sp>
      <p:graphicFrame>
        <p:nvGraphicFramePr>
          <p:cNvPr id="3" name="Πίνακας 2"/>
          <p:cNvGraphicFramePr>
            <a:graphicFrameLocks noGrp="1"/>
          </p:cNvGraphicFramePr>
          <p:nvPr>
            <p:extLst>
              <p:ext uri="{D42A27DB-BD31-4B8C-83A1-F6EECF244321}">
                <p14:modId xmlns:p14="http://schemas.microsoft.com/office/powerpoint/2010/main" val="3363122500"/>
              </p:ext>
            </p:extLst>
          </p:nvPr>
        </p:nvGraphicFramePr>
        <p:xfrm>
          <a:off x="219219" y="606557"/>
          <a:ext cx="9633119" cy="4851400"/>
        </p:xfrm>
        <a:graphic>
          <a:graphicData uri="http://schemas.openxmlformats.org/drawingml/2006/table">
            <a:tbl>
              <a:tblPr firstRow="1" bandRow="1">
                <a:tableStyleId>{5C22544A-7EE6-4342-B048-85BDC9FD1C3A}</a:tableStyleId>
              </a:tblPr>
              <a:tblGrid>
                <a:gridCol w="3515654"/>
                <a:gridCol w="6117465"/>
              </a:tblGrid>
              <a:tr h="370840">
                <a:tc>
                  <a:txBody>
                    <a:bodyPr/>
                    <a:lstStyle/>
                    <a:p>
                      <a:r>
                        <a:rPr lang="en-US" sz="1100" dirty="0" smtClean="0"/>
                        <a:t>Solution</a:t>
                      </a:r>
                      <a:endParaRPr lang="el-GR" sz="1100" dirty="0"/>
                    </a:p>
                  </a:txBody>
                  <a:tcPr/>
                </a:tc>
                <a:tc>
                  <a:txBody>
                    <a:bodyPr/>
                    <a:lstStyle/>
                    <a:p>
                      <a:r>
                        <a:rPr lang="en-US" sz="1100" dirty="0" smtClean="0"/>
                        <a:t>Evaluation (</a:t>
                      </a:r>
                      <a:r>
                        <a:rPr lang="en-US" sz="1100" dirty="0" err="1" smtClean="0"/>
                        <a:t>Likert</a:t>
                      </a:r>
                      <a:r>
                        <a:rPr lang="en-US" sz="1100" dirty="0" smtClean="0"/>
                        <a:t> scale)</a:t>
                      </a:r>
                      <a:endParaRPr lang="el-GR" sz="1100" dirty="0"/>
                    </a:p>
                  </a:txBody>
                  <a:tcPr/>
                </a:tc>
              </a:tr>
              <a:tr h="370840">
                <a:tc>
                  <a:txBody>
                    <a:bodyPr/>
                    <a:lstStyle/>
                    <a:p>
                      <a:pPr hangingPunct="0"/>
                      <a:endParaRPr lang="en-US" sz="1100" dirty="0" smtClean="0">
                        <a:ea typeface="Noto Sans CJK SC" pitchFamily="2"/>
                        <a:cs typeface="Lohit Devanagari" pitchFamily="2"/>
                      </a:endParaRPr>
                    </a:p>
                    <a:p>
                      <a:pPr hangingPunct="0"/>
                      <a:r>
                        <a:rPr lang="en-US" sz="1100" dirty="0" smtClean="0">
                          <a:ea typeface="Noto Sans CJK SC" pitchFamily="2"/>
                          <a:cs typeface="Lohit Devanagari" pitchFamily="2"/>
                        </a:rPr>
                        <a:t>Singleton: [2, 3, 5, 7, 8, 10, 12, 13, 17, 19, 29, 35, 42, 44, 47, 1, 4, 14, 18, 20, 21, 23, 36, 40, 41, 43, 45, 50, ] --&gt; 28</a:t>
                      </a:r>
                      <a:endParaRPr lang="en-US" sz="1100" dirty="0">
                        <a:ea typeface="Noto Sans CJK SC" pitchFamily="2"/>
                        <a:cs typeface="Lohit Devanagari" pitchFamily="2"/>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1" baseline="0" dirty="0" smtClean="0"/>
                        <a:t>5</a:t>
                      </a:r>
                      <a:r>
                        <a:rPr lang="en-US" sz="1100" b="0" baseline="0" dirty="0" smtClean="0"/>
                        <a:t> -</a:t>
                      </a:r>
                      <a:r>
                        <a:rPr lang="en-US" sz="1100" baseline="0" dirty="0" smtClean="0"/>
                        <a:t> Taking into account the preferences and their weights (please see the comment on slide 1), these 15 TCNs don’t match with the others. </a:t>
                      </a:r>
                    </a:p>
                  </a:txBody>
                  <a:tcPr/>
                </a:tc>
              </a:tr>
              <a:tr h="370840">
                <a:tc>
                  <a:txBody>
                    <a:bodyPr/>
                    <a:lstStyle/>
                    <a:p>
                      <a:pPr hangingPunct="0"/>
                      <a:r>
                        <a:rPr lang="en-US" sz="1100" dirty="0" smtClean="0">
                          <a:ea typeface="Noto Sans CJK SC" pitchFamily="2"/>
                          <a:cs typeface="Lohit Devanagari" pitchFamily="2"/>
                        </a:rPr>
                        <a:t>Group1: [6, 11, 25, 46, ] --&gt; 4</a:t>
                      </a:r>
                      <a:endParaRPr lang="en-US" sz="1100" dirty="0">
                        <a:ea typeface="Noto Sans CJK SC" pitchFamily="2"/>
                        <a:cs typeface="Lohit Devanagari" pitchFamily="2"/>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4 </a:t>
                      </a:r>
                      <a:r>
                        <a:rPr lang="en-US" sz="1100" b="0" dirty="0" smtClean="0">
                          <a:solidFill>
                            <a:schemeClr val="tx1"/>
                          </a:solidFill>
                        </a:rPr>
                        <a:t>- Taking into account the weights of preferences (please see the comment on slide 1), the results are satisfactory as most</a:t>
                      </a:r>
                      <a:r>
                        <a:rPr lang="en-US" sz="1100" b="0" baseline="0" dirty="0" smtClean="0">
                          <a:solidFill>
                            <a:schemeClr val="tx1"/>
                          </a:solidFill>
                        </a:rPr>
                        <a:t> of the </a:t>
                      </a:r>
                      <a:r>
                        <a:rPr lang="en-US" sz="1100" b="0" dirty="0" smtClean="0">
                          <a:solidFill>
                            <a:schemeClr val="tx1"/>
                          </a:solidFill>
                        </a:rPr>
                        <a:t>preferences</a:t>
                      </a:r>
                      <a:r>
                        <a:rPr lang="en-US" sz="1100" b="0" baseline="0" dirty="0" smtClean="0">
                          <a:solidFill>
                            <a:schemeClr val="tx1"/>
                          </a:solidFill>
                        </a:rPr>
                        <a:t> (age, gender, family, nationality, accessibility, </a:t>
                      </a:r>
                      <a:r>
                        <a:rPr lang="en-US" sz="1100" b="0" baseline="0" dirty="0" err="1" smtClean="0">
                          <a:solidFill>
                            <a:schemeClr val="tx1"/>
                          </a:solidFill>
                        </a:rPr>
                        <a:t>shrwth</a:t>
                      </a:r>
                      <a:r>
                        <a:rPr lang="en-US" sz="1100" b="0" baseline="0" dirty="0" smtClean="0">
                          <a:solidFill>
                            <a:schemeClr val="tx1"/>
                          </a:solidFill>
                        </a:rPr>
                        <a:t>) match among the TCNs. We select number 4 from </a:t>
                      </a:r>
                      <a:r>
                        <a:rPr lang="en-US" sz="1100" b="0" baseline="0" dirty="0" err="1" smtClean="0">
                          <a:solidFill>
                            <a:schemeClr val="tx1"/>
                          </a:solidFill>
                        </a:rPr>
                        <a:t>Likert</a:t>
                      </a:r>
                      <a:r>
                        <a:rPr lang="en-US" sz="1100" b="0" baseline="0" dirty="0" smtClean="0">
                          <a:solidFill>
                            <a:schemeClr val="tx1"/>
                          </a:solidFill>
                        </a:rPr>
                        <a:t> scale instead of 5 because other preferences, such as religion and ethnicity preference doesn't match for all of them. For example, TCN (id 6,25 prefer same religion and but the other TCNs have different values. Likewise for the ethnicity, which) doesn't match for one TCN (id 46). </a:t>
                      </a:r>
                      <a:r>
                        <a:rPr lang="en-US" sz="1100" baseline="0" dirty="0" smtClean="0">
                          <a:solidFill>
                            <a:schemeClr val="tx1"/>
                          </a:solidFill>
                        </a:rPr>
                        <a:t>Finally, less important preferences such as location and rental period preference, etc. don’t match for all of them. </a:t>
                      </a:r>
                      <a:endParaRPr lang="el-GR" sz="1100" b="0" dirty="0" smtClean="0">
                        <a:solidFill>
                          <a:schemeClr val="tx1"/>
                        </a:solidFill>
                      </a:endParaRPr>
                    </a:p>
                  </a:txBody>
                  <a:tcPr/>
                </a:tc>
              </a:tr>
              <a:tr h="370840">
                <a:tc>
                  <a:txBody>
                    <a:bodyPr/>
                    <a:lstStyle/>
                    <a:p>
                      <a:pPr hangingPunct="0"/>
                      <a:r>
                        <a:rPr lang="en-US" sz="1100" dirty="0" smtClean="0">
                          <a:ea typeface="Noto Sans CJK SC" pitchFamily="2"/>
                          <a:cs typeface="Lohit Devanagari" pitchFamily="2"/>
                        </a:rPr>
                        <a:t>Group2: [9, 24, 38, ] --&gt; 3</a:t>
                      </a:r>
                      <a:endParaRPr lang="en-US" sz="1100" dirty="0">
                        <a:ea typeface="Noto Sans CJK SC" pitchFamily="2"/>
                        <a:cs typeface="Lohit Devanagari" pitchFamily="2"/>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4 </a:t>
                      </a:r>
                      <a:r>
                        <a:rPr lang="en-US" sz="1100" b="0" dirty="0" smtClean="0">
                          <a:solidFill>
                            <a:schemeClr val="tx1"/>
                          </a:solidFill>
                        </a:rPr>
                        <a:t>- Taking into account the weights of preferences (please see the comment on slide 1), the results are satisfactory as most</a:t>
                      </a:r>
                      <a:r>
                        <a:rPr lang="en-US" sz="1100" b="0" baseline="0" dirty="0" smtClean="0">
                          <a:solidFill>
                            <a:schemeClr val="tx1"/>
                          </a:solidFill>
                        </a:rPr>
                        <a:t> of the </a:t>
                      </a:r>
                      <a:r>
                        <a:rPr lang="en-US" sz="1100" b="0" dirty="0" smtClean="0">
                          <a:solidFill>
                            <a:schemeClr val="tx1"/>
                          </a:solidFill>
                        </a:rPr>
                        <a:t>preferences</a:t>
                      </a:r>
                      <a:r>
                        <a:rPr lang="en-US" sz="1100" b="0" baseline="0" dirty="0" smtClean="0">
                          <a:solidFill>
                            <a:schemeClr val="tx1"/>
                          </a:solidFill>
                        </a:rPr>
                        <a:t> (gender, family, religion, ethnicity, location, accessibility, rent period, </a:t>
                      </a:r>
                      <a:r>
                        <a:rPr lang="en-US" sz="1100" b="0" baseline="0" dirty="0" err="1" smtClean="0">
                          <a:solidFill>
                            <a:schemeClr val="tx1"/>
                          </a:solidFill>
                        </a:rPr>
                        <a:t>shrwth</a:t>
                      </a:r>
                      <a:r>
                        <a:rPr lang="en-US" sz="1100" b="0" baseline="0" dirty="0" smtClean="0">
                          <a:solidFill>
                            <a:schemeClr val="tx1"/>
                          </a:solidFill>
                        </a:rPr>
                        <a:t>) match among the TCNs. We select number 4 from </a:t>
                      </a:r>
                      <a:r>
                        <a:rPr lang="en-US" sz="1100" b="0" baseline="0" dirty="0" err="1" smtClean="0">
                          <a:solidFill>
                            <a:schemeClr val="tx1"/>
                          </a:solidFill>
                        </a:rPr>
                        <a:t>Likert</a:t>
                      </a:r>
                      <a:r>
                        <a:rPr lang="en-US" sz="1100" b="0" baseline="0" dirty="0" smtClean="0">
                          <a:solidFill>
                            <a:schemeClr val="tx1"/>
                          </a:solidFill>
                        </a:rPr>
                        <a:t> scale instead of 5 because other preferences, such as religion and nationality preference doesn't match for all of them. TCN (id)38 and TCN (id) 9 prefers same  nationality and religion respectively, but there is not an available option in this group. </a:t>
                      </a:r>
                      <a:endParaRPr lang="el-GR" sz="1100" b="0" dirty="0" smtClean="0">
                        <a:solidFill>
                          <a:schemeClr val="tx1"/>
                        </a:solidFill>
                      </a:endParaRPr>
                    </a:p>
                  </a:txBody>
                  <a:tcPr/>
                </a:tc>
              </a:tr>
              <a:tr h="370840">
                <a:tc>
                  <a:txBody>
                    <a:bodyPr/>
                    <a:lstStyle/>
                    <a:p>
                      <a:pPr hangingPunct="0"/>
                      <a:r>
                        <a:rPr lang="en-US" sz="1100" dirty="0" smtClean="0">
                          <a:ea typeface="Noto Sans CJK SC" pitchFamily="2"/>
                          <a:cs typeface="Lohit Devanagari" pitchFamily="2"/>
                        </a:rPr>
                        <a:t>Group3: [28, 39, ] --&gt; 2</a:t>
                      </a:r>
                      <a:endParaRPr lang="en-US" sz="1100" dirty="0">
                        <a:ea typeface="Noto Sans CJK SC" pitchFamily="2"/>
                        <a:cs typeface="Lohit Devanagari" pitchFamily="2"/>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1" baseline="0" dirty="0" smtClean="0"/>
                        <a:t>3</a:t>
                      </a:r>
                      <a:r>
                        <a:rPr lang="en-US" sz="1100" b="0" baseline="0" dirty="0" smtClean="0"/>
                        <a:t> -</a:t>
                      </a:r>
                      <a:r>
                        <a:rPr lang="en-US" sz="1100" baseline="0" dirty="0" smtClean="0"/>
                        <a:t> Taking into account the weights of preferences (please see the comment on slide 1), the age, gender and family preferences (most important) don’t match. Finally, less important preferences such as rental period and </a:t>
                      </a:r>
                      <a:r>
                        <a:rPr lang="en-US" sz="1100" baseline="0" dirty="0" err="1" smtClean="0"/>
                        <a:t>shrwth</a:t>
                      </a:r>
                      <a:r>
                        <a:rPr lang="en-US" sz="1100" baseline="0" dirty="0" smtClean="0"/>
                        <a:t> don’t match. </a:t>
                      </a:r>
                    </a:p>
                  </a:txBody>
                  <a:tcPr/>
                </a:tc>
              </a:tr>
              <a:tr h="370840">
                <a:tc>
                  <a:txBody>
                    <a:bodyPr/>
                    <a:lstStyle/>
                    <a:p>
                      <a:pPr marL="0" marR="0" indent="0" algn="l" defTabSz="914400" rtl="0" eaLnBrk="1" fontAlgn="auto" latinLnBrk="0" hangingPunct="0">
                        <a:lnSpc>
                          <a:spcPct val="100000"/>
                        </a:lnSpc>
                        <a:spcBef>
                          <a:spcPts val="0"/>
                        </a:spcBef>
                        <a:spcAft>
                          <a:spcPts val="0"/>
                        </a:spcAft>
                        <a:buClrTx/>
                        <a:buSzTx/>
                        <a:buFontTx/>
                        <a:buNone/>
                        <a:tabLst/>
                        <a:defRPr/>
                      </a:pPr>
                      <a:r>
                        <a:rPr lang="en-US" sz="1100" dirty="0" smtClean="0">
                          <a:ea typeface="Noto Sans CJK SC" pitchFamily="2"/>
                          <a:cs typeface="Lohit Devanagari" pitchFamily="2"/>
                        </a:rPr>
                        <a:t>Group4: [15, 49, ] --&gt; 2</a:t>
                      </a:r>
                    </a:p>
                    <a:p>
                      <a:pPr hangingPunct="0"/>
                      <a:endParaRPr lang="en-US" sz="1100" dirty="0">
                        <a:ea typeface="Noto Sans CJK SC" pitchFamily="2"/>
                        <a:cs typeface="Lohit Devanagari" pitchFamily="2"/>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4 </a:t>
                      </a:r>
                      <a:r>
                        <a:rPr lang="en-US" sz="1100" b="0" dirty="0" smtClean="0">
                          <a:solidFill>
                            <a:schemeClr val="tx1"/>
                          </a:solidFill>
                        </a:rPr>
                        <a:t>- Taking into account the weights of preferences (please see the comment on slide 1), the results are satisfactory as most</a:t>
                      </a:r>
                      <a:r>
                        <a:rPr lang="en-US" sz="1100" b="0" baseline="0" dirty="0" smtClean="0">
                          <a:solidFill>
                            <a:schemeClr val="tx1"/>
                          </a:solidFill>
                        </a:rPr>
                        <a:t> of the </a:t>
                      </a:r>
                      <a:r>
                        <a:rPr lang="en-US" sz="1100" b="0" dirty="0" smtClean="0">
                          <a:solidFill>
                            <a:schemeClr val="tx1"/>
                          </a:solidFill>
                        </a:rPr>
                        <a:t>preferences</a:t>
                      </a:r>
                      <a:r>
                        <a:rPr lang="en-US" sz="1100" b="0" baseline="0" dirty="0" smtClean="0">
                          <a:solidFill>
                            <a:schemeClr val="tx1"/>
                          </a:solidFill>
                        </a:rPr>
                        <a:t> (age, gender, family, ethnicity, location, accessibility, </a:t>
                      </a:r>
                      <a:r>
                        <a:rPr lang="en-US" sz="1100" b="0" baseline="0" dirty="0" err="1" smtClean="0">
                          <a:solidFill>
                            <a:schemeClr val="tx1"/>
                          </a:solidFill>
                        </a:rPr>
                        <a:t>shrwth</a:t>
                      </a:r>
                      <a:r>
                        <a:rPr lang="en-US" sz="1100" b="0" baseline="0" dirty="0" smtClean="0">
                          <a:solidFill>
                            <a:schemeClr val="tx1"/>
                          </a:solidFill>
                        </a:rPr>
                        <a:t>) match among the TCNs. We select number 4 from </a:t>
                      </a:r>
                      <a:r>
                        <a:rPr lang="en-US" sz="1100" b="0" baseline="0" dirty="0" err="1" smtClean="0">
                          <a:solidFill>
                            <a:schemeClr val="tx1"/>
                          </a:solidFill>
                        </a:rPr>
                        <a:t>Likert</a:t>
                      </a:r>
                      <a:r>
                        <a:rPr lang="en-US" sz="1100" b="0" baseline="0" dirty="0" smtClean="0">
                          <a:solidFill>
                            <a:schemeClr val="tx1"/>
                          </a:solidFill>
                        </a:rPr>
                        <a:t> scale instead of 5 because other preferences, such as age and nationality preference) doesn't match for both of them. </a:t>
                      </a:r>
                      <a:r>
                        <a:rPr lang="en-US" sz="1100" baseline="0" dirty="0" smtClean="0">
                          <a:solidFill>
                            <a:schemeClr val="tx1"/>
                          </a:solidFill>
                        </a:rPr>
                        <a:t>Finally, less important preferences such as rental period preference, etc. don’t match for both of them.</a:t>
                      </a:r>
                      <a:endParaRPr lang="el-GR" sz="1100" b="0" dirty="0" smtClean="0">
                        <a:solidFill>
                          <a:schemeClr val="tx1"/>
                        </a:solidFill>
                      </a:endParaRPr>
                    </a:p>
                  </a:txBody>
                  <a:tcPr/>
                </a:tc>
              </a:tr>
            </a:tbl>
          </a:graphicData>
        </a:graphic>
      </p:graphicFrame>
    </p:spTree>
    <p:extLst>
      <p:ext uri="{BB962C8B-B14F-4D97-AF65-F5344CB8AC3E}">
        <p14:creationId xmlns:p14="http://schemas.microsoft.com/office/powerpoint/2010/main" val="459539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lvl="0"/>
            <a:fld id="{16101807-FE44-47AE-BE5E-244B8D393D86}" type="slidenum">
              <a:t>14</a:t>
            </a:fld>
            <a:endParaRPr lang="en-US" dirty="0"/>
          </a:p>
        </p:txBody>
      </p:sp>
      <p:sp>
        <p:nvSpPr>
          <p:cNvPr id="4" name="TextBox 3"/>
          <p:cNvSpPr txBox="1"/>
          <p:nvPr/>
        </p:nvSpPr>
        <p:spPr>
          <a:xfrm>
            <a:off x="219219" y="9884"/>
            <a:ext cx="9071322" cy="936299"/>
          </a:xfrm>
          <a:prstGeom prst="rect">
            <a:avLst/>
          </a:prstGeom>
          <a:noFill/>
          <a:ln>
            <a:noFill/>
          </a:ln>
        </p:spPr>
        <p:txBody>
          <a:bodyPr wrap="square" lIns="89997" tIns="44998" rIns="89997" bIns="44998" anchorCtr="0" compatLnSpc="0">
            <a:spAutoFit/>
          </a:bodyPr>
          <a:lstStyle/>
          <a:p>
            <a:pPr algn="ctr" hangingPunct="0"/>
            <a:r>
              <a:rPr lang="en-US" b="1" dirty="0">
                <a:ea typeface="Noto Sans CJK SC" pitchFamily="2"/>
                <a:cs typeface="Lohit Devanagari" pitchFamily="2"/>
              </a:rPr>
              <a:t>CHC Example_4 </a:t>
            </a:r>
            <a:r>
              <a:rPr lang="en-US" b="1" dirty="0">
                <a:ea typeface="Noto Sans CJK SC" pitchFamily="2"/>
                <a:cs typeface="Lohit Devanagari" pitchFamily="2"/>
                <a:sym typeface="Wingdings" panose="05000000000000000000" pitchFamily="2" charset="2"/>
              </a:rPr>
              <a:t> 50 </a:t>
            </a:r>
            <a:r>
              <a:rPr lang="en-US" b="1" dirty="0">
                <a:ea typeface="Noto Sans CJK SC" pitchFamily="2"/>
                <a:cs typeface="Lohit Devanagari" pitchFamily="2"/>
              </a:rPr>
              <a:t>Agents</a:t>
            </a:r>
          </a:p>
          <a:p>
            <a:pPr algn="ctr" hangingPunct="0"/>
            <a:r>
              <a:rPr lang="en-US" b="1" dirty="0" smtClean="0">
                <a:ea typeface="Noto Sans CJK SC" pitchFamily="2"/>
                <a:cs typeface="Lohit Devanagari" pitchFamily="2"/>
              </a:rPr>
              <a:t>Results</a:t>
            </a:r>
            <a:endParaRPr lang="en-US" b="1" dirty="0">
              <a:ea typeface="Noto Sans CJK SC" pitchFamily="2"/>
              <a:cs typeface="Lohit Devanagari" pitchFamily="2"/>
            </a:endParaRPr>
          </a:p>
          <a:p>
            <a:pPr algn="ctr" hangingPunct="0"/>
            <a:endParaRPr lang="en-US" dirty="0" smtClean="0">
              <a:ea typeface="Noto Sans CJK SC" pitchFamily="2"/>
              <a:cs typeface="Lohit Devanagari" pitchFamily="2"/>
            </a:endParaRPr>
          </a:p>
        </p:txBody>
      </p:sp>
      <p:graphicFrame>
        <p:nvGraphicFramePr>
          <p:cNvPr id="3" name="Πίνακας 2"/>
          <p:cNvGraphicFramePr>
            <a:graphicFrameLocks noGrp="1"/>
          </p:cNvGraphicFramePr>
          <p:nvPr>
            <p:extLst>
              <p:ext uri="{D42A27DB-BD31-4B8C-83A1-F6EECF244321}">
                <p14:modId xmlns:p14="http://schemas.microsoft.com/office/powerpoint/2010/main" val="1652996771"/>
              </p:ext>
            </p:extLst>
          </p:nvPr>
        </p:nvGraphicFramePr>
        <p:xfrm>
          <a:off x="219219" y="606557"/>
          <a:ext cx="9633119" cy="3083560"/>
        </p:xfrm>
        <a:graphic>
          <a:graphicData uri="http://schemas.openxmlformats.org/drawingml/2006/table">
            <a:tbl>
              <a:tblPr firstRow="1" bandRow="1">
                <a:tableStyleId>{5C22544A-7EE6-4342-B048-85BDC9FD1C3A}</a:tableStyleId>
              </a:tblPr>
              <a:tblGrid>
                <a:gridCol w="3515654"/>
                <a:gridCol w="6117465"/>
              </a:tblGrid>
              <a:tr h="370840">
                <a:tc>
                  <a:txBody>
                    <a:bodyPr/>
                    <a:lstStyle/>
                    <a:p>
                      <a:r>
                        <a:rPr lang="en-US" sz="1100" dirty="0" smtClean="0"/>
                        <a:t>Solution</a:t>
                      </a:r>
                      <a:endParaRPr lang="el-GR" sz="1100" dirty="0"/>
                    </a:p>
                  </a:txBody>
                  <a:tcPr/>
                </a:tc>
                <a:tc>
                  <a:txBody>
                    <a:bodyPr/>
                    <a:lstStyle/>
                    <a:p>
                      <a:r>
                        <a:rPr lang="en-US" sz="1100" dirty="0" smtClean="0"/>
                        <a:t>Evaluation (</a:t>
                      </a:r>
                      <a:r>
                        <a:rPr lang="en-US" sz="1100" dirty="0" err="1" smtClean="0"/>
                        <a:t>Likert</a:t>
                      </a:r>
                      <a:r>
                        <a:rPr lang="en-US" sz="1100" dirty="0" smtClean="0"/>
                        <a:t> scale)</a:t>
                      </a:r>
                      <a:endParaRPr lang="el-GR" sz="1100" dirty="0"/>
                    </a:p>
                  </a:txBody>
                  <a:tcPr/>
                </a:tc>
              </a:tr>
              <a:tr h="370840">
                <a:tc>
                  <a:txBody>
                    <a:bodyPr/>
                    <a:lstStyle/>
                    <a:p>
                      <a:pPr marL="0" marR="0" indent="0" algn="l" defTabSz="914400" rtl="0" eaLnBrk="1" fontAlgn="auto" latinLnBrk="0" hangingPunct="0">
                        <a:lnSpc>
                          <a:spcPct val="100000"/>
                        </a:lnSpc>
                        <a:spcBef>
                          <a:spcPts val="0"/>
                        </a:spcBef>
                        <a:spcAft>
                          <a:spcPts val="0"/>
                        </a:spcAft>
                        <a:buClrTx/>
                        <a:buSzTx/>
                        <a:buFontTx/>
                        <a:buNone/>
                        <a:tabLst/>
                        <a:defRPr/>
                      </a:pPr>
                      <a:r>
                        <a:rPr lang="en-US" sz="1100" dirty="0" smtClean="0">
                          <a:ea typeface="Noto Sans CJK SC" pitchFamily="2"/>
                          <a:cs typeface="Lohit Devanagari" pitchFamily="2"/>
                        </a:rPr>
                        <a:t>Group5: [27, 37, 16, ] --&gt; 3</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4 </a:t>
                      </a:r>
                      <a:r>
                        <a:rPr lang="en-US" sz="1100" b="0" dirty="0" smtClean="0">
                          <a:solidFill>
                            <a:schemeClr val="tx1"/>
                          </a:solidFill>
                        </a:rPr>
                        <a:t>- Taking into account the weights of preferences (please see the comment on slide 1), the results are satisfactory as the majority </a:t>
                      </a:r>
                      <a:r>
                        <a:rPr lang="en-US" sz="1100" b="0" baseline="0" dirty="0" smtClean="0">
                          <a:solidFill>
                            <a:schemeClr val="tx1"/>
                          </a:solidFill>
                        </a:rPr>
                        <a:t>of the </a:t>
                      </a:r>
                      <a:r>
                        <a:rPr lang="en-US" sz="1100" b="0" dirty="0" smtClean="0">
                          <a:solidFill>
                            <a:schemeClr val="tx1"/>
                          </a:solidFill>
                        </a:rPr>
                        <a:t>preferences</a:t>
                      </a:r>
                      <a:r>
                        <a:rPr lang="en-US" sz="1100" b="0" baseline="0" dirty="0" smtClean="0">
                          <a:solidFill>
                            <a:schemeClr val="tx1"/>
                          </a:solidFill>
                        </a:rPr>
                        <a:t> (age, gender, family, nationality, religion, ethnicity, rent period) match among the TCNs. We select number 4 from </a:t>
                      </a:r>
                      <a:r>
                        <a:rPr lang="en-US" sz="1100" b="0" baseline="0" dirty="0" err="1" smtClean="0">
                          <a:solidFill>
                            <a:schemeClr val="tx1"/>
                          </a:solidFill>
                        </a:rPr>
                        <a:t>Likert</a:t>
                      </a:r>
                      <a:r>
                        <a:rPr lang="en-US" sz="1100" b="0" baseline="0" dirty="0" smtClean="0">
                          <a:solidFill>
                            <a:schemeClr val="tx1"/>
                          </a:solidFill>
                        </a:rPr>
                        <a:t> scale instead of 5 because other preferences, such as location, accessibility and </a:t>
                      </a:r>
                      <a:r>
                        <a:rPr lang="en-US" sz="1100" b="0" baseline="0" dirty="0" err="1" smtClean="0">
                          <a:solidFill>
                            <a:schemeClr val="tx1"/>
                          </a:solidFill>
                        </a:rPr>
                        <a:t>shrwth</a:t>
                      </a:r>
                      <a:r>
                        <a:rPr lang="en-US" sz="1100" b="0" baseline="0" dirty="0" smtClean="0">
                          <a:solidFill>
                            <a:schemeClr val="tx1"/>
                          </a:solidFill>
                        </a:rPr>
                        <a:t> preference don't match for all of them. </a:t>
                      </a:r>
                      <a:endParaRPr lang="el-GR" sz="1100" b="0" dirty="0" smtClean="0">
                        <a:solidFill>
                          <a:schemeClr val="tx1"/>
                        </a:solidFill>
                      </a:endParaRPr>
                    </a:p>
                  </a:txBody>
                  <a:tcPr/>
                </a:tc>
              </a:tr>
              <a:tr h="370840">
                <a:tc>
                  <a:txBody>
                    <a:bodyPr/>
                    <a:lstStyle/>
                    <a:p>
                      <a:pPr hangingPunct="0"/>
                      <a:r>
                        <a:rPr lang="en-US" sz="1100" dirty="0" smtClean="0">
                          <a:ea typeface="Noto Sans CJK SC" pitchFamily="2"/>
                          <a:cs typeface="Lohit Devanagari" pitchFamily="2"/>
                        </a:rPr>
                        <a:t>Group6: [30, 32, 31, ] --&gt; 3</a:t>
                      </a:r>
                      <a:endParaRPr lang="en-US" sz="1100" dirty="0">
                        <a:ea typeface="Noto Sans CJK SC" pitchFamily="2"/>
                        <a:cs typeface="Lohit Devanagari" pitchFamily="2"/>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4 </a:t>
                      </a:r>
                      <a:r>
                        <a:rPr lang="en-US" sz="1100" b="0" dirty="0" smtClean="0">
                          <a:solidFill>
                            <a:schemeClr val="tx1"/>
                          </a:solidFill>
                        </a:rPr>
                        <a:t>- Taking into account the weights of preferences (please see the comment on slide 1), the results are satisfactory as the majority </a:t>
                      </a:r>
                      <a:r>
                        <a:rPr lang="en-US" sz="1100" b="0" baseline="0" dirty="0" smtClean="0">
                          <a:solidFill>
                            <a:schemeClr val="tx1"/>
                          </a:solidFill>
                        </a:rPr>
                        <a:t>of the </a:t>
                      </a:r>
                      <a:r>
                        <a:rPr lang="en-US" sz="1100" b="0" dirty="0" smtClean="0">
                          <a:solidFill>
                            <a:schemeClr val="tx1"/>
                          </a:solidFill>
                        </a:rPr>
                        <a:t>preferences</a:t>
                      </a:r>
                      <a:r>
                        <a:rPr lang="en-US" sz="1100" b="0" baseline="0" dirty="0" smtClean="0">
                          <a:solidFill>
                            <a:schemeClr val="tx1"/>
                          </a:solidFill>
                        </a:rPr>
                        <a:t> (age, gender, family, nationality, religion, ethnicity, location, accessibility, </a:t>
                      </a:r>
                      <a:r>
                        <a:rPr lang="en-US" sz="1100" b="0" baseline="0" dirty="0" err="1" smtClean="0">
                          <a:solidFill>
                            <a:schemeClr val="tx1"/>
                          </a:solidFill>
                        </a:rPr>
                        <a:t>shrwth</a:t>
                      </a:r>
                      <a:r>
                        <a:rPr lang="en-US" sz="1100" b="0" baseline="0" dirty="0" smtClean="0">
                          <a:solidFill>
                            <a:schemeClr val="tx1"/>
                          </a:solidFill>
                        </a:rPr>
                        <a:t>) match among the TCNs. We select number 4 from </a:t>
                      </a:r>
                      <a:r>
                        <a:rPr lang="en-US" sz="1100" b="0" baseline="0" dirty="0" err="1" smtClean="0">
                          <a:solidFill>
                            <a:schemeClr val="tx1"/>
                          </a:solidFill>
                        </a:rPr>
                        <a:t>Likert</a:t>
                      </a:r>
                      <a:r>
                        <a:rPr lang="en-US" sz="1100" b="0" baseline="0" dirty="0" smtClean="0">
                          <a:solidFill>
                            <a:schemeClr val="tx1"/>
                          </a:solidFill>
                        </a:rPr>
                        <a:t> scale instead of 5 because other preferences, such as rent period preference don't match exactly. </a:t>
                      </a:r>
                      <a:endParaRPr lang="en-US" sz="1100" baseline="0" dirty="0" smtClean="0"/>
                    </a:p>
                  </a:txBody>
                  <a:tcPr/>
                </a:tc>
              </a:tr>
              <a:tr h="370840">
                <a:tc>
                  <a:txBody>
                    <a:bodyPr/>
                    <a:lstStyle/>
                    <a:p>
                      <a:pPr marL="0" marR="0" indent="0" algn="l" defTabSz="914400" rtl="0" eaLnBrk="1" fontAlgn="auto" latinLnBrk="0" hangingPunct="0">
                        <a:lnSpc>
                          <a:spcPct val="100000"/>
                        </a:lnSpc>
                        <a:spcBef>
                          <a:spcPts val="0"/>
                        </a:spcBef>
                        <a:spcAft>
                          <a:spcPts val="0"/>
                        </a:spcAft>
                        <a:buClrTx/>
                        <a:buSzTx/>
                        <a:buFontTx/>
                        <a:buNone/>
                        <a:tabLst/>
                        <a:defRPr/>
                      </a:pPr>
                      <a:r>
                        <a:rPr lang="en-US" sz="1100" dirty="0" smtClean="0">
                          <a:ea typeface="Noto Sans CJK SC" pitchFamily="2"/>
                          <a:cs typeface="Lohit Devanagari" pitchFamily="2"/>
                        </a:rPr>
                        <a:t>Group7: [26, 34, ] --&gt; 2</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1" baseline="0" dirty="0" smtClean="0"/>
                        <a:t>5</a:t>
                      </a:r>
                      <a:r>
                        <a:rPr lang="en-US" sz="1100" b="0" baseline="0" dirty="0" smtClean="0"/>
                        <a:t> -</a:t>
                      </a:r>
                      <a:r>
                        <a:rPr lang="en-US" sz="1100" baseline="0" dirty="0" smtClean="0"/>
                        <a:t> Taking into account the preferences and their weights (please see the comment on slide 1), these 2 TCNs has in common all the preferences.  </a:t>
                      </a:r>
                    </a:p>
                  </a:txBody>
                  <a:tcPr/>
                </a:tc>
              </a:tr>
              <a:tr h="370840">
                <a:tc>
                  <a:txBody>
                    <a:bodyPr/>
                    <a:lstStyle/>
                    <a:p>
                      <a:pPr marL="0" marR="0" indent="0" algn="l" defTabSz="914400" rtl="0" eaLnBrk="1" fontAlgn="auto" latinLnBrk="0" hangingPunct="0">
                        <a:lnSpc>
                          <a:spcPct val="100000"/>
                        </a:lnSpc>
                        <a:spcBef>
                          <a:spcPts val="0"/>
                        </a:spcBef>
                        <a:spcAft>
                          <a:spcPts val="0"/>
                        </a:spcAft>
                        <a:buClrTx/>
                        <a:buSzTx/>
                        <a:buFontTx/>
                        <a:buNone/>
                        <a:tabLst/>
                        <a:defRPr/>
                      </a:pPr>
                      <a:r>
                        <a:rPr lang="en-US" sz="1100" dirty="0" smtClean="0">
                          <a:ea typeface="Noto Sans CJK SC" pitchFamily="2"/>
                          <a:cs typeface="Lohit Devanagari" pitchFamily="2"/>
                        </a:rPr>
                        <a:t>Group8: [22, 33, 48, ] --&gt; 3</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4 </a:t>
                      </a:r>
                      <a:r>
                        <a:rPr lang="en-US" sz="1100" b="0" dirty="0" smtClean="0">
                          <a:solidFill>
                            <a:schemeClr val="tx1"/>
                          </a:solidFill>
                        </a:rPr>
                        <a:t>- Taking into account the weights of preferences (please see the comment on slide 1), the results are satisfactory as the majority </a:t>
                      </a:r>
                      <a:r>
                        <a:rPr lang="en-US" sz="1100" b="0" baseline="0" dirty="0" smtClean="0">
                          <a:solidFill>
                            <a:schemeClr val="tx1"/>
                          </a:solidFill>
                        </a:rPr>
                        <a:t>of the </a:t>
                      </a:r>
                      <a:r>
                        <a:rPr lang="en-US" sz="1100" b="0" dirty="0" smtClean="0">
                          <a:solidFill>
                            <a:schemeClr val="tx1"/>
                          </a:solidFill>
                        </a:rPr>
                        <a:t>preferences</a:t>
                      </a:r>
                      <a:r>
                        <a:rPr lang="en-US" sz="1100" b="0" baseline="0" dirty="0" smtClean="0">
                          <a:solidFill>
                            <a:schemeClr val="tx1"/>
                          </a:solidFill>
                        </a:rPr>
                        <a:t> (age, gender, family, nationality, ethnicity, location, accessibility, </a:t>
                      </a:r>
                      <a:r>
                        <a:rPr lang="en-US" sz="1100" b="0" baseline="0" dirty="0" err="1" smtClean="0">
                          <a:solidFill>
                            <a:schemeClr val="tx1"/>
                          </a:solidFill>
                        </a:rPr>
                        <a:t>shrwth</a:t>
                      </a:r>
                      <a:r>
                        <a:rPr lang="en-US" sz="1100" b="0" baseline="0" dirty="0" smtClean="0">
                          <a:solidFill>
                            <a:schemeClr val="tx1"/>
                          </a:solidFill>
                        </a:rPr>
                        <a:t>) match among the TCNs. We select number 4 from </a:t>
                      </a:r>
                      <a:r>
                        <a:rPr lang="en-US" sz="1100" b="0" baseline="0" dirty="0" err="1" smtClean="0">
                          <a:solidFill>
                            <a:schemeClr val="tx1"/>
                          </a:solidFill>
                        </a:rPr>
                        <a:t>Likert</a:t>
                      </a:r>
                      <a:r>
                        <a:rPr lang="en-US" sz="1100" b="0" baseline="0" dirty="0" smtClean="0">
                          <a:solidFill>
                            <a:schemeClr val="tx1"/>
                          </a:solidFill>
                        </a:rPr>
                        <a:t> scale instead of 5 because other preferences, such as religion and rent period preference don't match exactly. </a:t>
                      </a:r>
                      <a:endParaRPr lang="en-US" sz="1100" baseline="0" dirty="0" smtClean="0"/>
                    </a:p>
                  </a:txBody>
                  <a:tcPr/>
                </a:tc>
              </a:tr>
            </a:tbl>
          </a:graphicData>
        </a:graphic>
      </p:graphicFrame>
    </p:spTree>
    <p:extLst>
      <p:ext uri="{BB962C8B-B14F-4D97-AF65-F5344CB8AC3E}">
        <p14:creationId xmlns:p14="http://schemas.microsoft.com/office/powerpoint/2010/main" val="1925410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lvl="0"/>
            <a:fld id="{16101807-FE44-47AE-BE5E-244B8D393D86}" type="slidenum">
              <a:t>15</a:t>
            </a:fld>
            <a:endParaRPr lang="en-US" dirty="0"/>
          </a:p>
        </p:txBody>
      </p:sp>
      <p:sp>
        <p:nvSpPr>
          <p:cNvPr id="4" name="TextBox 3"/>
          <p:cNvSpPr txBox="1"/>
          <p:nvPr/>
        </p:nvSpPr>
        <p:spPr>
          <a:xfrm>
            <a:off x="0" y="102651"/>
            <a:ext cx="9071322" cy="591781"/>
          </a:xfrm>
          <a:prstGeom prst="rect">
            <a:avLst/>
          </a:prstGeom>
          <a:noFill/>
          <a:ln>
            <a:noFill/>
          </a:ln>
        </p:spPr>
        <p:txBody>
          <a:bodyPr wrap="square" lIns="89997" tIns="44998" rIns="89997" bIns="44998" anchorCtr="0" compatLnSpc="0">
            <a:spAutoFit/>
          </a:bodyPr>
          <a:lstStyle/>
          <a:p>
            <a:pPr algn="ctr" hangingPunct="0"/>
            <a:r>
              <a:rPr lang="en-US" sz="1600" b="1" dirty="0">
                <a:ea typeface="Noto Sans CJK SC" pitchFamily="2"/>
                <a:cs typeface="Lohit Devanagari" pitchFamily="2"/>
              </a:rPr>
              <a:t>CHC Example_5 </a:t>
            </a:r>
            <a:r>
              <a:rPr lang="en-US" sz="1600" b="1" dirty="0">
                <a:ea typeface="Noto Sans CJK SC" pitchFamily="2"/>
                <a:cs typeface="Lohit Devanagari" pitchFamily="2"/>
                <a:sym typeface="Wingdings" panose="05000000000000000000" pitchFamily="2" charset="2"/>
              </a:rPr>
              <a:t> 100 </a:t>
            </a:r>
            <a:r>
              <a:rPr lang="en-US" sz="1600" b="1" dirty="0">
                <a:ea typeface="Noto Sans CJK SC" pitchFamily="2"/>
                <a:cs typeface="Lohit Devanagari" pitchFamily="2"/>
              </a:rPr>
              <a:t>Agents</a:t>
            </a:r>
          </a:p>
          <a:p>
            <a:pPr algn="ctr" hangingPunct="0"/>
            <a:r>
              <a:rPr lang="en-US" sz="1600" b="1" dirty="0" smtClean="0">
                <a:ea typeface="Noto Sans CJK SC" pitchFamily="2"/>
                <a:cs typeface="Lohit Devanagari" pitchFamily="2"/>
              </a:rPr>
              <a:t>Results</a:t>
            </a:r>
            <a:endParaRPr lang="en-US" sz="1600" b="1" dirty="0">
              <a:ea typeface="Noto Sans CJK SC" pitchFamily="2"/>
              <a:cs typeface="Lohit Devanagari" pitchFamily="2"/>
            </a:endParaRPr>
          </a:p>
        </p:txBody>
      </p:sp>
      <p:graphicFrame>
        <p:nvGraphicFramePr>
          <p:cNvPr id="3" name="Πίνακας 2"/>
          <p:cNvGraphicFramePr>
            <a:graphicFrameLocks noGrp="1"/>
          </p:cNvGraphicFramePr>
          <p:nvPr>
            <p:extLst>
              <p:ext uri="{D42A27DB-BD31-4B8C-83A1-F6EECF244321}">
                <p14:modId xmlns:p14="http://schemas.microsoft.com/office/powerpoint/2010/main" val="2757494695"/>
              </p:ext>
            </p:extLst>
          </p:nvPr>
        </p:nvGraphicFramePr>
        <p:xfrm>
          <a:off x="167426" y="694432"/>
          <a:ext cx="9749306" cy="4557191"/>
        </p:xfrm>
        <a:graphic>
          <a:graphicData uri="http://schemas.openxmlformats.org/drawingml/2006/table">
            <a:tbl>
              <a:tblPr firstRow="1" bandRow="1">
                <a:tableStyleId>{5C22544A-7EE6-4342-B048-85BDC9FD1C3A}</a:tableStyleId>
              </a:tblPr>
              <a:tblGrid>
                <a:gridCol w="3155323"/>
                <a:gridCol w="6593983"/>
              </a:tblGrid>
              <a:tr h="411911">
                <a:tc>
                  <a:txBody>
                    <a:bodyPr/>
                    <a:lstStyle/>
                    <a:p>
                      <a:r>
                        <a:rPr lang="en-US" sz="1100" dirty="0" smtClean="0"/>
                        <a:t>Solution</a:t>
                      </a:r>
                      <a:endParaRPr lang="el-GR" sz="1100" dirty="0"/>
                    </a:p>
                  </a:txBody>
                  <a:tcPr/>
                </a:tc>
                <a:tc>
                  <a:txBody>
                    <a:bodyPr/>
                    <a:lstStyle/>
                    <a:p>
                      <a:r>
                        <a:rPr lang="en-US" sz="1100" dirty="0" smtClean="0"/>
                        <a:t>Evaluation (</a:t>
                      </a:r>
                      <a:r>
                        <a:rPr lang="en-US" sz="1100" dirty="0" err="1" smtClean="0"/>
                        <a:t>Likert</a:t>
                      </a:r>
                      <a:r>
                        <a:rPr lang="en-US" sz="1100" dirty="0" smtClean="0"/>
                        <a:t> scale)</a:t>
                      </a:r>
                      <a:endParaRPr lang="el-GR" sz="1100" dirty="0"/>
                    </a:p>
                  </a:txBody>
                  <a:tcPr/>
                </a:tc>
              </a:tr>
              <a:tr h="846391">
                <a:tc>
                  <a:txBody>
                    <a:bodyPr/>
                    <a:lstStyle/>
                    <a:p>
                      <a:r>
                        <a:rPr lang="en-US" sz="1100" b="1" dirty="0" smtClean="0"/>
                        <a:t>Singleton</a:t>
                      </a:r>
                      <a:r>
                        <a:rPr lang="en-US" sz="1100" dirty="0" smtClean="0"/>
                        <a:t>: [1, 3, 4, 5, 6, 7, 8, 11, 13, 14, 15, 17, 19, 20, 21, 22, 23, 25, 27, 28, 30, 33, 34, 35, 38, 41, 42, 43, 44, 45, 47, 48, 49, 50, 52, 53, 54, 55, 56, 59, 60, 61, 62, 63, 64, 65, 66, 67, 68, 69, 70, 72, 73, 74, 75, 77, 78, 79, 80, 81, 82, 83, 84, 85, 89, 95, 96, 100, ] </a:t>
                      </a:r>
                      <a:r>
                        <a:rPr lang="en-US" sz="1100" dirty="0" smtClean="0">
                          <a:sym typeface="Wingdings" panose="05000000000000000000" pitchFamily="2" charset="2"/>
                        </a:rPr>
                        <a:t> 68</a:t>
                      </a:r>
                      <a:endParaRPr lang="en-US" sz="11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1" baseline="0" dirty="0" smtClean="0"/>
                        <a:t>5</a:t>
                      </a:r>
                      <a:r>
                        <a:rPr lang="en-US" sz="1100" b="0" baseline="0" dirty="0" smtClean="0"/>
                        <a:t> -</a:t>
                      </a:r>
                      <a:r>
                        <a:rPr lang="en-US" sz="1100" baseline="0" dirty="0" smtClean="0"/>
                        <a:t> Taking into account the preferences and their weights (please see the comment on slide 1), these 15 TCNs don’t match with the others. </a:t>
                      </a:r>
                    </a:p>
                  </a:txBody>
                  <a:tcPr/>
                </a:tc>
              </a:tr>
              <a:tr h="411911">
                <a:tc>
                  <a:txBody>
                    <a:bodyPr/>
                    <a:lstStyle/>
                    <a:p>
                      <a:r>
                        <a:rPr lang="en-US" sz="1100" b="1" dirty="0" smtClean="0"/>
                        <a:t>Group1</a:t>
                      </a:r>
                      <a:r>
                        <a:rPr lang="en-US" sz="1100" dirty="0" smtClean="0"/>
                        <a:t>: [16, 31]</a:t>
                      </a:r>
                      <a:r>
                        <a:rPr lang="en-US" sz="1100" dirty="0" smtClean="0">
                          <a:sym typeface="Wingdings" panose="05000000000000000000" pitchFamily="2" charset="2"/>
                        </a:rPr>
                        <a:t>  2</a:t>
                      </a:r>
                      <a:endParaRPr lang="en-US" sz="11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4 </a:t>
                      </a:r>
                      <a:r>
                        <a:rPr lang="en-US" sz="1100" b="0" dirty="0" smtClean="0">
                          <a:solidFill>
                            <a:schemeClr val="tx1"/>
                          </a:solidFill>
                        </a:rPr>
                        <a:t>- Taking into account the weights of preferences (please see the comment on slide 1), the results are satisfactory as enough</a:t>
                      </a:r>
                      <a:r>
                        <a:rPr lang="en-US" sz="1100" b="0" baseline="0" dirty="0" smtClean="0">
                          <a:solidFill>
                            <a:schemeClr val="tx1"/>
                          </a:solidFill>
                        </a:rPr>
                        <a:t> </a:t>
                      </a:r>
                      <a:r>
                        <a:rPr lang="en-US" sz="1100" b="0" dirty="0" smtClean="0">
                          <a:solidFill>
                            <a:schemeClr val="tx1"/>
                          </a:solidFill>
                        </a:rPr>
                        <a:t>preferences</a:t>
                      </a:r>
                      <a:r>
                        <a:rPr lang="en-US" sz="1100" b="0" baseline="0" dirty="0" smtClean="0">
                          <a:solidFill>
                            <a:schemeClr val="tx1"/>
                          </a:solidFill>
                        </a:rPr>
                        <a:t> (age, nationality, ethnicity, location, accessibility, rent period, </a:t>
                      </a:r>
                      <a:r>
                        <a:rPr lang="en-US" sz="1100" b="0" baseline="0" dirty="0" err="1" smtClean="0">
                          <a:solidFill>
                            <a:schemeClr val="tx1"/>
                          </a:solidFill>
                        </a:rPr>
                        <a:t>shrwth</a:t>
                      </a:r>
                      <a:r>
                        <a:rPr lang="en-US" sz="1100" b="0" baseline="0" dirty="0" smtClean="0">
                          <a:solidFill>
                            <a:schemeClr val="tx1"/>
                          </a:solidFill>
                        </a:rPr>
                        <a:t>) match between the TCNs. We select number 4 from </a:t>
                      </a:r>
                      <a:r>
                        <a:rPr lang="en-US" sz="1100" b="0" baseline="0" dirty="0" err="1" smtClean="0">
                          <a:solidFill>
                            <a:schemeClr val="tx1"/>
                          </a:solidFill>
                        </a:rPr>
                        <a:t>Likert</a:t>
                      </a:r>
                      <a:r>
                        <a:rPr lang="en-US" sz="1100" b="0" baseline="0" dirty="0" smtClean="0">
                          <a:solidFill>
                            <a:schemeClr val="tx1"/>
                          </a:solidFill>
                        </a:rPr>
                        <a:t> scale instead of 5 because other preferences, such as gender, family and religion preference don't match for both of them. </a:t>
                      </a:r>
                      <a:endParaRPr lang="el-GR" sz="1100" b="0" dirty="0" smtClean="0">
                        <a:solidFill>
                          <a:schemeClr val="tx1"/>
                        </a:solidFill>
                      </a:endParaRPr>
                    </a:p>
                  </a:txBody>
                  <a:tcPr/>
                </a:tc>
              </a:tr>
              <a:tr h="411911">
                <a:tc>
                  <a:txBody>
                    <a:bodyPr/>
                    <a:lstStyle/>
                    <a:p>
                      <a:r>
                        <a:rPr lang="en-US" sz="1100" b="1" dirty="0" smtClean="0"/>
                        <a:t>Group2</a:t>
                      </a:r>
                      <a:r>
                        <a:rPr lang="en-US" sz="1100" dirty="0" smtClean="0"/>
                        <a:t>: [24, 46]</a:t>
                      </a:r>
                      <a:r>
                        <a:rPr lang="en-US" sz="1100" dirty="0" smtClean="0">
                          <a:sym typeface="Wingdings" panose="05000000000000000000" pitchFamily="2" charset="2"/>
                        </a:rPr>
                        <a:t>  2</a:t>
                      </a:r>
                      <a:endParaRPr lang="en-US" sz="11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4 </a:t>
                      </a:r>
                      <a:r>
                        <a:rPr lang="en-US" sz="1100" b="0" dirty="0" smtClean="0">
                          <a:solidFill>
                            <a:schemeClr val="tx1"/>
                          </a:solidFill>
                        </a:rPr>
                        <a:t>- Taking into account the weights of preferences (please see the comment on slide 1), the results are satisfactory as enough</a:t>
                      </a:r>
                      <a:r>
                        <a:rPr lang="en-US" sz="1100" b="0" baseline="0" dirty="0" smtClean="0">
                          <a:solidFill>
                            <a:schemeClr val="tx1"/>
                          </a:solidFill>
                        </a:rPr>
                        <a:t> </a:t>
                      </a:r>
                      <a:r>
                        <a:rPr lang="en-US" sz="1100" b="0" dirty="0" smtClean="0">
                          <a:solidFill>
                            <a:schemeClr val="tx1"/>
                          </a:solidFill>
                        </a:rPr>
                        <a:t>preferences</a:t>
                      </a:r>
                      <a:r>
                        <a:rPr lang="en-US" sz="1100" b="0" baseline="0" dirty="0" smtClean="0">
                          <a:solidFill>
                            <a:schemeClr val="tx1"/>
                          </a:solidFill>
                        </a:rPr>
                        <a:t> (age, gender, nationality, religion, ethnicity, accessibility, </a:t>
                      </a:r>
                      <a:r>
                        <a:rPr lang="en-US" sz="1100" b="0" baseline="0" dirty="0" err="1" smtClean="0">
                          <a:solidFill>
                            <a:schemeClr val="tx1"/>
                          </a:solidFill>
                        </a:rPr>
                        <a:t>shrwth</a:t>
                      </a:r>
                      <a:r>
                        <a:rPr lang="en-US" sz="1100" b="0" baseline="0" dirty="0" smtClean="0">
                          <a:solidFill>
                            <a:schemeClr val="tx1"/>
                          </a:solidFill>
                        </a:rPr>
                        <a:t>) match between the TCNs. We select number 4 from </a:t>
                      </a:r>
                      <a:r>
                        <a:rPr lang="en-US" sz="1100" b="0" baseline="0" dirty="0" err="1" smtClean="0">
                          <a:solidFill>
                            <a:schemeClr val="tx1"/>
                          </a:solidFill>
                        </a:rPr>
                        <a:t>Likert</a:t>
                      </a:r>
                      <a:r>
                        <a:rPr lang="en-US" sz="1100" b="0" baseline="0" dirty="0" smtClean="0">
                          <a:solidFill>
                            <a:schemeClr val="tx1"/>
                          </a:solidFill>
                        </a:rPr>
                        <a:t> scale instead of 5 because other preferences, such as family, location and rent period preference don't match for both of them. </a:t>
                      </a:r>
                      <a:endParaRPr lang="el-GR" sz="1100" b="0" dirty="0" smtClean="0">
                        <a:solidFill>
                          <a:schemeClr val="tx1"/>
                        </a:solidFill>
                      </a:endParaRPr>
                    </a:p>
                  </a:txBody>
                  <a:tcPr/>
                </a:tc>
              </a:tr>
              <a:tr h="411911">
                <a:tc>
                  <a:txBody>
                    <a:bodyPr/>
                    <a:lstStyle/>
                    <a:p>
                      <a:r>
                        <a:rPr lang="en-US" sz="1100" b="1" dirty="0" smtClean="0"/>
                        <a:t>Group3</a:t>
                      </a:r>
                      <a:r>
                        <a:rPr lang="en-US" sz="1100" dirty="0" smtClean="0"/>
                        <a:t>: [10, 12]</a:t>
                      </a:r>
                      <a:r>
                        <a:rPr lang="en-US" sz="1100" dirty="0" smtClean="0">
                          <a:sym typeface="Wingdings" panose="05000000000000000000" pitchFamily="2" charset="2"/>
                        </a:rPr>
                        <a:t>  2</a:t>
                      </a:r>
                      <a:endParaRPr lang="en-US" sz="1100" dirty="0" smtClean="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4 </a:t>
                      </a:r>
                      <a:r>
                        <a:rPr lang="en-US" sz="1100" b="0" dirty="0" smtClean="0">
                          <a:solidFill>
                            <a:schemeClr val="tx1"/>
                          </a:solidFill>
                        </a:rPr>
                        <a:t>- Taking into account the weights of preferences (please see the comment on slide 1), the results are satisfactory as enough</a:t>
                      </a:r>
                      <a:r>
                        <a:rPr lang="en-US" sz="1100" b="0" baseline="0" dirty="0" smtClean="0">
                          <a:solidFill>
                            <a:schemeClr val="tx1"/>
                          </a:solidFill>
                        </a:rPr>
                        <a:t> </a:t>
                      </a:r>
                      <a:r>
                        <a:rPr lang="en-US" sz="1100" b="0" dirty="0" smtClean="0">
                          <a:solidFill>
                            <a:schemeClr val="tx1"/>
                          </a:solidFill>
                        </a:rPr>
                        <a:t>preferences</a:t>
                      </a:r>
                      <a:r>
                        <a:rPr lang="en-US" sz="1100" b="0" baseline="0" dirty="0" smtClean="0">
                          <a:solidFill>
                            <a:schemeClr val="tx1"/>
                          </a:solidFill>
                        </a:rPr>
                        <a:t> (age, gender, family, nationality, ethnicity, accessibility, </a:t>
                      </a:r>
                      <a:r>
                        <a:rPr lang="en-US" sz="1100" b="0" baseline="0" dirty="0" err="1" smtClean="0">
                          <a:solidFill>
                            <a:schemeClr val="tx1"/>
                          </a:solidFill>
                        </a:rPr>
                        <a:t>shrwth</a:t>
                      </a:r>
                      <a:r>
                        <a:rPr lang="en-US" sz="1100" b="0" baseline="0" dirty="0" smtClean="0">
                          <a:solidFill>
                            <a:schemeClr val="tx1"/>
                          </a:solidFill>
                        </a:rPr>
                        <a:t>) match between the TCNs. We select number 4 from </a:t>
                      </a:r>
                      <a:r>
                        <a:rPr lang="en-US" sz="1100" b="0" baseline="0" dirty="0" err="1" smtClean="0">
                          <a:solidFill>
                            <a:schemeClr val="tx1"/>
                          </a:solidFill>
                        </a:rPr>
                        <a:t>Likert</a:t>
                      </a:r>
                      <a:r>
                        <a:rPr lang="en-US" sz="1100" b="0" baseline="0" dirty="0" smtClean="0">
                          <a:solidFill>
                            <a:schemeClr val="tx1"/>
                          </a:solidFill>
                        </a:rPr>
                        <a:t> scale instead of 5 because other preferences, such as religion, location and rent period preference don't match for both of them. </a:t>
                      </a:r>
                      <a:endParaRPr lang="el-GR" sz="1100" b="0" dirty="0" smtClean="0">
                        <a:solidFill>
                          <a:schemeClr val="tx1"/>
                        </a:solidFill>
                      </a:endParaRPr>
                    </a:p>
                  </a:txBody>
                  <a:tcPr/>
                </a:tc>
              </a:tr>
              <a:tr h="411911">
                <a:tc>
                  <a:txBody>
                    <a:bodyPr/>
                    <a:lstStyle/>
                    <a:p>
                      <a:r>
                        <a:rPr lang="en-US" sz="1100" b="1" dirty="0" smtClean="0"/>
                        <a:t>Group4</a:t>
                      </a:r>
                      <a:r>
                        <a:rPr lang="en-US" sz="1100" dirty="0" smtClean="0"/>
                        <a:t>: [9, 18]</a:t>
                      </a:r>
                      <a:r>
                        <a:rPr lang="en-US" sz="1100" dirty="0" smtClean="0">
                          <a:sym typeface="Wingdings" panose="05000000000000000000" pitchFamily="2" charset="2"/>
                        </a:rPr>
                        <a:t>  2</a:t>
                      </a:r>
                      <a:endParaRPr lang="en-US" sz="1100" dirty="0" smtClean="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4 </a:t>
                      </a:r>
                      <a:r>
                        <a:rPr lang="en-US" sz="1100" b="0" dirty="0" smtClean="0">
                          <a:solidFill>
                            <a:schemeClr val="tx1"/>
                          </a:solidFill>
                        </a:rPr>
                        <a:t>- Taking into account the weights of preferences (please see the comment on slide 1), the results are satisfactory as the most preferences</a:t>
                      </a:r>
                      <a:r>
                        <a:rPr lang="en-US" sz="1100" b="0" baseline="0" dirty="0" smtClean="0">
                          <a:solidFill>
                            <a:schemeClr val="tx1"/>
                          </a:solidFill>
                        </a:rPr>
                        <a:t> (age, gender, family, nationality, religion, ethnicity, accessibility, </a:t>
                      </a:r>
                      <a:r>
                        <a:rPr lang="en-US" sz="1100" b="0" baseline="0" dirty="0" err="1" smtClean="0">
                          <a:solidFill>
                            <a:schemeClr val="tx1"/>
                          </a:solidFill>
                        </a:rPr>
                        <a:t>shrwth</a:t>
                      </a:r>
                      <a:r>
                        <a:rPr lang="en-US" sz="1100" b="0" baseline="0" dirty="0" smtClean="0">
                          <a:solidFill>
                            <a:schemeClr val="tx1"/>
                          </a:solidFill>
                        </a:rPr>
                        <a:t>) match between the TCNs. We select number 4 from </a:t>
                      </a:r>
                      <a:r>
                        <a:rPr lang="en-US" sz="1100" b="0" baseline="0" dirty="0" err="1" smtClean="0">
                          <a:solidFill>
                            <a:schemeClr val="tx1"/>
                          </a:solidFill>
                        </a:rPr>
                        <a:t>Likert</a:t>
                      </a:r>
                      <a:r>
                        <a:rPr lang="en-US" sz="1100" b="0" baseline="0" dirty="0" smtClean="0">
                          <a:solidFill>
                            <a:schemeClr val="tx1"/>
                          </a:solidFill>
                        </a:rPr>
                        <a:t> scale instead of 5 because other preferences, such as location and rent period preference don't match for both of them. </a:t>
                      </a:r>
                      <a:endParaRPr lang="el-GR" sz="1100" b="0" dirty="0" smtClean="0">
                        <a:solidFill>
                          <a:schemeClr val="tx1"/>
                        </a:solidFill>
                      </a:endParaRPr>
                    </a:p>
                  </a:txBody>
                  <a:tcPr/>
                </a:tc>
              </a:tr>
            </a:tbl>
          </a:graphicData>
        </a:graphic>
      </p:graphicFrame>
    </p:spTree>
    <p:extLst>
      <p:ext uri="{BB962C8B-B14F-4D97-AF65-F5344CB8AC3E}">
        <p14:creationId xmlns:p14="http://schemas.microsoft.com/office/powerpoint/2010/main" val="4068177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lvl="0"/>
            <a:fld id="{16101807-FE44-47AE-BE5E-244B8D393D86}" type="slidenum">
              <a:t>16</a:t>
            </a:fld>
            <a:endParaRPr lang="en-US" dirty="0"/>
          </a:p>
        </p:txBody>
      </p:sp>
      <p:sp>
        <p:nvSpPr>
          <p:cNvPr id="4" name="TextBox 3"/>
          <p:cNvSpPr txBox="1"/>
          <p:nvPr/>
        </p:nvSpPr>
        <p:spPr>
          <a:xfrm>
            <a:off x="0" y="102651"/>
            <a:ext cx="9071322" cy="591781"/>
          </a:xfrm>
          <a:prstGeom prst="rect">
            <a:avLst/>
          </a:prstGeom>
          <a:noFill/>
          <a:ln>
            <a:noFill/>
          </a:ln>
        </p:spPr>
        <p:txBody>
          <a:bodyPr wrap="square" lIns="89997" tIns="44998" rIns="89997" bIns="44998" anchorCtr="0" compatLnSpc="0">
            <a:spAutoFit/>
          </a:bodyPr>
          <a:lstStyle/>
          <a:p>
            <a:pPr algn="ctr" hangingPunct="0"/>
            <a:r>
              <a:rPr lang="en-US" sz="1600" b="1" dirty="0">
                <a:ea typeface="Noto Sans CJK SC" pitchFamily="2"/>
                <a:cs typeface="Lohit Devanagari" pitchFamily="2"/>
              </a:rPr>
              <a:t>CHC Example_5 </a:t>
            </a:r>
            <a:r>
              <a:rPr lang="en-US" sz="1600" b="1" dirty="0">
                <a:ea typeface="Noto Sans CJK SC" pitchFamily="2"/>
                <a:cs typeface="Lohit Devanagari" pitchFamily="2"/>
                <a:sym typeface="Wingdings" panose="05000000000000000000" pitchFamily="2" charset="2"/>
              </a:rPr>
              <a:t> 100 </a:t>
            </a:r>
            <a:r>
              <a:rPr lang="en-US" sz="1600" b="1" dirty="0">
                <a:ea typeface="Noto Sans CJK SC" pitchFamily="2"/>
                <a:cs typeface="Lohit Devanagari" pitchFamily="2"/>
              </a:rPr>
              <a:t>Agents</a:t>
            </a:r>
          </a:p>
          <a:p>
            <a:pPr algn="ctr" hangingPunct="0"/>
            <a:r>
              <a:rPr lang="en-US" sz="1600" b="1" dirty="0" smtClean="0">
                <a:ea typeface="Noto Sans CJK SC" pitchFamily="2"/>
                <a:cs typeface="Lohit Devanagari" pitchFamily="2"/>
              </a:rPr>
              <a:t>Results</a:t>
            </a:r>
            <a:endParaRPr lang="en-US" sz="1600" b="1" dirty="0">
              <a:ea typeface="Noto Sans CJK SC" pitchFamily="2"/>
              <a:cs typeface="Lohit Devanagari" pitchFamily="2"/>
            </a:endParaRPr>
          </a:p>
        </p:txBody>
      </p:sp>
      <p:graphicFrame>
        <p:nvGraphicFramePr>
          <p:cNvPr id="3" name="Πίνακας 2"/>
          <p:cNvGraphicFramePr>
            <a:graphicFrameLocks noGrp="1"/>
          </p:cNvGraphicFramePr>
          <p:nvPr>
            <p:extLst>
              <p:ext uri="{D42A27DB-BD31-4B8C-83A1-F6EECF244321}">
                <p14:modId xmlns:p14="http://schemas.microsoft.com/office/powerpoint/2010/main" val="4291326552"/>
              </p:ext>
            </p:extLst>
          </p:nvPr>
        </p:nvGraphicFramePr>
        <p:xfrm>
          <a:off x="167426" y="694432"/>
          <a:ext cx="9749306" cy="3857013"/>
        </p:xfrm>
        <a:graphic>
          <a:graphicData uri="http://schemas.openxmlformats.org/drawingml/2006/table">
            <a:tbl>
              <a:tblPr firstRow="1" bandRow="1">
                <a:tableStyleId>{5C22544A-7EE6-4342-B048-85BDC9FD1C3A}</a:tableStyleId>
              </a:tblPr>
              <a:tblGrid>
                <a:gridCol w="3155323"/>
                <a:gridCol w="6593983"/>
              </a:tblGrid>
              <a:tr h="411911">
                <a:tc>
                  <a:txBody>
                    <a:bodyPr/>
                    <a:lstStyle/>
                    <a:p>
                      <a:r>
                        <a:rPr lang="en-US" sz="1100" dirty="0" smtClean="0"/>
                        <a:t>Solution</a:t>
                      </a:r>
                      <a:endParaRPr lang="el-GR" sz="1100" dirty="0"/>
                    </a:p>
                  </a:txBody>
                  <a:tcPr/>
                </a:tc>
                <a:tc>
                  <a:txBody>
                    <a:bodyPr/>
                    <a:lstStyle/>
                    <a:p>
                      <a:r>
                        <a:rPr lang="en-US" sz="1100" dirty="0" smtClean="0"/>
                        <a:t>Evaluation (</a:t>
                      </a:r>
                      <a:r>
                        <a:rPr lang="en-US" sz="1100" dirty="0" err="1" smtClean="0"/>
                        <a:t>Likert</a:t>
                      </a:r>
                      <a:r>
                        <a:rPr lang="en-US" sz="1100" dirty="0" smtClean="0"/>
                        <a:t> scale)</a:t>
                      </a:r>
                      <a:endParaRPr lang="el-GR" sz="1100" dirty="0"/>
                    </a:p>
                  </a:txBody>
                  <a:tcPr/>
                </a:tc>
              </a:tr>
              <a:tr h="846391">
                <a:tc>
                  <a:txBody>
                    <a:bodyPr/>
                    <a:lstStyle/>
                    <a:p>
                      <a:r>
                        <a:rPr lang="en-US" sz="1100" b="1" dirty="0" smtClean="0"/>
                        <a:t>Singleton</a:t>
                      </a:r>
                      <a:r>
                        <a:rPr lang="en-US" sz="1100" dirty="0" smtClean="0"/>
                        <a:t>: [1, 3, 4, 5, 6, 7, 8, 11, 13, 14, 15, 17, 19, 20, 21, 22, 23, 25, 27, 28, 30, 33, 34, 35, 38, 41, 42, 43, 44, 45, 47, 48, 49, 50, 52, 53, 54, 55, 56, 59, 60, 61, 62, 63, 64, 65, 66, 67, 68, 69, 70, 72, 73, 74, 75, 77, 78, 79, 80, 81, 82, 83, 84, 85, 89, 95, 96, 100, ] </a:t>
                      </a:r>
                      <a:r>
                        <a:rPr lang="en-US" sz="1100" dirty="0" smtClean="0">
                          <a:sym typeface="Wingdings" panose="05000000000000000000" pitchFamily="2" charset="2"/>
                        </a:rPr>
                        <a:t> 68</a:t>
                      </a:r>
                      <a:endParaRPr lang="en-US" sz="11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1" baseline="0" dirty="0" smtClean="0"/>
                        <a:t>5</a:t>
                      </a:r>
                      <a:r>
                        <a:rPr lang="en-US" sz="1100" b="0" baseline="0" dirty="0" smtClean="0"/>
                        <a:t> -</a:t>
                      </a:r>
                      <a:r>
                        <a:rPr lang="en-US" sz="1100" baseline="0" dirty="0" smtClean="0"/>
                        <a:t> Taking into account the preferences and their weights (please see the comment on slide 1), these 15 TCNs don’t match with the others. </a:t>
                      </a:r>
                    </a:p>
                  </a:txBody>
                  <a:tcPr/>
                </a:tc>
              </a:tr>
              <a:tr h="411911">
                <a:tc>
                  <a:txBody>
                    <a:bodyPr/>
                    <a:lstStyle/>
                    <a:p>
                      <a:r>
                        <a:rPr lang="en-US" sz="1100" b="1" dirty="0" smtClean="0"/>
                        <a:t>Group1</a:t>
                      </a:r>
                      <a:r>
                        <a:rPr lang="en-US" sz="1100" dirty="0" smtClean="0"/>
                        <a:t>: [16, 31]</a:t>
                      </a:r>
                      <a:r>
                        <a:rPr lang="en-US" sz="1100" dirty="0" smtClean="0">
                          <a:sym typeface="Wingdings" panose="05000000000000000000" pitchFamily="2" charset="2"/>
                        </a:rPr>
                        <a:t>  2</a:t>
                      </a:r>
                      <a:endParaRPr lang="en-US" sz="11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4 </a:t>
                      </a:r>
                      <a:r>
                        <a:rPr lang="en-US" sz="1100" b="0" dirty="0" smtClean="0">
                          <a:solidFill>
                            <a:schemeClr val="tx1"/>
                          </a:solidFill>
                        </a:rPr>
                        <a:t>–</a:t>
                      </a:r>
                      <a:r>
                        <a:rPr lang="en-US" sz="1100" b="0" baseline="0" dirty="0" smtClean="0">
                          <a:solidFill>
                            <a:schemeClr val="tx1"/>
                          </a:solidFill>
                        </a:rPr>
                        <a:t> 18 + 0 + 9/2 + 15 + 11/2 + 13 + 4 + 5 + 2 + 7 = 73</a:t>
                      </a:r>
                      <a:endParaRPr lang="el-GR" sz="1100" b="0" dirty="0" smtClean="0">
                        <a:solidFill>
                          <a:schemeClr val="tx1"/>
                        </a:solidFill>
                      </a:endParaRPr>
                    </a:p>
                  </a:txBody>
                  <a:tcPr/>
                </a:tc>
              </a:tr>
              <a:tr h="411911">
                <a:tc>
                  <a:txBody>
                    <a:bodyPr/>
                    <a:lstStyle/>
                    <a:p>
                      <a:r>
                        <a:rPr lang="en-US" sz="1100" b="1" dirty="0" smtClean="0"/>
                        <a:t>Group2</a:t>
                      </a:r>
                      <a:r>
                        <a:rPr lang="en-US" sz="1100" dirty="0" smtClean="0"/>
                        <a:t>: [24, 46]</a:t>
                      </a:r>
                      <a:r>
                        <a:rPr lang="en-US" sz="1100" dirty="0" smtClean="0">
                          <a:sym typeface="Wingdings" panose="05000000000000000000" pitchFamily="2" charset="2"/>
                        </a:rPr>
                        <a:t>  2</a:t>
                      </a:r>
                      <a:endParaRPr lang="en-US" sz="11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4 </a:t>
                      </a:r>
                      <a:r>
                        <a:rPr lang="en-US" sz="1100" b="0" dirty="0" smtClean="0">
                          <a:solidFill>
                            <a:schemeClr val="tx1"/>
                          </a:solidFill>
                        </a:rPr>
                        <a:t>–</a:t>
                      </a:r>
                      <a:r>
                        <a:rPr lang="en-US" sz="1100" b="0" baseline="0" dirty="0" smtClean="0">
                          <a:solidFill>
                            <a:schemeClr val="tx1"/>
                          </a:solidFill>
                        </a:rPr>
                        <a:t> 18 + 16 + 9/2 + 15 + 11 + 13 + 0 + 5 + 1,2 + 0 = 83,7 </a:t>
                      </a:r>
                      <a:endParaRPr lang="el-GR" sz="1100" b="0" dirty="0" smtClean="0">
                        <a:solidFill>
                          <a:schemeClr val="tx1"/>
                        </a:solidFill>
                      </a:endParaRPr>
                    </a:p>
                  </a:txBody>
                  <a:tcPr/>
                </a:tc>
              </a:tr>
              <a:tr h="411911">
                <a:tc>
                  <a:txBody>
                    <a:bodyPr/>
                    <a:lstStyle/>
                    <a:p>
                      <a:r>
                        <a:rPr lang="en-US" sz="1100" b="1" dirty="0" smtClean="0"/>
                        <a:t>Group3</a:t>
                      </a:r>
                      <a:r>
                        <a:rPr lang="en-US" sz="1100" dirty="0" smtClean="0"/>
                        <a:t>: [10, 12]</a:t>
                      </a:r>
                      <a:r>
                        <a:rPr lang="en-US" sz="1100" dirty="0" smtClean="0">
                          <a:sym typeface="Wingdings" panose="05000000000000000000" pitchFamily="2" charset="2"/>
                        </a:rPr>
                        <a:t>  2</a:t>
                      </a:r>
                      <a:endParaRPr lang="en-US" sz="1100" dirty="0" smtClean="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4 </a:t>
                      </a:r>
                      <a:r>
                        <a:rPr lang="en-US" sz="1100" b="0" dirty="0" smtClean="0">
                          <a:solidFill>
                            <a:schemeClr val="tx1"/>
                          </a:solidFill>
                        </a:rPr>
                        <a:t>- Taking into account the weights of preferences (please see the comment on slide 1), the results are satisfactory as enough</a:t>
                      </a:r>
                      <a:r>
                        <a:rPr lang="en-US" sz="1100" b="0" baseline="0" dirty="0" smtClean="0">
                          <a:solidFill>
                            <a:schemeClr val="tx1"/>
                          </a:solidFill>
                        </a:rPr>
                        <a:t> </a:t>
                      </a:r>
                      <a:r>
                        <a:rPr lang="en-US" sz="1100" b="0" dirty="0" smtClean="0">
                          <a:solidFill>
                            <a:schemeClr val="tx1"/>
                          </a:solidFill>
                        </a:rPr>
                        <a:t>preferences</a:t>
                      </a:r>
                      <a:r>
                        <a:rPr lang="en-US" sz="1100" b="0" baseline="0" dirty="0" smtClean="0">
                          <a:solidFill>
                            <a:schemeClr val="tx1"/>
                          </a:solidFill>
                        </a:rPr>
                        <a:t> (age, gender, family, nationality, ethnicity, accessibility, </a:t>
                      </a:r>
                      <a:r>
                        <a:rPr lang="en-US" sz="1100" b="0" baseline="0" dirty="0" err="1" smtClean="0">
                          <a:solidFill>
                            <a:schemeClr val="tx1"/>
                          </a:solidFill>
                        </a:rPr>
                        <a:t>shrwth</a:t>
                      </a:r>
                      <a:r>
                        <a:rPr lang="en-US" sz="1100" b="0" baseline="0" dirty="0" smtClean="0">
                          <a:solidFill>
                            <a:schemeClr val="tx1"/>
                          </a:solidFill>
                        </a:rPr>
                        <a:t>) match between the TCNs. We select number 4 from </a:t>
                      </a:r>
                      <a:r>
                        <a:rPr lang="en-US" sz="1100" b="0" baseline="0" dirty="0" err="1" smtClean="0">
                          <a:solidFill>
                            <a:schemeClr val="tx1"/>
                          </a:solidFill>
                        </a:rPr>
                        <a:t>Likert</a:t>
                      </a:r>
                      <a:r>
                        <a:rPr lang="en-US" sz="1100" b="0" baseline="0" dirty="0" smtClean="0">
                          <a:solidFill>
                            <a:schemeClr val="tx1"/>
                          </a:solidFill>
                        </a:rPr>
                        <a:t> scale instead of 5 because other preferences, such as religion, location and rent period preference don't match for both of them. </a:t>
                      </a:r>
                      <a:endParaRPr lang="el-GR" sz="1100" b="0" dirty="0" smtClean="0">
                        <a:solidFill>
                          <a:schemeClr val="tx1"/>
                        </a:solidFill>
                      </a:endParaRPr>
                    </a:p>
                  </a:txBody>
                  <a:tcPr/>
                </a:tc>
              </a:tr>
              <a:tr h="411911">
                <a:tc>
                  <a:txBody>
                    <a:bodyPr/>
                    <a:lstStyle/>
                    <a:p>
                      <a:r>
                        <a:rPr lang="en-US" sz="1100" b="1" dirty="0" smtClean="0"/>
                        <a:t>Group4</a:t>
                      </a:r>
                      <a:r>
                        <a:rPr lang="en-US" sz="1100" dirty="0" smtClean="0"/>
                        <a:t>: [9, 18]</a:t>
                      </a:r>
                      <a:r>
                        <a:rPr lang="en-US" sz="1100" dirty="0" smtClean="0">
                          <a:sym typeface="Wingdings" panose="05000000000000000000" pitchFamily="2" charset="2"/>
                        </a:rPr>
                        <a:t>  2</a:t>
                      </a:r>
                      <a:endParaRPr lang="en-US" sz="1100" dirty="0" smtClean="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4 </a:t>
                      </a:r>
                      <a:r>
                        <a:rPr lang="en-US" sz="1100" b="0" dirty="0" smtClean="0">
                          <a:solidFill>
                            <a:schemeClr val="tx1"/>
                          </a:solidFill>
                        </a:rPr>
                        <a:t>- Taking into account the weights of preferences (please see the comment on slide 1), the results are satisfactory as the most preferences</a:t>
                      </a:r>
                      <a:r>
                        <a:rPr lang="en-US" sz="1100" b="0" baseline="0" dirty="0" smtClean="0">
                          <a:solidFill>
                            <a:schemeClr val="tx1"/>
                          </a:solidFill>
                        </a:rPr>
                        <a:t> (age, gender, family, nationality, religion, ethnicity, accessibility, </a:t>
                      </a:r>
                      <a:r>
                        <a:rPr lang="en-US" sz="1100" b="0" baseline="0" dirty="0" err="1" smtClean="0">
                          <a:solidFill>
                            <a:schemeClr val="tx1"/>
                          </a:solidFill>
                        </a:rPr>
                        <a:t>shrwth</a:t>
                      </a:r>
                      <a:r>
                        <a:rPr lang="en-US" sz="1100" b="0" baseline="0" dirty="0" smtClean="0">
                          <a:solidFill>
                            <a:schemeClr val="tx1"/>
                          </a:solidFill>
                        </a:rPr>
                        <a:t>) match between the TCNs. We select number 4 from </a:t>
                      </a:r>
                      <a:r>
                        <a:rPr lang="en-US" sz="1100" b="0" baseline="0" dirty="0" err="1" smtClean="0">
                          <a:solidFill>
                            <a:schemeClr val="tx1"/>
                          </a:solidFill>
                        </a:rPr>
                        <a:t>Likert</a:t>
                      </a:r>
                      <a:r>
                        <a:rPr lang="en-US" sz="1100" b="0" baseline="0" dirty="0" smtClean="0">
                          <a:solidFill>
                            <a:schemeClr val="tx1"/>
                          </a:solidFill>
                        </a:rPr>
                        <a:t> scale instead of 5 because other preferences, such as location and rent period preference don't match for both of them. </a:t>
                      </a:r>
                      <a:endParaRPr lang="el-GR" sz="1100" b="0" dirty="0" smtClean="0">
                        <a:solidFill>
                          <a:schemeClr val="tx1"/>
                        </a:solidFill>
                      </a:endParaRPr>
                    </a:p>
                  </a:txBody>
                  <a:tcPr/>
                </a:tc>
              </a:tr>
            </a:tbl>
          </a:graphicData>
        </a:graphic>
      </p:graphicFrame>
    </p:spTree>
    <p:extLst>
      <p:ext uri="{BB962C8B-B14F-4D97-AF65-F5344CB8AC3E}">
        <p14:creationId xmlns:p14="http://schemas.microsoft.com/office/powerpoint/2010/main" val="409943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lvl="0"/>
            <a:fld id="{16101807-FE44-47AE-BE5E-244B8D393D86}" type="slidenum">
              <a:t>17</a:t>
            </a:fld>
            <a:endParaRPr lang="en-US" dirty="0"/>
          </a:p>
        </p:txBody>
      </p:sp>
      <p:sp>
        <p:nvSpPr>
          <p:cNvPr id="4" name="TextBox 3"/>
          <p:cNvSpPr txBox="1"/>
          <p:nvPr/>
        </p:nvSpPr>
        <p:spPr>
          <a:xfrm>
            <a:off x="0" y="102651"/>
            <a:ext cx="9071322" cy="591781"/>
          </a:xfrm>
          <a:prstGeom prst="rect">
            <a:avLst/>
          </a:prstGeom>
          <a:noFill/>
          <a:ln>
            <a:noFill/>
          </a:ln>
        </p:spPr>
        <p:txBody>
          <a:bodyPr wrap="square" lIns="89997" tIns="44998" rIns="89997" bIns="44998" anchorCtr="0" compatLnSpc="0">
            <a:spAutoFit/>
          </a:bodyPr>
          <a:lstStyle/>
          <a:p>
            <a:pPr algn="ctr" hangingPunct="0"/>
            <a:r>
              <a:rPr lang="en-US" sz="1600" b="1" dirty="0">
                <a:ea typeface="Noto Sans CJK SC" pitchFamily="2"/>
                <a:cs typeface="Lohit Devanagari" pitchFamily="2"/>
              </a:rPr>
              <a:t>CHC Example_5 </a:t>
            </a:r>
            <a:r>
              <a:rPr lang="en-US" sz="1600" b="1" dirty="0">
                <a:ea typeface="Noto Sans CJK SC" pitchFamily="2"/>
                <a:cs typeface="Lohit Devanagari" pitchFamily="2"/>
                <a:sym typeface="Wingdings" panose="05000000000000000000" pitchFamily="2" charset="2"/>
              </a:rPr>
              <a:t> 100 </a:t>
            </a:r>
            <a:r>
              <a:rPr lang="en-US" sz="1600" b="1" dirty="0">
                <a:ea typeface="Noto Sans CJK SC" pitchFamily="2"/>
                <a:cs typeface="Lohit Devanagari" pitchFamily="2"/>
              </a:rPr>
              <a:t>Agents</a:t>
            </a:r>
          </a:p>
          <a:p>
            <a:pPr algn="ctr" hangingPunct="0"/>
            <a:r>
              <a:rPr lang="en-US" sz="1600" b="1" dirty="0" smtClean="0">
                <a:ea typeface="Noto Sans CJK SC" pitchFamily="2"/>
                <a:cs typeface="Lohit Devanagari" pitchFamily="2"/>
              </a:rPr>
              <a:t>Results</a:t>
            </a:r>
            <a:endParaRPr lang="en-US" sz="1600" b="1" dirty="0">
              <a:ea typeface="Noto Sans CJK SC" pitchFamily="2"/>
              <a:cs typeface="Lohit Devanagari" pitchFamily="2"/>
            </a:endParaRPr>
          </a:p>
        </p:txBody>
      </p:sp>
      <p:graphicFrame>
        <p:nvGraphicFramePr>
          <p:cNvPr id="3" name="Πίνακας 2"/>
          <p:cNvGraphicFramePr>
            <a:graphicFrameLocks noGrp="1"/>
          </p:cNvGraphicFramePr>
          <p:nvPr>
            <p:extLst>
              <p:ext uri="{D42A27DB-BD31-4B8C-83A1-F6EECF244321}">
                <p14:modId xmlns:p14="http://schemas.microsoft.com/office/powerpoint/2010/main" val="1918012949"/>
              </p:ext>
            </p:extLst>
          </p:nvPr>
        </p:nvGraphicFramePr>
        <p:xfrm>
          <a:off x="167426" y="694432"/>
          <a:ext cx="9749306" cy="4648631"/>
        </p:xfrm>
        <a:graphic>
          <a:graphicData uri="http://schemas.openxmlformats.org/drawingml/2006/table">
            <a:tbl>
              <a:tblPr firstRow="1" bandRow="1">
                <a:tableStyleId>{5C22544A-7EE6-4342-B048-85BDC9FD1C3A}</a:tableStyleId>
              </a:tblPr>
              <a:tblGrid>
                <a:gridCol w="2768957"/>
                <a:gridCol w="6980349"/>
              </a:tblGrid>
              <a:tr h="411911">
                <a:tc>
                  <a:txBody>
                    <a:bodyPr/>
                    <a:lstStyle/>
                    <a:p>
                      <a:r>
                        <a:rPr lang="en-US" sz="1100" dirty="0" smtClean="0"/>
                        <a:t>Solution</a:t>
                      </a:r>
                      <a:endParaRPr lang="el-GR" sz="1100" dirty="0"/>
                    </a:p>
                  </a:txBody>
                  <a:tcPr/>
                </a:tc>
                <a:tc>
                  <a:txBody>
                    <a:bodyPr/>
                    <a:lstStyle/>
                    <a:p>
                      <a:r>
                        <a:rPr lang="en-US" sz="1100" dirty="0" smtClean="0"/>
                        <a:t>Evaluation (</a:t>
                      </a:r>
                      <a:r>
                        <a:rPr lang="en-US" sz="1100" dirty="0" err="1" smtClean="0"/>
                        <a:t>Likert</a:t>
                      </a:r>
                      <a:r>
                        <a:rPr lang="en-US" sz="1100" dirty="0" smtClean="0"/>
                        <a:t> scale)</a:t>
                      </a:r>
                      <a:endParaRPr lang="el-GR" sz="1100" dirty="0"/>
                    </a:p>
                  </a:txBody>
                  <a:tcPr/>
                </a:tc>
              </a:tr>
              <a:tr h="411911">
                <a:tc>
                  <a:txBody>
                    <a:bodyPr/>
                    <a:lstStyle/>
                    <a:p>
                      <a:r>
                        <a:rPr lang="en-US" sz="1100" b="1" dirty="0" smtClean="0"/>
                        <a:t>Group5</a:t>
                      </a:r>
                      <a:r>
                        <a:rPr lang="en-US" sz="1100" dirty="0" smtClean="0"/>
                        <a:t>: [36, 71]</a:t>
                      </a:r>
                      <a:r>
                        <a:rPr lang="en-US" sz="1100" dirty="0" smtClean="0">
                          <a:sym typeface="Wingdings" panose="05000000000000000000" pitchFamily="2" charset="2"/>
                        </a:rPr>
                        <a:t>  2</a:t>
                      </a:r>
                      <a:endParaRPr 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4 </a:t>
                      </a:r>
                      <a:r>
                        <a:rPr lang="en-US" sz="1100" b="0" dirty="0" smtClean="0">
                          <a:solidFill>
                            <a:schemeClr val="tx1"/>
                          </a:solidFill>
                        </a:rPr>
                        <a:t>- Taking into account the weights of preferences (please see the comment on slide 1), the results are satisfactory as enough</a:t>
                      </a:r>
                      <a:r>
                        <a:rPr lang="en-US" sz="1100" b="0" baseline="0" dirty="0" smtClean="0">
                          <a:solidFill>
                            <a:schemeClr val="tx1"/>
                          </a:solidFill>
                        </a:rPr>
                        <a:t> </a:t>
                      </a:r>
                      <a:r>
                        <a:rPr lang="en-US" sz="1100" b="0" dirty="0" smtClean="0">
                          <a:solidFill>
                            <a:schemeClr val="tx1"/>
                          </a:solidFill>
                        </a:rPr>
                        <a:t>preferences</a:t>
                      </a:r>
                      <a:r>
                        <a:rPr lang="en-US" sz="1100" b="0" baseline="0" dirty="0" smtClean="0">
                          <a:solidFill>
                            <a:schemeClr val="tx1"/>
                          </a:solidFill>
                        </a:rPr>
                        <a:t> (age, gender, family, nationality, accessibility, </a:t>
                      </a:r>
                      <a:r>
                        <a:rPr lang="en-US" sz="1100" b="0" baseline="0" dirty="0" err="1" smtClean="0">
                          <a:solidFill>
                            <a:schemeClr val="tx1"/>
                          </a:solidFill>
                        </a:rPr>
                        <a:t>shrwth</a:t>
                      </a:r>
                      <a:r>
                        <a:rPr lang="en-US" sz="1100" b="0" baseline="0" dirty="0" smtClean="0">
                          <a:solidFill>
                            <a:schemeClr val="tx1"/>
                          </a:solidFill>
                        </a:rPr>
                        <a:t>) match between the TCNs. We select number 4 from </a:t>
                      </a:r>
                      <a:r>
                        <a:rPr lang="en-US" sz="1100" b="0" baseline="0" dirty="0" err="1" smtClean="0">
                          <a:solidFill>
                            <a:schemeClr val="tx1"/>
                          </a:solidFill>
                        </a:rPr>
                        <a:t>Likert</a:t>
                      </a:r>
                      <a:r>
                        <a:rPr lang="en-US" sz="1100" b="0" baseline="0" dirty="0" smtClean="0">
                          <a:solidFill>
                            <a:schemeClr val="tx1"/>
                          </a:solidFill>
                        </a:rPr>
                        <a:t> scale instead of 5 because other preferences, such as religion, ethnicity, location and rent period preference don't match for both of them. </a:t>
                      </a:r>
                      <a:endParaRPr lang="el-GR" sz="1100" b="0" dirty="0" smtClean="0">
                        <a:solidFill>
                          <a:schemeClr val="tx1"/>
                        </a:solidFill>
                      </a:endParaRPr>
                    </a:p>
                  </a:txBody>
                  <a:tcPr/>
                </a:tc>
              </a:tr>
              <a:tr h="411911">
                <a:tc>
                  <a:txBody>
                    <a:bodyPr/>
                    <a:lstStyle/>
                    <a:p>
                      <a:pPr marL="0" marR="0" indent="0" algn="l" defTabSz="914400" rtl="0" eaLnBrk="1" fontAlgn="auto" latinLnBrk="0" hangingPunct="0">
                        <a:lnSpc>
                          <a:spcPct val="100000"/>
                        </a:lnSpc>
                        <a:spcBef>
                          <a:spcPts val="0"/>
                        </a:spcBef>
                        <a:spcAft>
                          <a:spcPts val="0"/>
                        </a:spcAft>
                        <a:buClrTx/>
                        <a:buSzTx/>
                        <a:buFontTx/>
                        <a:buNone/>
                        <a:tabLst/>
                        <a:defRPr/>
                      </a:pPr>
                      <a:r>
                        <a:rPr lang="en-US" sz="1100" b="1" dirty="0" smtClean="0"/>
                        <a:t>Group6</a:t>
                      </a:r>
                      <a:r>
                        <a:rPr lang="en-US" sz="1100" dirty="0" smtClean="0"/>
                        <a:t>: [29, 40]</a:t>
                      </a:r>
                      <a:r>
                        <a:rPr lang="en-US" sz="1100" dirty="0" smtClean="0">
                          <a:sym typeface="Wingdings" panose="05000000000000000000" pitchFamily="2" charset="2"/>
                        </a:rPr>
                        <a:t>  2</a:t>
                      </a:r>
                      <a:endParaRPr lang="en-US" sz="1100" dirty="0" smtClean="0"/>
                    </a:p>
                    <a:p>
                      <a:pPr marL="0" marR="0" indent="0" algn="l" defTabSz="914400" rtl="0" eaLnBrk="1" fontAlgn="auto" latinLnBrk="0" hangingPunct="0">
                        <a:lnSpc>
                          <a:spcPct val="100000"/>
                        </a:lnSpc>
                        <a:spcBef>
                          <a:spcPts val="0"/>
                        </a:spcBef>
                        <a:spcAft>
                          <a:spcPts val="0"/>
                        </a:spcAft>
                        <a:buClrTx/>
                        <a:buSzTx/>
                        <a:buFontTx/>
                        <a:buNone/>
                        <a:tabLst/>
                        <a:defRPr/>
                      </a:pPr>
                      <a:endParaRPr lang="en-US" sz="1100" dirty="0" smtClean="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4 </a:t>
                      </a:r>
                      <a:r>
                        <a:rPr lang="en-US" sz="1100" b="0" dirty="0" smtClean="0">
                          <a:solidFill>
                            <a:schemeClr val="tx1"/>
                          </a:solidFill>
                        </a:rPr>
                        <a:t>- Taking into account the weights of preferences (please see the comment on slide 1), the results are satisfactory as enough</a:t>
                      </a:r>
                      <a:r>
                        <a:rPr lang="en-US" sz="1100" b="0" baseline="0" dirty="0" smtClean="0">
                          <a:solidFill>
                            <a:schemeClr val="tx1"/>
                          </a:solidFill>
                        </a:rPr>
                        <a:t> </a:t>
                      </a:r>
                      <a:r>
                        <a:rPr lang="en-US" sz="1100" b="0" dirty="0" smtClean="0">
                          <a:solidFill>
                            <a:schemeClr val="tx1"/>
                          </a:solidFill>
                        </a:rPr>
                        <a:t>preferences</a:t>
                      </a:r>
                      <a:r>
                        <a:rPr lang="en-US" sz="1100" b="0" baseline="0" dirty="0" smtClean="0">
                          <a:solidFill>
                            <a:schemeClr val="tx1"/>
                          </a:solidFill>
                        </a:rPr>
                        <a:t> (age, gender, religion, ethnicity, accessibility, </a:t>
                      </a:r>
                      <a:r>
                        <a:rPr lang="en-US" sz="1100" b="0" baseline="0" dirty="0" err="1" smtClean="0">
                          <a:solidFill>
                            <a:schemeClr val="tx1"/>
                          </a:solidFill>
                        </a:rPr>
                        <a:t>shrwth</a:t>
                      </a:r>
                      <a:r>
                        <a:rPr lang="en-US" sz="1100" b="0" baseline="0" dirty="0" smtClean="0">
                          <a:solidFill>
                            <a:schemeClr val="tx1"/>
                          </a:solidFill>
                        </a:rPr>
                        <a:t>) match between the TCNs. We select number 4 from </a:t>
                      </a:r>
                      <a:r>
                        <a:rPr lang="en-US" sz="1100" b="0" baseline="0" dirty="0" err="1" smtClean="0">
                          <a:solidFill>
                            <a:schemeClr val="tx1"/>
                          </a:solidFill>
                        </a:rPr>
                        <a:t>Likert</a:t>
                      </a:r>
                      <a:r>
                        <a:rPr lang="en-US" sz="1100" b="0" baseline="0" dirty="0" smtClean="0">
                          <a:solidFill>
                            <a:schemeClr val="tx1"/>
                          </a:solidFill>
                        </a:rPr>
                        <a:t> scale instead of 5 because other preferences, such as family, nationality, location and rent period preference don't match for both of them. </a:t>
                      </a:r>
                      <a:endParaRPr lang="el-GR" sz="1100" b="0" dirty="0" smtClean="0">
                        <a:solidFill>
                          <a:schemeClr val="tx1"/>
                        </a:solidFill>
                      </a:endParaRPr>
                    </a:p>
                  </a:txBody>
                  <a:tcPr/>
                </a:tc>
              </a:tr>
              <a:tr h="411911">
                <a:tc>
                  <a:txBody>
                    <a:bodyPr/>
                    <a:lstStyle/>
                    <a:p>
                      <a:pPr marL="0" marR="0" indent="0" algn="l" defTabSz="914400" rtl="0" eaLnBrk="1" fontAlgn="auto" latinLnBrk="0" hangingPunct="0">
                        <a:lnSpc>
                          <a:spcPct val="100000"/>
                        </a:lnSpc>
                        <a:spcBef>
                          <a:spcPts val="0"/>
                        </a:spcBef>
                        <a:spcAft>
                          <a:spcPts val="0"/>
                        </a:spcAft>
                        <a:buClrTx/>
                        <a:buSzTx/>
                        <a:buFontTx/>
                        <a:buNone/>
                        <a:tabLst/>
                        <a:defRPr/>
                      </a:pPr>
                      <a:r>
                        <a:rPr lang="en-US" sz="1100" b="1" dirty="0" smtClean="0"/>
                        <a:t>Group7</a:t>
                      </a:r>
                      <a:r>
                        <a:rPr lang="en-US" sz="1100" dirty="0" smtClean="0"/>
                        <a:t>: [58, 93]</a:t>
                      </a:r>
                      <a:r>
                        <a:rPr lang="en-US" sz="1100" dirty="0" smtClean="0">
                          <a:sym typeface="Wingdings" panose="05000000000000000000" pitchFamily="2" charset="2"/>
                        </a:rPr>
                        <a:t>  2</a:t>
                      </a:r>
                      <a:endParaRPr lang="en-US" sz="1100" dirty="0" smtClean="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4 </a:t>
                      </a:r>
                      <a:r>
                        <a:rPr lang="en-US" sz="1100" b="0" dirty="0" smtClean="0">
                          <a:solidFill>
                            <a:schemeClr val="tx1"/>
                          </a:solidFill>
                        </a:rPr>
                        <a:t>- Taking into account the weights of preferences (please see the comment on slide 1), the results are satisfactory as enough</a:t>
                      </a:r>
                      <a:r>
                        <a:rPr lang="en-US" sz="1100" b="0" baseline="0" dirty="0" smtClean="0">
                          <a:solidFill>
                            <a:schemeClr val="tx1"/>
                          </a:solidFill>
                        </a:rPr>
                        <a:t> </a:t>
                      </a:r>
                      <a:r>
                        <a:rPr lang="en-US" sz="1100" b="0" dirty="0" smtClean="0">
                          <a:solidFill>
                            <a:schemeClr val="tx1"/>
                          </a:solidFill>
                        </a:rPr>
                        <a:t>preferences</a:t>
                      </a:r>
                      <a:r>
                        <a:rPr lang="en-US" sz="1100" b="0" baseline="0" dirty="0" smtClean="0">
                          <a:solidFill>
                            <a:schemeClr val="tx1"/>
                          </a:solidFill>
                        </a:rPr>
                        <a:t> (gender, family, nationality, religion, ethnicity, location, accessibility, </a:t>
                      </a:r>
                      <a:r>
                        <a:rPr lang="en-US" sz="1100" b="0" baseline="0" dirty="0" err="1" smtClean="0">
                          <a:solidFill>
                            <a:schemeClr val="tx1"/>
                          </a:solidFill>
                        </a:rPr>
                        <a:t>shrwth</a:t>
                      </a:r>
                      <a:r>
                        <a:rPr lang="en-US" sz="1100" b="0" baseline="0" dirty="0" smtClean="0">
                          <a:solidFill>
                            <a:schemeClr val="tx1"/>
                          </a:solidFill>
                        </a:rPr>
                        <a:t>) match between the TCNs. We select number 4 from </a:t>
                      </a:r>
                      <a:r>
                        <a:rPr lang="en-US" sz="1100" b="0" baseline="0" dirty="0" err="1" smtClean="0">
                          <a:solidFill>
                            <a:schemeClr val="tx1"/>
                          </a:solidFill>
                        </a:rPr>
                        <a:t>Likert</a:t>
                      </a:r>
                      <a:r>
                        <a:rPr lang="en-US" sz="1100" b="0" baseline="0" dirty="0" smtClean="0">
                          <a:solidFill>
                            <a:schemeClr val="tx1"/>
                          </a:solidFill>
                        </a:rPr>
                        <a:t> scale instead of 5 because other preferences, such as age and rent period preference don't match for both of them. </a:t>
                      </a:r>
                      <a:endParaRPr lang="el-GR" sz="1100" b="0" dirty="0" smtClean="0">
                        <a:solidFill>
                          <a:schemeClr val="tx1"/>
                        </a:solidFill>
                      </a:endParaRPr>
                    </a:p>
                  </a:txBody>
                  <a:tcPr/>
                </a:tc>
              </a:tr>
              <a:tr h="411911">
                <a:tc>
                  <a:txBody>
                    <a:bodyPr/>
                    <a:lstStyle/>
                    <a:p>
                      <a:r>
                        <a:rPr lang="en-US" sz="1100" b="1" dirty="0" smtClean="0"/>
                        <a:t>Group8</a:t>
                      </a:r>
                      <a:r>
                        <a:rPr lang="en-US" sz="1100" dirty="0" smtClean="0"/>
                        <a:t>: [26, 98 ] </a:t>
                      </a:r>
                      <a:r>
                        <a:rPr lang="en-US" sz="1100" dirty="0" smtClean="0">
                          <a:sym typeface="Wingdings" panose="05000000000000000000" pitchFamily="2" charset="2"/>
                        </a:rPr>
                        <a:t> 2</a:t>
                      </a:r>
                      <a:endParaRPr lang="en-US" sz="11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1" baseline="0" dirty="0" smtClean="0"/>
                        <a:t>5</a:t>
                      </a:r>
                      <a:r>
                        <a:rPr lang="en-US" sz="1100" b="0" baseline="0" dirty="0" smtClean="0"/>
                        <a:t> -</a:t>
                      </a:r>
                      <a:r>
                        <a:rPr lang="en-US" sz="1100" baseline="0" dirty="0" smtClean="0"/>
                        <a:t> Taking into account the preferences and their weights (please see the comment on slide 1), these 2 TCNs has in common all the preferences.  </a:t>
                      </a:r>
                    </a:p>
                  </a:txBody>
                  <a:tcPr/>
                </a:tc>
              </a:tr>
              <a:tr h="4119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t>Group9</a:t>
                      </a:r>
                      <a:r>
                        <a:rPr lang="en-US" sz="1100" dirty="0" smtClean="0"/>
                        <a:t>: [2, 88, 99]</a:t>
                      </a:r>
                      <a:r>
                        <a:rPr lang="en-US" sz="1100" dirty="0" smtClean="0">
                          <a:sym typeface="Wingdings" panose="05000000000000000000" pitchFamily="2" charset="2"/>
                        </a:rPr>
                        <a:t>  3</a:t>
                      </a:r>
                      <a:endParaRPr lang="en-US" sz="1100" dirty="0" smtClean="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4 </a:t>
                      </a:r>
                      <a:r>
                        <a:rPr lang="en-US" sz="1100" b="0" dirty="0" smtClean="0">
                          <a:solidFill>
                            <a:schemeClr val="tx1"/>
                          </a:solidFill>
                        </a:rPr>
                        <a:t>- Taking into account the weights of preferences (please see the comment on slide 1), the results are satisfactory as enough</a:t>
                      </a:r>
                      <a:r>
                        <a:rPr lang="en-US" sz="1100" b="0" baseline="0" dirty="0" smtClean="0">
                          <a:solidFill>
                            <a:schemeClr val="tx1"/>
                          </a:solidFill>
                        </a:rPr>
                        <a:t> </a:t>
                      </a:r>
                      <a:r>
                        <a:rPr lang="en-US" sz="1100" b="0" dirty="0" smtClean="0">
                          <a:solidFill>
                            <a:schemeClr val="tx1"/>
                          </a:solidFill>
                        </a:rPr>
                        <a:t>preferences</a:t>
                      </a:r>
                      <a:r>
                        <a:rPr lang="en-US" sz="1100" b="0" baseline="0" dirty="0" smtClean="0">
                          <a:solidFill>
                            <a:schemeClr val="tx1"/>
                          </a:solidFill>
                        </a:rPr>
                        <a:t> (age, gender, family, nationality, religion, ethnicity, accessibility, </a:t>
                      </a:r>
                      <a:r>
                        <a:rPr lang="en-US" sz="1100" b="0" baseline="0" dirty="0" err="1" smtClean="0">
                          <a:solidFill>
                            <a:schemeClr val="tx1"/>
                          </a:solidFill>
                        </a:rPr>
                        <a:t>shrwth</a:t>
                      </a:r>
                      <a:r>
                        <a:rPr lang="en-US" sz="1100" b="0" baseline="0" dirty="0" smtClean="0">
                          <a:solidFill>
                            <a:schemeClr val="tx1"/>
                          </a:solidFill>
                        </a:rPr>
                        <a:t>) match between the TCNs. We select number 4 from </a:t>
                      </a:r>
                      <a:r>
                        <a:rPr lang="en-US" sz="1100" b="0" baseline="0" dirty="0" err="1" smtClean="0">
                          <a:solidFill>
                            <a:schemeClr val="tx1"/>
                          </a:solidFill>
                        </a:rPr>
                        <a:t>Likert</a:t>
                      </a:r>
                      <a:r>
                        <a:rPr lang="en-US" sz="1100" b="0" baseline="0" dirty="0" smtClean="0">
                          <a:solidFill>
                            <a:schemeClr val="tx1"/>
                          </a:solidFill>
                        </a:rPr>
                        <a:t> scale instead of 5 because other preferences, such as location and rent period preference don't match for all of them. </a:t>
                      </a:r>
                      <a:endParaRPr lang="el-GR" sz="1100" b="0" dirty="0" smtClean="0">
                        <a:solidFill>
                          <a:schemeClr val="tx1"/>
                        </a:solidFill>
                      </a:endParaRPr>
                    </a:p>
                  </a:txBody>
                  <a:tcPr/>
                </a:tc>
              </a:tr>
              <a:tr h="287773">
                <a:tc>
                  <a:txBody>
                    <a:bodyPr/>
                    <a:lstStyle/>
                    <a:p>
                      <a:r>
                        <a:rPr lang="en-US" sz="1100" b="1" dirty="0" smtClean="0"/>
                        <a:t>Group10</a:t>
                      </a:r>
                      <a:r>
                        <a:rPr lang="en-US" sz="1100" dirty="0" smtClean="0"/>
                        <a:t>: [39, 57] </a:t>
                      </a:r>
                      <a:r>
                        <a:rPr lang="en-US" sz="1100" dirty="0" smtClean="0">
                          <a:sym typeface="Wingdings" panose="05000000000000000000" pitchFamily="2" charset="2"/>
                        </a:rPr>
                        <a:t> 2</a:t>
                      </a:r>
                      <a:endParaRPr lang="en-US" sz="1100" dirty="0" smtClean="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4 </a:t>
                      </a:r>
                      <a:r>
                        <a:rPr lang="en-US" sz="1100" b="0" dirty="0" smtClean="0">
                          <a:solidFill>
                            <a:schemeClr val="tx1"/>
                          </a:solidFill>
                        </a:rPr>
                        <a:t>- Taking into account the weights of preferences (please see the comment on slide 1), the results are satisfactory as enough</a:t>
                      </a:r>
                      <a:r>
                        <a:rPr lang="en-US" sz="1100" b="0" baseline="0" dirty="0" smtClean="0">
                          <a:solidFill>
                            <a:schemeClr val="tx1"/>
                          </a:solidFill>
                        </a:rPr>
                        <a:t> </a:t>
                      </a:r>
                      <a:r>
                        <a:rPr lang="en-US" sz="1100" b="0" dirty="0" smtClean="0">
                          <a:solidFill>
                            <a:schemeClr val="tx1"/>
                          </a:solidFill>
                        </a:rPr>
                        <a:t>preferences</a:t>
                      </a:r>
                      <a:r>
                        <a:rPr lang="en-US" sz="1100" b="0" baseline="0" dirty="0" smtClean="0">
                          <a:solidFill>
                            <a:schemeClr val="tx1"/>
                          </a:solidFill>
                        </a:rPr>
                        <a:t> (age, gender, nationality, religion, ethnicity, location, accessibility, </a:t>
                      </a:r>
                      <a:r>
                        <a:rPr lang="en-US" sz="1100" b="0" baseline="0" dirty="0" err="1" smtClean="0">
                          <a:solidFill>
                            <a:schemeClr val="tx1"/>
                          </a:solidFill>
                        </a:rPr>
                        <a:t>shrwth</a:t>
                      </a:r>
                      <a:r>
                        <a:rPr lang="en-US" sz="1100" b="0" baseline="0" dirty="0" smtClean="0">
                          <a:solidFill>
                            <a:schemeClr val="tx1"/>
                          </a:solidFill>
                        </a:rPr>
                        <a:t>) match between the TCNs. We select number 4 from </a:t>
                      </a:r>
                      <a:r>
                        <a:rPr lang="en-US" sz="1100" b="0" baseline="0" dirty="0" err="1" smtClean="0">
                          <a:solidFill>
                            <a:schemeClr val="tx1"/>
                          </a:solidFill>
                        </a:rPr>
                        <a:t>Likert</a:t>
                      </a:r>
                      <a:r>
                        <a:rPr lang="en-US" sz="1100" b="0" baseline="0" dirty="0" smtClean="0">
                          <a:solidFill>
                            <a:schemeClr val="tx1"/>
                          </a:solidFill>
                        </a:rPr>
                        <a:t> scale instead of 5 because other preferences, such as family and rent period preference don't match for both of them. </a:t>
                      </a:r>
                      <a:endParaRPr lang="el-GR" sz="1100" b="0" dirty="0" smtClean="0">
                        <a:solidFill>
                          <a:schemeClr val="tx1"/>
                        </a:solidFill>
                      </a:endParaRPr>
                    </a:p>
                  </a:txBody>
                  <a:tcPr/>
                </a:tc>
              </a:tr>
            </a:tbl>
          </a:graphicData>
        </a:graphic>
      </p:graphicFrame>
    </p:spTree>
    <p:extLst>
      <p:ext uri="{BB962C8B-B14F-4D97-AF65-F5344CB8AC3E}">
        <p14:creationId xmlns:p14="http://schemas.microsoft.com/office/powerpoint/2010/main" val="70486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lvl="0"/>
            <a:fld id="{16101807-FE44-47AE-BE5E-244B8D393D86}" type="slidenum">
              <a:t>18</a:t>
            </a:fld>
            <a:endParaRPr lang="en-US" dirty="0"/>
          </a:p>
        </p:txBody>
      </p:sp>
      <p:sp>
        <p:nvSpPr>
          <p:cNvPr id="4" name="TextBox 3"/>
          <p:cNvSpPr txBox="1"/>
          <p:nvPr/>
        </p:nvSpPr>
        <p:spPr>
          <a:xfrm>
            <a:off x="0" y="102651"/>
            <a:ext cx="9071322" cy="591781"/>
          </a:xfrm>
          <a:prstGeom prst="rect">
            <a:avLst/>
          </a:prstGeom>
          <a:noFill/>
          <a:ln>
            <a:noFill/>
          </a:ln>
        </p:spPr>
        <p:txBody>
          <a:bodyPr wrap="square" lIns="89997" tIns="44998" rIns="89997" bIns="44998" anchorCtr="0" compatLnSpc="0">
            <a:spAutoFit/>
          </a:bodyPr>
          <a:lstStyle/>
          <a:p>
            <a:pPr algn="ctr" hangingPunct="0"/>
            <a:r>
              <a:rPr lang="en-US" sz="1600" b="1" dirty="0">
                <a:ea typeface="Noto Sans CJK SC" pitchFamily="2"/>
                <a:cs typeface="Lohit Devanagari" pitchFamily="2"/>
              </a:rPr>
              <a:t>CHC Example_5 </a:t>
            </a:r>
            <a:r>
              <a:rPr lang="en-US" sz="1600" b="1" dirty="0">
                <a:ea typeface="Noto Sans CJK SC" pitchFamily="2"/>
                <a:cs typeface="Lohit Devanagari" pitchFamily="2"/>
                <a:sym typeface="Wingdings" panose="05000000000000000000" pitchFamily="2" charset="2"/>
              </a:rPr>
              <a:t> 100 </a:t>
            </a:r>
            <a:r>
              <a:rPr lang="en-US" sz="1600" b="1" dirty="0">
                <a:ea typeface="Noto Sans CJK SC" pitchFamily="2"/>
                <a:cs typeface="Lohit Devanagari" pitchFamily="2"/>
              </a:rPr>
              <a:t>Agents</a:t>
            </a:r>
          </a:p>
          <a:p>
            <a:pPr algn="ctr" hangingPunct="0"/>
            <a:r>
              <a:rPr lang="en-US" sz="1600" b="1" dirty="0" smtClean="0">
                <a:ea typeface="Noto Sans CJK SC" pitchFamily="2"/>
                <a:cs typeface="Lohit Devanagari" pitchFamily="2"/>
              </a:rPr>
              <a:t>Results</a:t>
            </a:r>
            <a:endParaRPr lang="en-US" sz="1600" b="1" dirty="0">
              <a:ea typeface="Noto Sans CJK SC" pitchFamily="2"/>
              <a:cs typeface="Lohit Devanagari" pitchFamily="2"/>
            </a:endParaRPr>
          </a:p>
        </p:txBody>
      </p:sp>
      <p:graphicFrame>
        <p:nvGraphicFramePr>
          <p:cNvPr id="3" name="Πίνακας 2"/>
          <p:cNvGraphicFramePr>
            <a:graphicFrameLocks noGrp="1"/>
          </p:cNvGraphicFramePr>
          <p:nvPr>
            <p:extLst>
              <p:ext uri="{D42A27DB-BD31-4B8C-83A1-F6EECF244321}">
                <p14:modId xmlns:p14="http://schemas.microsoft.com/office/powerpoint/2010/main" val="742815128"/>
              </p:ext>
            </p:extLst>
          </p:nvPr>
        </p:nvGraphicFramePr>
        <p:xfrm>
          <a:off x="167426" y="694432"/>
          <a:ext cx="9749306" cy="1600631"/>
        </p:xfrm>
        <a:graphic>
          <a:graphicData uri="http://schemas.openxmlformats.org/drawingml/2006/table">
            <a:tbl>
              <a:tblPr firstRow="1" bandRow="1">
                <a:tableStyleId>{5C22544A-7EE6-4342-B048-85BDC9FD1C3A}</a:tableStyleId>
              </a:tblPr>
              <a:tblGrid>
                <a:gridCol w="2768957"/>
                <a:gridCol w="6980349"/>
              </a:tblGrid>
              <a:tr h="411911">
                <a:tc>
                  <a:txBody>
                    <a:bodyPr/>
                    <a:lstStyle/>
                    <a:p>
                      <a:r>
                        <a:rPr lang="en-US" sz="1100" dirty="0" smtClean="0"/>
                        <a:t>Solution</a:t>
                      </a:r>
                      <a:endParaRPr lang="el-GR" sz="1100" dirty="0"/>
                    </a:p>
                  </a:txBody>
                  <a:tcPr/>
                </a:tc>
                <a:tc>
                  <a:txBody>
                    <a:bodyPr/>
                    <a:lstStyle/>
                    <a:p>
                      <a:r>
                        <a:rPr lang="en-US" sz="1100" dirty="0" smtClean="0"/>
                        <a:t>Evaluation (</a:t>
                      </a:r>
                      <a:r>
                        <a:rPr lang="en-US" sz="1100" dirty="0" err="1" smtClean="0"/>
                        <a:t>Likert</a:t>
                      </a:r>
                      <a:r>
                        <a:rPr lang="en-US" sz="1100" dirty="0" smtClean="0"/>
                        <a:t> scale)</a:t>
                      </a:r>
                      <a:endParaRPr lang="el-GR" sz="1100" dirty="0"/>
                    </a:p>
                  </a:txBody>
                  <a:tcPr/>
                </a:tc>
              </a:tr>
              <a:tr h="411911">
                <a:tc>
                  <a:txBody>
                    <a:bodyPr/>
                    <a:lstStyle/>
                    <a:p>
                      <a:r>
                        <a:rPr lang="en-US" sz="1100" b="1" dirty="0" smtClean="0"/>
                        <a:t>Group11</a:t>
                      </a:r>
                      <a:r>
                        <a:rPr lang="en-US" sz="1100" dirty="0" smtClean="0"/>
                        <a:t>: [32, 37, 51, 76, 86, 87, 94, 97] </a:t>
                      </a:r>
                      <a:r>
                        <a:rPr lang="en-US" sz="1100" dirty="0" smtClean="0">
                          <a:sym typeface="Wingdings" panose="05000000000000000000" pitchFamily="2" charset="2"/>
                        </a:rPr>
                        <a:t> 8</a:t>
                      </a:r>
                      <a:endParaRPr lang="en-US" sz="1100" dirty="0" smtClean="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1" baseline="0" dirty="0" smtClean="0"/>
                        <a:t>4</a:t>
                      </a:r>
                      <a:r>
                        <a:rPr lang="en-US" sz="1100" b="0" baseline="0" dirty="0" smtClean="0"/>
                        <a:t> -</a:t>
                      </a:r>
                      <a:r>
                        <a:rPr lang="en-US" sz="1100" baseline="0" dirty="0" smtClean="0"/>
                        <a:t> Taking into account the weights of preferences (please see the comment on slide 1), the most of the important preferences doesn’t match among all grouped TCNs. Maybe the 10 TCNs can be </a:t>
                      </a:r>
                      <a:r>
                        <a:rPr lang="en-US" sz="1100" baseline="0" dirty="0" err="1" smtClean="0"/>
                        <a:t>splitted</a:t>
                      </a:r>
                      <a:r>
                        <a:rPr lang="en-US" sz="1100" baseline="0" dirty="0" smtClean="0"/>
                        <a:t> in smaller groups. </a:t>
                      </a:r>
                    </a:p>
                  </a:txBody>
                  <a:tcPr/>
                </a:tc>
              </a:tr>
              <a:tr h="4119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t>Group12</a:t>
                      </a:r>
                      <a:r>
                        <a:rPr lang="en-US" sz="1100" dirty="0" smtClean="0"/>
                        <a:t>: [90, 91, 92, ] </a:t>
                      </a:r>
                      <a:r>
                        <a:rPr lang="en-US" sz="1100" dirty="0" smtClean="0">
                          <a:sym typeface="Wingdings" panose="05000000000000000000" pitchFamily="2" charset="2"/>
                        </a:rPr>
                        <a:t> 3</a:t>
                      </a:r>
                      <a:endParaRPr lang="en-US" sz="1100" dirty="0" smtClean="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4 </a:t>
                      </a:r>
                      <a:r>
                        <a:rPr lang="en-US" sz="1100" b="0" dirty="0" smtClean="0">
                          <a:solidFill>
                            <a:schemeClr val="tx1"/>
                          </a:solidFill>
                        </a:rPr>
                        <a:t>- Taking into account the weights of preferences (please see the comment on slide 1), the results are satisfactory as enough</a:t>
                      </a:r>
                      <a:r>
                        <a:rPr lang="en-US" sz="1100" b="0" baseline="0" dirty="0" smtClean="0">
                          <a:solidFill>
                            <a:schemeClr val="tx1"/>
                          </a:solidFill>
                        </a:rPr>
                        <a:t> </a:t>
                      </a:r>
                      <a:r>
                        <a:rPr lang="en-US" sz="1100" b="0" dirty="0" smtClean="0">
                          <a:solidFill>
                            <a:schemeClr val="tx1"/>
                          </a:solidFill>
                        </a:rPr>
                        <a:t>preferences</a:t>
                      </a:r>
                      <a:r>
                        <a:rPr lang="en-US" sz="1100" b="0" baseline="0" dirty="0" smtClean="0">
                          <a:solidFill>
                            <a:schemeClr val="tx1"/>
                          </a:solidFill>
                        </a:rPr>
                        <a:t> (age, gender, family, nationality, religion, ethnicity, location, accessibility, </a:t>
                      </a:r>
                      <a:r>
                        <a:rPr lang="en-US" sz="1100" b="0" baseline="0" dirty="0" err="1" smtClean="0">
                          <a:solidFill>
                            <a:schemeClr val="tx1"/>
                          </a:solidFill>
                        </a:rPr>
                        <a:t>shrwth</a:t>
                      </a:r>
                      <a:r>
                        <a:rPr lang="en-US" sz="1100" b="0" baseline="0" dirty="0" smtClean="0">
                          <a:solidFill>
                            <a:schemeClr val="tx1"/>
                          </a:solidFill>
                        </a:rPr>
                        <a:t>) match between the TCNs. We select number 4 from </a:t>
                      </a:r>
                      <a:r>
                        <a:rPr lang="en-US" sz="1100" b="0" baseline="0" dirty="0" err="1" smtClean="0">
                          <a:solidFill>
                            <a:schemeClr val="tx1"/>
                          </a:solidFill>
                        </a:rPr>
                        <a:t>Likert</a:t>
                      </a:r>
                      <a:r>
                        <a:rPr lang="en-US" sz="1100" b="0" baseline="0" dirty="0" smtClean="0">
                          <a:solidFill>
                            <a:schemeClr val="tx1"/>
                          </a:solidFill>
                        </a:rPr>
                        <a:t> scale instead of 5 because other preferences, such as rent period preference don't match for all of them. </a:t>
                      </a:r>
                      <a:endParaRPr lang="el-GR" sz="1100" b="0" dirty="0" smtClean="0">
                        <a:solidFill>
                          <a:schemeClr val="tx1"/>
                        </a:solidFill>
                      </a:endParaRPr>
                    </a:p>
                  </a:txBody>
                  <a:tcPr/>
                </a:tc>
              </a:tr>
            </a:tbl>
          </a:graphicData>
        </a:graphic>
      </p:graphicFrame>
    </p:spTree>
    <p:extLst>
      <p:ext uri="{BB962C8B-B14F-4D97-AF65-F5344CB8AC3E}">
        <p14:creationId xmlns:p14="http://schemas.microsoft.com/office/powerpoint/2010/main" val="366948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lvl="0"/>
            <a:fld id="{16101807-FE44-47AE-BE5E-244B8D393D86}" type="slidenum">
              <a:t>2</a:t>
            </a:fld>
            <a:endParaRPr lang="en-US" dirty="0"/>
          </a:p>
        </p:txBody>
      </p:sp>
      <p:sp>
        <p:nvSpPr>
          <p:cNvPr id="4" name="TextBox 3"/>
          <p:cNvSpPr txBox="1"/>
          <p:nvPr/>
        </p:nvSpPr>
        <p:spPr>
          <a:xfrm>
            <a:off x="259454" y="218878"/>
            <a:ext cx="9071322" cy="372683"/>
          </a:xfrm>
          <a:prstGeom prst="rect">
            <a:avLst/>
          </a:prstGeom>
          <a:noFill/>
          <a:ln>
            <a:noFill/>
          </a:ln>
        </p:spPr>
        <p:txBody>
          <a:bodyPr wrap="square" lIns="89997" tIns="44998" rIns="89997" bIns="44998" anchorCtr="0" compatLnSpc="0">
            <a:spAutoFit/>
          </a:bodyPr>
          <a:lstStyle/>
          <a:p>
            <a:pPr algn="ctr" hangingPunct="0"/>
            <a:r>
              <a:rPr lang="en-US" b="1" dirty="0" smtClean="0">
                <a:ea typeface="Noto Sans CJK SC" pitchFamily="2"/>
                <a:cs typeface="Lohit Devanagari" pitchFamily="2"/>
              </a:rPr>
              <a:t>CHC Evaluation</a:t>
            </a:r>
          </a:p>
        </p:txBody>
      </p:sp>
      <p:sp>
        <p:nvSpPr>
          <p:cNvPr id="6" name="TextBox 5"/>
          <p:cNvSpPr txBox="1"/>
          <p:nvPr/>
        </p:nvSpPr>
        <p:spPr>
          <a:xfrm>
            <a:off x="259454" y="591561"/>
            <a:ext cx="9071322" cy="4771772"/>
          </a:xfrm>
          <a:prstGeom prst="rect">
            <a:avLst/>
          </a:prstGeom>
          <a:noFill/>
          <a:ln>
            <a:noFill/>
          </a:ln>
        </p:spPr>
        <p:txBody>
          <a:bodyPr wrap="square" lIns="89997" tIns="44998" rIns="89997" bIns="44998" anchorCtr="0" compatLnSpc="0">
            <a:spAutoFit/>
          </a:bodyPr>
          <a:lstStyle/>
          <a:p>
            <a:pPr marL="171450" indent="-171450" algn="just" hangingPunct="0">
              <a:buFont typeface="Arial" panose="020B0604020202020204" pitchFamily="34" charset="0"/>
              <a:buChar char="•"/>
            </a:pPr>
            <a:r>
              <a:rPr lang="en-US" sz="1300" dirty="0" smtClean="0">
                <a:ea typeface="Noto Sans CJK SC" pitchFamily="2"/>
                <a:cs typeface="Lohit Devanagari" pitchFamily="2"/>
              </a:rPr>
              <a:t>Dataset: </a:t>
            </a:r>
          </a:p>
          <a:p>
            <a:pPr marL="628650" lvl="1" indent="-171450" algn="just" hangingPunct="0">
              <a:buFont typeface="Arial" panose="020B0604020202020204" pitchFamily="34" charset="0"/>
              <a:buChar char="•"/>
            </a:pPr>
            <a:r>
              <a:rPr lang="en-US" sz="1300" dirty="0" smtClean="0">
                <a:solidFill>
                  <a:srgbClr val="FF0000"/>
                </a:solidFill>
                <a:ea typeface="Noto Sans CJK SC" pitchFamily="2"/>
                <a:cs typeface="Lohit Devanagari" pitchFamily="2"/>
              </a:rPr>
              <a:t>Confirmation/Approval required</a:t>
            </a:r>
            <a:r>
              <a:rPr lang="en-US" sz="1300" dirty="0" smtClean="0">
                <a:ea typeface="Noto Sans CJK SC" pitchFamily="2"/>
                <a:cs typeface="Lohit Devanagari" pitchFamily="2"/>
              </a:rPr>
              <a:t> from PRAKSIS</a:t>
            </a:r>
            <a:endParaRPr lang="en-US" sz="1300" b="1" dirty="0" smtClean="0">
              <a:ea typeface="Noto Sans CJK SC" pitchFamily="2"/>
              <a:cs typeface="Lohit Devanagari" pitchFamily="2"/>
            </a:endParaRPr>
          </a:p>
          <a:p>
            <a:pPr marL="628650" lvl="1" indent="-171450" algn="just" hangingPunct="0">
              <a:buFont typeface="Arial" panose="020B0604020202020204" pitchFamily="34" charset="0"/>
              <a:buChar char="•"/>
            </a:pPr>
            <a:r>
              <a:rPr lang="en-US" sz="1300" b="1" dirty="0" smtClean="0">
                <a:ea typeface="Noto Sans CJK SC" pitchFamily="2"/>
                <a:cs typeface="Lohit Devanagari" pitchFamily="2"/>
              </a:rPr>
              <a:t>Unsupervised, as of now </a:t>
            </a:r>
          </a:p>
          <a:p>
            <a:pPr marL="628650" lvl="1" indent="-171450" algn="just" hangingPunct="0">
              <a:buFont typeface="Arial" panose="020B0604020202020204" pitchFamily="34" charset="0"/>
              <a:buChar char="•"/>
            </a:pPr>
            <a:r>
              <a:rPr lang="en-US" sz="1300" dirty="0" smtClean="0">
                <a:ea typeface="Noto Sans CJK SC" pitchFamily="2"/>
                <a:cs typeface="Lohit Devanagari" pitchFamily="2"/>
              </a:rPr>
              <a:t>Consists of </a:t>
            </a:r>
            <a:r>
              <a:rPr lang="en-US" sz="1300" b="1" dirty="0" smtClean="0">
                <a:ea typeface="Noto Sans CJK SC" pitchFamily="2"/>
                <a:cs typeface="Lohit Devanagari" pitchFamily="2"/>
              </a:rPr>
              <a:t>5 examples</a:t>
            </a:r>
          </a:p>
          <a:p>
            <a:pPr marL="628650" lvl="1" indent="-171450" algn="just" hangingPunct="0">
              <a:buFont typeface="Arial" panose="020B0604020202020204" pitchFamily="34" charset="0"/>
              <a:buChar char="•"/>
            </a:pPr>
            <a:r>
              <a:rPr lang="en-US" sz="1300" dirty="0" smtClean="0">
                <a:ea typeface="Noto Sans CJK SC" pitchFamily="2"/>
                <a:cs typeface="Lohit Devanagari" pitchFamily="2"/>
              </a:rPr>
              <a:t>Each </a:t>
            </a:r>
            <a:r>
              <a:rPr lang="en-US" sz="1300" b="1" dirty="0" smtClean="0">
                <a:ea typeface="Noto Sans CJK SC" pitchFamily="2"/>
                <a:cs typeface="Lohit Devanagari" pitchFamily="2"/>
              </a:rPr>
              <a:t>example</a:t>
            </a:r>
            <a:r>
              <a:rPr lang="en-US" sz="1300" dirty="0" smtClean="0">
                <a:ea typeface="Noto Sans CJK SC" pitchFamily="2"/>
                <a:cs typeface="Lohit Devanagari" pitchFamily="2"/>
              </a:rPr>
              <a:t> consists of </a:t>
            </a:r>
            <a:r>
              <a:rPr lang="en-US" sz="1300" b="1" dirty="0" smtClean="0">
                <a:ea typeface="Noto Sans CJK SC" pitchFamily="2"/>
                <a:cs typeface="Lohit Devanagari" pitchFamily="2"/>
              </a:rPr>
              <a:t>15, 20, 25, 50 and 100 TCN profiles</a:t>
            </a:r>
            <a:endParaRPr lang="en-US" sz="1300" dirty="0" smtClean="0">
              <a:ea typeface="Noto Sans CJK SC" pitchFamily="2"/>
              <a:cs typeface="Lohit Devanagari" pitchFamily="2"/>
            </a:endParaRPr>
          </a:p>
          <a:p>
            <a:pPr marL="628650" lvl="1" indent="-171450" algn="just" hangingPunct="0">
              <a:buFont typeface="Arial" panose="020B0604020202020204" pitchFamily="34" charset="0"/>
              <a:buChar char="•"/>
            </a:pPr>
            <a:r>
              <a:rPr lang="en-US" sz="1300" dirty="0" smtClean="0">
                <a:ea typeface="Noto Sans CJK SC" pitchFamily="2"/>
                <a:cs typeface="Lohit Devanagari" pitchFamily="2"/>
              </a:rPr>
              <a:t>Each </a:t>
            </a:r>
            <a:r>
              <a:rPr lang="en-US" sz="1300" b="1" dirty="0" smtClean="0">
                <a:ea typeface="Noto Sans CJK SC" pitchFamily="2"/>
                <a:cs typeface="Lohit Devanagari" pitchFamily="2"/>
              </a:rPr>
              <a:t>TCN profile </a:t>
            </a:r>
            <a:r>
              <a:rPr lang="en-US" sz="1300" dirty="0" smtClean="0">
                <a:ea typeface="Noto Sans CJK SC" pitchFamily="2"/>
                <a:cs typeface="Lohit Devanagari" pitchFamily="2"/>
              </a:rPr>
              <a:t>consists of the following attributes and their domain:</a:t>
            </a:r>
          </a:p>
          <a:p>
            <a:pPr marL="1085850" lvl="2" indent="-171450" algn="just" hangingPunct="0">
              <a:buFont typeface="Arial" panose="020B0604020202020204" pitchFamily="34" charset="0"/>
              <a:buChar char="•"/>
            </a:pPr>
            <a:r>
              <a:rPr lang="en-US" sz="1300" b="1" dirty="0" smtClean="0">
                <a:ea typeface="Noto Sans CJK SC" pitchFamily="2"/>
                <a:cs typeface="Lohit Devanagari" pitchFamily="2"/>
              </a:rPr>
              <a:t>Age – </a:t>
            </a:r>
            <a:r>
              <a:rPr lang="en-US" sz="1300" i="1" dirty="0" smtClean="0">
                <a:ea typeface="Noto Sans CJK SC" pitchFamily="2"/>
                <a:cs typeface="Lohit Devanagari" pitchFamily="2"/>
              </a:rPr>
              <a:t>[18,120]</a:t>
            </a:r>
          </a:p>
          <a:p>
            <a:pPr marL="1085850" lvl="2" indent="-171450" algn="just" hangingPunct="0">
              <a:buFont typeface="Arial" panose="020B0604020202020204" pitchFamily="34" charset="0"/>
              <a:buChar char="•"/>
            </a:pPr>
            <a:r>
              <a:rPr lang="en-US" sz="1300" b="1" dirty="0" smtClean="0">
                <a:ea typeface="Noto Sans CJK SC" pitchFamily="2"/>
                <a:cs typeface="Lohit Devanagari" pitchFamily="2"/>
              </a:rPr>
              <a:t>Gender</a:t>
            </a:r>
            <a:r>
              <a:rPr lang="en-US" sz="1300" dirty="0" smtClean="0">
                <a:ea typeface="Noto Sans CJK SC" pitchFamily="2"/>
                <a:cs typeface="Lohit Devanagari" pitchFamily="2"/>
              </a:rPr>
              <a:t> – </a:t>
            </a:r>
            <a:r>
              <a:rPr lang="en-US" sz="1300" i="1" dirty="0" smtClean="0">
                <a:ea typeface="Noto Sans CJK SC" pitchFamily="2"/>
                <a:cs typeface="Lohit Devanagari" pitchFamily="2"/>
              </a:rPr>
              <a:t>{Male, Female, Other</a:t>
            </a:r>
            <a:r>
              <a:rPr lang="en-US" sz="1300" dirty="0" smtClean="0">
                <a:ea typeface="Noto Sans CJK SC" pitchFamily="2"/>
                <a:cs typeface="Lohit Devanagari" pitchFamily="2"/>
              </a:rPr>
              <a:t>}</a:t>
            </a:r>
          </a:p>
          <a:p>
            <a:pPr marL="1085850" lvl="2" indent="-171450" algn="just" hangingPunct="0">
              <a:buFont typeface="Arial" panose="020B0604020202020204" pitchFamily="34" charset="0"/>
              <a:buChar char="•"/>
            </a:pPr>
            <a:r>
              <a:rPr lang="en-US" sz="1300" b="1" dirty="0" smtClean="0">
                <a:ea typeface="Noto Sans CJK SC" pitchFamily="2"/>
                <a:cs typeface="Lohit Devanagari" pitchFamily="2"/>
              </a:rPr>
              <a:t>Family</a:t>
            </a:r>
            <a:r>
              <a:rPr lang="en-US" sz="1300" dirty="0" smtClean="0">
                <a:ea typeface="Noto Sans CJK SC" pitchFamily="2"/>
                <a:cs typeface="Lohit Devanagari" pitchFamily="2"/>
              </a:rPr>
              <a:t> – </a:t>
            </a:r>
            <a:r>
              <a:rPr lang="en-US" sz="1300" i="1" dirty="0" smtClean="0">
                <a:ea typeface="Noto Sans CJK SC" pitchFamily="2"/>
                <a:cs typeface="Lohit Devanagari" pitchFamily="2"/>
              </a:rPr>
              <a:t>{</a:t>
            </a:r>
            <a:r>
              <a:rPr lang="en-US" sz="1300" i="1" dirty="0">
                <a:ea typeface="Noto Sans CJK SC" pitchFamily="2"/>
                <a:cs typeface="Lohit Devanagari" pitchFamily="2"/>
              </a:rPr>
              <a:t>Single Man/Woman, Nuclear, Single Parent Mother/Father, </a:t>
            </a:r>
            <a:r>
              <a:rPr lang="en-US" sz="1300" i="1" dirty="0" smtClean="0">
                <a:ea typeface="Noto Sans CJK SC" pitchFamily="2"/>
                <a:cs typeface="Lohit Devanagari" pitchFamily="2"/>
              </a:rPr>
              <a:t>Extended}</a:t>
            </a:r>
          </a:p>
          <a:p>
            <a:pPr marL="1085850" lvl="2" indent="-171450" algn="just" hangingPunct="0">
              <a:buFont typeface="Arial" panose="020B0604020202020204" pitchFamily="34" charset="0"/>
              <a:buChar char="•"/>
            </a:pPr>
            <a:r>
              <a:rPr lang="en-US" sz="1300" b="1" dirty="0" smtClean="0">
                <a:ea typeface="Noto Sans CJK SC" pitchFamily="2"/>
                <a:cs typeface="Lohit Devanagari" pitchFamily="2"/>
              </a:rPr>
              <a:t>Nationality</a:t>
            </a:r>
            <a:r>
              <a:rPr lang="en-US" sz="1300" dirty="0" smtClean="0">
                <a:ea typeface="Noto Sans CJK SC" pitchFamily="2"/>
                <a:cs typeface="Lohit Devanagari" pitchFamily="2"/>
              </a:rPr>
              <a:t> – </a:t>
            </a:r>
            <a:r>
              <a:rPr lang="en-US" sz="1300" i="1" dirty="0" smtClean="0">
                <a:ea typeface="Noto Sans CJK SC" pitchFamily="2"/>
                <a:cs typeface="Lohit Devanagari" pitchFamily="2"/>
              </a:rPr>
              <a:t>{&lt;nationality&gt;}</a:t>
            </a:r>
          </a:p>
          <a:p>
            <a:pPr marL="1085850" lvl="2" indent="-171450" algn="just" hangingPunct="0">
              <a:buFont typeface="Arial" panose="020B0604020202020204" pitchFamily="34" charset="0"/>
              <a:buChar char="•"/>
            </a:pPr>
            <a:r>
              <a:rPr lang="en-US" sz="1300" b="1" dirty="0" smtClean="0">
                <a:ea typeface="Noto Sans CJK SC" pitchFamily="2"/>
                <a:cs typeface="Lohit Devanagari" pitchFamily="2"/>
              </a:rPr>
              <a:t>Religion – </a:t>
            </a:r>
            <a:r>
              <a:rPr lang="en-US" sz="1300" i="1" dirty="0" smtClean="0">
                <a:ea typeface="Noto Sans CJK SC" pitchFamily="2"/>
                <a:cs typeface="Lohit Devanagari" pitchFamily="2"/>
              </a:rPr>
              <a:t>{&lt;religion&gt;}</a:t>
            </a:r>
            <a:endParaRPr lang="en-US" sz="1300" b="1" dirty="0" smtClean="0">
              <a:ea typeface="Noto Sans CJK SC" pitchFamily="2"/>
              <a:cs typeface="Lohit Devanagari" pitchFamily="2"/>
            </a:endParaRPr>
          </a:p>
          <a:p>
            <a:pPr marL="1085850" lvl="2" indent="-171450" algn="just" hangingPunct="0">
              <a:buFont typeface="Arial" panose="020B0604020202020204" pitchFamily="34" charset="0"/>
              <a:buChar char="•"/>
            </a:pPr>
            <a:r>
              <a:rPr lang="en-US" sz="1300" b="1" dirty="0" smtClean="0">
                <a:ea typeface="Noto Sans CJK SC" pitchFamily="2"/>
                <a:cs typeface="Lohit Devanagari" pitchFamily="2"/>
              </a:rPr>
              <a:t>Ethnicity – </a:t>
            </a:r>
            <a:r>
              <a:rPr lang="en-US" sz="1300" i="1" dirty="0" smtClean="0">
                <a:ea typeface="Noto Sans CJK SC" pitchFamily="2"/>
                <a:cs typeface="Lohit Devanagari" pitchFamily="2"/>
              </a:rPr>
              <a:t>{&lt;ethnicity&gt;}</a:t>
            </a:r>
            <a:endParaRPr lang="en-US" sz="1300" b="1" dirty="0" smtClean="0">
              <a:ea typeface="Noto Sans CJK SC" pitchFamily="2"/>
              <a:cs typeface="Lohit Devanagari" pitchFamily="2"/>
            </a:endParaRPr>
          </a:p>
          <a:p>
            <a:pPr marL="1085850" lvl="2" indent="-171450" algn="just" hangingPunct="0">
              <a:buFont typeface="Arial" panose="020B0604020202020204" pitchFamily="34" charset="0"/>
              <a:buChar char="•"/>
            </a:pPr>
            <a:r>
              <a:rPr lang="en-US" sz="1300" b="1" dirty="0" smtClean="0">
                <a:ea typeface="Noto Sans CJK SC" pitchFamily="2"/>
                <a:cs typeface="Lohit Devanagari" pitchFamily="2"/>
              </a:rPr>
              <a:t>Age preference – </a:t>
            </a:r>
            <a:r>
              <a:rPr lang="en-US" sz="1300" i="1" dirty="0" smtClean="0">
                <a:ea typeface="Noto Sans CJK SC" pitchFamily="2"/>
                <a:cs typeface="Lohit Devanagari" pitchFamily="2"/>
              </a:rPr>
              <a:t>{Don’t mind, 18-25, 26-33, 34-43, 44-50, 51-65, 65-120} </a:t>
            </a:r>
          </a:p>
          <a:p>
            <a:pPr marL="1085850" lvl="2" indent="-171450" algn="just" hangingPunct="0">
              <a:buFont typeface="Arial" panose="020B0604020202020204" pitchFamily="34" charset="0"/>
              <a:buChar char="•"/>
            </a:pPr>
            <a:r>
              <a:rPr lang="en-US" sz="1300" b="1" dirty="0" smtClean="0">
                <a:ea typeface="Noto Sans CJK SC" pitchFamily="2"/>
                <a:cs typeface="Lohit Devanagari" pitchFamily="2"/>
              </a:rPr>
              <a:t>Gender</a:t>
            </a:r>
            <a:r>
              <a:rPr lang="en-US" sz="1300" dirty="0" smtClean="0">
                <a:ea typeface="Noto Sans CJK SC" pitchFamily="2"/>
                <a:cs typeface="Lohit Devanagari" pitchFamily="2"/>
              </a:rPr>
              <a:t> </a:t>
            </a:r>
            <a:r>
              <a:rPr lang="en-US" sz="1300" b="1" dirty="0" smtClean="0">
                <a:ea typeface="Noto Sans CJK SC" pitchFamily="2"/>
                <a:cs typeface="Lohit Devanagari" pitchFamily="2"/>
              </a:rPr>
              <a:t>preference</a:t>
            </a:r>
            <a:r>
              <a:rPr lang="en-US" sz="1300" dirty="0" smtClean="0">
                <a:ea typeface="Noto Sans CJK SC" pitchFamily="2"/>
                <a:cs typeface="Lohit Devanagari" pitchFamily="2"/>
              </a:rPr>
              <a:t> – </a:t>
            </a:r>
            <a:r>
              <a:rPr lang="en-US" sz="1300" i="1" dirty="0" smtClean="0">
                <a:ea typeface="Noto Sans CJK SC" pitchFamily="2"/>
                <a:cs typeface="Lohit Devanagari" pitchFamily="2"/>
              </a:rPr>
              <a:t>{Male, Female, Other, Don’t mind}</a:t>
            </a:r>
          </a:p>
          <a:p>
            <a:pPr marL="1085850" lvl="2" indent="-171450" algn="just" hangingPunct="0">
              <a:buFont typeface="Arial" panose="020B0604020202020204" pitchFamily="34" charset="0"/>
              <a:buChar char="•"/>
            </a:pPr>
            <a:r>
              <a:rPr lang="en-US" sz="1300" b="1" dirty="0" smtClean="0">
                <a:ea typeface="Noto Sans CJK SC" pitchFamily="2"/>
                <a:cs typeface="Lohit Devanagari" pitchFamily="2"/>
              </a:rPr>
              <a:t>Family preference – </a:t>
            </a:r>
            <a:r>
              <a:rPr lang="en-US" sz="1300" i="1" dirty="0" smtClean="0">
                <a:ea typeface="Noto Sans CJK SC" pitchFamily="2"/>
                <a:cs typeface="Lohit Devanagari" pitchFamily="2"/>
              </a:rPr>
              <a:t>{Single Man/Woman, Nuclear, Single Parent Mother/Father, Extended, Don’t mind}</a:t>
            </a:r>
          </a:p>
          <a:p>
            <a:pPr marL="1085850" lvl="2" indent="-171450" algn="just" hangingPunct="0">
              <a:buFont typeface="Arial" panose="020B0604020202020204" pitchFamily="34" charset="0"/>
              <a:buChar char="•"/>
            </a:pPr>
            <a:r>
              <a:rPr lang="en-US" sz="1300" b="1" dirty="0" smtClean="0">
                <a:ea typeface="Noto Sans CJK SC" pitchFamily="2"/>
                <a:cs typeface="Lohit Devanagari" pitchFamily="2"/>
              </a:rPr>
              <a:t>Nationality</a:t>
            </a:r>
            <a:r>
              <a:rPr lang="en-US" sz="1300" dirty="0" smtClean="0">
                <a:ea typeface="Noto Sans CJK SC" pitchFamily="2"/>
                <a:cs typeface="Lohit Devanagari" pitchFamily="2"/>
              </a:rPr>
              <a:t> </a:t>
            </a:r>
            <a:r>
              <a:rPr lang="en-US" sz="1300" b="1" dirty="0" smtClean="0">
                <a:ea typeface="Noto Sans CJK SC" pitchFamily="2"/>
                <a:cs typeface="Lohit Devanagari" pitchFamily="2"/>
              </a:rPr>
              <a:t>preference</a:t>
            </a:r>
            <a:r>
              <a:rPr lang="en-US" sz="1300" dirty="0" smtClean="0">
                <a:ea typeface="Noto Sans CJK SC" pitchFamily="2"/>
                <a:cs typeface="Lohit Devanagari" pitchFamily="2"/>
              </a:rPr>
              <a:t> – </a:t>
            </a:r>
            <a:r>
              <a:rPr lang="en-US" sz="1300" i="1" dirty="0" smtClean="0">
                <a:ea typeface="Noto Sans CJK SC" pitchFamily="2"/>
                <a:cs typeface="Lohit Devanagari" pitchFamily="2"/>
              </a:rPr>
              <a:t>{Same, Mixed, Don’t mind}</a:t>
            </a:r>
          </a:p>
          <a:p>
            <a:pPr marL="1085850" lvl="2" indent="-171450" algn="just" hangingPunct="0">
              <a:buFont typeface="Arial" panose="020B0604020202020204" pitchFamily="34" charset="0"/>
              <a:buChar char="•"/>
            </a:pPr>
            <a:r>
              <a:rPr lang="en-US" sz="1300" b="1" dirty="0" smtClean="0">
                <a:ea typeface="Noto Sans CJK SC" pitchFamily="2"/>
                <a:cs typeface="Lohit Devanagari" pitchFamily="2"/>
              </a:rPr>
              <a:t>Religion preference </a:t>
            </a:r>
            <a:r>
              <a:rPr lang="en-US" sz="1300" dirty="0" smtClean="0">
                <a:ea typeface="Noto Sans CJK SC" pitchFamily="2"/>
                <a:cs typeface="Lohit Devanagari" pitchFamily="2"/>
              </a:rPr>
              <a:t>– </a:t>
            </a:r>
            <a:r>
              <a:rPr lang="en-US" sz="1300" i="1" dirty="0">
                <a:ea typeface="Noto Sans CJK SC" pitchFamily="2"/>
                <a:cs typeface="Lohit Devanagari" pitchFamily="2"/>
              </a:rPr>
              <a:t>{Same, Mixed, Don’t mind}</a:t>
            </a:r>
            <a:endParaRPr lang="en-US" sz="1300" dirty="0" smtClean="0">
              <a:ea typeface="Noto Sans CJK SC" pitchFamily="2"/>
              <a:cs typeface="Lohit Devanagari" pitchFamily="2"/>
            </a:endParaRPr>
          </a:p>
          <a:p>
            <a:pPr marL="1085850" lvl="2" indent="-171450" algn="just" hangingPunct="0">
              <a:buFont typeface="Arial" panose="020B0604020202020204" pitchFamily="34" charset="0"/>
              <a:buChar char="•"/>
            </a:pPr>
            <a:r>
              <a:rPr lang="en-US" sz="1300" b="1" dirty="0" smtClean="0">
                <a:ea typeface="Noto Sans CJK SC" pitchFamily="2"/>
                <a:cs typeface="Lohit Devanagari" pitchFamily="2"/>
              </a:rPr>
              <a:t>Ethnicity preference </a:t>
            </a:r>
            <a:r>
              <a:rPr lang="en-US" sz="1300" i="1" dirty="0" smtClean="0">
                <a:ea typeface="Noto Sans CJK SC" pitchFamily="2"/>
                <a:cs typeface="Lohit Devanagari" pitchFamily="2"/>
              </a:rPr>
              <a:t>– </a:t>
            </a:r>
            <a:r>
              <a:rPr lang="en-US" sz="1300" i="1" dirty="0">
                <a:ea typeface="Noto Sans CJK SC" pitchFamily="2"/>
                <a:cs typeface="Lohit Devanagari" pitchFamily="2"/>
              </a:rPr>
              <a:t>{Same, Mixed, Don’t mind}</a:t>
            </a:r>
            <a:endParaRPr lang="en-US" sz="1300" i="1" dirty="0" smtClean="0">
              <a:ea typeface="Noto Sans CJK SC" pitchFamily="2"/>
              <a:cs typeface="Lohit Devanagari" pitchFamily="2"/>
            </a:endParaRPr>
          </a:p>
          <a:p>
            <a:pPr marL="1085850" lvl="2" indent="-171450" algn="just" hangingPunct="0">
              <a:buFont typeface="Arial" panose="020B0604020202020204" pitchFamily="34" charset="0"/>
              <a:buChar char="•"/>
            </a:pPr>
            <a:r>
              <a:rPr lang="en-US" sz="1300" b="1" dirty="0" smtClean="0">
                <a:ea typeface="Noto Sans CJK SC" pitchFamily="2"/>
                <a:cs typeface="Lohit Devanagari" pitchFamily="2"/>
              </a:rPr>
              <a:t>Location preference </a:t>
            </a:r>
            <a:r>
              <a:rPr lang="en-US" sz="1300" i="1" dirty="0" smtClean="0">
                <a:ea typeface="Noto Sans CJK SC" pitchFamily="2"/>
                <a:cs typeface="Lohit Devanagari" pitchFamily="2"/>
              </a:rPr>
              <a:t>– {Don’t mind, </a:t>
            </a:r>
            <a:r>
              <a:rPr lang="en-US" sz="1300" i="1" dirty="0" err="1" smtClean="0"/>
              <a:t>Ampelokipoi</a:t>
            </a:r>
            <a:r>
              <a:rPr lang="en-US" sz="1300" i="1" dirty="0" smtClean="0"/>
              <a:t>, </a:t>
            </a:r>
            <a:r>
              <a:rPr lang="en-US" sz="1300" i="1" dirty="0" err="1" smtClean="0"/>
              <a:t>Menemeni</a:t>
            </a:r>
            <a:r>
              <a:rPr lang="en-US" sz="1300" i="1" dirty="0" smtClean="0"/>
              <a:t>, </a:t>
            </a:r>
            <a:r>
              <a:rPr lang="en-US" sz="1300" i="1" dirty="0" err="1" smtClean="0"/>
              <a:t>Kalamaria</a:t>
            </a:r>
            <a:r>
              <a:rPr lang="en-US" sz="1300" i="1" dirty="0" smtClean="0"/>
              <a:t>, </a:t>
            </a:r>
            <a:r>
              <a:rPr lang="en-US" sz="1300" i="1" dirty="0" err="1" smtClean="0"/>
              <a:t>Eleftherio-Kordelio</a:t>
            </a:r>
            <a:r>
              <a:rPr lang="en-US" sz="1300" i="1" dirty="0" smtClean="0"/>
              <a:t>, </a:t>
            </a:r>
            <a:r>
              <a:rPr lang="en-US" sz="1300" i="1" dirty="0" err="1" smtClean="0"/>
              <a:t>Evosmos</a:t>
            </a:r>
            <a:r>
              <a:rPr lang="en-US" sz="1300" i="1" dirty="0" smtClean="0"/>
              <a:t>, Agios Pavlos, Neapoli, Pefka, Sykies, Nea Efkarpia, Polichni, Stavroupoli, Pylaia, Thessaloniki, </a:t>
            </a:r>
            <a:r>
              <a:rPr lang="en-US" sz="1300" i="1" dirty="0" err="1" smtClean="0"/>
              <a:t>Triandria</a:t>
            </a:r>
            <a:r>
              <a:rPr lang="en-US" sz="1300" i="1" dirty="0" smtClean="0"/>
              <a:t>}</a:t>
            </a:r>
            <a:endParaRPr lang="en-US" sz="1300" i="1" dirty="0" smtClean="0">
              <a:ea typeface="Noto Sans CJK SC" pitchFamily="2"/>
              <a:cs typeface="Lohit Devanagari" pitchFamily="2"/>
            </a:endParaRPr>
          </a:p>
          <a:p>
            <a:pPr marL="1085850" lvl="2" indent="-171450" algn="just" hangingPunct="0">
              <a:buFont typeface="Arial" panose="020B0604020202020204" pitchFamily="34" charset="0"/>
              <a:buChar char="•"/>
            </a:pPr>
            <a:r>
              <a:rPr lang="en-US" sz="1300" b="1" dirty="0" smtClean="0">
                <a:ea typeface="Noto Sans CJK SC" pitchFamily="2"/>
                <a:cs typeface="Lohit Devanagari" pitchFamily="2"/>
              </a:rPr>
              <a:t>Accessibility preference </a:t>
            </a:r>
            <a:r>
              <a:rPr lang="en-US" sz="1300" i="1" dirty="0" smtClean="0">
                <a:ea typeface="Noto Sans CJK SC" pitchFamily="2"/>
                <a:cs typeface="Lohit Devanagari" pitchFamily="2"/>
              </a:rPr>
              <a:t>– {Don’t mind, Yes, No}</a:t>
            </a:r>
          </a:p>
          <a:p>
            <a:pPr marL="1085850" lvl="2" indent="-171450" algn="just" hangingPunct="0">
              <a:buFont typeface="Arial" panose="020B0604020202020204" pitchFamily="34" charset="0"/>
              <a:buChar char="•"/>
            </a:pPr>
            <a:r>
              <a:rPr lang="en-US" sz="1300" b="1" dirty="0" smtClean="0">
                <a:ea typeface="Noto Sans CJK SC" pitchFamily="2"/>
                <a:cs typeface="Lohit Devanagari" pitchFamily="2"/>
              </a:rPr>
              <a:t>Rent Period preference </a:t>
            </a:r>
            <a:r>
              <a:rPr lang="en-US" sz="1300" i="1" dirty="0" smtClean="0">
                <a:ea typeface="Noto Sans CJK SC" pitchFamily="2"/>
                <a:cs typeface="Lohit Devanagari" pitchFamily="2"/>
              </a:rPr>
              <a:t>– {Don’t mind, [&lt;</a:t>
            </a:r>
            <a:r>
              <a:rPr lang="en-US" sz="1300" i="1" dirty="0" err="1" smtClean="0">
                <a:ea typeface="Noto Sans CJK SC" pitchFamily="2"/>
                <a:cs typeface="Lohit Devanagari" pitchFamily="2"/>
              </a:rPr>
              <a:t>date_from</a:t>
            </a:r>
            <a:r>
              <a:rPr lang="en-US" sz="1300" i="1" dirty="0" smtClean="0">
                <a:ea typeface="Noto Sans CJK SC" pitchFamily="2"/>
                <a:cs typeface="Lohit Devanagari" pitchFamily="2"/>
              </a:rPr>
              <a:t>&gt;, &lt;</a:t>
            </a:r>
            <a:r>
              <a:rPr lang="en-US" sz="1300" i="1" dirty="0" err="1" smtClean="0">
                <a:ea typeface="Noto Sans CJK SC" pitchFamily="2"/>
                <a:cs typeface="Lohit Devanagari" pitchFamily="2"/>
              </a:rPr>
              <a:t>date_to</a:t>
            </a:r>
            <a:r>
              <a:rPr lang="en-US" sz="1300" i="1" dirty="0" smtClean="0">
                <a:ea typeface="Noto Sans CJK SC" pitchFamily="2"/>
                <a:cs typeface="Lohit Devanagari" pitchFamily="2"/>
              </a:rPr>
              <a:t>&gt;]}</a:t>
            </a:r>
          </a:p>
          <a:p>
            <a:pPr marL="1085850" lvl="2" indent="-171450" algn="just" hangingPunct="0">
              <a:buFont typeface="Arial" panose="020B0604020202020204" pitchFamily="34" charset="0"/>
              <a:buChar char="•"/>
            </a:pPr>
            <a:r>
              <a:rPr lang="en-US" sz="1300" b="1" dirty="0" smtClean="0">
                <a:ea typeface="Noto Sans CJK SC" pitchFamily="2"/>
                <a:cs typeface="Lohit Devanagari" pitchFamily="2"/>
              </a:rPr>
              <a:t>Share with preference </a:t>
            </a:r>
            <a:r>
              <a:rPr lang="en-US" sz="1300" i="1" dirty="0" smtClean="0">
                <a:ea typeface="Noto Sans CJK SC" pitchFamily="2"/>
                <a:cs typeface="Lohit Devanagari" pitchFamily="2"/>
              </a:rPr>
              <a:t>– {Don’t mind, [&lt;</a:t>
            </a:r>
            <a:r>
              <a:rPr lang="en-US" sz="1300" i="1" dirty="0" err="1" smtClean="0">
                <a:ea typeface="Noto Sans CJK SC" pitchFamily="2"/>
                <a:cs typeface="Lohit Devanagari" pitchFamily="2"/>
              </a:rPr>
              <a:t>number_minimum</a:t>
            </a:r>
            <a:r>
              <a:rPr lang="en-US" sz="1300" i="1" dirty="0" smtClean="0">
                <a:ea typeface="Noto Sans CJK SC" pitchFamily="2"/>
                <a:cs typeface="Lohit Devanagari" pitchFamily="2"/>
              </a:rPr>
              <a:t>&gt;, &lt;</a:t>
            </a:r>
            <a:r>
              <a:rPr lang="en-US" sz="1300" i="1" dirty="0" err="1" smtClean="0">
                <a:ea typeface="Noto Sans CJK SC" pitchFamily="2"/>
                <a:cs typeface="Lohit Devanagari" pitchFamily="2"/>
              </a:rPr>
              <a:t>number_maximum</a:t>
            </a:r>
            <a:r>
              <a:rPr lang="en-US" sz="1300" i="1" dirty="0" smtClean="0">
                <a:ea typeface="Noto Sans CJK SC" pitchFamily="2"/>
                <a:cs typeface="Lohit Devanagari" pitchFamily="2"/>
              </a:rPr>
              <a:t>&gt;]}</a:t>
            </a:r>
          </a:p>
        </p:txBody>
      </p:sp>
    </p:spTree>
    <p:extLst>
      <p:ext uri="{BB962C8B-B14F-4D97-AF65-F5344CB8AC3E}">
        <p14:creationId xmlns:p14="http://schemas.microsoft.com/office/powerpoint/2010/main" val="916819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lvl="0"/>
            <a:fld id="{16101807-FE44-47AE-BE5E-244B8D393D86}" type="slidenum">
              <a:t>3</a:t>
            </a:fld>
            <a:endParaRPr lang="en-US" dirty="0"/>
          </a:p>
        </p:txBody>
      </p:sp>
      <p:sp>
        <p:nvSpPr>
          <p:cNvPr id="4" name="TextBox 3"/>
          <p:cNvSpPr txBox="1"/>
          <p:nvPr/>
        </p:nvSpPr>
        <p:spPr>
          <a:xfrm>
            <a:off x="259454" y="218878"/>
            <a:ext cx="9071322" cy="372683"/>
          </a:xfrm>
          <a:prstGeom prst="rect">
            <a:avLst/>
          </a:prstGeom>
          <a:noFill/>
          <a:ln>
            <a:noFill/>
          </a:ln>
        </p:spPr>
        <p:txBody>
          <a:bodyPr wrap="square" lIns="89997" tIns="44998" rIns="89997" bIns="44998" anchorCtr="0" compatLnSpc="0">
            <a:spAutoFit/>
          </a:bodyPr>
          <a:lstStyle/>
          <a:p>
            <a:pPr algn="ctr" hangingPunct="0"/>
            <a:r>
              <a:rPr lang="en-US" b="1" dirty="0" smtClean="0">
                <a:ea typeface="Noto Sans CJK SC" pitchFamily="2"/>
                <a:cs typeface="Lohit Devanagari" pitchFamily="2"/>
              </a:rPr>
              <a:t>How Preferences are Computed? </a:t>
            </a:r>
          </a:p>
        </p:txBody>
      </p:sp>
      <p:sp>
        <p:nvSpPr>
          <p:cNvPr id="6" name="TextBox 5"/>
          <p:cNvSpPr txBox="1"/>
          <p:nvPr/>
        </p:nvSpPr>
        <p:spPr>
          <a:xfrm>
            <a:off x="259454" y="591561"/>
            <a:ext cx="9071322" cy="4364737"/>
          </a:xfrm>
          <a:prstGeom prst="rect">
            <a:avLst/>
          </a:prstGeom>
          <a:noFill/>
          <a:ln>
            <a:noFill/>
          </a:ln>
        </p:spPr>
        <p:txBody>
          <a:bodyPr wrap="square" lIns="89997" tIns="44998" rIns="89997" bIns="44998" anchorCtr="0" compatLnSpc="0">
            <a:spAutoFit/>
          </a:bodyPr>
          <a:lstStyle/>
          <a:p>
            <a:pPr algn="just" hangingPunct="0"/>
            <a:r>
              <a:rPr lang="en-US" sz="1300" b="1" dirty="0" smtClean="0">
                <a:ea typeface="Noto Sans CJK SC" pitchFamily="2"/>
                <a:cs typeface="Lohit Devanagari" pitchFamily="2"/>
              </a:rPr>
              <a:t>Age Preference</a:t>
            </a:r>
            <a:r>
              <a:rPr lang="en-US" sz="1300" dirty="0" smtClean="0">
                <a:ea typeface="Noto Sans CJK SC" pitchFamily="2"/>
                <a:cs typeface="Lohit Devanagari" pitchFamily="2"/>
              </a:rPr>
              <a:t>:</a:t>
            </a:r>
            <a:r>
              <a:rPr lang="en-US" sz="1300" i="1" dirty="0" smtClean="0">
                <a:ea typeface="Noto Sans CJK SC" pitchFamily="2"/>
                <a:cs typeface="Lohit Devanagari" pitchFamily="2"/>
              </a:rPr>
              <a:t> </a:t>
            </a:r>
          </a:p>
          <a:p>
            <a:pPr marL="285750" indent="-285750" algn="just" hangingPunct="0">
              <a:buFont typeface="Wingdings" panose="05000000000000000000" pitchFamily="2" charset="2"/>
              <a:buChar char="Ø"/>
            </a:pPr>
            <a:r>
              <a:rPr lang="en-US" sz="1300" dirty="0" smtClean="0">
                <a:ea typeface="Noto Sans CJK SC" pitchFamily="2"/>
                <a:cs typeface="Lohit Devanagari" pitchFamily="2"/>
              </a:rPr>
              <a:t>Possible values are </a:t>
            </a:r>
            <a:r>
              <a:rPr lang="en-US" sz="1300" i="1" dirty="0">
                <a:ea typeface="Noto Sans CJK SC" pitchFamily="2"/>
                <a:cs typeface="Lohit Devanagari" pitchFamily="2"/>
              </a:rPr>
              <a:t>{Don’t mind, 18-25, 26-33, 34-43, 44-50, 51-65, 65-120</a:t>
            </a:r>
            <a:r>
              <a:rPr lang="en-US" sz="1300" i="1" dirty="0" smtClean="0">
                <a:ea typeface="Noto Sans CJK SC" pitchFamily="2"/>
                <a:cs typeface="Lohit Devanagari" pitchFamily="2"/>
              </a:rPr>
              <a:t>}</a:t>
            </a:r>
          </a:p>
          <a:p>
            <a:pPr marL="285750" indent="-285750" algn="just" hangingPunct="0">
              <a:buFont typeface="Wingdings" panose="05000000000000000000" pitchFamily="2" charset="2"/>
              <a:buChar char="Ø"/>
            </a:pPr>
            <a:r>
              <a:rPr lang="en-US" sz="1300" dirty="0" smtClean="0">
                <a:ea typeface="Noto Sans CJK SC" pitchFamily="2"/>
                <a:cs typeface="Lohit Devanagari" pitchFamily="2"/>
              </a:rPr>
              <a:t>TCNs can select either “Don’t mind” or at least one age range. </a:t>
            </a:r>
          </a:p>
          <a:p>
            <a:pPr marL="285750" indent="-285750" algn="just" hangingPunct="0">
              <a:buFont typeface="Wingdings" panose="05000000000000000000" pitchFamily="2" charset="2"/>
              <a:buChar char="Ø"/>
            </a:pPr>
            <a:r>
              <a:rPr lang="en-US" sz="1300" dirty="0" smtClean="0">
                <a:ea typeface="Noto Sans CJK SC" pitchFamily="2"/>
                <a:cs typeface="Lohit Devanagari" pitchFamily="2"/>
              </a:rPr>
              <a:t>For example, </a:t>
            </a:r>
            <a:r>
              <a:rPr lang="en-US" sz="1300" b="1" dirty="0" smtClean="0">
                <a:ea typeface="Noto Sans CJK SC" pitchFamily="2"/>
                <a:cs typeface="Lohit Devanagari" pitchFamily="2"/>
              </a:rPr>
              <a:t>TCN1_Age_Preference</a:t>
            </a:r>
            <a:r>
              <a:rPr lang="en-US" sz="1300" dirty="0" smtClean="0">
                <a:ea typeface="Noto Sans CJK SC" pitchFamily="2"/>
                <a:cs typeface="Lohit Devanagari" pitchFamily="2"/>
              </a:rPr>
              <a:t> = </a:t>
            </a:r>
            <a:r>
              <a:rPr lang="en-US" sz="1300" i="1" dirty="0" smtClean="0">
                <a:ea typeface="Noto Sans CJK SC" pitchFamily="2"/>
                <a:cs typeface="Lohit Devanagari" pitchFamily="2"/>
              </a:rPr>
              <a:t>18-25, 26-33 </a:t>
            </a:r>
            <a:r>
              <a:rPr lang="en-US" sz="1300" dirty="0" smtClean="0">
                <a:ea typeface="Noto Sans CJK SC" pitchFamily="2"/>
                <a:cs typeface="Lohit Devanagari" pitchFamily="2"/>
              </a:rPr>
              <a:t>-&gt; this means TCN1 prefers people whose ages are in these range. If TCN2 is 27 years old, TCN1 </a:t>
            </a:r>
            <a:r>
              <a:rPr lang="en-US" sz="1300" b="1" dirty="0" smtClean="0">
                <a:ea typeface="Noto Sans CJK SC" pitchFamily="2"/>
                <a:cs typeface="Lohit Devanagari" pitchFamily="2"/>
              </a:rPr>
              <a:t>will like </a:t>
            </a:r>
            <a:r>
              <a:rPr lang="en-US" sz="1300" dirty="0" smtClean="0">
                <a:ea typeface="Noto Sans CJK SC" pitchFamily="2"/>
                <a:cs typeface="Lohit Devanagari" pitchFamily="2"/>
              </a:rPr>
              <a:t>TCN2. If TCN3 is 34 years old, TCN1 </a:t>
            </a:r>
            <a:r>
              <a:rPr lang="en-US" sz="1300" b="1" dirty="0" smtClean="0">
                <a:ea typeface="Noto Sans CJK SC" pitchFamily="2"/>
                <a:cs typeface="Lohit Devanagari" pitchFamily="2"/>
              </a:rPr>
              <a:t>will not like </a:t>
            </a:r>
            <a:r>
              <a:rPr lang="en-US" sz="1300" dirty="0" smtClean="0">
                <a:ea typeface="Noto Sans CJK SC" pitchFamily="2"/>
                <a:cs typeface="Lohit Devanagari" pitchFamily="2"/>
              </a:rPr>
              <a:t>TCN3. </a:t>
            </a:r>
          </a:p>
          <a:p>
            <a:pPr marL="285750" indent="-285750" algn="just" hangingPunct="0">
              <a:buFont typeface="Wingdings" panose="05000000000000000000" pitchFamily="2" charset="2"/>
              <a:buChar char="Ø"/>
            </a:pPr>
            <a:r>
              <a:rPr lang="en-US" sz="1300" dirty="0" smtClean="0">
                <a:ea typeface="Noto Sans CJK SC" pitchFamily="2"/>
                <a:cs typeface="Lohit Devanagari" pitchFamily="2"/>
              </a:rPr>
              <a:t>If </a:t>
            </a:r>
            <a:r>
              <a:rPr lang="en-US" sz="1300" b="1" dirty="0" smtClean="0">
                <a:ea typeface="Noto Sans CJK SC" pitchFamily="2"/>
                <a:cs typeface="Lohit Devanagari" pitchFamily="2"/>
              </a:rPr>
              <a:t>TCN1_Age_Preference</a:t>
            </a:r>
            <a:r>
              <a:rPr lang="en-US" sz="1300" dirty="0" smtClean="0">
                <a:ea typeface="Noto Sans CJK SC" pitchFamily="2"/>
                <a:cs typeface="Lohit Devanagari" pitchFamily="2"/>
              </a:rPr>
              <a:t> = </a:t>
            </a:r>
            <a:r>
              <a:rPr lang="en-US" sz="1300" i="1" dirty="0" smtClean="0">
                <a:ea typeface="Noto Sans CJK SC" pitchFamily="2"/>
                <a:cs typeface="Lohit Devanagari" pitchFamily="2"/>
              </a:rPr>
              <a:t>Don’t mind</a:t>
            </a:r>
            <a:r>
              <a:rPr lang="en-US" sz="1300" dirty="0" smtClean="0">
                <a:ea typeface="Noto Sans CJK SC" pitchFamily="2"/>
                <a:cs typeface="Lohit Devanagari" pitchFamily="2"/>
              </a:rPr>
              <a:t>, TCN1 will like everyone regardless of their age. </a:t>
            </a:r>
          </a:p>
          <a:p>
            <a:pPr algn="just" hangingPunct="0"/>
            <a:r>
              <a:rPr lang="en-US" sz="1300" dirty="0" smtClean="0">
                <a:ea typeface="Noto Sans CJK SC" pitchFamily="2"/>
                <a:cs typeface="Lohit Devanagari" pitchFamily="2"/>
              </a:rPr>
              <a:t> </a:t>
            </a:r>
          </a:p>
          <a:p>
            <a:pPr algn="just" hangingPunct="0"/>
            <a:r>
              <a:rPr lang="en-US" sz="1300" b="1" dirty="0" smtClean="0">
                <a:ea typeface="Noto Sans CJK SC" pitchFamily="2"/>
                <a:cs typeface="Lohit Devanagari" pitchFamily="2"/>
              </a:rPr>
              <a:t>Gender </a:t>
            </a:r>
            <a:r>
              <a:rPr lang="en-US" sz="1300" b="1" dirty="0">
                <a:ea typeface="Noto Sans CJK SC" pitchFamily="2"/>
                <a:cs typeface="Lohit Devanagari" pitchFamily="2"/>
              </a:rPr>
              <a:t>Preference</a:t>
            </a:r>
            <a:r>
              <a:rPr lang="en-US" sz="1300" dirty="0">
                <a:ea typeface="Noto Sans CJK SC" pitchFamily="2"/>
                <a:cs typeface="Lohit Devanagari" pitchFamily="2"/>
              </a:rPr>
              <a:t>:</a:t>
            </a:r>
            <a:r>
              <a:rPr lang="en-US" sz="1300" i="1" dirty="0">
                <a:ea typeface="Noto Sans CJK SC" pitchFamily="2"/>
                <a:cs typeface="Lohit Devanagari" pitchFamily="2"/>
              </a:rPr>
              <a:t> </a:t>
            </a:r>
          </a:p>
          <a:p>
            <a:pPr marL="285750" indent="-285750" algn="just" hangingPunct="0">
              <a:buFont typeface="Wingdings" panose="05000000000000000000" pitchFamily="2" charset="2"/>
              <a:buChar char="Ø"/>
            </a:pPr>
            <a:r>
              <a:rPr lang="en-US" sz="1300" dirty="0">
                <a:ea typeface="Noto Sans CJK SC" pitchFamily="2"/>
                <a:cs typeface="Lohit Devanagari" pitchFamily="2"/>
              </a:rPr>
              <a:t>Possible values are </a:t>
            </a:r>
            <a:r>
              <a:rPr lang="en-US" sz="1300" i="1" dirty="0">
                <a:ea typeface="Noto Sans CJK SC" pitchFamily="2"/>
                <a:cs typeface="Lohit Devanagari" pitchFamily="2"/>
              </a:rPr>
              <a:t>{Don’t mind, Male, Female, </a:t>
            </a:r>
            <a:r>
              <a:rPr lang="en-US" sz="1300" i="1" dirty="0" smtClean="0">
                <a:ea typeface="Noto Sans CJK SC" pitchFamily="2"/>
                <a:cs typeface="Lohit Devanagari" pitchFamily="2"/>
              </a:rPr>
              <a:t>Other}</a:t>
            </a:r>
            <a:endParaRPr lang="en-US" sz="1300" i="1" dirty="0">
              <a:ea typeface="Noto Sans CJK SC" pitchFamily="2"/>
              <a:cs typeface="Lohit Devanagari" pitchFamily="2"/>
            </a:endParaRPr>
          </a:p>
          <a:p>
            <a:pPr marL="285750" indent="-285750" algn="just" hangingPunct="0">
              <a:buFont typeface="Wingdings" panose="05000000000000000000" pitchFamily="2" charset="2"/>
              <a:buChar char="Ø"/>
            </a:pPr>
            <a:r>
              <a:rPr lang="en-US" sz="1300" dirty="0">
                <a:ea typeface="Noto Sans CJK SC" pitchFamily="2"/>
                <a:cs typeface="Lohit Devanagari" pitchFamily="2"/>
              </a:rPr>
              <a:t>TCNs can select </a:t>
            </a:r>
            <a:r>
              <a:rPr lang="en-US" sz="1300" dirty="0" smtClean="0">
                <a:ea typeface="Noto Sans CJK SC" pitchFamily="2"/>
                <a:cs typeface="Lohit Devanagari" pitchFamily="2"/>
              </a:rPr>
              <a:t>only one of the possible values shown above. </a:t>
            </a:r>
            <a:endParaRPr lang="en-US" sz="1300" dirty="0">
              <a:ea typeface="Noto Sans CJK SC" pitchFamily="2"/>
              <a:cs typeface="Lohit Devanagari" pitchFamily="2"/>
            </a:endParaRPr>
          </a:p>
          <a:p>
            <a:pPr marL="285750" indent="-285750" algn="just" hangingPunct="0">
              <a:buFont typeface="Wingdings" panose="05000000000000000000" pitchFamily="2" charset="2"/>
              <a:buChar char="Ø"/>
            </a:pPr>
            <a:r>
              <a:rPr lang="en-US" sz="1300" dirty="0">
                <a:ea typeface="Noto Sans CJK SC" pitchFamily="2"/>
                <a:cs typeface="Lohit Devanagari" pitchFamily="2"/>
              </a:rPr>
              <a:t>For example, </a:t>
            </a:r>
            <a:r>
              <a:rPr lang="en-US" sz="1300" b="1" dirty="0" smtClean="0">
                <a:ea typeface="Noto Sans CJK SC" pitchFamily="2"/>
                <a:cs typeface="Lohit Devanagari" pitchFamily="2"/>
              </a:rPr>
              <a:t>TCN1_Gender_Preference</a:t>
            </a:r>
            <a:r>
              <a:rPr lang="en-US" sz="1300" dirty="0" smtClean="0">
                <a:ea typeface="Noto Sans CJK SC" pitchFamily="2"/>
                <a:cs typeface="Lohit Devanagari" pitchFamily="2"/>
              </a:rPr>
              <a:t> </a:t>
            </a:r>
            <a:r>
              <a:rPr lang="en-US" sz="1300" dirty="0">
                <a:ea typeface="Noto Sans CJK SC" pitchFamily="2"/>
                <a:cs typeface="Lohit Devanagari" pitchFamily="2"/>
              </a:rPr>
              <a:t>= </a:t>
            </a:r>
            <a:r>
              <a:rPr lang="en-US" sz="1300" i="1" dirty="0" smtClean="0">
                <a:ea typeface="Noto Sans CJK SC" pitchFamily="2"/>
                <a:cs typeface="Lohit Devanagari" pitchFamily="2"/>
              </a:rPr>
              <a:t>Male </a:t>
            </a:r>
            <a:r>
              <a:rPr lang="en-US" sz="1300" dirty="0">
                <a:ea typeface="Noto Sans CJK SC" pitchFamily="2"/>
                <a:cs typeface="Lohit Devanagari" pitchFamily="2"/>
              </a:rPr>
              <a:t>-&gt; this means TCN1 prefers people </a:t>
            </a:r>
            <a:r>
              <a:rPr lang="en-US" sz="1300" dirty="0" smtClean="0">
                <a:ea typeface="Noto Sans CJK SC" pitchFamily="2"/>
                <a:cs typeface="Lohit Devanagari" pitchFamily="2"/>
              </a:rPr>
              <a:t>who are Male. </a:t>
            </a:r>
            <a:endParaRPr lang="en-US" sz="1300" dirty="0">
              <a:ea typeface="Noto Sans CJK SC" pitchFamily="2"/>
              <a:cs typeface="Lohit Devanagari" pitchFamily="2"/>
            </a:endParaRPr>
          </a:p>
          <a:p>
            <a:pPr marL="285750" indent="-285750" algn="just" hangingPunct="0">
              <a:buFont typeface="Wingdings" panose="05000000000000000000" pitchFamily="2" charset="2"/>
              <a:buChar char="Ø"/>
            </a:pPr>
            <a:r>
              <a:rPr lang="en-US" sz="1300" dirty="0">
                <a:ea typeface="Noto Sans CJK SC" pitchFamily="2"/>
                <a:cs typeface="Lohit Devanagari" pitchFamily="2"/>
              </a:rPr>
              <a:t>If </a:t>
            </a:r>
            <a:r>
              <a:rPr lang="en-US" sz="1300" b="1" dirty="0" smtClean="0">
                <a:ea typeface="Noto Sans CJK SC" pitchFamily="2"/>
                <a:cs typeface="Lohit Devanagari" pitchFamily="2"/>
              </a:rPr>
              <a:t>TCN1_Gender_Preference</a:t>
            </a:r>
            <a:r>
              <a:rPr lang="en-US" sz="1300" dirty="0" smtClean="0">
                <a:ea typeface="Noto Sans CJK SC" pitchFamily="2"/>
                <a:cs typeface="Lohit Devanagari" pitchFamily="2"/>
              </a:rPr>
              <a:t> </a:t>
            </a:r>
            <a:r>
              <a:rPr lang="en-US" sz="1300" dirty="0">
                <a:ea typeface="Noto Sans CJK SC" pitchFamily="2"/>
                <a:cs typeface="Lohit Devanagari" pitchFamily="2"/>
              </a:rPr>
              <a:t>= </a:t>
            </a:r>
            <a:r>
              <a:rPr lang="en-US" sz="1300" i="1" dirty="0">
                <a:ea typeface="Noto Sans CJK SC" pitchFamily="2"/>
                <a:cs typeface="Lohit Devanagari" pitchFamily="2"/>
              </a:rPr>
              <a:t>Don’t mind</a:t>
            </a:r>
            <a:r>
              <a:rPr lang="en-US" sz="1300" dirty="0">
                <a:ea typeface="Noto Sans CJK SC" pitchFamily="2"/>
                <a:cs typeface="Lohit Devanagari" pitchFamily="2"/>
              </a:rPr>
              <a:t>, TCN1 will like everyone regardless of their </a:t>
            </a:r>
            <a:r>
              <a:rPr lang="en-US" sz="1300" dirty="0" smtClean="0">
                <a:ea typeface="Noto Sans CJK SC" pitchFamily="2"/>
                <a:cs typeface="Lohit Devanagari" pitchFamily="2"/>
              </a:rPr>
              <a:t>gender. </a:t>
            </a:r>
            <a:endParaRPr lang="en-US" sz="1300" dirty="0">
              <a:ea typeface="Noto Sans CJK SC" pitchFamily="2"/>
              <a:cs typeface="Lohit Devanagari" pitchFamily="2"/>
            </a:endParaRPr>
          </a:p>
          <a:p>
            <a:pPr algn="just" hangingPunct="0"/>
            <a:r>
              <a:rPr lang="en-US" sz="1300" dirty="0">
                <a:ea typeface="Noto Sans CJK SC" pitchFamily="2"/>
                <a:cs typeface="Lohit Devanagari" pitchFamily="2"/>
              </a:rPr>
              <a:t> </a:t>
            </a:r>
          </a:p>
          <a:p>
            <a:pPr algn="just" hangingPunct="0"/>
            <a:r>
              <a:rPr lang="en-US" sz="1300" b="1" dirty="0" smtClean="0">
                <a:ea typeface="Noto Sans CJK SC" pitchFamily="2"/>
                <a:cs typeface="Lohit Devanagari" pitchFamily="2"/>
              </a:rPr>
              <a:t>Family Preference</a:t>
            </a:r>
            <a:r>
              <a:rPr lang="en-US" sz="1300" dirty="0">
                <a:ea typeface="Noto Sans CJK SC" pitchFamily="2"/>
                <a:cs typeface="Lohit Devanagari" pitchFamily="2"/>
              </a:rPr>
              <a:t>:</a:t>
            </a:r>
            <a:r>
              <a:rPr lang="en-US" sz="1300" i="1" dirty="0">
                <a:ea typeface="Noto Sans CJK SC" pitchFamily="2"/>
                <a:cs typeface="Lohit Devanagari" pitchFamily="2"/>
              </a:rPr>
              <a:t> </a:t>
            </a:r>
          </a:p>
          <a:p>
            <a:pPr marL="285750" indent="-285750" algn="just" hangingPunct="0">
              <a:buFont typeface="Wingdings" panose="05000000000000000000" pitchFamily="2" charset="2"/>
              <a:buChar char="Ø"/>
            </a:pPr>
            <a:r>
              <a:rPr lang="en-US" sz="1300" dirty="0">
                <a:ea typeface="Noto Sans CJK SC" pitchFamily="2"/>
                <a:cs typeface="Lohit Devanagari" pitchFamily="2"/>
              </a:rPr>
              <a:t>Possible values are </a:t>
            </a:r>
            <a:r>
              <a:rPr lang="en-US" sz="1300" i="1" dirty="0">
                <a:ea typeface="Noto Sans CJK SC" pitchFamily="2"/>
                <a:cs typeface="Lohit Devanagari" pitchFamily="2"/>
              </a:rPr>
              <a:t>{Don’t mind, Single Man/Woman, Nuclear, Single Parent Mother/Father, Extended</a:t>
            </a:r>
            <a:r>
              <a:rPr lang="en-US" sz="1300" i="1" dirty="0" smtClean="0">
                <a:ea typeface="Noto Sans CJK SC" pitchFamily="2"/>
                <a:cs typeface="Lohit Devanagari" pitchFamily="2"/>
              </a:rPr>
              <a:t>}</a:t>
            </a:r>
            <a:endParaRPr lang="en-US" sz="1300" i="1" dirty="0">
              <a:ea typeface="Noto Sans CJK SC" pitchFamily="2"/>
              <a:cs typeface="Lohit Devanagari" pitchFamily="2"/>
            </a:endParaRPr>
          </a:p>
          <a:p>
            <a:pPr marL="285750" indent="-285750" algn="just" hangingPunct="0">
              <a:buFont typeface="Wingdings" panose="05000000000000000000" pitchFamily="2" charset="2"/>
              <a:buChar char="Ø"/>
            </a:pPr>
            <a:r>
              <a:rPr lang="en-US" sz="1300" dirty="0">
                <a:ea typeface="Noto Sans CJK SC" pitchFamily="2"/>
                <a:cs typeface="Lohit Devanagari" pitchFamily="2"/>
              </a:rPr>
              <a:t>TCNs can select either “Don’t mind” or at least one </a:t>
            </a:r>
            <a:r>
              <a:rPr lang="en-US" sz="1300" dirty="0" smtClean="0">
                <a:ea typeface="Noto Sans CJK SC" pitchFamily="2"/>
                <a:cs typeface="Lohit Devanagari" pitchFamily="2"/>
              </a:rPr>
              <a:t>family type. </a:t>
            </a:r>
            <a:endParaRPr lang="en-US" sz="1300" dirty="0">
              <a:ea typeface="Noto Sans CJK SC" pitchFamily="2"/>
              <a:cs typeface="Lohit Devanagari" pitchFamily="2"/>
            </a:endParaRPr>
          </a:p>
          <a:p>
            <a:pPr marL="285750" indent="-285750" algn="just" hangingPunct="0">
              <a:buFont typeface="Wingdings" panose="05000000000000000000" pitchFamily="2" charset="2"/>
              <a:buChar char="Ø"/>
            </a:pPr>
            <a:r>
              <a:rPr lang="en-US" sz="1300" dirty="0" smtClean="0">
                <a:ea typeface="Noto Sans CJK SC" pitchFamily="2"/>
                <a:cs typeface="Lohit Devanagari" pitchFamily="2"/>
              </a:rPr>
              <a:t>For </a:t>
            </a:r>
            <a:r>
              <a:rPr lang="en-US" sz="1300" dirty="0">
                <a:ea typeface="Noto Sans CJK SC" pitchFamily="2"/>
                <a:cs typeface="Lohit Devanagari" pitchFamily="2"/>
              </a:rPr>
              <a:t>example, </a:t>
            </a:r>
            <a:r>
              <a:rPr lang="en-US" sz="1300" b="1" dirty="0" smtClean="0">
                <a:ea typeface="Noto Sans CJK SC" pitchFamily="2"/>
                <a:cs typeface="Lohit Devanagari" pitchFamily="2"/>
              </a:rPr>
              <a:t>TCN1_Family_Preference</a:t>
            </a:r>
            <a:r>
              <a:rPr lang="en-US" sz="1300" dirty="0" smtClean="0">
                <a:ea typeface="Noto Sans CJK SC" pitchFamily="2"/>
                <a:cs typeface="Lohit Devanagari" pitchFamily="2"/>
              </a:rPr>
              <a:t> </a:t>
            </a:r>
            <a:r>
              <a:rPr lang="en-US" sz="1300" dirty="0">
                <a:ea typeface="Noto Sans CJK SC" pitchFamily="2"/>
                <a:cs typeface="Lohit Devanagari" pitchFamily="2"/>
              </a:rPr>
              <a:t>= </a:t>
            </a:r>
            <a:r>
              <a:rPr lang="en-US" sz="1300" i="1" dirty="0" smtClean="0">
                <a:ea typeface="Noto Sans CJK SC" pitchFamily="2"/>
                <a:cs typeface="Lohit Devanagari" pitchFamily="2"/>
              </a:rPr>
              <a:t>Single Man, Nuclear </a:t>
            </a:r>
            <a:r>
              <a:rPr lang="en-US" sz="1300" dirty="0">
                <a:ea typeface="Noto Sans CJK SC" pitchFamily="2"/>
                <a:cs typeface="Lohit Devanagari" pitchFamily="2"/>
              </a:rPr>
              <a:t>-&gt; this means TCN1 prefers people </a:t>
            </a:r>
            <a:r>
              <a:rPr lang="en-US" sz="1300" dirty="0" smtClean="0">
                <a:ea typeface="Noto Sans CJK SC" pitchFamily="2"/>
                <a:cs typeface="Lohit Devanagari" pitchFamily="2"/>
              </a:rPr>
              <a:t>whose family types are either Single Man or Nuclear. </a:t>
            </a:r>
            <a:endParaRPr lang="en-US" sz="1300" dirty="0">
              <a:ea typeface="Noto Sans CJK SC" pitchFamily="2"/>
              <a:cs typeface="Lohit Devanagari" pitchFamily="2"/>
            </a:endParaRPr>
          </a:p>
          <a:p>
            <a:pPr marL="285750" indent="-285750" algn="just" hangingPunct="0">
              <a:buFont typeface="Wingdings" panose="05000000000000000000" pitchFamily="2" charset="2"/>
              <a:buChar char="Ø"/>
            </a:pPr>
            <a:r>
              <a:rPr lang="en-US" sz="1300" dirty="0">
                <a:ea typeface="Noto Sans CJK SC" pitchFamily="2"/>
                <a:cs typeface="Lohit Devanagari" pitchFamily="2"/>
              </a:rPr>
              <a:t>If </a:t>
            </a:r>
            <a:r>
              <a:rPr lang="en-US" sz="1300" b="1" dirty="0" smtClean="0">
                <a:ea typeface="Noto Sans CJK SC" pitchFamily="2"/>
                <a:cs typeface="Lohit Devanagari" pitchFamily="2"/>
              </a:rPr>
              <a:t>TCN1_Family_Preference</a:t>
            </a:r>
            <a:r>
              <a:rPr lang="en-US" sz="1300" dirty="0" smtClean="0">
                <a:ea typeface="Noto Sans CJK SC" pitchFamily="2"/>
                <a:cs typeface="Lohit Devanagari" pitchFamily="2"/>
              </a:rPr>
              <a:t> </a:t>
            </a:r>
            <a:r>
              <a:rPr lang="en-US" sz="1300" dirty="0">
                <a:ea typeface="Noto Sans CJK SC" pitchFamily="2"/>
                <a:cs typeface="Lohit Devanagari" pitchFamily="2"/>
              </a:rPr>
              <a:t>= </a:t>
            </a:r>
            <a:r>
              <a:rPr lang="en-US" sz="1300" i="1" dirty="0">
                <a:ea typeface="Noto Sans CJK SC" pitchFamily="2"/>
                <a:cs typeface="Lohit Devanagari" pitchFamily="2"/>
              </a:rPr>
              <a:t>Don’t mind</a:t>
            </a:r>
            <a:r>
              <a:rPr lang="en-US" sz="1300" dirty="0">
                <a:ea typeface="Noto Sans CJK SC" pitchFamily="2"/>
                <a:cs typeface="Lohit Devanagari" pitchFamily="2"/>
              </a:rPr>
              <a:t>, TCN1 will like everyone regardless of their </a:t>
            </a:r>
            <a:r>
              <a:rPr lang="en-US" sz="1300" dirty="0" smtClean="0">
                <a:ea typeface="Noto Sans CJK SC" pitchFamily="2"/>
                <a:cs typeface="Lohit Devanagari" pitchFamily="2"/>
              </a:rPr>
              <a:t>family type. </a:t>
            </a:r>
            <a:endParaRPr lang="en-US" sz="1300" dirty="0">
              <a:ea typeface="Noto Sans CJK SC" pitchFamily="2"/>
              <a:cs typeface="Lohit Devanagari" pitchFamily="2"/>
            </a:endParaRPr>
          </a:p>
          <a:p>
            <a:pPr algn="just" hangingPunct="0"/>
            <a:r>
              <a:rPr lang="en-US" sz="1300" dirty="0">
                <a:ea typeface="Noto Sans CJK SC" pitchFamily="2"/>
                <a:cs typeface="Lohit Devanagari" pitchFamily="2"/>
              </a:rPr>
              <a:t> </a:t>
            </a:r>
          </a:p>
          <a:p>
            <a:pPr algn="just" hangingPunct="0"/>
            <a:endParaRPr lang="en-US" sz="1300" dirty="0" smtClean="0">
              <a:ea typeface="Noto Sans CJK SC" pitchFamily="2"/>
              <a:cs typeface="Lohit Devanagari" pitchFamily="2"/>
            </a:endParaRPr>
          </a:p>
        </p:txBody>
      </p:sp>
    </p:spTree>
    <p:extLst>
      <p:ext uri="{BB962C8B-B14F-4D97-AF65-F5344CB8AC3E}">
        <p14:creationId xmlns:p14="http://schemas.microsoft.com/office/powerpoint/2010/main" val="2553899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lvl="0"/>
            <a:fld id="{16101807-FE44-47AE-BE5E-244B8D393D86}" type="slidenum">
              <a:t>4</a:t>
            </a:fld>
            <a:endParaRPr lang="en-US" dirty="0"/>
          </a:p>
        </p:txBody>
      </p:sp>
      <p:sp>
        <p:nvSpPr>
          <p:cNvPr id="4" name="TextBox 3"/>
          <p:cNvSpPr txBox="1"/>
          <p:nvPr/>
        </p:nvSpPr>
        <p:spPr>
          <a:xfrm>
            <a:off x="259454" y="218878"/>
            <a:ext cx="9071322" cy="372683"/>
          </a:xfrm>
          <a:prstGeom prst="rect">
            <a:avLst/>
          </a:prstGeom>
          <a:noFill/>
          <a:ln>
            <a:noFill/>
          </a:ln>
        </p:spPr>
        <p:txBody>
          <a:bodyPr wrap="square" lIns="89997" tIns="44998" rIns="89997" bIns="44998" anchorCtr="0" compatLnSpc="0">
            <a:spAutoFit/>
          </a:bodyPr>
          <a:lstStyle/>
          <a:p>
            <a:pPr algn="ctr" hangingPunct="0"/>
            <a:r>
              <a:rPr lang="en-US" b="1" dirty="0" smtClean="0">
                <a:ea typeface="Noto Sans CJK SC" pitchFamily="2"/>
                <a:cs typeface="Lohit Devanagari" pitchFamily="2"/>
              </a:rPr>
              <a:t>How Preferences are Computed? </a:t>
            </a:r>
          </a:p>
        </p:txBody>
      </p:sp>
      <p:sp>
        <p:nvSpPr>
          <p:cNvPr id="6" name="TextBox 5"/>
          <p:cNvSpPr txBox="1"/>
          <p:nvPr/>
        </p:nvSpPr>
        <p:spPr>
          <a:xfrm>
            <a:off x="259454" y="591561"/>
            <a:ext cx="9071322" cy="4568254"/>
          </a:xfrm>
          <a:prstGeom prst="rect">
            <a:avLst/>
          </a:prstGeom>
          <a:noFill/>
          <a:ln>
            <a:noFill/>
          </a:ln>
        </p:spPr>
        <p:txBody>
          <a:bodyPr wrap="square" lIns="89997" tIns="44998" rIns="89997" bIns="44998" anchorCtr="0" compatLnSpc="0">
            <a:spAutoFit/>
          </a:bodyPr>
          <a:lstStyle/>
          <a:p>
            <a:pPr algn="just" hangingPunct="0"/>
            <a:r>
              <a:rPr lang="en-US" sz="1300" b="1" dirty="0">
                <a:ea typeface="Noto Sans CJK SC" pitchFamily="2"/>
                <a:cs typeface="Lohit Devanagari" pitchFamily="2"/>
              </a:rPr>
              <a:t>Nationality Preference (works same as </a:t>
            </a:r>
            <a:r>
              <a:rPr lang="en-US" sz="1300" b="1" dirty="0" smtClean="0">
                <a:ea typeface="Noto Sans CJK SC" pitchFamily="2"/>
                <a:cs typeface="Lohit Devanagari" pitchFamily="2"/>
              </a:rPr>
              <a:t>Religion and Ethnicity Preferences)</a:t>
            </a:r>
            <a:r>
              <a:rPr lang="en-US" sz="1300" dirty="0" smtClean="0">
                <a:ea typeface="Noto Sans CJK SC" pitchFamily="2"/>
                <a:cs typeface="Lohit Devanagari" pitchFamily="2"/>
              </a:rPr>
              <a:t>:</a:t>
            </a:r>
            <a:r>
              <a:rPr lang="en-US" sz="1300" i="1" dirty="0" smtClean="0">
                <a:ea typeface="Noto Sans CJK SC" pitchFamily="2"/>
                <a:cs typeface="Lohit Devanagari" pitchFamily="2"/>
              </a:rPr>
              <a:t> </a:t>
            </a:r>
          </a:p>
          <a:p>
            <a:pPr marL="285750" indent="-285750" algn="just" hangingPunct="0">
              <a:buFont typeface="Wingdings" panose="05000000000000000000" pitchFamily="2" charset="2"/>
              <a:buChar char="Ø"/>
            </a:pPr>
            <a:r>
              <a:rPr lang="en-US" sz="1300" dirty="0" smtClean="0">
                <a:ea typeface="Noto Sans CJK SC" pitchFamily="2"/>
                <a:cs typeface="Lohit Devanagari" pitchFamily="2"/>
              </a:rPr>
              <a:t>Possible values are </a:t>
            </a:r>
            <a:r>
              <a:rPr lang="en-US" sz="1300" i="1" dirty="0">
                <a:ea typeface="Noto Sans CJK SC" pitchFamily="2"/>
                <a:cs typeface="Lohit Devanagari" pitchFamily="2"/>
              </a:rPr>
              <a:t>{Don’t mind</a:t>
            </a:r>
            <a:r>
              <a:rPr lang="en-US" sz="1300" i="1" dirty="0" smtClean="0">
                <a:ea typeface="Noto Sans CJK SC" pitchFamily="2"/>
                <a:cs typeface="Lohit Devanagari" pitchFamily="2"/>
              </a:rPr>
              <a:t>, Same, Mixed}</a:t>
            </a:r>
          </a:p>
          <a:p>
            <a:pPr marL="285750" indent="-285750" algn="just" hangingPunct="0">
              <a:buFont typeface="Wingdings" panose="05000000000000000000" pitchFamily="2" charset="2"/>
              <a:buChar char="Ø"/>
            </a:pPr>
            <a:r>
              <a:rPr lang="en-US" sz="1300" dirty="0">
                <a:ea typeface="Noto Sans CJK SC" pitchFamily="2"/>
                <a:cs typeface="Lohit Devanagari" pitchFamily="2"/>
              </a:rPr>
              <a:t>TCNs can select only one of the possible values shown above. </a:t>
            </a:r>
          </a:p>
          <a:p>
            <a:pPr marL="285750" indent="-285750" algn="just" hangingPunct="0">
              <a:buFont typeface="Wingdings" panose="05000000000000000000" pitchFamily="2" charset="2"/>
              <a:buChar char="Ø"/>
            </a:pPr>
            <a:r>
              <a:rPr lang="en-US" sz="1300" dirty="0" smtClean="0">
                <a:ea typeface="Noto Sans CJK SC" pitchFamily="2"/>
                <a:cs typeface="Lohit Devanagari" pitchFamily="2"/>
              </a:rPr>
              <a:t>For example, </a:t>
            </a:r>
            <a:r>
              <a:rPr lang="en-US" sz="1300" b="1" dirty="0" smtClean="0">
                <a:ea typeface="Noto Sans CJK SC" pitchFamily="2"/>
                <a:cs typeface="Lohit Devanagari" pitchFamily="2"/>
              </a:rPr>
              <a:t>TCN1_Nationality_Preference</a:t>
            </a:r>
            <a:r>
              <a:rPr lang="en-US" sz="1300" dirty="0" smtClean="0">
                <a:ea typeface="Noto Sans CJK SC" pitchFamily="2"/>
                <a:cs typeface="Lohit Devanagari" pitchFamily="2"/>
              </a:rPr>
              <a:t> = </a:t>
            </a:r>
            <a:r>
              <a:rPr lang="en-US" sz="1300" i="1" dirty="0" smtClean="0">
                <a:ea typeface="Noto Sans CJK SC" pitchFamily="2"/>
                <a:cs typeface="Lohit Devanagari" pitchFamily="2"/>
              </a:rPr>
              <a:t>Same </a:t>
            </a:r>
            <a:r>
              <a:rPr lang="en-US" sz="1300" dirty="0" smtClean="0">
                <a:ea typeface="Noto Sans CJK SC" pitchFamily="2"/>
                <a:cs typeface="Lohit Devanagari" pitchFamily="2"/>
              </a:rPr>
              <a:t>-&gt; this means TCN1 prefers people whose nationalities are same with his/her own nationality. If TCN1 and TCN2 are Arabic, then TCN1 </a:t>
            </a:r>
            <a:r>
              <a:rPr lang="en-US" sz="1300" b="1" dirty="0" smtClean="0">
                <a:ea typeface="Noto Sans CJK SC" pitchFamily="2"/>
                <a:cs typeface="Lohit Devanagari" pitchFamily="2"/>
              </a:rPr>
              <a:t>will like </a:t>
            </a:r>
            <a:r>
              <a:rPr lang="en-US" sz="1300" dirty="0" smtClean="0">
                <a:ea typeface="Noto Sans CJK SC" pitchFamily="2"/>
                <a:cs typeface="Lohit Devanagari" pitchFamily="2"/>
              </a:rPr>
              <a:t>TCN2. If TCN3 is Syrian, then TCN1 </a:t>
            </a:r>
            <a:r>
              <a:rPr lang="en-US" sz="1300" b="1" dirty="0" smtClean="0">
                <a:ea typeface="Noto Sans CJK SC" pitchFamily="2"/>
                <a:cs typeface="Lohit Devanagari" pitchFamily="2"/>
              </a:rPr>
              <a:t>will not like </a:t>
            </a:r>
            <a:r>
              <a:rPr lang="en-US" sz="1300" dirty="0" smtClean="0">
                <a:ea typeface="Noto Sans CJK SC" pitchFamily="2"/>
                <a:cs typeface="Lohit Devanagari" pitchFamily="2"/>
              </a:rPr>
              <a:t>TCN3. </a:t>
            </a:r>
          </a:p>
          <a:p>
            <a:pPr marL="285750" indent="-285750" algn="just" hangingPunct="0">
              <a:buFont typeface="Wingdings" panose="05000000000000000000" pitchFamily="2" charset="2"/>
              <a:buChar char="Ø"/>
            </a:pPr>
            <a:r>
              <a:rPr lang="en-US" sz="1300" dirty="0" smtClean="0">
                <a:ea typeface="Noto Sans CJK SC" pitchFamily="2"/>
                <a:cs typeface="Lohit Devanagari" pitchFamily="2"/>
              </a:rPr>
              <a:t>If </a:t>
            </a:r>
            <a:r>
              <a:rPr lang="en-US" sz="1300" b="1" dirty="0" smtClean="0">
                <a:ea typeface="Noto Sans CJK SC" pitchFamily="2"/>
                <a:cs typeface="Lohit Devanagari" pitchFamily="2"/>
              </a:rPr>
              <a:t>TCN1_Nationality_Preference</a:t>
            </a:r>
            <a:r>
              <a:rPr lang="en-US" sz="1300" dirty="0" smtClean="0">
                <a:ea typeface="Noto Sans CJK SC" pitchFamily="2"/>
                <a:cs typeface="Lohit Devanagari" pitchFamily="2"/>
              </a:rPr>
              <a:t> = </a:t>
            </a:r>
            <a:r>
              <a:rPr lang="en-US" sz="1300" i="1" dirty="0" smtClean="0">
                <a:ea typeface="Noto Sans CJK SC" pitchFamily="2"/>
                <a:cs typeface="Lohit Devanagari" pitchFamily="2"/>
              </a:rPr>
              <a:t>Don’t mind</a:t>
            </a:r>
            <a:r>
              <a:rPr lang="en-US" sz="1300" dirty="0" smtClean="0">
                <a:ea typeface="Noto Sans CJK SC" pitchFamily="2"/>
                <a:cs typeface="Lohit Devanagari" pitchFamily="2"/>
              </a:rPr>
              <a:t>, TCN1 will like everyone regardless of their nationality. </a:t>
            </a:r>
          </a:p>
          <a:p>
            <a:pPr algn="just" hangingPunct="0"/>
            <a:r>
              <a:rPr lang="en-US" sz="1300" dirty="0" smtClean="0">
                <a:ea typeface="Noto Sans CJK SC" pitchFamily="2"/>
                <a:cs typeface="Lohit Devanagari" pitchFamily="2"/>
              </a:rPr>
              <a:t> </a:t>
            </a:r>
          </a:p>
          <a:p>
            <a:pPr algn="just" hangingPunct="0"/>
            <a:r>
              <a:rPr lang="en-US" sz="1300" b="1" dirty="0" smtClean="0">
                <a:ea typeface="Noto Sans CJK SC" pitchFamily="2"/>
                <a:cs typeface="Lohit Devanagari" pitchFamily="2"/>
              </a:rPr>
              <a:t>Religion Preference (works same as Nationality and Ethnicity Preferences)</a:t>
            </a:r>
            <a:r>
              <a:rPr lang="en-US" sz="1300" dirty="0" smtClean="0">
                <a:ea typeface="Noto Sans CJK SC" pitchFamily="2"/>
                <a:cs typeface="Lohit Devanagari" pitchFamily="2"/>
              </a:rPr>
              <a:t>:</a:t>
            </a:r>
            <a:r>
              <a:rPr lang="en-US" sz="1300" i="1" dirty="0" smtClean="0">
                <a:ea typeface="Noto Sans CJK SC" pitchFamily="2"/>
                <a:cs typeface="Lohit Devanagari" pitchFamily="2"/>
              </a:rPr>
              <a:t> </a:t>
            </a:r>
            <a:endParaRPr lang="en-US" sz="1300" i="1" dirty="0">
              <a:ea typeface="Noto Sans CJK SC" pitchFamily="2"/>
              <a:cs typeface="Lohit Devanagari" pitchFamily="2"/>
            </a:endParaRPr>
          </a:p>
          <a:p>
            <a:pPr marL="285750" indent="-285750" algn="just" hangingPunct="0">
              <a:buFont typeface="Wingdings" panose="05000000000000000000" pitchFamily="2" charset="2"/>
              <a:buChar char="Ø"/>
            </a:pPr>
            <a:r>
              <a:rPr lang="en-US" sz="1300" dirty="0">
                <a:ea typeface="Noto Sans CJK SC" pitchFamily="2"/>
                <a:cs typeface="Lohit Devanagari" pitchFamily="2"/>
              </a:rPr>
              <a:t>Possible values are </a:t>
            </a:r>
            <a:r>
              <a:rPr lang="en-US" sz="1300" i="1" dirty="0">
                <a:ea typeface="Noto Sans CJK SC" pitchFamily="2"/>
                <a:cs typeface="Lohit Devanagari" pitchFamily="2"/>
              </a:rPr>
              <a:t>{Don’t mind, Same, Mixed}</a:t>
            </a:r>
          </a:p>
          <a:p>
            <a:pPr marL="285750" indent="-285750" algn="just" hangingPunct="0">
              <a:buFont typeface="Wingdings" panose="05000000000000000000" pitchFamily="2" charset="2"/>
              <a:buChar char="Ø"/>
            </a:pPr>
            <a:r>
              <a:rPr lang="en-US" sz="1300" dirty="0">
                <a:ea typeface="Noto Sans CJK SC" pitchFamily="2"/>
                <a:cs typeface="Lohit Devanagari" pitchFamily="2"/>
              </a:rPr>
              <a:t>TCNs can select only one of the possible values shown above. </a:t>
            </a:r>
          </a:p>
          <a:p>
            <a:pPr marL="285750" indent="-285750" algn="just" hangingPunct="0">
              <a:buFont typeface="Wingdings" panose="05000000000000000000" pitchFamily="2" charset="2"/>
              <a:buChar char="Ø"/>
            </a:pPr>
            <a:r>
              <a:rPr lang="en-US" sz="1300" dirty="0">
                <a:ea typeface="Noto Sans CJK SC" pitchFamily="2"/>
                <a:cs typeface="Lohit Devanagari" pitchFamily="2"/>
              </a:rPr>
              <a:t>For example, </a:t>
            </a:r>
            <a:r>
              <a:rPr lang="en-US" sz="1300" b="1" dirty="0" smtClean="0">
                <a:ea typeface="Noto Sans CJK SC" pitchFamily="2"/>
                <a:cs typeface="Lohit Devanagari" pitchFamily="2"/>
              </a:rPr>
              <a:t>TCN1_Religion_Preference</a:t>
            </a:r>
            <a:r>
              <a:rPr lang="en-US" sz="1300" dirty="0" smtClean="0">
                <a:ea typeface="Noto Sans CJK SC" pitchFamily="2"/>
                <a:cs typeface="Lohit Devanagari" pitchFamily="2"/>
              </a:rPr>
              <a:t> </a:t>
            </a:r>
            <a:r>
              <a:rPr lang="en-US" sz="1300" dirty="0">
                <a:ea typeface="Noto Sans CJK SC" pitchFamily="2"/>
                <a:cs typeface="Lohit Devanagari" pitchFamily="2"/>
              </a:rPr>
              <a:t>= </a:t>
            </a:r>
            <a:r>
              <a:rPr lang="en-US" sz="1300" i="1" dirty="0">
                <a:ea typeface="Noto Sans CJK SC" pitchFamily="2"/>
                <a:cs typeface="Lohit Devanagari" pitchFamily="2"/>
              </a:rPr>
              <a:t>Same </a:t>
            </a:r>
            <a:r>
              <a:rPr lang="en-US" sz="1300" dirty="0">
                <a:ea typeface="Noto Sans CJK SC" pitchFamily="2"/>
                <a:cs typeface="Lohit Devanagari" pitchFamily="2"/>
              </a:rPr>
              <a:t>-&gt; this means TCN1 prefers people whose </a:t>
            </a:r>
            <a:r>
              <a:rPr lang="en-US" sz="1300" dirty="0" smtClean="0">
                <a:ea typeface="Noto Sans CJK SC" pitchFamily="2"/>
                <a:cs typeface="Lohit Devanagari" pitchFamily="2"/>
              </a:rPr>
              <a:t>religions are </a:t>
            </a:r>
            <a:r>
              <a:rPr lang="en-US" sz="1300" dirty="0">
                <a:ea typeface="Noto Sans CJK SC" pitchFamily="2"/>
                <a:cs typeface="Lohit Devanagari" pitchFamily="2"/>
              </a:rPr>
              <a:t>same with his/her own </a:t>
            </a:r>
            <a:r>
              <a:rPr lang="en-US" sz="1300" dirty="0" smtClean="0">
                <a:ea typeface="Noto Sans CJK SC" pitchFamily="2"/>
                <a:cs typeface="Lohit Devanagari" pitchFamily="2"/>
              </a:rPr>
              <a:t>religion. </a:t>
            </a:r>
            <a:r>
              <a:rPr lang="en-US" sz="1300" dirty="0">
                <a:ea typeface="Noto Sans CJK SC" pitchFamily="2"/>
                <a:cs typeface="Lohit Devanagari" pitchFamily="2"/>
              </a:rPr>
              <a:t>If TCN1 and TCN2 are </a:t>
            </a:r>
            <a:r>
              <a:rPr lang="en-US" sz="1300" dirty="0" smtClean="0">
                <a:ea typeface="Noto Sans CJK SC" pitchFamily="2"/>
                <a:cs typeface="Lohit Devanagari" pitchFamily="2"/>
              </a:rPr>
              <a:t>“religion_1”, </a:t>
            </a:r>
            <a:r>
              <a:rPr lang="en-US" sz="1300" dirty="0">
                <a:ea typeface="Noto Sans CJK SC" pitchFamily="2"/>
                <a:cs typeface="Lohit Devanagari" pitchFamily="2"/>
              </a:rPr>
              <a:t>then TCN1 </a:t>
            </a:r>
            <a:r>
              <a:rPr lang="en-US" sz="1300" b="1" dirty="0">
                <a:ea typeface="Noto Sans CJK SC" pitchFamily="2"/>
                <a:cs typeface="Lohit Devanagari" pitchFamily="2"/>
              </a:rPr>
              <a:t>will like </a:t>
            </a:r>
            <a:r>
              <a:rPr lang="en-US" sz="1300" dirty="0">
                <a:ea typeface="Noto Sans CJK SC" pitchFamily="2"/>
                <a:cs typeface="Lohit Devanagari" pitchFamily="2"/>
              </a:rPr>
              <a:t>TCN2. If TCN3 is </a:t>
            </a:r>
            <a:r>
              <a:rPr lang="en-US" sz="1300" dirty="0" smtClean="0">
                <a:ea typeface="Noto Sans CJK SC" pitchFamily="2"/>
                <a:cs typeface="Lohit Devanagari" pitchFamily="2"/>
              </a:rPr>
              <a:t>“religion_2”, </a:t>
            </a:r>
            <a:r>
              <a:rPr lang="en-US" sz="1300" dirty="0">
                <a:ea typeface="Noto Sans CJK SC" pitchFamily="2"/>
                <a:cs typeface="Lohit Devanagari" pitchFamily="2"/>
              </a:rPr>
              <a:t>then TCN1 </a:t>
            </a:r>
            <a:r>
              <a:rPr lang="en-US" sz="1300" b="1" dirty="0">
                <a:ea typeface="Noto Sans CJK SC" pitchFamily="2"/>
                <a:cs typeface="Lohit Devanagari" pitchFamily="2"/>
              </a:rPr>
              <a:t>will not like </a:t>
            </a:r>
            <a:r>
              <a:rPr lang="en-US" sz="1300" dirty="0">
                <a:ea typeface="Noto Sans CJK SC" pitchFamily="2"/>
                <a:cs typeface="Lohit Devanagari" pitchFamily="2"/>
              </a:rPr>
              <a:t>TCN3. </a:t>
            </a:r>
          </a:p>
          <a:p>
            <a:pPr marL="285750" indent="-285750" algn="just" hangingPunct="0">
              <a:buFont typeface="Wingdings" panose="05000000000000000000" pitchFamily="2" charset="2"/>
              <a:buChar char="Ø"/>
            </a:pPr>
            <a:r>
              <a:rPr lang="en-US" sz="1300" dirty="0">
                <a:ea typeface="Noto Sans CJK SC" pitchFamily="2"/>
                <a:cs typeface="Lohit Devanagari" pitchFamily="2"/>
              </a:rPr>
              <a:t>If </a:t>
            </a:r>
            <a:r>
              <a:rPr lang="en-US" sz="1300" b="1" dirty="0" smtClean="0">
                <a:ea typeface="Noto Sans CJK SC" pitchFamily="2"/>
                <a:cs typeface="Lohit Devanagari" pitchFamily="2"/>
              </a:rPr>
              <a:t>TCN1_Religion_Preference</a:t>
            </a:r>
            <a:r>
              <a:rPr lang="en-US" sz="1300" dirty="0" smtClean="0">
                <a:ea typeface="Noto Sans CJK SC" pitchFamily="2"/>
                <a:cs typeface="Lohit Devanagari" pitchFamily="2"/>
              </a:rPr>
              <a:t> </a:t>
            </a:r>
            <a:r>
              <a:rPr lang="en-US" sz="1300" dirty="0">
                <a:ea typeface="Noto Sans CJK SC" pitchFamily="2"/>
                <a:cs typeface="Lohit Devanagari" pitchFamily="2"/>
              </a:rPr>
              <a:t>= </a:t>
            </a:r>
            <a:r>
              <a:rPr lang="en-US" sz="1300" i="1" dirty="0">
                <a:ea typeface="Noto Sans CJK SC" pitchFamily="2"/>
                <a:cs typeface="Lohit Devanagari" pitchFamily="2"/>
              </a:rPr>
              <a:t>Don’t mind</a:t>
            </a:r>
            <a:r>
              <a:rPr lang="en-US" sz="1300" dirty="0">
                <a:ea typeface="Noto Sans CJK SC" pitchFamily="2"/>
                <a:cs typeface="Lohit Devanagari" pitchFamily="2"/>
              </a:rPr>
              <a:t>, TCN1 will like everyone regardless of their </a:t>
            </a:r>
            <a:r>
              <a:rPr lang="en-US" sz="1300" dirty="0" smtClean="0">
                <a:ea typeface="Noto Sans CJK SC" pitchFamily="2"/>
                <a:cs typeface="Lohit Devanagari" pitchFamily="2"/>
              </a:rPr>
              <a:t>religion. </a:t>
            </a:r>
            <a:endParaRPr lang="en-US" sz="1300" dirty="0">
              <a:ea typeface="Noto Sans CJK SC" pitchFamily="2"/>
              <a:cs typeface="Lohit Devanagari" pitchFamily="2"/>
            </a:endParaRPr>
          </a:p>
          <a:p>
            <a:pPr algn="just" hangingPunct="0"/>
            <a:r>
              <a:rPr lang="en-US" sz="1300" dirty="0">
                <a:ea typeface="Noto Sans CJK SC" pitchFamily="2"/>
                <a:cs typeface="Lohit Devanagari" pitchFamily="2"/>
              </a:rPr>
              <a:t> </a:t>
            </a:r>
          </a:p>
          <a:p>
            <a:pPr algn="just" hangingPunct="0"/>
            <a:r>
              <a:rPr lang="en-US" sz="1300" b="1" dirty="0" smtClean="0">
                <a:ea typeface="Noto Sans CJK SC" pitchFamily="2"/>
                <a:cs typeface="Lohit Devanagari" pitchFamily="2"/>
              </a:rPr>
              <a:t>Ethnicity Preference </a:t>
            </a:r>
            <a:r>
              <a:rPr lang="en-US" sz="1300" b="1" dirty="0">
                <a:ea typeface="Noto Sans CJK SC" pitchFamily="2"/>
                <a:cs typeface="Lohit Devanagari" pitchFamily="2"/>
              </a:rPr>
              <a:t>(works same as </a:t>
            </a:r>
            <a:r>
              <a:rPr lang="en-US" sz="1300" b="1" dirty="0" smtClean="0">
                <a:ea typeface="Noto Sans CJK SC" pitchFamily="2"/>
                <a:cs typeface="Lohit Devanagari" pitchFamily="2"/>
              </a:rPr>
              <a:t>Nationality and Religion Preferences)</a:t>
            </a:r>
            <a:r>
              <a:rPr lang="en-US" sz="1300" dirty="0" smtClean="0">
                <a:ea typeface="Noto Sans CJK SC" pitchFamily="2"/>
                <a:cs typeface="Lohit Devanagari" pitchFamily="2"/>
              </a:rPr>
              <a:t>:</a:t>
            </a:r>
            <a:r>
              <a:rPr lang="en-US" sz="1300" i="1" dirty="0" smtClean="0">
                <a:ea typeface="Noto Sans CJK SC" pitchFamily="2"/>
                <a:cs typeface="Lohit Devanagari" pitchFamily="2"/>
              </a:rPr>
              <a:t> </a:t>
            </a:r>
            <a:endParaRPr lang="en-US" sz="1300" i="1" dirty="0">
              <a:ea typeface="Noto Sans CJK SC" pitchFamily="2"/>
              <a:cs typeface="Lohit Devanagari" pitchFamily="2"/>
            </a:endParaRPr>
          </a:p>
          <a:p>
            <a:pPr marL="285750" indent="-285750" algn="just" hangingPunct="0">
              <a:buFont typeface="Wingdings" panose="05000000000000000000" pitchFamily="2" charset="2"/>
              <a:buChar char="Ø"/>
            </a:pPr>
            <a:r>
              <a:rPr lang="en-US" sz="1300" dirty="0">
                <a:ea typeface="Noto Sans CJK SC" pitchFamily="2"/>
                <a:cs typeface="Lohit Devanagari" pitchFamily="2"/>
              </a:rPr>
              <a:t>Possible values are </a:t>
            </a:r>
            <a:r>
              <a:rPr lang="en-US" sz="1300" i="1" dirty="0">
                <a:ea typeface="Noto Sans CJK SC" pitchFamily="2"/>
                <a:cs typeface="Lohit Devanagari" pitchFamily="2"/>
              </a:rPr>
              <a:t>{Don’t mind, Same, Mixed}</a:t>
            </a:r>
          </a:p>
          <a:p>
            <a:pPr marL="285750" indent="-285750" algn="just" hangingPunct="0">
              <a:buFont typeface="Wingdings" panose="05000000000000000000" pitchFamily="2" charset="2"/>
              <a:buChar char="Ø"/>
            </a:pPr>
            <a:r>
              <a:rPr lang="en-US" sz="1300" dirty="0">
                <a:ea typeface="Noto Sans CJK SC" pitchFamily="2"/>
                <a:cs typeface="Lohit Devanagari" pitchFamily="2"/>
              </a:rPr>
              <a:t>TCNs can select only one of the possible values shown above. </a:t>
            </a:r>
          </a:p>
          <a:p>
            <a:pPr marL="285750" indent="-285750" algn="just" hangingPunct="0">
              <a:buFont typeface="Wingdings" panose="05000000000000000000" pitchFamily="2" charset="2"/>
              <a:buChar char="Ø"/>
            </a:pPr>
            <a:r>
              <a:rPr lang="en-US" sz="1300" dirty="0">
                <a:ea typeface="Noto Sans CJK SC" pitchFamily="2"/>
                <a:cs typeface="Lohit Devanagari" pitchFamily="2"/>
              </a:rPr>
              <a:t>For example, </a:t>
            </a:r>
            <a:r>
              <a:rPr lang="en-US" sz="1300" b="1" dirty="0" smtClean="0">
                <a:ea typeface="Noto Sans CJK SC" pitchFamily="2"/>
                <a:cs typeface="Lohit Devanagari" pitchFamily="2"/>
              </a:rPr>
              <a:t>TCN1_Ethnicity_Preference</a:t>
            </a:r>
            <a:r>
              <a:rPr lang="en-US" sz="1300" dirty="0" smtClean="0">
                <a:ea typeface="Noto Sans CJK SC" pitchFamily="2"/>
                <a:cs typeface="Lohit Devanagari" pitchFamily="2"/>
              </a:rPr>
              <a:t> </a:t>
            </a:r>
            <a:r>
              <a:rPr lang="en-US" sz="1300" dirty="0">
                <a:ea typeface="Noto Sans CJK SC" pitchFamily="2"/>
                <a:cs typeface="Lohit Devanagari" pitchFamily="2"/>
              </a:rPr>
              <a:t>= </a:t>
            </a:r>
            <a:r>
              <a:rPr lang="en-US" sz="1300" i="1" dirty="0" smtClean="0">
                <a:ea typeface="Noto Sans CJK SC" pitchFamily="2"/>
                <a:cs typeface="Lohit Devanagari" pitchFamily="2"/>
              </a:rPr>
              <a:t>Mixed </a:t>
            </a:r>
            <a:r>
              <a:rPr lang="en-US" sz="1300" dirty="0">
                <a:ea typeface="Noto Sans CJK SC" pitchFamily="2"/>
                <a:cs typeface="Lohit Devanagari" pitchFamily="2"/>
              </a:rPr>
              <a:t>-&gt; this means TCN1 prefers people whose </a:t>
            </a:r>
            <a:r>
              <a:rPr lang="en-US" sz="1300" dirty="0" smtClean="0">
                <a:ea typeface="Noto Sans CJK SC" pitchFamily="2"/>
                <a:cs typeface="Lohit Devanagari" pitchFamily="2"/>
              </a:rPr>
              <a:t>ethnicities </a:t>
            </a:r>
            <a:r>
              <a:rPr lang="en-US" sz="1300" dirty="0">
                <a:ea typeface="Noto Sans CJK SC" pitchFamily="2"/>
                <a:cs typeface="Lohit Devanagari" pitchFamily="2"/>
              </a:rPr>
              <a:t>are </a:t>
            </a:r>
            <a:r>
              <a:rPr lang="en-US" sz="1300" dirty="0" smtClean="0">
                <a:ea typeface="Noto Sans CJK SC" pitchFamily="2"/>
                <a:cs typeface="Lohit Devanagari" pitchFamily="2"/>
              </a:rPr>
              <a:t>different than his/her </a:t>
            </a:r>
            <a:r>
              <a:rPr lang="en-US" sz="1300" dirty="0">
                <a:ea typeface="Noto Sans CJK SC" pitchFamily="2"/>
                <a:cs typeface="Lohit Devanagari" pitchFamily="2"/>
              </a:rPr>
              <a:t>own </a:t>
            </a:r>
            <a:r>
              <a:rPr lang="en-US" sz="1300" dirty="0" smtClean="0">
                <a:ea typeface="Noto Sans CJK SC" pitchFamily="2"/>
                <a:cs typeface="Lohit Devanagari" pitchFamily="2"/>
              </a:rPr>
              <a:t>ethnicity. </a:t>
            </a:r>
            <a:r>
              <a:rPr lang="en-US" sz="1300" dirty="0">
                <a:ea typeface="Noto Sans CJK SC" pitchFamily="2"/>
                <a:cs typeface="Lohit Devanagari" pitchFamily="2"/>
              </a:rPr>
              <a:t>If TCN1 and TCN2 are </a:t>
            </a:r>
            <a:r>
              <a:rPr lang="en-US" sz="1300" dirty="0" smtClean="0">
                <a:ea typeface="Noto Sans CJK SC" pitchFamily="2"/>
                <a:cs typeface="Lohit Devanagari" pitchFamily="2"/>
              </a:rPr>
              <a:t>“ethnicity_1”, </a:t>
            </a:r>
            <a:r>
              <a:rPr lang="en-US" sz="1300" dirty="0">
                <a:ea typeface="Noto Sans CJK SC" pitchFamily="2"/>
                <a:cs typeface="Lohit Devanagari" pitchFamily="2"/>
              </a:rPr>
              <a:t>then TCN1 </a:t>
            </a:r>
            <a:r>
              <a:rPr lang="en-US" sz="1300" b="1" dirty="0">
                <a:ea typeface="Noto Sans CJK SC" pitchFamily="2"/>
                <a:cs typeface="Lohit Devanagari" pitchFamily="2"/>
              </a:rPr>
              <a:t>will </a:t>
            </a:r>
            <a:r>
              <a:rPr lang="en-US" sz="1300" b="1" dirty="0" smtClean="0">
                <a:ea typeface="Noto Sans CJK SC" pitchFamily="2"/>
                <a:cs typeface="Lohit Devanagari" pitchFamily="2"/>
              </a:rPr>
              <a:t>not like </a:t>
            </a:r>
            <a:r>
              <a:rPr lang="en-US" sz="1300" dirty="0">
                <a:ea typeface="Noto Sans CJK SC" pitchFamily="2"/>
                <a:cs typeface="Lohit Devanagari" pitchFamily="2"/>
              </a:rPr>
              <a:t>TCN2. If TCN3 is </a:t>
            </a:r>
            <a:r>
              <a:rPr lang="en-US" sz="1300" dirty="0" smtClean="0">
                <a:ea typeface="Noto Sans CJK SC" pitchFamily="2"/>
                <a:cs typeface="Lohit Devanagari" pitchFamily="2"/>
              </a:rPr>
              <a:t>“ethnicity_2”, </a:t>
            </a:r>
            <a:r>
              <a:rPr lang="en-US" sz="1300" dirty="0">
                <a:ea typeface="Noto Sans CJK SC" pitchFamily="2"/>
                <a:cs typeface="Lohit Devanagari" pitchFamily="2"/>
              </a:rPr>
              <a:t>then TCN1 </a:t>
            </a:r>
            <a:r>
              <a:rPr lang="en-US" sz="1300" b="1" dirty="0">
                <a:ea typeface="Noto Sans CJK SC" pitchFamily="2"/>
                <a:cs typeface="Lohit Devanagari" pitchFamily="2"/>
              </a:rPr>
              <a:t>will </a:t>
            </a:r>
            <a:r>
              <a:rPr lang="en-US" sz="1300" b="1" dirty="0" smtClean="0">
                <a:ea typeface="Noto Sans CJK SC" pitchFamily="2"/>
                <a:cs typeface="Lohit Devanagari" pitchFamily="2"/>
              </a:rPr>
              <a:t>like </a:t>
            </a:r>
            <a:r>
              <a:rPr lang="en-US" sz="1300" dirty="0">
                <a:ea typeface="Noto Sans CJK SC" pitchFamily="2"/>
                <a:cs typeface="Lohit Devanagari" pitchFamily="2"/>
              </a:rPr>
              <a:t>TCN3. </a:t>
            </a:r>
          </a:p>
          <a:p>
            <a:pPr marL="285750" indent="-285750" algn="just" hangingPunct="0">
              <a:buFont typeface="Wingdings" panose="05000000000000000000" pitchFamily="2" charset="2"/>
              <a:buChar char="Ø"/>
            </a:pPr>
            <a:r>
              <a:rPr lang="en-US" sz="1300" dirty="0">
                <a:ea typeface="Noto Sans CJK SC" pitchFamily="2"/>
                <a:cs typeface="Lohit Devanagari" pitchFamily="2"/>
              </a:rPr>
              <a:t>If </a:t>
            </a:r>
            <a:r>
              <a:rPr lang="en-US" sz="1300" b="1" dirty="0" smtClean="0">
                <a:ea typeface="Noto Sans CJK SC" pitchFamily="2"/>
                <a:cs typeface="Lohit Devanagari" pitchFamily="2"/>
              </a:rPr>
              <a:t>TCN1_Ethnicity_Preference</a:t>
            </a:r>
            <a:r>
              <a:rPr lang="en-US" sz="1300" dirty="0" smtClean="0">
                <a:ea typeface="Noto Sans CJK SC" pitchFamily="2"/>
                <a:cs typeface="Lohit Devanagari" pitchFamily="2"/>
              </a:rPr>
              <a:t> </a:t>
            </a:r>
            <a:r>
              <a:rPr lang="en-US" sz="1300" dirty="0">
                <a:ea typeface="Noto Sans CJK SC" pitchFamily="2"/>
                <a:cs typeface="Lohit Devanagari" pitchFamily="2"/>
              </a:rPr>
              <a:t>= </a:t>
            </a:r>
            <a:r>
              <a:rPr lang="en-US" sz="1300" i="1" dirty="0">
                <a:ea typeface="Noto Sans CJK SC" pitchFamily="2"/>
                <a:cs typeface="Lohit Devanagari" pitchFamily="2"/>
              </a:rPr>
              <a:t>Don’t mind</a:t>
            </a:r>
            <a:r>
              <a:rPr lang="en-US" sz="1300" dirty="0">
                <a:ea typeface="Noto Sans CJK SC" pitchFamily="2"/>
                <a:cs typeface="Lohit Devanagari" pitchFamily="2"/>
              </a:rPr>
              <a:t>, TCN1 will like everyone regardless of their </a:t>
            </a:r>
            <a:r>
              <a:rPr lang="en-US" sz="1300" dirty="0" smtClean="0">
                <a:ea typeface="Noto Sans CJK SC" pitchFamily="2"/>
                <a:cs typeface="Lohit Devanagari" pitchFamily="2"/>
              </a:rPr>
              <a:t>ethnicity. </a:t>
            </a:r>
            <a:endParaRPr lang="en-US" sz="1300" dirty="0">
              <a:ea typeface="Noto Sans CJK SC" pitchFamily="2"/>
              <a:cs typeface="Lohit Devanagari" pitchFamily="2"/>
            </a:endParaRPr>
          </a:p>
          <a:p>
            <a:pPr algn="just" hangingPunct="0"/>
            <a:r>
              <a:rPr lang="en-US" sz="1300" dirty="0">
                <a:ea typeface="Noto Sans CJK SC" pitchFamily="2"/>
                <a:cs typeface="Lohit Devanagari" pitchFamily="2"/>
              </a:rPr>
              <a:t> </a:t>
            </a:r>
          </a:p>
        </p:txBody>
      </p:sp>
    </p:spTree>
    <p:extLst>
      <p:ext uri="{BB962C8B-B14F-4D97-AF65-F5344CB8AC3E}">
        <p14:creationId xmlns:p14="http://schemas.microsoft.com/office/powerpoint/2010/main" val="3817539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lvl="0"/>
            <a:fld id="{16101807-FE44-47AE-BE5E-244B8D393D86}" type="slidenum">
              <a:t>5</a:t>
            </a:fld>
            <a:endParaRPr lang="en-US" dirty="0"/>
          </a:p>
        </p:txBody>
      </p:sp>
      <p:sp>
        <p:nvSpPr>
          <p:cNvPr id="4" name="TextBox 3"/>
          <p:cNvSpPr txBox="1"/>
          <p:nvPr/>
        </p:nvSpPr>
        <p:spPr>
          <a:xfrm>
            <a:off x="259454" y="218878"/>
            <a:ext cx="9071322" cy="372683"/>
          </a:xfrm>
          <a:prstGeom prst="rect">
            <a:avLst/>
          </a:prstGeom>
          <a:noFill/>
          <a:ln>
            <a:noFill/>
          </a:ln>
        </p:spPr>
        <p:txBody>
          <a:bodyPr wrap="square" lIns="89997" tIns="44998" rIns="89997" bIns="44998" anchorCtr="0" compatLnSpc="0">
            <a:spAutoFit/>
          </a:bodyPr>
          <a:lstStyle/>
          <a:p>
            <a:pPr algn="ctr" hangingPunct="0"/>
            <a:r>
              <a:rPr lang="en-US" b="1" dirty="0" smtClean="0">
                <a:ea typeface="Noto Sans CJK SC" pitchFamily="2"/>
                <a:cs typeface="Lohit Devanagari" pitchFamily="2"/>
              </a:rPr>
              <a:t>How Preferences are Computed? </a:t>
            </a:r>
          </a:p>
        </p:txBody>
      </p:sp>
      <p:sp>
        <p:nvSpPr>
          <p:cNvPr id="6" name="TextBox 5"/>
          <p:cNvSpPr txBox="1"/>
          <p:nvPr/>
        </p:nvSpPr>
        <p:spPr>
          <a:xfrm>
            <a:off x="259454" y="591561"/>
            <a:ext cx="9071322" cy="3754185"/>
          </a:xfrm>
          <a:prstGeom prst="rect">
            <a:avLst/>
          </a:prstGeom>
          <a:noFill/>
          <a:ln>
            <a:noFill/>
          </a:ln>
        </p:spPr>
        <p:txBody>
          <a:bodyPr wrap="square" lIns="89997" tIns="44998" rIns="89997" bIns="44998" anchorCtr="0" compatLnSpc="0">
            <a:spAutoFit/>
          </a:bodyPr>
          <a:lstStyle/>
          <a:p>
            <a:pPr algn="just" hangingPunct="0"/>
            <a:r>
              <a:rPr lang="en-US" sz="1300" b="1" dirty="0" smtClean="0">
                <a:ea typeface="Noto Sans CJK SC" pitchFamily="2"/>
                <a:cs typeface="Lohit Devanagari" pitchFamily="2"/>
              </a:rPr>
              <a:t>Location Preference</a:t>
            </a:r>
            <a:r>
              <a:rPr lang="en-US" sz="1300" dirty="0" smtClean="0">
                <a:ea typeface="Noto Sans CJK SC" pitchFamily="2"/>
                <a:cs typeface="Lohit Devanagari" pitchFamily="2"/>
              </a:rPr>
              <a:t>:</a:t>
            </a:r>
            <a:r>
              <a:rPr lang="en-US" sz="1300" i="1" dirty="0" smtClean="0">
                <a:ea typeface="Noto Sans CJK SC" pitchFamily="2"/>
                <a:cs typeface="Lohit Devanagari" pitchFamily="2"/>
              </a:rPr>
              <a:t> </a:t>
            </a:r>
          </a:p>
          <a:p>
            <a:pPr marL="285750" indent="-285750" algn="just" hangingPunct="0">
              <a:buFont typeface="Wingdings" panose="05000000000000000000" pitchFamily="2" charset="2"/>
              <a:buChar char="Ø"/>
            </a:pPr>
            <a:r>
              <a:rPr lang="en-US" sz="1300" dirty="0" smtClean="0">
                <a:ea typeface="Noto Sans CJK SC" pitchFamily="2"/>
                <a:cs typeface="Lohit Devanagari" pitchFamily="2"/>
              </a:rPr>
              <a:t>Possible values are </a:t>
            </a:r>
            <a:r>
              <a:rPr lang="en-US" sz="1300" i="1" dirty="0" smtClean="0">
                <a:ea typeface="Noto Sans CJK SC" pitchFamily="2"/>
                <a:cs typeface="Lohit Devanagari" pitchFamily="2"/>
              </a:rPr>
              <a:t>{</a:t>
            </a:r>
            <a:r>
              <a:rPr lang="en-US" sz="1300" i="1" dirty="0">
                <a:ea typeface="Noto Sans CJK SC" pitchFamily="2"/>
                <a:cs typeface="Lohit Devanagari" pitchFamily="2"/>
              </a:rPr>
              <a:t>Don’t mind, </a:t>
            </a:r>
            <a:r>
              <a:rPr lang="en-US" sz="1300" i="1" dirty="0" err="1"/>
              <a:t>Ampelokipoi</a:t>
            </a:r>
            <a:r>
              <a:rPr lang="en-US" sz="1300" i="1" dirty="0"/>
              <a:t>, </a:t>
            </a:r>
            <a:r>
              <a:rPr lang="en-US" sz="1300" i="1" dirty="0" err="1"/>
              <a:t>Menemeni</a:t>
            </a:r>
            <a:r>
              <a:rPr lang="en-US" sz="1300" i="1" dirty="0"/>
              <a:t>, </a:t>
            </a:r>
            <a:r>
              <a:rPr lang="en-US" sz="1300" i="1" dirty="0" err="1"/>
              <a:t>Kalamaria</a:t>
            </a:r>
            <a:r>
              <a:rPr lang="en-US" sz="1300" i="1" dirty="0"/>
              <a:t>, </a:t>
            </a:r>
            <a:r>
              <a:rPr lang="en-US" sz="1300" i="1" dirty="0" err="1"/>
              <a:t>Eleftherio-Kordelio</a:t>
            </a:r>
            <a:r>
              <a:rPr lang="en-US" sz="1300" i="1" dirty="0"/>
              <a:t>, </a:t>
            </a:r>
            <a:r>
              <a:rPr lang="en-US" sz="1300" i="1" dirty="0" err="1"/>
              <a:t>Evosmos</a:t>
            </a:r>
            <a:r>
              <a:rPr lang="en-US" sz="1300" i="1" dirty="0"/>
              <a:t>, Agios Pavlos, Neapoli, Pefka, Sykies, Nea Efkarpia, Polichni, Stavroupoli, Pylaia, Thessaloniki, </a:t>
            </a:r>
            <a:r>
              <a:rPr lang="en-US" sz="1300" i="1" dirty="0" err="1"/>
              <a:t>Triandria</a:t>
            </a:r>
            <a:r>
              <a:rPr lang="en-US" sz="1300" i="1" dirty="0" smtClean="0">
                <a:ea typeface="Noto Sans CJK SC" pitchFamily="2"/>
                <a:cs typeface="Lohit Devanagari" pitchFamily="2"/>
              </a:rPr>
              <a:t>}</a:t>
            </a:r>
          </a:p>
          <a:p>
            <a:pPr marL="285750" indent="-285750" algn="just" hangingPunct="0">
              <a:buFont typeface="Wingdings" panose="05000000000000000000" pitchFamily="2" charset="2"/>
              <a:buChar char="Ø"/>
            </a:pPr>
            <a:r>
              <a:rPr lang="en-US" sz="1300" dirty="0">
                <a:ea typeface="Noto Sans CJK SC" pitchFamily="2"/>
                <a:cs typeface="Lohit Devanagari" pitchFamily="2"/>
              </a:rPr>
              <a:t>TCNs can select either “Don’t mind” or at least one </a:t>
            </a:r>
            <a:r>
              <a:rPr lang="en-US" sz="1300" dirty="0" smtClean="0">
                <a:ea typeface="Noto Sans CJK SC" pitchFamily="2"/>
                <a:cs typeface="Lohit Devanagari" pitchFamily="2"/>
              </a:rPr>
              <a:t>Location. </a:t>
            </a:r>
          </a:p>
          <a:p>
            <a:pPr marL="285750" indent="-285750" algn="just" hangingPunct="0">
              <a:buFont typeface="Wingdings" panose="05000000000000000000" pitchFamily="2" charset="2"/>
              <a:buChar char="Ø"/>
            </a:pPr>
            <a:r>
              <a:rPr lang="en-US" sz="1300" dirty="0" smtClean="0">
                <a:ea typeface="Noto Sans CJK SC" pitchFamily="2"/>
                <a:cs typeface="Lohit Devanagari" pitchFamily="2"/>
              </a:rPr>
              <a:t>Just for the simplicity for testing, the locations are shown as L1, L2, …. In the Welcome application, the actual locations will be used. </a:t>
            </a:r>
            <a:endParaRPr lang="en-US" sz="1300" dirty="0">
              <a:ea typeface="Noto Sans CJK SC" pitchFamily="2"/>
              <a:cs typeface="Lohit Devanagari" pitchFamily="2"/>
            </a:endParaRPr>
          </a:p>
          <a:p>
            <a:pPr marL="285750" indent="-285750" algn="just" hangingPunct="0">
              <a:buFont typeface="Wingdings" panose="05000000000000000000" pitchFamily="2" charset="2"/>
              <a:buChar char="Ø"/>
            </a:pPr>
            <a:r>
              <a:rPr lang="en-US" sz="1300" dirty="0" smtClean="0">
                <a:ea typeface="Noto Sans CJK SC" pitchFamily="2"/>
                <a:cs typeface="Lohit Devanagari" pitchFamily="2"/>
              </a:rPr>
              <a:t>For example, </a:t>
            </a:r>
            <a:r>
              <a:rPr lang="en-US" sz="1300" b="1" dirty="0" smtClean="0">
                <a:ea typeface="Noto Sans CJK SC" pitchFamily="2"/>
                <a:cs typeface="Lohit Devanagari" pitchFamily="2"/>
              </a:rPr>
              <a:t>TCN1_Location_Preference</a:t>
            </a:r>
            <a:r>
              <a:rPr lang="en-US" sz="1300" dirty="0" smtClean="0">
                <a:ea typeface="Noto Sans CJK SC" pitchFamily="2"/>
                <a:cs typeface="Lohit Devanagari" pitchFamily="2"/>
              </a:rPr>
              <a:t> = </a:t>
            </a:r>
            <a:r>
              <a:rPr lang="en-US" sz="1300" i="1" dirty="0" smtClean="0">
                <a:ea typeface="Noto Sans CJK SC" pitchFamily="2"/>
                <a:cs typeface="Lohit Devanagari" pitchFamily="2"/>
              </a:rPr>
              <a:t>L1, L7 </a:t>
            </a:r>
            <a:r>
              <a:rPr lang="en-US" sz="1300" dirty="0" smtClean="0">
                <a:ea typeface="Noto Sans CJK SC" pitchFamily="2"/>
                <a:cs typeface="Lohit Devanagari" pitchFamily="2"/>
              </a:rPr>
              <a:t>-&gt; this means TCN1 prefers people who also prefer to live in either L1 or L7. If TCN2 prefers to live in L7, then TCN1 </a:t>
            </a:r>
            <a:r>
              <a:rPr lang="en-US" sz="1300" b="1" dirty="0" smtClean="0">
                <a:ea typeface="Noto Sans CJK SC" pitchFamily="2"/>
                <a:cs typeface="Lohit Devanagari" pitchFamily="2"/>
              </a:rPr>
              <a:t>will like </a:t>
            </a:r>
            <a:r>
              <a:rPr lang="en-US" sz="1300" dirty="0" smtClean="0">
                <a:ea typeface="Noto Sans CJK SC" pitchFamily="2"/>
                <a:cs typeface="Lohit Devanagari" pitchFamily="2"/>
              </a:rPr>
              <a:t>TCN2. If TCN3 prefers to live in L4, then TCN1 </a:t>
            </a:r>
            <a:r>
              <a:rPr lang="en-US" sz="1300" b="1" dirty="0" smtClean="0">
                <a:ea typeface="Noto Sans CJK SC" pitchFamily="2"/>
                <a:cs typeface="Lohit Devanagari" pitchFamily="2"/>
              </a:rPr>
              <a:t>will not like </a:t>
            </a:r>
            <a:r>
              <a:rPr lang="en-US" sz="1300" dirty="0" smtClean="0">
                <a:ea typeface="Noto Sans CJK SC" pitchFamily="2"/>
                <a:cs typeface="Lohit Devanagari" pitchFamily="2"/>
              </a:rPr>
              <a:t>TCN3. </a:t>
            </a:r>
          </a:p>
          <a:p>
            <a:pPr marL="285750" indent="-285750" algn="just" hangingPunct="0">
              <a:buFont typeface="Wingdings" panose="05000000000000000000" pitchFamily="2" charset="2"/>
              <a:buChar char="Ø"/>
            </a:pPr>
            <a:r>
              <a:rPr lang="en-US" sz="1300" dirty="0" smtClean="0">
                <a:ea typeface="Noto Sans CJK SC" pitchFamily="2"/>
                <a:cs typeface="Lohit Devanagari" pitchFamily="2"/>
              </a:rPr>
              <a:t>If </a:t>
            </a:r>
            <a:r>
              <a:rPr lang="en-US" sz="1300" b="1" dirty="0" smtClean="0">
                <a:ea typeface="Noto Sans CJK SC" pitchFamily="2"/>
                <a:cs typeface="Lohit Devanagari" pitchFamily="2"/>
              </a:rPr>
              <a:t>TCN1_Location_Preference</a:t>
            </a:r>
            <a:r>
              <a:rPr lang="en-US" sz="1300" dirty="0" smtClean="0">
                <a:ea typeface="Noto Sans CJK SC" pitchFamily="2"/>
                <a:cs typeface="Lohit Devanagari" pitchFamily="2"/>
              </a:rPr>
              <a:t> = </a:t>
            </a:r>
            <a:r>
              <a:rPr lang="en-US" sz="1300" i="1" dirty="0" smtClean="0">
                <a:ea typeface="Noto Sans CJK SC" pitchFamily="2"/>
                <a:cs typeface="Lohit Devanagari" pitchFamily="2"/>
              </a:rPr>
              <a:t>Don’t mind</a:t>
            </a:r>
            <a:r>
              <a:rPr lang="en-US" sz="1300" dirty="0" smtClean="0">
                <a:ea typeface="Noto Sans CJK SC" pitchFamily="2"/>
                <a:cs typeface="Lohit Devanagari" pitchFamily="2"/>
              </a:rPr>
              <a:t>, TCN1 will like everyone regardless of their location preference. </a:t>
            </a:r>
          </a:p>
          <a:p>
            <a:pPr algn="just" hangingPunct="0"/>
            <a:r>
              <a:rPr lang="en-US" sz="1300" dirty="0" smtClean="0">
                <a:ea typeface="Noto Sans CJK SC" pitchFamily="2"/>
                <a:cs typeface="Lohit Devanagari" pitchFamily="2"/>
              </a:rPr>
              <a:t> </a:t>
            </a:r>
          </a:p>
          <a:p>
            <a:pPr algn="just" hangingPunct="0"/>
            <a:r>
              <a:rPr lang="en-US" sz="1300" b="1" dirty="0" smtClean="0">
                <a:ea typeface="Noto Sans CJK SC" pitchFamily="2"/>
                <a:cs typeface="Lohit Devanagari" pitchFamily="2"/>
              </a:rPr>
              <a:t>Accessibility Preference</a:t>
            </a:r>
            <a:r>
              <a:rPr lang="en-US" sz="1300" dirty="0" smtClean="0">
                <a:ea typeface="Noto Sans CJK SC" pitchFamily="2"/>
                <a:cs typeface="Lohit Devanagari" pitchFamily="2"/>
              </a:rPr>
              <a:t>:</a:t>
            </a:r>
            <a:r>
              <a:rPr lang="en-US" sz="1300" i="1" dirty="0" smtClean="0">
                <a:ea typeface="Noto Sans CJK SC" pitchFamily="2"/>
                <a:cs typeface="Lohit Devanagari" pitchFamily="2"/>
              </a:rPr>
              <a:t> </a:t>
            </a:r>
            <a:endParaRPr lang="en-US" sz="1300" i="1" dirty="0">
              <a:ea typeface="Noto Sans CJK SC" pitchFamily="2"/>
              <a:cs typeface="Lohit Devanagari" pitchFamily="2"/>
            </a:endParaRPr>
          </a:p>
          <a:p>
            <a:pPr marL="285750" indent="-285750" algn="just" hangingPunct="0">
              <a:buFont typeface="Wingdings" panose="05000000000000000000" pitchFamily="2" charset="2"/>
              <a:buChar char="Ø"/>
            </a:pPr>
            <a:r>
              <a:rPr lang="en-US" sz="1300" dirty="0">
                <a:ea typeface="Noto Sans CJK SC" pitchFamily="2"/>
                <a:cs typeface="Lohit Devanagari" pitchFamily="2"/>
              </a:rPr>
              <a:t>Possible values are </a:t>
            </a:r>
            <a:r>
              <a:rPr lang="en-US" sz="1300" i="1" dirty="0" smtClean="0">
                <a:ea typeface="Noto Sans CJK SC" pitchFamily="2"/>
                <a:cs typeface="Lohit Devanagari" pitchFamily="2"/>
              </a:rPr>
              <a:t>{</a:t>
            </a:r>
            <a:r>
              <a:rPr lang="en-US" sz="1300" i="1" dirty="0">
                <a:ea typeface="Noto Sans CJK SC" pitchFamily="2"/>
                <a:cs typeface="Lohit Devanagari" pitchFamily="2"/>
              </a:rPr>
              <a:t>Don’t mind, Yes, No</a:t>
            </a:r>
            <a:r>
              <a:rPr lang="en-US" sz="1300" i="1" dirty="0" smtClean="0">
                <a:ea typeface="Noto Sans CJK SC" pitchFamily="2"/>
                <a:cs typeface="Lohit Devanagari" pitchFamily="2"/>
              </a:rPr>
              <a:t>}</a:t>
            </a:r>
            <a:endParaRPr lang="en-US" sz="1300" i="1" dirty="0">
              <a:ea typeface="Noto Sans CJK SC" pitchFamily="2"/>
              <a:cs typeface="Lohit Devanagari" pitchFamily="2"/>
            </a:endParaRPr>
          </a:p>
          <a:p>
            <a:pPr marL="285750" indent="-285750" algn="just" hangingPunct="0">
              <a:buFont typeface="Wingdings" panose="05000000000000000000" pitchFamily="2" charset="2"/>
              <a:buChar char="Ø"/>
            </a:pPr>
            <a:r>
              <a:rPr lang="en-US" sz="1300" dirty="0">
                <a:ea typeface="Noto Sans CJK SC" pitchFamily="2"/>
                <a:cs typeface="Lohit Devanagari" pitchFamily="2"/>
              </a:rPr>
              <a:t>TCNs can select only one of the possible values shown above. </a:t>
            </a:r>
          </a:p>
          <a:p>
            <a:pPr marL="285750" indent="-285750" algn="just" hangingPunct="0">
              <a:buFont typeface="Wingdings" panose="05000000000000000000" pitchFamily="2" charset="2"/>
              <a:buChar char="Ø"/>
            </a:pPr>
            <a:r>
              <a:rPr lang="en-US" sz="1300" dirty="0">
                <a:ea typeface="Noto Sans CJK SC" pitchFamily="2"/>
                <a:cs typeface="Lohit Devanagari" pitchFamily="2"/>
              </a:rPr>
              <a:t>For example, </a:t>
            </a:r>
            <a:r>
              <a:rPr lang="en-US" sz="1300" b="1" dirty="0" smtClean="0">
                <a:ea typeface="Noto Sans CJK SC" pitchFamily="2"/>
                <a:cs typeface="Lohit Devanagari" pitchFamily="2"/>
              </a:rPr>
              <a:t>TCN1_Accessibility_Preference</a:t>
            </a:r>
            <a:r>
              <a:rPr lang="en-US" sz="1300" dirty="0" smtClean="0">
                <a:ea typeface="Noto Sans CJK SC" pitchFamily="2"/>
                <a:cs typeface="Lohit Devanagari" pitchFamily="2"/>
              </a:rPr>
              <a:t> </a:t>
            </a:r>
            <a:r>
              <a:rPr lang="en-US" sz="1300" dirty="0">
                <a:ea typeface="Noto Sans CJK SC" pitchFamily="2"/>
                <a:cs typeface="Lohit Devanagari" pitchFamily="2"/>
              </a:rPr>
              <a:t>= </a:t>
            </a:r>
            <a:r>
              <a:rPr lang="en-US" sz="1300" i="1" dirty="0" smtClean="0">
                <a:ea typeface="Noto Sans CJK SC" pitchFamily="2"/>
                <a:cs typeface="Lohit Devanagari" pitchFamily="2"/>
              </a:rPr>
              <a:t>Yes </a:t>
            </a:r>
            <a:r>
              <a:rPr lang="en-US" sz="1300" dirty="0">
                <a:ea typeface="Noto Sans CJK SC" pitchFamily="2"/>
                <a:cs typeface="Lohit Devanagari" pitchFamily="2"/>
              </a:rPr>
              <a:t>-&gt; this means TCN1 prefers people </a:t>
            </a:r>
            <a:r>
              <a:rPr lang="en-US" sz="1300" dirty="0" smtClean="0">
                <a:ea typeface="Noto Sans CJK SC" pitchFamily="2"/>
                <a:cs typeface="Lohit Devanagari" pitchFamily="2"/>
              </a:rPr>
              <a:t>who also prefer to have accessibility service available. </a:t>
            </a:r>
            <a:r>
              <a:rPr lang="en-US" sz="1300" dirty="0">
                <a:ea typeface="Noto Sans CJK SC" pitchFamily="2"/>
                <a:cs typeface="Lohit Devanagari" pitchFamily="2"/>
              </a:rPr>
              <a:t>If TCN1 and </a:t>
            </a:r>
            <a:r>
              <a:rPr lang="en-US" sz="1300" dirty="0" smtClean="0">
                <a:ea typeface="Noto Sans CJK SC" pitchFamily="2"/>
                <a:cs typeface="Lohit Devanagari" pitchFamily="2"/>
              </a:rPr>
              <a:t>TCN2 prefers Yes for their accessibility preferences, </a:t>
            </a:r>
            <a:r>
              <a:rPr lang="en-US" sz="1300" dirty="0">
                <a:ea typeface="Noto Sans CJK SC" pitchFamily="2"/>
                <a:cs typeface="Lohit Devanagari" pitchFamily="2"/>
              </a:rPr>
              <a:t>then TCN1 </a:t>
            </a:r>
            <a:r>
              <a:rPr lang="en-US" sz="1300" b="1" dirty="0">
                <a:ea typeface="Noto Sans CJK SC" pitchFamily="2"/>
                <a:cs typeface="Lohit Devanagari" pitchFamily="2"/>
              </a:rPr>
              <a:t>will like </a:t>
            </a:r>
            <a:r>
              <a:rPr lang="en-US" sz="1300" dirty="0">
                <a:ea typeface="Noto Sans CJK SC" pitchFamily="2"/>
                <a:cs typeface="Lohit Devanagari" pitchFamily="2"/>
              </a:rPr>
              <a:t>TCN2. If TCN3 </a:t>
            </a:r>
            <a:r>
              <a:rPr lang="en-US" sz="1300" dirty="0" smtClean="0">
                <a:ea typeface="Noto Sans CJK SC" pitchFamily="2"/>
                <a:cs typeface="Lohit Devanagari" pitchFamily="2"/>
              </a:rPr>
              <a:t>prefers No, </a:t>
            </a:r>
            <a:r>
              <a:rPr lang="en-US" sz="1300" dirty="0">
                <a:ea typeface="Noto Sans CJK SC" pitchFamily="2"/>
                <a:cs typeface="Lohit Devanagari" pitchFamily="2"/>
              </a:rPr>
              <a:t>then TCN1 </a:t>
            </a:r>
            <a:r>
              <a:rPr lang="en-US" sz="1300" b="1" dirty="0">
                <a:ea typeface="Noto Sans CJK SC" pitchFamily="2"/>
                <a:cs typeface="Lohit Devanagari" pitchFamily="2"/>
              </a:rPr>
              <a:t>will not like </a:t>
            </a:r>
            <a:r>
              <a:rPr lang="en-US" sz="1300" dirty="0">
                <a:ea typeface="Noto Sans CJK SC" pitchFamily="2"/>
                <a:cs typeface="Lohit Devanagari" pitchFamily="2"/>
              </a:rPr>
              <a:t>TCN3. </a:t>
            </a:r>
            <a:r>
              <a:rPr lang="en-US" sz="1300" dirty="0" smtClean="0">
                <a:ea typeface="Noto Sans CJK SC" pitchFamily="2"/>
                <a:cs typeface="Lohit Devanagari" pitchFamily="2"/>
              </a:rPr>
              <a:t>If TCN4 prefers Don’t mind, then TCN1 </a:t>
            </a:r>
            <a:r>
              <a:rPr lang="en-US" sz="1300" b="1" dirty="0" smtClean="0">
                <a:ea typeface="Noto Sans CJK SC" pitchFamily="2"/>
                <a:cs typeface="Lohit Devanagari" pitchFamily="2"/>
              </a:rPr>
              <a:t>will like </a:t>
            </a:r>
            <a:r>
              <a:rPr lang="en-US" sz="1300" dirty="0" smtClean="0">
                <a:ea typeface="Noto Sans CJK SC" pitchFamily="2"/>
                <a:cs typeface="Lohit Devanagari" pitchFamily="2"/>
              </a:rPr>
              <a:t>TCN4. </a:t>
            </a:r>
            <a:endParaRPr lang="en-US" sz="1300" dirty="0">
              <a:ea typeface="Noto Sans CJK SC" pitchFamily="2"/>
              <a:cs typeface="Lohit Devanagari" pitchFamily="2"/>
            </a:endParaRPr>
          </a:p>
          <a:p>
            <a:pPr marL="285750" indent="-285750" algn="just" hangingPunct="0">
              <a:buFont typeface="Wingdings" panose="05000000000000000000" pitchFamily="2" charset="2"/>
              <a:buChar char="Ø"/>
            </a:pPr>
            <a:r>
              <a:rPr lang="en-US" sz="1300" dirty="0">
                <a:ea typeface="Noto Sans CJK SC" pitchFamily="2"/>
                <a:cs typeface="Lohit Devanagari" pitchFamily="2"/>
              </a:rPr>
              <a:t>If </a:t>
            </a:r>
            <a:r>
              <a:rPr lang="en-US" sz="1300" b="1" dirty="0" smtClean="0">
                <a:ea typeface="Noto Sans CJK SC" pitchFamily="2"/>
                <a:cs typeface="Lohit Devanagari" pitchFamily="2"/>
              </a:rPr>
              <a:t>TCN1_Accessibility_Preference</a:t>
            </a:r>
            <a:r>
              <a:rPr lang="en-US" sz="1300" dirty="0" smtClean="0">
                <a:ea typeface="Noto Sans CJK SC" pitchFamily="2"/>
                <a:cs typeface="Lohit Devanagari" pitchFamily="2"/>
              </a:rPr>
              <a:t> </a:t>
            </a:r>
            <a:r>
              <a:rPr lang="en-US" sz="1300" dirty="0">
                <a:ea typeface="Noto Sans CJK SC" pitchFamily="2"/>
                <a:cs typeface="Lohit Devanagari" pitchFamily="2"/>
              </a:rPr>
              <a:t>= </a:t>
            </a:r>
            <a:r>
              <a:rPr lang="en-US" sz="1300" i="1" dirty="0">
                <a:ea typeface="Noto Sans CJK SC" pitchFamily="2"/>
                <a:cs typeface="Lohit Devanagari" pitchFamily="2"/>
              </a:rPr>
              <a:t>Don’t mind</a:t>
            </a:r>
            <a:r>
              <a:rPr lang="en-US" sz="1300" dirty="0">
                <a:ea typeface="Noto Sans CJK SC" pitchFamily="2"/>
                <a:cs typeface="Lohit Devanagari" pitchFamily="2"/>
              </a:rPr>
              <a:t>, TCN1 will like everyone regardless of their </a:t>
            </a:r>
            <a:r>
              <a:rPr lang="en-US" sz="1300" dirty="0" smtClean="0">
                <a:ea typeface="Noto Sans CJK SC" pitchFamily="2"/>
                <a:cs typeface="Lohit Devanagari" pitchFamily="2"/>
              </a:rPr>
              <a:t>accessibility preferences. </a:t>
            </a:r>
            <a:endParaRPr lang="en-US" sz="1300" dirty="0">
              <a:ea typeface="Noto Sans CJK SC" pitchFamily="2"/>
              <a:cs typeface="Lohit Devanagari" pitchFamily="2"/>
            </a:endParaRPr>
          </a:p>
          <a:p>
            <a:pPr algn="just" hangingPunct="0"/>
            <a:r>
              <a:rPr lang="en-US" sz="1300" dirty="0">
                <a:ea typeface="Noto Sans CJK SC" pitchFamily="2"/>
                <a:cs typeface="Lohit Devanagari" pitchFamily="2"/>
              </a:rPr>
              <a:t> </a:t>
            </a:r>
          </a:p>
        </p:txBody>
      </p:sp>
    </p:spTree>
    <p:extLst>
      <p:ext uri="{BB962C8B-B14F-4D97-AF65-F5344CB8AC3E}">
        <p14:creationId xmlns:p14="http://schemas.microsoft.com/office/powerpoint/2010/main" val="1279434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lvl="0"/>
            <a:fld id="{16101807-FE44-47AE-BE5E-244B8D393D86}" type="slidenum">
              <a:t>6</a:t>
            </a:fld>
            <a:endParaRPr lang="en-US" dirty="0"/>
          </a:p>
        </p:txBody>
      </p:sp>
      <p:sp>
        <p:nvSpPr>
          <p:cNvPr id="4" name="TextBox 3"/>
          <p:cNvSpPr txBox="1"/>
          <p:nvPr/>
        </p:nvSpPr>
        <p:spPr>
          <a:xfrm>
            <a:off x="259454" y="218878"/>
            <a:ext cx="9071322" cy="372683"/>
          </a:xfrm>
          <a:prstGeom prst="rect">
            <a:avLst/>
          </a:prstGeom>
          <a:noFill/>
          <a:ln>
            <a:noFill/>
          </a:ln>
        </p:spPr>
        <p:txBody>
          <a:bodyPr wrap="square" lIns="89997" tIns="44998" rIns="89997" bIns="44998" anchorCtr="0" compatLnSpc="0">
            <a:spAutoFit/>
          </a:bodyPr>
          <a:lstStyle/>
          <a:p>
            <a:pPr algn="ctr" hangingPunct="0"/>
            <a:r>
              <a:rPr lang="en-US" b="1" dirty="0" smtClean="0">
                <a:ea typeface="Noto Sans CJK SC" pitchFamily="2"/>
                <a:cs typeface="Lohit Devanagari" pitchFamily="2"/>
              </a:rPr>
              <a:t>How Preferences are Computed? </a:t>
            </a:r>
          </a:p>
        </p:txBody>
      </p:sp>
      <p:sp>
        <p:nvSpPr>
          <p:cNvPr id="6" name="TextBox 5"/>
          <p:cNvSpPr txBox="1"/>
          <p:nvPr/>
        </p:nvSpPr>
        <p:spPr>
          <a:xfrm>
            <a:off x="259454" y="591561"/>
            <a:ext cx="9071322" cy="4771772"/>
          </a:xfrm>
          <a:prstGeom prst="rect">
            <a:avLst/>
          </a:prstGeom>
          <a:noFill/>
          <a:ln>
            <a:noFill/>
          </a:ln>
        </p:spPr>
        <p:txBody>
          <a:bodyPr wrap="square" lIns="89997" tIns="44998" rIns="89997" bIns="44998" anchorCtr="0" compatLnSpc="0">
            <a:spAutoFit/>
          </a:bodyPr>
          <a:lstStyle/>
          <a:p>
            <a:pPr algn="just" hangingPunct="0"/>
            <a:r>
              <a:rPr lang="en-US" sz="1300" b="1" dirty="0" smtClean="0">
                <a:ea typeface="Noto Sans CJK SC" pitchFamily="2"/>
                <a:cs typeface="Lohit Devanagari" pitchFamily="2"/>
              </a:rPr>
              <a:t>Rent Period Preference</a:t>
            </a:r>
            <a:r>
              <a:rPr lang="en-US" sz="1300" dirty="0" smtClean="0">
                <a:ea typeface="Noto Sans CJK SC" pitchFamily="2"/>
                <a:cs typeface="Lohit Devanagari" pitchFamily="2"/>
              </a:rPr>
              <a:t>:</a:t>
            </a:r>
            <a:r>
              <a:rPr lang="en-US" sz="1300" i="1" dirty="0" smtClean="0">
                <a:ea typeface="Noto Sans CJK SC" pitchFamily="2"/>
                <a:cs typeface="Lohit Devanagari" pitchFamily="2"/>
              </a:rPr>
              <a:t> </a:t>
            </a:r>
          </a:p>
          <a:p>
            <a:pPr marL="285750" indent="-285750" algn="just" hangingPunct="0">
              <a:buFont typeface="Wingdings" panose="05000000000000000000" pitchFamily="2" charset="2"/>
              <a:buChar char="Ø"/>
            </a:pPr>
            <a:r>
              <a:rPr lang="en-US" sz="1300" dirty="0" smtClean="0">
                <a:ea typeface="Noto Sans CJK SC" pitchFamily="2"/>
                <a:cs typeface="Lohit Devanagari" pitchFamily="2"/>
              </a:rPr>
              <a:t>Possible values are </a:t>
            </a:r>
            <a:r>
              <a:rPr lang="en-US" sz="1300" i="1" dirty="0" smtClean="0">
                <a:ea typeface="Noto Sans CJK SC" pitchFamily="2"/>
                <a:cs typeface="Lohit Devanagari" pitchFamily="2"/>
              </a:rPr>
              <a:t>{</a:t>
            </a:r>
            <a:r>
              <a:rPr lang="en-US" sz="1200" i="1" dirty="0">
                <a:ea typeface="Noto Sans CJK SC" pitchFamily="2"/>
                <a:cs typeface="Lohit Devanagari" pitchFamily="2"/>
              </a:rPr>
              <a:t>Don’t mind, [&lt;</a:t>
            </a:r>
            <a:r>
              <a:rPr lang="en-US" sz="1200" i="1" dirty="0" err="1">
                <a:ea typeface="Noto Sans CJK SC" pitchFamily="2"/>
                <a:cs typeface="Lohit Devanagari" pitchFamily="2"/>
              </a:rPr>
              <a:t>date_from</a:t>
            </a:r>
            <a:r>
              <a:rPr lang="en-US" sz="1200" i="1" dirty="0">
                <a:ea typeface="Noto Sans CJK SC" pitchFamily="2"/>
                <a:cs typeface="Lohit Devanagari" pitchFamily="2"/>
              </a:rPr>
              <a:t>&gt;, &lt;</a:t>
            </a:r>
            <a:r>
              <a:rPr lang="en-US" sz="1200" i="1" dirty="0" err="1">
                <a:ea typeface="Noto Sans CJK SC" pitchFamily="2"/>
                <a:cs typeface="Lohit Devanagari" pitchFamily="2"/>
              </a:rPr>
              <a:t>date_to</a:t>
            </a:r>
            <a:r>
              <a:rPr lang="en-US" sz="1200" i="1" dirty="0">
                <a:ea typeface="Noto Sans CJK SC" pitchFamily="2"/>
                <a:cs typeface="Lohit Devanagari" pitchFamily="2"/>
              </a:rPr>
              <a:t>&gt;]</a:t>
            </a:r>
            <a:r>
              <a:rPr lang="en-US" sz="1300" i="1" dirty="0" smtClean="0">
                <a:ea typeface="Noto Sans CJK SC" pitchFamily="2"/>
                <a:cs typeface="Lohit Devanagari" pitchFamily="2"/>
              </a:rPr>
              <a:t>}</a:t>
            </a:r>
          </a:p>
          <a:p>
            <a:pPr marL="285750" indent="-285750" algn="just" hangingPunct="0">
              <a:buFont typeface="Wingdings" panose="05000000000000000000" pitchFamily="2" charset="2"/>
              <a:buChar char="Ø"/>
            </a:pPr>
            <a:r>
              <a:rPr lang="en-US" sz="1300" dirty="0">
                <a:ea typeface="Noto Sans CJK SC" pitchFamily="2"/>
                <a:cs typeface="Lohit Devanagari" pitchFamily="2"/>
              </a:rPr>
              <a:t>TCNs can select either “Don’t mind” or </a:t>
            </a:r>
            <a:r>
              <a:rPr lang="en-US" sz="1300" dirty="0" smtClean="0">
                <a:ea typeface="Noto Sans CJK SC" pitchFamily="2"/>
                <a:cs typeface="Lohit Devanagari" pitchFamily="2"/>
              </a:rPr>
              <a:t>a period such as from 15/03/2021 to 15/09/2021.</a:t>
            </a:r>
          </a:p>
          <a:p>
            <a:pPr marL="285750" indent="-285750" algn="just" hangingPunct="0">
              <a:buFont typeface="Wingdings" panose="05000000000000000000" pitchFamily="2" charset="2"/>
              <a:buChar char="Ø"/>
            </a:pPr>
            <a:r>
              <a:rPr lang="en-US" sz="1300" dirty="0" smtClean="0">
                <a:ea typeface="Noto Sans CJK SC" pitchFamily="2"/>
                <a:cs typeface="Lohit Devanagari" pitchFamily="2"/>
              </a:rPr>
              <a:t>TCNs will be similar as much as they have a rent period in common. For example, if two TCNs prefer the exact same period, then they will be perfectly similar in terms of Rent preference. If two TCNs have zero common period, then they will not be a match. Shortly, the more rent period two TCNs have in common, the more similar they will be. </a:t>
            </a:r>
            <a:endParaRPr lang="en-US" sz="1300" dirty="0">
              <a:ea typeface="Noto Sans CJK SC" pitchFamily="2"/>
              <a:cs typeface="Lohit Devanagari" pitchFamily="2"/>
            </a:endParaRPr>
          </a:p>
          <a:p>
            <a:pPr marL="285750" indent="-285750" algn="just" hangingPunct="0">
              <a:buFont typeface="Wingdings" panose="05000000000000000000" pitchFamily="2" charset="2"/>
              <a:buChar char="Ø"/>
            </a:pPr>
            <a:r>
              <a:rPr lang="en-US" sz="1300" dirty="0" smtClean="0">
                <a:ea typeface="Noto Sans CJK SC" pitchFamily="2"/>
                <a:cs typeface="Lohit Devanagari" pitchFamily="2"/>
              </a:rPr>
              <a:t>For example, </a:t>
            </a:r>
            <a:r>
              <a:rPr lang="en-US" sz="1300" b="1" dirty="0" smtClean="0">
                <a:ea typeface="Noto Sans CJK SC" pitchFamily="2"/>
                <a:cs typeface="Lohit Devanagari" pitchFamily="2"/>
              </a:rPr>
              <a:t>TCN1_Rent_Preference</a:t>
            </a:r>
            <a:r>
              <a:rPr lang="en-US" sz="1300" dirty="0" smtClean="0">
                <a:ea typeface="Noto Sans CJK SC" pitchFamily="2"/>
                <a:cs typeface="Lohit Devanagari" pitchFamily="2"/>
              </a:rPr>
              <a:t> = [15/03/2021 - 15/09/2021] -&gt; this means TCN1 prefers people who also prefer to rent apartment for his/her specified period. </a:t>
            </a:r>
            <a:r>
              <a:rPr lang="en-US" sz="1300" b="1" dirty="0" smtClean="0">
                <a:ea typeface="Noto Sans CJK SC" pitchFamily="2"/>
                <a:cs typeface="Lohit Devanagari" pitchFamily="2"/>
              </a:rPr>
              <a:t>TCN2_Rent_Preference</a:t>
            </a:r>
            <a:r>
              <a:rPr lang="en-US" sz="1300" dirty="0" smtClean="0">
                <a:ea typeface="Noto Sans CJK SC" pitchFamily="2"/>
                <a:cs typeface="Lohit Devanagari" pitchFamily="2"/>
              </a:rPr>
              <a:t> = </a:t>
            </a:r>
            <a:r>
              <a:rPr lang="en-US" sz="1300" dirty="0">
                <a:ea typeface="Noto Sans CJK SC" pitchFamily="2"/>
                <a:cs typeface="Lohit Devanagari" pitchFamily="2"/>
              </a:rPr>
              <a:t>[15/03/2021 - 15/09/2021</a:t>
            </a:r>
            <a:r>
              <a:rPr lang="en-US" sz="1300" dirty="0" smtClean="0">
                <a:ea typeface="Noto Sans CJK SC" pitchFamily="2"/>
                <a:cs typeface="Lohit Devanagari" pitchFamily="2"/>
              </a:rPr>
              <a:t>] and </a:t>
            </a:r>
            <a:r>
              <a:rPr lang="en-US" sz="1300" b="1" dirty="0" smtClean="0">
                <a:ea typeface="Noto Sans CJK SC" pitchFamily="2"/>
                <a:cs typeface="Lohit Devanagari" pitchFamily="2"/>
              </a:rPr>
              <a:t>TCN3_Rent_Preference</a:t>
            </a:r>
            <a:r>
              <a:rPr lang="en-US" sz="1300" dirty="0" smtClean="0">
                <a:ea typeface="Noto Sans CJK SC" pitchFamily="2"/>
                <a:cs typeface="Lohit Devanagari" pitchFamily="2"/>
              </a:rPr>
              <a:t> </a:t>
            </a:r>
            <a:r>
              <a:rPr lang="en-US" sz="1300" dirty="0">
                <a:ea typeface="Noto Sans CJK SC" pitchFamily="2"/>
                <a:cs typeface="Lohit Devanagari" pitchFamily="2"/>
              </a:rPr>
              <a:t>= [15/03/2021 - </a:t>
            </a:r>
            <a:r>
              <a:rPr lang="en-US" sz="1300" dirty="0" smtClean="0">
                <a:ea typeface="Noto Sans CJK SC" pitchFamily="2"/>
                <a:cs typeface="Lohit Devanagari" pitchFamily="2"/>
              </a:rPr>
              <a:t>15/06/2021]. TCN1 and TCN2 will be a perfect match but TCN1 and TCN3 will be similar as well since they have a common rent period (from 15/03/2021 to 15/06/2021). </a:t>
            </a:r>
          </a:p>
          <a:p>
            <a:pPr marL="285750" indent="-285750" algn="just" hangingPunct="0">
              <a:buFont typeface="Wingdings" panose="05000000000000000000" pitchFamily="2" charset="2"/>
              <a:buChar char="Ø"/>
            </a:pPr>
            <a:r>
              <a:rPr lang="en-US" sz="1300" dirty="0" smtClean="0">
                <a:ea typeface="Noto Sans CJK SC" pitchFamily="2"/>
                <a:cs typeface="Lohit Devanagari" pitchFamily="2"/>
              </a:rPr>
              <a:t>If </a:t>
            </a:r>
            <a:r>
              <a:rPr lang="en-US" sz="1300" b="1" dirty="0" smtClean="0">
                <a:ea typeface="Noto Sans CJK SC" pitchFamily="2"/>
                <a:cs typeface="Lohit Devanagari" pitchFamily="2"/>
              </a:rPr>
              <a:t>TCN1_Rent_Preference</a:t>
            </a:r>
            <a:r>
              <a:rPr lang="en-US" sz="1300" dirty="0" smtClean="0">
                <a:ea typeface="Noto Sans CJK SC" pitchFamily="2"/>
                <a:cs typeface="Lohit Devanagari" pitchFamily="2"/>
              </a:rPr>
              <a:t> = </a:t>
            </a:r>
            <a:r>
              <a:rPr lang="en-US" sz="1300" i="1" dirty="0" smtClean="0">
                <a:ea typeface="Noto Sans CJK SC" pitchFamily="2"/>
                <a:cs typeface="Lohit Devanagari" pitchFamily="2"/>
              </a:rPr>
              <a:t>Don’t mind</a:t>
            </a:r>
            <a:r>
              <a:rPr lang="en-US" sz="1300" dirty="0" smtClean="0">
                <a:ea typeface="Noto Sans CJK SC" pitchFamily="2"/>
                <a:cs typeface="Lohit Devanagari" pitchFamily="2"/>
              </a:rPr>
              <a:t>, TCN1 will like everyone regardless of their rent preference. </a:t>
            </a:r>
          </a:p>
          <a:p>
            <a:pPr algn="just" hangingPunct="0"/>
            <a:r>
              <a:rPr lang="en-US" sz="1300" dirty="0" smtClean="0">
                <a:ea typeface="Noto Sans CJK SC" pitchFamily="2"/>
                <a:cs typeface="Lohit Devanagari" pitchFamily="2"/>
              </a:rPr>
              <a:t> </a:t>
            </a:r>
          </a:p>
          <a:p>
            <a:pPr algn="just" hangingPunct="0"/>
            <a:r>
              <a:rPr lang="en-US" sz="1300" b="1" dirty="0" smtClean="0">
                <a:ea typeface="Noto Sans CJK SC" pitchFamily="2"/>
                <a:cs typeface="Lohit Devanagari" pitchFamily="2"/>
              </a:rPr>
              <a:t>Share With Preference (works same as Rent Period Preference but here TCNs select numbers instead of dates)</a:t>
            </a:r>
            <a:r>
              <a:rPr lang="en-US" sz="1300" dirty="0" smtClean="0">
                <a:ea typeface="Noto Sans CJK SC" pitchFamily="2"/>
                <a:cs typeface="Lohit Devanagari" pitchFamily="2"/>
              </a:rPr>
              <a:t>:</a:t>
            </a:r>
            <a:r>
              <a:rPr lang="en-US" sz="1300" i="1" dirty="0" smtClean="0">
                <a:ea typeface="Noto Sans CJK SC" pitchFamily="2"/>
                <a:cs typeface="Lohit Devanagari" pitchFamily="2"/>
              </a:rPr>
              <a:t> </a:t>
            </a:r>
            <a:endParaRPr lang="en-US" sz="1300" i="1" dirty="0">
              <a:ea typeface="Noto Sans CJK SC" pitchFamily="2"/>
              <a:cs typeface="Lohit Devanagari" pitchFamily="2"/>
            </a:endParaRPr>
          </a:p>
          <a:p>
            <a:pPr marL="285750" indent="-285750" algn="just" hangingPunct="0">
              <a:buFont typeface="Wingdings" panose="05000000000000000000" pitchFamily="2" charset="2"/>
              <a:buChar char="Ø"/>
            </a:pPr>
            <a:r>
              <a:rPr lang="en-US" sz="1300" dirty="0">
                <a:ea typeface="Noto Sans CJK SC" pitchFamily="2"/>
                <a:cs typeface="Lohit Devanagari" pitchFamily="2"/>
              </a:rPr>
              <a:t>Possible values are </a:t>
            </a:r>
            <a:r>
              <a:rPr lang="en-US" sz="1300" i="1" dirty="0" smtClean="0">
                <a:ea typeface="Noto Sans CJK SC" pitchFamily="2"/>
                <a:cs typeface="Lohit Devanagari" pitchFamily="2"/>
              </a:rPr>
              <a:t>{</a:t>
            </a:r>
            <a:r>
              <a:rPr lang="en-US" sz="1300" i="1" dirty="0">
                <a:ea typeface="Noto Sans CJK SC" pitchFamily="2"/>
                <a:cs typeface="Lohit Devanagari" pitchFamily="2"/>
              </a:rPr>
              <a:t>Don’t mind, [&lt;</a:t>
            </a:r>
            <a:r>
              <a:rPr lang="en-US" sz="1300" i="1" dirty="0" err="1">
                <a:ea typeface="Noto Sans CJK SC" pitchFamily="2"/>
                <a:cs typeface="Lohit Devanagari" pitchFamily="2"/>
              </a:rPr>
              <a:t>number_minimum</a:t>
            </a:r>
            <a:r>
              <a:rPr lang="en-US" sz="1300" i="1" dirty="0">
                <a:ea typeface="Noto Sans CJK SC" pitchFamily="2"/>
                <a:cs typeface="Lohit Devanagari" pitchFamily="2"/>
              </a:rPr>
              <a:t>&gt;, &lt;</a:t>
            </a:r>
            <a:r>
              <a:rPr lang="en-US" sz="1300" i="1" dirty="0" err="1">
                <a:ea typeface="Noto Sans CJK SC" pitchFamily="2"/>
                <a:cs typeface="Lohit Devanagari" pitchFamily="2"/>
              </a:rPr>
              <a:t>number_maximum</a:t>
            </a:r>
            <a:r>
              <a:rPr lang="en-US" sz="1300" i="1" dirty="0">
                <a:ea typeface="Noto Sans CJK SC" pitchFamily="2"/>
                <a:cs typeface="Lohit Devanagari" pitchFamily="2"/>
              </a:rPr>
              <a:t>&gt;]</a:t>
            </a:r>
            <a:r>
              <a:rPr lang="en-US" sz="1300" i="1" dirty="0" smtClean="0">
                <a:ea typeface="Noto Sans CJK SC" pitchFamily="2"/>
                <a:cs typeface="Lohit Devanagari" pitchFamily="2"/>
              </a:rPr>
              <a:t>}</a:t>
            </a:r>
            <a:endParaRPr lang="en-US" sz="1300" i="1" dirty="0">
              <a:ea typeface="Noto Sans CJK SC" pitchFamily="2"/>
              <a:cs typeface="Lohit Devanagari" pitchFamily="2"/>
            </a:endParaRPr>
          </a:p>
          <a:p>
            <a:pPr marL="285750" indent="-285750" algn="just" hangingPunct="0">
              <a:buFont typeface="Wingdings" panose="05000000000000000000" pitchFamily="2" charset="2"/>
              <a:buChar char="Ø"/>
            </a:pPr>
            <a:r>
              <a:rPr lang="en-US" sz="1300" dirty="0">
                <a:ea typeface="Noto Sans CJK SC" pitchFamily="2"/>
                <a:cs typeface="Lohit Devanagari" pitchFamily="2"/>
              </a:rPr>
              <a:t>TCNs can select either “Don’t mind” or a period such as from </a:t>
            </a:r>
            <a:r>
              <a:rPr lang="en-US" sz="1300" dirty="0" smtClean="0">
                <a:ea typeface="Noto Sans CJK SC" pitchFamily="2"/>
                <a:cs typeface="Lohit Devanagari" pitchFamily="2"/>
              </a:rPr>
              <a:t>2 to 4.</a:t>
            </a:r>
          </a:p>
          <a:p>
            <a:pPr marL="285750" indent="-285750" algn="just" hangingPunct="0">
              <a:buFont typeface="Wingdings" panose="05000000000000000000" pitchFamily="2" charset="2"/>
              <a:buChar char="Ø"/>
            </a:pPr>
            <a:r>
              <a:rPr lang="en-US" sz="1300" dirty="0">
                <a:ea typeface="Noto Sans CJK SC" pitchFamily="2"/>
                <a:cs typeface="Lohit Devanagari" pitchFamily="2"/>
              </a:rPr>
              <a:t>TCNs will be similar as much as they have a </a:t>
            </a:r>
            <a:r>
              <a:rPr lang="en-US" sz="1300" dirty="0" smtClean="0">
                <a:ea typeface="Noto Sans CJK SC" pitchFamily="2"/>
                <a:cs typeface="Lohit Devanagari" pitchFamily="2"/>
              </a:rPr>
              <a:t>range in </a:t>
            </a:r>
            <a:r>
              <a:rPr lang="en-US" sz="1300" dirty="0">
                <a:ea typeface="Noto Sans CJK SC" pitchFamily="2"/>
                <a:cs typeface="Lohit Devanagari" pitchFamily="2"/>
              </a:rPr>
              <a:t>common. For example, if two TCNs prefer the exact </a:t>
            </a:r>
            <a:r>
              <a:rPr lang="en-US" sz="1300" dirty="0" smtClean="0">
                <a:ea typeface="Noto Sans CJK SC" pitchFamily="2"/>
                <a:cs typeface="Lohit Devanagari" pitchFamily="2"/>
              </a:rPr>
              <a:t>same range, </a:t>
            </a:r>
            <a:r>
              <a:rPr lang="en-US" sz="1300" dirty="0">
                <a:ea typeface="Noto Sans CJK SC" pitchFamily="2"/>
                <a:cs typeface="Lohit Devanagari" pitchFamily="2"/>
              </a:rPr>
              <a:t>then they will be perfectly similar in terms of </a:t>
            </a:r>
            <a:r>
              <a:rPr lang="en-US" sz="1300" dirty="0" err="1" smtClean="0">
                <a:ea typeface="Noto Sans CJK SC" pitchFamily="2"/>
                <a:cs typeface="Lohit Devanagari" pitchFamily="2"/>
              </a:rPr>
              <a:t>SahreWith</a:t>
            </a:r>
            <a:r>
              <a:rPr lang="en-US" sz="1300" dirty="0" smtClean="0">
                <a:ea typeface="Noto Sans CJK SC" pitchFamily="2"/>
                <a:cs typeface="Lohit Devanagari" pitchFamily="2"/>
              </a:rPr>
              <a:t> preference</a:t>
            </a:r>
            <a:r>
              <a:rPr lang="en-US" sz="1300" dirty="0">
                <a:ea typeface="Noto Sans CJK SC" pitchFamily="2"/>
                <a:cs typeface="Lohit Devanagari" pitchFamily="2"/>
              </a:rPr>
              <a:t>. If two TCNs have zero common period, then they will not be a match. Shortly, the more </a:t>
            </a:r>
            <a:r>
              <a:rPr lang="en-US" sz="1300" dirty="0" smtClean="0">
                <a:ea typeface="Noto Sans CJK SC" pitchFamily="2"/>
                <a:cs typeface="Lohit Devanagari" pitchFamily="2"/>
              </a:rPr>
              <a:t>range </a:t>
            </a:r>
            <a:r>
              <a:rPr lang="en-US" sz="1300" dirty="0">
                <a:ea typeface="Noto Sans CJK SC" pitchFamily="2"/>
                <a:cs typeface="Lohit Devanagari" pitchFamily="2"/>
              </a:rPr>
              <a:t>two TCNs have in common, the more similar they will be. </a:t>
            </a:r>
          </a:p>
          <a:p>
            <a:pPr marL="285750" indent="-285750" algn="just" hangingPunct="0">
              <a:buFont typeface="Wingdings" panose="05000000000000000000" pitchFamily="2" charset="2"/>
              <a:buChar char="Ø"/>
            </a:pPr>
            <a:r>
              <a:rPr lang="en-US" sz="1300" dirty="0">
                <a:ea typeface="Noto Sans CJK SC" pitchFamily="2"/>
                <a:cs typeface="Lohit Devanagari" pitchFamily="2"/>
              </a:rPr>
              <a:t>For example, </a:t>
            </a:r>
            <a:r>
              <a:rPr lang="en-US" sz="1300" b="1" dirty="0" smtClean="0">
                <a:ea typeface="Noto Sans CJK SC" pitchFamily="2"/>
                <a:cs typeface="Lohit Devanagari" pitchFamily="2"/>
              </a:rPr>
              <a:t>TCN1_ShareWith_Preference</a:t>
            </a:r>
            <a:r>
              <a:rPr lang="en-US" sz="1300" dirty="0" smtClean="0">
                <a:ea typeface="Noto Sans CJK SC" pitchFamily="2"/>
                <a:cs typeface="Lohit Devanagari" pitchFamily="2"/>
              </a:rPr>
              <a:t> </a:t>
            </a:r>
            <a:r>
              <a:rPr lang="en-US" sz="1300" dirty="0">
                <a:ea typeface="Noto Sans CJK SC" pitchFamily="2"/>
                <a:cs typeface="Lohit Devanagari" pitchFamily="2"/>
              </a:rPr>
              <a:t>= </a:t>
            </a:r>
            <a:r>
              <a:rPr lang="en-US" sz="1300" dirty="0" smtClean="0">
                <a:ea typeface="Noto Sans CJK SC" pitchFamily="2"/>
                <a:cs typeface="Lohit Devanagari" pitchFamily="2"/>
              </a:rPr>
              <a:t>[2-4] </a:t>
            </a:r>
            <a:r>
              <a:rPr lang="en-US" sz="1300" dirty="0">
                <a:ea typeface="Noto Sans CJK SC" pitchFamily="2"/>
                <a:cs typeface="Lohit Devanagari" pitchFamily="2"/>
              </a:rPr>
              <a:t>-&gt; this means TCN1 prefers people who also prefer to </a:t>
            </a:r>
            <a:r>
              <a:rPr lang="en-US" sz="1300" dirty="0" smtClean="0">
                <a:ea typeface="Noto Sans CJK SC" pitchFamily="2"/>
                <a:cs typeface="Lohit Devanagari" pitchFamily="2"/>
              </a:rPr>
              <a:t>share the apartment with his/her </a:t>
            </a:r>
            <a:r>
              <a:rPr lang="en-US" sz="1300" dirty="0">
                <a:ea typeface="Noto Sans CJK SC" pitchFamily="2"/>
                <a:cs typeface="Lohit Devanagari" pitchFamily="2"/>
              </a:rPr>
              <a:t>specified </a:t>
            </a:r>
            <a:r>
              <a:rPr lang="en-US" sz="1300" dirty="0" smtClean="0">
                <a:ea typeface="Noto Sans CJK SC" pitchFamily="2"/>
                <a:cs typeface="Lohit Devanagari" pitchFamily="2"/>
              </a:rPr>
              <a:t>amount of people. </a:t>
            </a:r>
            <a:r>
              <a:rPr lang="en-US" sz="1300" b="1" dirty="0" smtClean="0">
                <a:ea typeface="Noto Sans CJK SC" pitchFamily="2"/>
                <a:cs typeface="Lohit Devanagari" pitchFamily="2"/>
              </a:rPr>
              <a:t>TCN2_ShareWith_Preference</a:t>
            </a:r>
            <a:r>
              <a:rPr lang="en-US" sz="1300" dirty="0" smtClean="0">
                <a:ea typeface="Noto Sans CJK SC" pitchFamily="2"/>
                <a:cs typeface="Lohit Devanagari" pitchFamily="2"/>
              </a:rPr>
              <a:t> </a:t>
            </a:r>
            <a:r>
              <a:rPr lang="en-US" sz="1300" dirty="0">
                <a:ea typeface="Noto Sans CJK SC" pitchFamily="2"/>
                <a:cs typeface="Lohit Devanagari" pitchFamily="2"/>
              </a:rPr>
              <a:t>= </a:t>
            </a:r>
            <a:r>
              <a:rPr lang="en-US" sz="1300" dirty="0" smtClean="0">
                <a:ea typeface="Noto Sans CJK SC" pitchFamily="2"/>
                <a:cs typeface="Lohit Devanagari" pitchFamily="2"/>
              </a:rPr>
              <a:t>[2-4] </a:t>
            </a:r>
            <a:r>
              <a:rPr lang="en-US" sz="1300" dirty="0">
                <a:ea typeface="Noto Sans CJK SC" pitchFamily="2"/>
                <a:cs typeface="Lohit Devanagari" pitchFamily="2"/>
              </a:rPr>
              <a:t>and </a:t>
            </a:r>
            <a:r>
              <a:rPr lang="en-US" sz="1300" b="1" dirty="0" smtClean="0">
                <a:ea typeface="Noto Sans CJK SC" pitchFamily="2"/>
                <a:cs typeface="Lohit Devanagari" pitchFamily="2"/>
              </a:rPr>
              <a:t>TCN3_ShareWith_Preference</a:t>
            </a:r>
            <a:r>
              <a:rPr lang="en-US" sz="1300" dirty="0" smtClean="0">
                <a:ea typeface="Noto Sans CJK SC" pitchFamily="2"/>
                <a:cs typeface="Lohit Devanagari" pitchFamily="2"/>
              </a:rPr>
              <a:t> </a:t>
            </a:r>
            <a:r>
              <a:rPr lang="en-US" sz="1300" dirty="0">
                <a:ea typeface="Noto Sans CJK SC" pitchFamily="2"/>
                <a:cs typeface="Lohit Devanagari" pitchFamily="2"/>
              </a:rPr>
              <a:t>= </a:t>
            </a:r>
            <a:r>
              <a:rPr lang="en-US" sz="1300" dirty="0" smtClean="0">
                <a:ea typeface="Noto Sans CJK SC" pitchFamily="2"/>
                <a:cs typeface="Lohit Devanagari" pitchFamily="2"/>
              </a:rPr>
              <a:t>[1-2]. </a:t>
            </a:r>
            <a:r>
              <a:rPr lang="en-US" sz="1300" dirty="0">
                <a:ea typeface="Noto Sans CJK SC" pitchFamily="2"/>
                <a:cs typeface="Lohit Devanagari" pitchFamily="2"/>
              </a:rPr>
              <a:t>TCN1 and TCN2 will be a perfect match but TCN1 and TCN3 will be similar as well since they have a common </a:t>
            </a:r>
            <a:r>
              <a:rPr lang="en-US" sz="1300" dirty="0" smtClean="0">
                <a:ea typeface="Noto Sans CJK SC" pitchFamily="2"/>
                <a:cs typeface="Lohit Devanagari" pitchFamily="2"/>
              </a:rPr>
              <a:t>range (from 1 to 2). </a:t>
            </a:r>
            <a:endParaRPr lang="en-US" sz="1300" dirty="0">
              <a:ea typeface="Noto Sans CJK SC" pitchFamily="2"/>
              <a:cs typeface="Lohit Devanagari" pitchFamily="2"/>
            </a:endParaRPr>
          </a:p>
          <a:p>
            <a:pPr marL="285750" indent="-285750" algn="just" hangingPunct="0">
              <a:buFont typeface="Wingdings" panose="05000000000000000000" pitchFamily="2" charset="2"/>
              <a:buChar char="Ø"/>
            </a:pPr>
            <a:r>
              <a:rPr lang="en-US" sz="1300" dirty="0">
                <a:ea typeface="Noto Sans CJK SC" pitchFamily="2"/>
                <a:cs typeface="Lohit Devanagari" pitchFamily="2"/>
              </a:rPr>
              <a:t>If </a:t>
            </a:r>
            <a:r>
              <a:rPr lang="en-US" sz="1300" b="1" dirty="0" smtClean="0">
                <a:ea typeface="Noto Sans CJK SC" pitchFamily="2"/>
                <a:cs typeface="Lohit Devanagari" pitchFamily="2"/>
              </a:rPr>
              <a:t>TCN1_ShareWith_Preference</a:t>
            </a:r>
            <a:r>
              <a:rPr lang="en-US" sz="1300" dirty="0" smtClean="0">
                <a:ea typeface="Noto Sans CJK SC" pitchFamily="2"/>
                <a:cs typeface="Lohit Devanagari" pitchFamily="2"/>
              </a:rPr>
              <a:t> </a:t>
            </a:r>
            <a:r>
              <a:rPr lang="en-US" sz="1300" dirty="0">
                <a:ea typeface="Noto Sans CJK SC" pitchFamily="2"/>
                <a:cs typeface="Lohit Devanagari" pitchFamily="2"/>
              </a:rPr>
              <a:t>= </a:t>
            </a:r>
            <a:r>
              <a:rPr lang="en-US" sz="1300" i="1" dirty="0">
                <a:ea typeface="Noto Sans CJK SC" pitchFamily="2"/>
                <a:cs typeface="Lohit Devanagari" pitchFamily="2"/>
              </a:rPr>
              <a:t>Don’t mind</a:t>
            </a:r>
            <a:r>
              <a:rPr lang="en-US" sz="1300" dirty="0">
                <a:ea typeface="Noto Sans CJK SC" pitchFamily="2"/>
                <a:cs typeface="Lohit Devanagari" pitchFamily="2"/>
              </a:rPr>
              <a:t>, TCN1 will like everyone regardless of their rent preference. </a:t>
            </a:r>
          </a:p>
          <a:p>
            <a:pPr marL="285750" indent="-285750" algn="just" hangingPunct="0">
              <a:buFont typeface="Wingdings" panose="05000000000000000000" pitchFamily="2" charset="2"/>
              <a:buChar char="Ø"/>
            </a:pPr>
            <a:endParaRPr lang="en-US" sz="1300" dirty="0">
              <a:ea typeface="Noto Sans CJK SC" pitchFamily="2"/>
              <a:cs typeface="Lohit Devanagari" pitchFamily="2"/>
            </a:endParaRPr>
          </a:p>
        </p:txBody>
      </p:sp>
    </p:spTree>
    <p:extLst>
      <p:ext uri="{BB962C8B-B14F-4D97-AF65-F5344CB8AC3E}">
        <p14:creationId xmlns:p14="http://schemas.microsoft.com/office/powerpoint/2010/main" val="4251498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lvl="0"/>
            <a:fld id="{16101807-FE44-47AE-BE5E-244B8D393D86}" type="slidenum">
              <a:t>7</a:t>
            </a:fld>
            <a:endParaRPr lang="en-US" dirty="0"/>
          </a:p>
        </p:txBody>
      </p:sp>
      <p:sp>
        <p:nvSpPr>
          <p:cNvPr id="4" name="TextBox 3"/>
          <p:cNvSpPr txBox="1"/>
          <p:nvPr/>
        </p:nvSpPr>
        <p:spPr>
          <a:xfrm>
            <a:off x="0" y="138787"/>
            <a:ext cx="9071322" cy="372683"/>
          </a:xfrm>
          <a:prstGeom prst="rect">
            <a:avLst/>
          </a:prstGeom>
          <a:noFill/>
          <a:ln>
            <a:noFill/>
          </a:ln>
        </p:spPr>
        <p:txBody>
          <a:bodyPr wrap="square" lIns="89997" tIns="44998" rIns="89997" bIns="44998" anchorCtr="0" compatLnSpc="0">
            <a:spAutoFit/>
          </a:bodyPr>
          <a:lstStyle/>
          <a:p>
            <a:pPr algn="ctr" hangingPunct="0"/>
            <a:r>
              <a:rPr lang="en-US" b="1" dirty="0" smtClean="0">
                <a:ea typeface="Noto Sans CJK SC" pitchFamily="2"/>
                <a:cs typeface="Lohit Devanagari" pitchFamily="2"/>
              </a:rPr>
              <a:t>CHC Weights</a:t>
            </a:r>
            <a:endParaRPr lang="en-US" b="1" dirty="0">
              <a:ea typeface="Noto Sans CJK SC" pitchFamily="2"/>
              <a:cs typeface="Lohit Devanagari" pitchFamily="2"/>
            </a:endParaRPr>
          </a:p>
        </p:txBody>
      </p:sp>
      <p:sp>
        <p:nvSpPr>
          <p:cNvPr id="6" name="TextBox 5"/>
          <p:cNvSpPr txBox="1"/>
          <p:nvPr/>
        </p:nvSpPr>
        <p:spPr>
          <a:xfrm>
            <a:off x="177705" y="660409"/>
            <a:ext cx="2384686" cy="1985368"/>
          </a:xfrm>
          <a:prstGeom prst="rect">
            <a:avLst/>
          </a:prstGeom>
          <a:noFill/>
          <a:ln>
            <a:noFill/>
          </a:ln>
        </p:spPr>
        <p:txBody>
          <a:bodyPr wrap="square" lIns="89997" tIns="44998" rIns="89997" bIns="44998" anchorCtr="0" compatLnSpc="0">
            <a:spAutoFit/>
          </a:bodyPr>
          <a:lstStyle/>
          <a:p>
            <a:r>
              <a:rPr lang="en-US" sz="1100" b="1" dirty="0" smtClean="0">
                <a:ea typeface="Noto Sans CJK SC" pitchFamily="2"/>
                <a:cs typeface="Lohit Devanagari" pitchFamily="2"/>
              </a:rPr>
              <a:t>Weights </a:t>
            </a:r>
            <a:r>
              <a:rPr lang="en-US" sz="1100" b="1" dirty="0">
                <a:ea typeface="Noto Sans CJK SC" pitchFamily="2"/>
                <a:cs typeface="Lohit Devanagari" pitchFamily="2"/>
              </a:rPr>
              <a:t>of </a:t>
            </a:r>
            <a:r>
              <a:rPr lang="en-US" sz="1100" b="1" dirty="0" smtClean="0">
                <a:ea typeface="Noto Sans CJK SC" pitchFamily="2"/>
                <a:cs typeface="Lohit Devanagari" pitchFamily="2"/>
              </a:rPr>
              <a:t>Preferences</a:t>
            </a:r>
            <a:endParaRPr lang="en-US" sz="1100" b="1" dirty="0" smtClean="0"/>
          </a:p>
          <a:p>
            <a:r>
              <a:rPr lang="en-US" sz="1100" dirty="0" smtClean="0"/>
              <a:t>Age Preference: 10</a:t>
            </a:r>
          </a:p>
          <a:p>
            <a:r>
              <a:rPr lang="en-US" sz="1100" dirty="0" smtClean="0"/>
              <a:t>Gender </a:t>
            </a:r>
            <a:r>
              <a:rPr lang="en-US" sz="1100" dirty="0"/>
              <a:t>Preference</a:t>
            </a:r>
            <a:r>
              <a:rPr lang="en-US" sz="1100" dirty="0" smtClean="0"/>
              <a:t>: 9</a:t>
            </a:r>
          </a:p>
          <a:p>
            <a:r>
              <a:rPr lang="en-US" sz="1100" dirty="0"/>
              <a:t>Family Preference</a:t>
            </a:r>
            <a:r>
              <a:rPr lang="en-US" sz="1100" dirty="0" smtClean="0"/>
              <a:t>: 5</a:t>
            </a:r>
            <a:endParaRPr lang="en-US" sz="1100" dirty="0"/>
          </a:p>
          <a:p>
            <a:r>
              <a:rPr lang="en-US" sz="1100" dirty="0" smtClean="0"/>
              <a:t>Nationality</a:t>
            </a:r>
            <a:r>
              <a:rPr lang="en-US" sz="1100" dirty="0"/>
              <a:t> Preference</a:t>
            </a:r>
            <a:r>
              <a:rPr lang="en-US" sz="1100" dirty="0" smtClean="0"/>
              <a:t>: 8</a:t>
            </a:r>
          </a:p>
          <a:p>
            <a:r>
              <a:rPr lang="en-US" sz="1100" dirty="0"/>
              <a:t>Religion Preference</a:t>
            </a:r>
            <a:r>
              <a:rPr lang="en-US" sz="1100" dirty="0" smtClean="0"/>
              <a:t>: 6</a:t>
            </a:r>
            <a:endParaRPr lang="en-US" sz="1100" dirty="0"/>
          </a:p>
          <a:p>
            <a:r>
              <a:rPr lang="en-US" sz="1100" dirty="0" smtClean="0"/>
              <a:t>Ethnicity</a:t>
            </a:r>
            <a:r>
              <a:rPr lang="en-US" sz="1100" dirty="0"/>
              <a:t> Preference</a:t>
            </a:r>
            <a:r>
              <a:rPr lang="en-US" sz="1100" dirty="0" smtClean="0"/>
              <a:t>: 7</a:t>
            </a:r>
          </a:p>
          <a:p>
            <a:r>
              <a:rPr lang="en-US" sz="1100" dirty="0"/>
              <a:t>Location Preference</a:t>
            </a:r>
            <a:r>
              <a:rPr lang="en-US" sz="1100" dirty="0" smtClean="0"/>
              <a:t>: 2</a:t>
            </a:r>
            <a:endParaRPr lang="en-US" sz="1100" dirty="0"/>
          </a:p>
          <a:p>
            <a:r>
              <a:rPr lang="en-US" sz="1100" dirty="0" smtClean="0"/>
              <a:t>Accessibility</a:t>
            </a:r>
            <a:r>
              <a:rPr lang="en-US" sz="1100" dirty="0"/>
              <a:t> Preference</a:t>
            </a:r>
            <a:r>
              <a:rPr lang="en-US" sz="1100" dirty="0" smtClean="0"/>
              <a:t>: 3</a:t>
            </a:r>
          </a:p>
          <a:p>
            <a:r>
              <a:rPr lang="en-US" sz="1100" dirty="0" smtClean="0"/>
              <a:t>Rent </a:t>
            </a:r>
            <a:r>
              <a:rPr lang="en-US" sz="1100" dirty="0"/>
              <a:t>Period Preference</a:t>
            </a:r>
            <a:r>
              <a:rPr lang="en-US" sz="1100" dirty="0" smtClean="0"/>
              <a:t>: 1</a:t>
            </a:r>
            <a:endParaRPr lang="en-US" sz="1100" dirty="0"/>
          </a:p>
          <a:p>
            <a:r>
              <a:rPr lang="en-US" sz="1100" dirty="0" smtClean="0"/>
              <a:t>Share With</a:t>
            </a:r>
            <a:r>
              <a:rPr lang="en-US" sz="1100" dirty="0"/>
              <a:t> Preference</a:t>
            </a:r>
            <a:r>
              <a:rPr lang="en-US" sz="1100" dirty="0" smtClean="0"/>
              <a:t>: 4</a:t>
            </a:r>
          </a:p>
        </p:txBody>
      </p:sp>
      <p:sp>
        <p:nvSpPr>
          <p:cNvPr id="7" name="TextBox 6"/>
          <p:cNvSpPr txBox="1"/>
          <p:nvPr/>
        </p:nvSpPr>
        <p:spPr>
          <a:xfrm>
            <a:off x="4424734" y="660409"/>
            <a:ext cx="2384686" cy="1985368"/>
          </a:xfrm>
          <a:prstGeom prst="rect">
            <a:avLst/>
          </a:prstGeom>
          <a:noFill/>
          <a:ln>
            <a:noFill/>
          </a:ln>
        </p:spPr>
        <p:txBody>
          <a:bodyPr wrap="square" lIns="89997" tIns="44998" rIns="89997" bIns="44998" anchorCtr="0" compatLnSpc="0">
            <a:spAutoFit/>
          </a:bodyPr>
          <a:lstStyle/>
          <a:p>
            <a:r>
              <a:rPr lang="en-US" sz="1100" b="1" dirty="0" smtClean="0">
                <a:ea typeface="Noto Sans CJK SC" pitchFamily="2"/>
                <a:cs typeface="Lohit Devanagari" pitchFamily="2"/>
              </a:rPr>
              <a:t>Weights </a:t>
            </a:r>
            <a:r>
              <a:rPr lang="en-US" sz="1100" b="1" dirty="0">
                <a:ea typeface="Noto Sans CJK SC" pitchFamily="2"/>
                <a:cs typeface="Lohit Devanagari" pitchFamily="2"/>
              </a:rPr>
              <a:t>of </a:t>
            </a:r>
            <a:r>
              <a:rPr lang="en-US" sz="1100" b="1" dirty="0" smtClean="0">
                <a:ea typeface="Noto Sans CJK SC" pitchFamily="2"/>
                <a:cs typeface="Lohit Devanagari" pitchFamily="2"/>
              </a:rPr>
              <a:t>Preferences</a:t>
            </a:r>
            <a:endParaRPr lang="en-US" sz="1100" b="1" dirty="0" smtClean="0"/>
          </a:p>
          <a:p>
            <a:r>
              <a:rPr lang="en-US" sz="1100" dirty="0" smtClean="0"/>
              <a:t>Age Preference: </a:t>
            </a:r>
            <a:r>
              <a:rPr lang="en-US" sz="1100" dirty="0" smtClean="0"/>
              <a:t>10 -&gt; 18%</a:t>
            </a:r>
            <a:endParaRPr lang="en-US" sz="1100" dirty="0" smtClean="0"/>
          </a:p>
          <a:p>
            <a:r>
              <a:rPr lang="en-US" sz="1100" dirty="0" smtClean="0"/>
              <a:t>Gender </a:t>
            </a:r>
            <a:r>
              <a:rPr lang="en-US" sz="1100" dirty="0"/>
              <a:t>Preference</a:t>
            </a:r>
            <a:r>
              <a:rPr lang="en-US" sz="1100" dirty="0" smtClean="0"/>
              <a:t>: </a:t>
            </a:r>
            <a:r>
              <a:rPr lang="en-US" sz="1100" dirty="0" smtClean="0"/>
              <a:t>9 -&gt; 16%</a:t>
            </a:r>
            <a:endParaRPr lang="en-US" sz="1100" dirty="0" smtClean="0"/>
          </a:p>
          <a:p>
            <a:r>
              <a:rPr lang="en-US" sz="1100" dirty="0"/>
              <a:t>Family Preference</a:t>
            </a:r>
            <a:r>
              <a:rPr lang="en-US" sz="1100" dirty="0" smtClean="0"/>
              <a:t>: </a:t>
            </a:r>
            <a:r>
              <a:rPr lang="en-US" sz="1100" dirty="0" smtClean="0"/>
              <a:t>5 -&gt; 9%</a:t>
            </a:r>
            <a:endParaRPr lang="en-US" sz="1100" dirty="0"/>
          </a:p>
          <a:p>
            <a:r>
              <a:rPr lang="en-US" sz="1100" dirty="0" smtClean="0"/>
              <a:t>Nationality</a:t>
            </a:r>
            <a:r>
              <a:rPr lang="en-US" sz="1100" dirty="0"/>
              <a:t> Preference</a:t>
            </a:r>
            <a:r>
              <a:rPr lang="en-US" sz="1100" dirty="0" smtClean="0"/>
              <a:t>: </a:t>
            </a:r>
            <a:r>
              <a:rPr lang="en-US" sz="1100" dirty="0" smtClean="0"/>
              <a:t>8 -&gt; 15%</a:t>
            </a:r>
            <a:endParaRPr lang="en-US" sz="1100" dirty="0" smtClean="0"/>
          </a:p>
          <a:p>
            <a:r>
              <a:rPr lang="en-US" sz="1100" dirty="0"/>
              <a:t>Religion Preference</a:t>
            </a:r>
            <a:r>
              <a:rPr lang="en-US" sz="1100" dirty="0" smtClean="0"/>
              <a:t>: </a:t>
            </a:r>
            <a:r>
              <a:rPr lang="en-US" sz="1100" dirty="0" smtClean="0"/>
              <a:t>6 -&gt; 11%</a:t>
            </a:r>
            <a:endParaRPr lang="en-US" sz="1100" dirty="0"/>
          </a:p>
          <a:p>
            <a:r>
              <a:rPr lang="en-US" sz="1100" dirty="0" smtClean="0"/>
              <a:t>Ethnicity</a:t>
            </a:r>
            <a:r>
              <a:rPr lang="en-US" sz="1100" dirty="0"/>
              <a:t> Preference</a:t>
            </a:r>
            <a:r>
              <a:rPr lang="en-US" sz="1100" dirty="0" smtClean="0"/>
              <a:t>: </a:t>
            </a:r>
            <a:r>
              <a:rPr lang="en-US" sz="1100" dirty="0" smtClean="0"/>
              <a:t>7 -&gt; 13%</a:t>
            </a:r>
            <a:endParaRPr lang="en-US" sz="1100" dirty="0" smtClean="0"/>
          </a:p>
          <a:p>
            <a:r>
              <a:rPr lang="en-US" sz="1100" dirty="0"/>
              <a:t>Location Preference</a:t>
            </a:r>
            <a:r>
              <a:rPr lang="en-US" sz="1100" dirty="0" smtClean="0"/>
              <a:t>: </a:t>
            </a:r>
            <a:r>
              <a:rPr lang="en-US" sz="1100" dirty="0" smtClean="0"/>
              <a:t>2 -&gt; 4%</a:t>
            </a:r>
            <a:endParaRPr lang="en-US" sz="1100" dirty="0"/>
          </a:p>
          <a:p>
            <a:r>
              <a:rPr lang="en-US" sz="1100" dirty="0" smtClean="0"/>
              <a:t>Accessibility</a:t>
            </a:r>
            <a:r>
              <a:rPr lang="en-US" sz="1100" dirty="0"/>
              <a:t> Preference</a:t>
            </a:r>
            <a:r>
              <a:rPr lang="en-US" sz="1100" dirty="0" smtClean="0"/>
              <a:t>: </a:t>
            </a:r>
            <a:r>
              <a:rPr lang="en-US" sz="1100" dirty="0" smtClean="0"/>
              <a:t>3 -&gt; 5%</a:t>
            </a:r>
            <a:endParaRPr lang="en-US" sz="1100" dirty="0" smtClean="0"/>
          </a:p>
          <a:p>
            <a:r>
              <a:rPr lang="en-US" sz="1100" dirty="0" smtClean="0"/>
              <a:t>Rent </a:t>
            </a:r>
            <a:r>
              <a:rPr lang="en-US" sz="1100" dirty="0"/>
              <a:t>Period Preference</a:t>
            </a:r>
            <a:r>
              <a:rPr lang="en-US" sz="1100" dirty="0" smtClean="0"/>
              <a:t>: </a:t>
            </a:r>
            <a:r>
              <a:rPr lang="en-US" sz="1100" dirty="0" smtClean="0"/>
              <a:t>1 -&gt; 2%</a:t>
            </a:r>
            <a:endParaRPr lang="en-US" sz="1100" dirty="0"/>
          </a:p>
          <a:p>
            <a:r>
              <a:rPr lang="en-US" sz="1100" dirty="0" smtClean="0"/>
              <a:t>Share With</a:t>
            </a:r>
            <a:r>
              <a:rPr lang="en-US" sz="1100" dirty="0"/>
              <a:t> Preference</a:t>
            </a:r>
            <a:r>
              <a:rPr lang="en-US" sz="1100" dirty="0" smtClean="0"/>
              <a:t>: </a:t>
            </a:r>
            <a:r>
              <a:rPr lang="en-US" sz="1100" dirty="0" smtClean="0"/>
              <a:t>4 -&gt; 7%</a:t>
            </a:r>
            <a:endParaRPr lang="en-US" sz="1100" dirty="0" smtClean="0"/>
          </a:p>
        </p:txBody>
      </p:sp>
      <p:sp>
        <p:nvSpPr>
          <p:cNvPr id="8" name="TextBox 7"/>
          <p:cNvSpPr txBox="1"/>
          <p:nvPr/>
        </p:nvSpPr>
        <p:spPr>
          <a:xfrm>
            <a:off x="2876080" y="3053832"/>
            <a:ext cx="2384686" cy="2502048"/>
          </a:xfrm>
          <a:prstGeom prst="rect">
            <a:avLst/>
          </a:prstGeom>
          <a:noFill/>
          <a:ln>
            <a:noFill/>
          </a:ln>
        </p:spPr>
        <p:txBody>
          <a:bodyPr wrap="square" lIns="89997" tIns="44998" rIns="89997" bIns="44998" anchorCtr="0" compatLnSpc="0">
            <a:spAutoFit/>
          </a:bodyPr>
          <a:lstStyle/>
          <a:p>
            <a:r>
              <a:rPr lang="en-US" sz="1100" b="1" dirty="0" smtClean="0">
                <a:ea typeface="Noto Sans CJK SC" pitchFamily="2"/>
                <a:cs typeface="Lohit Devanagari" pitchFamily="2"/>
              </a:rPr>
              <a:t>Weights </a:t>
            </a:r>
            <a:r>
              <a:rPr lang="en-US" sz="1100" b="1" dirty="0">
                <a:ea typeface="Noto Sans CJK SC" pitchFamily="2"/>
                <a:cs typeface="Lohit Devanagari" pitchFamily="2"/>
              </a:rPr>
              <a:t>of </a:t>
            </a:r>
            <a:r>
              <a:rPr lang="en-US" sz="1100" b="1" dirty="0" smtClean="0">
                <a:ea typeface="Noto Sans CJK SC" pitchFamily="2"/>
                <a:cs typeface="Lohit Devanagari" pitchFamily="2"/>
              </a:rPr>
              <a:t>Preferences: </a:t>
            </a:r>
            <a:r>
              <a:rPr lang="en-US" sz="1100" dirty="0" smtClean="0">
                <a:ea typeface="Noto Sans CJK SC" pitchFamily="2"/>
                <a:cs typeface="Lohit Devanagari" pitchFamily="2"/>
              </a:rPr>
              <a:t>apartment preferences are not important. Age, Gender and nationality are specifically important. </a:t>
            </a:r>
            <a:endParaRPr lang="en-US" sz="1100" dirty="0" smtClean="0"/>
          </a:p>
          <a:p>
            <a:r>
              <a:rPr lang="en-US" sz="1100" dirty="0" smtClean="0"/>
              <a:t>Age Preference: </a:t>
            </a:r>
            <a:r>
              <a:rPr lang="en-US" sz="1100" dirty="0" smtClean="0"/>
              <a:t>10 -&gt; 18%</a:t>
            </a:r>
            <a:endParaRPr lang="en-US" sz="1100" dirty="0" smtClean="0"/>
          </a:p>
          <a:p>
            <a:r>
              <a:rPr lang="en-US" sz="1100" dirty="0" smtClean="0"/>
              <a:t>Gender </a:t>
            </a:r>
            <a:r>
              <a:rPr lang="en-US" sz="1100" dirty="0"/>
              <a:t>Preference</a:t>
            </a:r>
            <a:r>
              <a:rPr lang="en-US" sz="1100" dirty="0" smtClean="0"/>
              <a:t>: </a:t>
            </a:r>
            <a:r>
              <a:rPr lang="en-US" sz="1100" dirty="0" smtClean="0"/>
              <a:t>10 -&gt; 18%</a:t>
            </a:r>
            <a:endParaRPr lang="en-US" sz="1100" dirty="0" smtClean="0"/>
          </a:p>
          <a:p>
            <a:r>
              <a:rPr lang="en-US" sz="1100" dirty="0"/>
              <a:t>Family Preference</a:t>
            </a:r>
            <a:r>
              <a:rPr lang="en-US" sz="1100" dirty="0" smtClean="0"/>
              <a:t>: </a:t>
            </a:r>
            <a:r>
              <a:rPr lang="en-US" sz="1100" dirty="0"/>
              <a:t>3</a:t>
            </a:r>
            <a:r>
              <a:rPr lang="en-US" sz="1100" dirty="0" smtClean="0"/>
              <a:t> -&gt; 5%</a:t>
            </a:r>
            <a:endParaRPr lang="en-US" sz="1100" dirty="0"/>
          </a:p>
          <a:p>
            <a:r>
              <a:rPr lang="en-US" sz="1100" dirty="0" smtClean="0"/>
              <a:t>Nationality</a:t>
            </a:r>
            <a:r>
              <a:rPr lang="en-US" sz="1100" dirty="0"/>
              <a:t> Preference</a:t>
            </a:r>
            <a:r>
              <a:rPr lang="en-US" sz="1100" dirty="0" smtClean="0"/>
              <a:t>: </a:t>
            </a:r>
            <a:r>
              <a:rPr lang="en-US" sz="1100" dirty="0" smtClean="0"/>
              <a:t>10 -&gt; 18%</a:t>
            </a:r>
            <a:endParaRPr lang="en-US" sz="1100" dirty="0" smtClean="0"/>
          </a:p>
          <a:p>
            <a:r>
              <a:rPr lang="en-US" sz="1100" dirty="0"/>
              <a:t>Religion Preference</a:t>
            </a:r>
            <a:r>
              <a:rPr lang="en-US" sz="1100" dirty="0" smtClean="0"/>
              <a:t>: </a:t>
            </a:r>
            <a:r>
              <a:rPr lang="en-US" sz="1100" dirty="0"/>
              <a:t>8</a:t>
            </a:r>
            <a:r>
              <a:rPr lang="en-US" sz="1100" dirty="0" smtClean="0"/>
              <a:t> -&gt; 15%</a:t>
            </a:r>
            <a:endParaRPr lang="en-US" sz="1100" dirty="0"/>
          </a:p>
          <a:p>
            <a:r>
              <a:rPr lang="en-US" sz="1100" dirty="0" smtClean="0"/>
              <a:t>Ethnicity</a:t>
            </a:r>
            <a:r>
              <a:rPr lang="en-US" sz="1100" dirty="0"/>
              <a:t> Preference</a:t>
            </a:r>
            <a:r>
              <a:rPr lang="en-US" sz="1100" dirty="0" smtClean="0"/>
              <a:t>: </a:t>
            </a:r>
            <a:r>
              <a:rPr lang="en-US" sz="1100" dirty="0"/>
              <a:t>9</a:t>
            </a:r>
            <a:r>
              <a:rPr lang="en-US" sz="1100" dirty="0" smtClean="0"/>
              <a:t> -&gt; 16%</a:t>
            </a:r>
            <a:endParaRPr lang="en-US" sz="1100" dirty="0" smtClean="0"/>
          </a:p>
          <a:p>
            <a:r>
              <a:rPr lang="en-US" sz="1100" dirty="0"/>
              <a:t>Location Preference</a:t>
            </a:r>
            <a:r>
              <a:rPr lang="en-US" sz="1100" dirty="0" smtClean="0"/>
              <a:t>: </a:t>
            </a:r>
            <a:r>
              <a:rPr lang="en-US" sz="1100" dirty="0"/>
              <a:t>1</a:t>
            </a:r>
            <a:r>
              <a:rPr lang="en-US" sz="1100" dirty="0" smtClean="0"/>
              <a:t> -&gt; 2%</a:t>
            </a:r>
            <a:endParaRPr lang="en-US" sz="1100" dirty="0"/>
          </a:p>
          <a:p>
            <a:r>
              <a:rPr lang="en-US" sz="1100" dirty="0" smtClean="0"/>
              <a:t>Accessibility</a:t>
            </a:r>
            <a:r>
              <a:rPr lang="en-US" sz="1100" dirty="0"/>
              <a:t> Preference</a:t>
            </a:r>
            <a:r>
              <a:rPr lang="en-US" sz="1100" dirty="0" smtClean="0"/>
              <a:t>: </a:t>
            </a:r>
            <a:r>
              <a:rPr lang="en-US" sz="1100" dirty="0"/>
              <a:t>1</a:t>
            </a:r>
            <a:r>
              <a:rPr lang="en-US" sz="1100" dirty="0" smtClean="0"/>
              <a:t> -&gt; 2%</a:t>
            </a:r>
            <a:endParaRPr lang="en-US" sz="1100" dirty="0" smtClean="0"/>
          </a:p>
          <a:p>
            <a:r>
              <a:rPr lang="en-US" sz="1100" dirty="0" smtClean="0"/>
              <a:t>Rent </a:t>
            </a:r>
            <a:r>
              <a:rPr lang="en-US" sz="1100" dirty="0"/>
              <a:t>Period Preference</a:t>
            </a:r>
            <a:r>
              <a:rPr lang="en-US" sz="1100" dirty="0" smtClean="0"/>
              <a:t>: </a:t>
            </a:r>
            <a:r>
              <a:rPr lang="en-US" sz="1100" dirty="0" smtClean="0"/>
              <a:t>1 -&gt; 2%</a:t>
            </a:r>
            <a:endParaRPr lang="en-US" sz="1100" dirty="0"/>
          </a:p>
          <a:p>
            <a:r>
              <a:rPr lang="en-US" sz="1100" dirty="0" smtClean="0"/>
              <a:t>Share With</a:t>
            </a:r>
            <a:r>
              <a:rPr lang="en-US" sz="1100" dirty="0"/>
              <a:t> Preference</a:t>
            </a:r>
            <a:r>
              <a:rPr lang="en-US" sz="1100" dirty="0" smtClean="0"/>
              <a:t>: </a:t>
            </a:r>
            <a:r>
              <a:rPr lang="en-US" sz="1100" dirty="0"/>
              <a:t>2</a:t>
            </a:r>
            <a:r>
              <a:rPr lang="en-US" sz="1100" dirty="0" smtClean="0"/>
              <a:t> -&gt; 4%</a:t>
            </a:r>
            <a:endParaRPr lang="en-US" sz="1100" dirty="0" smtClean="0"/>
          </a:p>
        </p:txBody>
      </p:sp>
      <p:sp>
        <p:nvSpPr>
          <p:cNvPr id="9" name="TextBox 8"/>
          <p:cNvSpPr txBox="1"/>
          <p:nvPr/>
        </p:nvSpPr>
        <p:spPr>
          <a:xfrm>
            <a:off x="6134752" y="3247465"/>
            <a:ext cx="2384686" cy="2157594"/>
          </a:xfrm>
          <a:prstGeom prst="rect">
            <a:avLst/>
          </a:prstGeom>
          <a:noFill/>
          <a:ln>
            <a:noFill/>
          </a:ln>
        </p:spPr>
        <p:txBody>
          <a:bodyPr wrap="square" lIns="89997" tIns="44998" rIns="89997" bIns="44998" anchorCtr="0" compatLnSpc="0">
            <a:spAutoFit/>
          </a:bodyPr>
          <a:lstStyle/>
          <a:p>
            <a:r>
              <a:rPr lang="en-US" sz="1100" b="1" dirty="0" smtClean="0">
                <a:ea typeface="Noto Sans CJK SC" pitchFamily="2"/>
                <a:cs typeface="Lohit Devanagari" pitchFamily="2"/>
              </a:rPr>
              <a:t>Weights </a:t>
            </a:r>
            <a:r>
              <a:rPr lang="en-US" sz="1100" b="1" dirty="0">
                <a:ea typeface="Noto Sans CJK SC" pitchFamily="2"/>
                <a:cs typeface="Lohit Devanagari" pitchFamily="2"/>
              </a:rPr>
              <a:t>of </a:t>
            </a:r>
            <a:r>
              <a:rPr lang="en-US" sz="1100" b="1" dirty="0" smtClean="0">
                <a:ea typeface="Noto Sans CJK SC" pitchFamily="2"/>
                <a:cs typeface="Lohit Devanagari" pitchFamily="2"/>
              </a:rPr>
              <a:t>Preferences: </a:t>
            </a:r>
            <a:r>
              <a:rPr lang="en-US" sz="1100" dirty="0" smtClean="0">
                <a:ea typeface="Noto Sans CJK SC" pitchFamily="2"/>
                <a:cs typeface="Lohit Devanagari" pitchFamily="2"/>
              </a:rPr>
              <a:t>apartment preferences are more important. </a:t>
            </a:r>
            <a:endParaRPr lang="en-US" sz="1100" dirty="0" smtClean="0"/>
          </a:p>
          <a:p>
            <a:r>
              <a:rPr lang="en-US" sz="1100" dirty="0" smtClean="0"/>
              <a:t>Age Preference: </a:t>
            </a:r>
            <a:r>
              <a:rPr lang="en-US" sz="1100" dirty="0"/>
              <a:t>4</a:t>
            </a:r>
            <a:r>
              <a:rPr lang="en-US" sz="1100" dirty="0" smtClean="0"/>
              <a:t> -&gt; 7%</a:t>
            </a:r>
            <a:endParaRPr lang="en-US" sz="1100" dirty="0" smtClean="0"/>
          </a:p>
          <a:p>
            <a:r>
              <a:rPr lang="en-US" sz="1100" dirty="0" smtClean="0"/>
              <a:t>Gender </a:t>
            </a:r>
            <a:r>
              <a:rPr lang="en-US" sz="1100" dirty="0"/>
              <a:t>Preference</a:t>
            </a:r>
            <a:r>
              <a:rPr lang="en-US" sz="1100" dirty="0" smtClean="0"/>
              <a:t>: </a:t>
            </a:r>
            <a:r>
              <a:rPr lang="en-US" sz="1100" dirty="0"/>
              <a:t>7</a:t>
            </a:r>
            <a:r>
              <a:rPr lang="en-US" sz="1100" dirty="0" smtClean="0"/>
              <a:t>-&gt; 13%</a:t>
            </a:r>
            <a:endParaRPr lang="en-US" sz="1100" dirty="0" smtClean="0"/>
          </a:p>
          <a:p>
            <a:r>
              <a:rPr lang="en-US" sz="1100" dirty="0"/>
              <a:t>Family Preference</a:t>
            </a:r>
            <a:r>
              <a:rPr lang="en-US" sz="1100" dirty="0" smtClean="0"/>
              <a:t>: </a:t>
            </a:r>
            <a:r>
              <a:rPr lang="en-US" sz="1100" dirty="0" smtClean="0"/>
              <a:t>5 </a:t>
            </a:r>
            <a:r>
              <a:rPr lang="en-US" sz="1100" dirty="0" smtClean="0"/>
              <a:t>-&gt; 9%</a:t>
            </a:r>
            <a:endParaRPr lang="en-US" sz="1100" dirty="0"/>
          </a:p>
          <a:p>
            <a:r>
              <a:rPr lang="en-US" sz="1100" dirty="0" smtClean="0"/>
              <a:t>Nationality</a:t>
            </a:r>
            <a:r>
              <a:rPr lang="en-US" sz="1100" dirty="0"/>
              <a:t> Preference</a:t>
            </a:r>
            <a:r>
              <a:rPr lang="en-US" sz="1100" dirty="0" smtClean="0"/>
              <a:t>: </a:t>
            </a:r>
            <a:r>
              <a:rPr lang="en-US" sz="1100" dirty="0" smtClean="0"/>
              <a:t>7 -&gt; 13%</a:t>
            </a:r>
            <a:endParaRPr lang="en-US" sz="1100" dirty="0" smtClean="0"/>
          </a:p>
          <a:p>
            <a:r>
              <a:rPr lang="en-US" sz="1100" dirty="0"/>
              <a:t>Religion Preference</a:t>
            </a:r>
            <a:r>
              <a:rPr lang="en-US" sz="1100" dirty="0" smtClean="0"/>
              <a:t>: </a:t>
            </a:r>
            <a:r>
              <a:rPr lang="en-US" sz="1100" dirty="0" smtClean="0"/>
              <a:t>7 -&gt; 13%</a:t>
            </a:r>
            <a:endParaRPr lang="en-US" sz="1100" dirty="0"/>
          </a:p>
          <a:p>
            <a:r>
              <a:rPr lang="en-US" sz="1100" dirty="0" smtClean="0"/>
              <a:t>Ethnicity</a:t>
            </a:r>
            <a:r>
              <a:rPr lang="en-US" sz="1100" dirty="0"/>
              <a:t> Preference</a:t>
            </a:r>
            <a:r>
              <a:rPr lang="en-US" sz="1100" dirty="0" smtClean="0"/>
              <a:t>: </a:t>
            </a:r>
            <a:r>
              <a:rPr lang="en-US" sz="1100" dirty="0" smtClean="0"/>
              <a:t>5 -&gt; 9%</a:t>
            </a:r>
            <a:endParaRPr lang="en-US" sz="1100" dirty="0" smtClean="0"/>
          </a:p>
          <a:p>
            <a:r>
              <a:rPr lang="en-US" sz="1100" dirty="0"/>
              <a:t>Location Preference</a:t>
            </a:r>
            <a:r>
              <a:rPr lang="en-US" sz="1100" dirty="0" smtClean="0"/>
              <a:t>: </a:t>
            </a:r>
            <a:r>
              <a:rPr lang="en-US" sz="1100" dirty="0" smtClean="0"/>
              <a:t>4 -&gt; 7%</a:t>
            </a:r>
            <a:endParaRPr lang="en-US" sz="1100" dirty="0"/>
          </a:p>
          <a:p>
            <a:r>
              <a:rPr lang="en-US" sz="1100" dirty="0" smtClean="0"/>
              <a:t>Accessibility</a:t>
            </a:r>
            <a:r>
              <a:rPr lang="en-US" sz="1100" dirty="0"/>
              <a:t> Preference</a:t>
            </a:r>
            <a:r>
              <a:rPr lang="en-US" sz="1100" dirty="0" smtClean="0"/>
              <a:t>: </a:t>
            </a:r>
            <a:r>
              <a:rPr lang="en-US" sz="1100" dirty="0" smtClean="0"/>
              <a:t>7 -&gt; 13%</a:t>
            </a:r>
            <a:endParaRPr lang="en-US" sz="1100" dirty="0" smtClean="0"/>
          </a:p>
          <a:p>
            <a:r>
              <a:rPr lang="en-US" sz="1100" dirty="0" smtClean="0"/>
              <a:t>Rent </a:t>
            </a:r>
            <a:r>
              <a:rPr lang="en-US" sz="1100" dirty="0"/>
              <a:t>Period Preference</a:t>
            </a:r>
            <a:r>
              <a:rPr lang="en-US" sz="1100" dirty="0" smtClean="0"/>
              <a:t>: </a:t>
            </a:r>
            <a:r>
              <a:rPr lang="en-US" sz="1100" dirty="0" smtClean="0"/>
              <a:t>4 -&gt; 7%</a:t>
            </a:r>
            <a:endParaRPr lang="en-US" sz="1100" dirty="0"/>
          </a:p>
          <a:p>
            <a:r>
              <a:rPr lang="en-US" sz="1100" dirty="0" smtClean="0"/>
              <a:t>Share With</a:t>
            </a:r>
            <a:r>
              <a:rPr lang="en-US" sz="1100" dirty="0"/>
              <a:t> Preference</a:t>
            </a:r>
            <a:r>
              <a:rPr lang="en-US" sz="1100" dirty="0" smtClean="0"/>
              <a:t>: </a:t>
            </a:r>
            <a:r>
              <a:rPr lang="en-US" sz="1100" dirty="0" smtClean="0"/>
              <a:t>5 -&gt; 9%</a:t>
            </a:r>
            <a:endParaRPr lang="en-US" sz="1100" dirty="0" smtClean="0"/>
          </a:p>
        </p:txBody>
      </p:sp>
      <p:sp>
        <p:nvSpPr>
          <p:cNvPr id="10" name="TextBox 9"/>
          <p:cNvSpPr txBox="1"/>
          <p:nvPr/>
        </p:nvSpPr>
        <p:spPr>
          <a:xfrm>
            <a:off x="177705" y="3247465"/>
            <a:ext cx="2384686" cy="2157594"/>
          </a:xfrm>
          <a:prstGeom prst="rect">
            <a:avLst/>
          </a:prstGeom>
          <a:noFill/>
          <a:ln>
            <a:noFill/>
          </a:ln>
        </p:spPr>
        <p:txBody>
          <a:bodyPr wrap="square" lIns="89997" tIns="44998" rIns="89997" bIns="44998" anchorCtr="0" compatLnSpc="0">
            <a:spAutoFit/>
          </a:bodyPr>
          <a:lstStyle/>
          <a:p>
            <a:r>
              <a:rPr lang="en-US" sz="1100" b="1" dirty="0" smtClean="0">
                <a:ea typeface="Noto Sans CJK SC" pitchFamily="2"/>
                <a:cs typeface="Lohit Devanagari" pitchFamily="2"/>
              </a:rPr>
              <a:t>Weights </a:t>
            </a:r>
            <a:r>
              <a:rPr lang="en-US" sz="1100" b="1" dirty="0">
                <a:ea typeface="Noto Sans CJK SC" pitchFamily="2"/>
                <a:cs typeface="Lohit Devanagari" pitchFamily="2"/>
              </a:rPr>
              <a:t>of </a:t>
            </a:r>
            <a:r>
              <a:rPr lang="en-US" sz="1100" b="1" dirty="0" smtClean="0">
                <a:ea typeface="Noto Sans CJK SC" pitchFamily="2"/>
                <a:cs typeface="Lohit Devanagari" pitchFamily="2"/>
              </a:rPr>
              <a:t>Preferences: </a:t>
            </a:r>
            <a:r>
              <a:rPr lang="en-US" sz="1100" dirty="0" smtClean="0">
                <a:ea typeface="Noto Sans CJK SC" pitchFamily="2"/>
                <a:cs typeface="Lohit Devanagari" pitchFamily="2"/>
              </a:rPr>
              <a:t>default importance specified by PRAKSIS</a:t>
            </a:r>
            <a:endParaRPr lang="en-US" sz="1100" dirty="0" smtClean="0"/>
          </a:p>
          <a:p>
            <a:r>
              <a:rPr lang="en-US" sz="1100" dirty="0" smtClean="0"/>
              <a:t>Age Preference: 10</a:t>
            </a:r>
          </a:p>
          <a:p>
            <a:r>
              <a:rPr lang="en-US" sz="1100" dirty="0" smtClean="0"/>
              <a:t>Gender </a:t>
            </a:r>
            <a:r>
              <a:rPr lang="en-US" sz="1100" dirty="0"/>
              <a:t>Preference</a:t>
            </a:r>
            <a:r>
              <a:rPr lang="en-US" sz="1100" dirty="0" smtClean="0"/>
              <a:t>: 9</a:t>
            </a:r>
          </a:p>
          <a:p>
            <a:r>
              <a:rPr lang="en-US" sz="1100" dirty="0"/>
              <a:t>Family Preference</a:t>
            </a:r>
            <a:r>
              <a:rPr lang="en-US" sz="1100" dirty="0" smtClean="0"/>
              <a:t>: 5</a:t>
            </a:r>
            <a:endParaRPr lang="en-US" sz="1100" dirty="0"/>
          </a:p>
          <a:p>
            <a:r>
              <a:rPr lang="en-US" sz="1100" dirty="0" smtClean="0"/>
              <a:t>Nationality</a:t>
            </a:r>
            <a:r>
              <a:rPr lang="en-US" sz="1100" dirty="0"/>
              <a:t> Preference</a:t>
            </a:r>
            <a:r>
              <a:rPr lang="en-US" sz="1100" dirty="0" smtClean="0"/>
              <a:t>: 8</a:t>
            </a:r>
          </a:p>
          <a:p>
            <a:r>
              <a:rPr lang="en-US" sz="1100" dirty="0"/>
              <a:t>Religion Preference</a:t>
            </a:r>
            <a:r>
              <a:rPr lang="en-US" sz="1100" dirty="0" smtClean="0"/>
              <a:t>: 6</a:t>
            </a:r>
            <a:endParaRPr lang="en-US" sz="1100" dirty="0"/>
          </a:p>
          <a:p>
            <a:r>
              <a:rPr lang="en-US" sz="1100" dirty="0" smtClean="0"/>
              <a:t>Ethnicity</a:t>
            </a:r>
            <a:r>
              <a:rPr lang="en-US" sz="1100" dirty="0"/>
              <a:t> Preference</a:t>
            </a:r>
            <a:r>
              <a:rPr lang="en-US" sz="1100" dirty="0" smtClean="0"/>
              <a:t>: 7</a:t>
            </a:r>
          </a:p>
          <a:p>
            <a:r>
              <a:rPr lang="en-US" sz="1100" dirty="0"/>
              <a:t>Location Preference</a:t>
            </a:r>
            <a:r>
              <a:rPr lang="en-US" sz="1100" dirty="0" smtClean="0"/>
              <a:t>: 2</a:t>
            </a:r>
            <a:endParaRPr lang="en-US" sz="1100" dirty="0"/>
          </a:p>
          <a:p>
            <a:r>
              <a:rPr lang="en-US" sz="1100" dirty="0" smtClean="0"/>
              <a:t>Accessibility</a:t>
            </a:r>
            <a:r>
              <a:rPr lang="en-US" sz="1100" dirty="0"/>
              <a:t> Preference</a:t>
            </a:r>
            <a:r>
              <a:rPr lang="en-US" sz="1100" dirty="0" smtClean="0"/>
              <a:t>: 3</a:t>
            </a:r>
          </a:p>
          <a:p>
            <a:r>
              <a:rPr lang="en-US" sz="1100" dirty="0" smtClean="0"/>
              <a:t>Rent </a:t>
            </a:r>
            <a:r>
              <a:rPr lang="en-US" sz="1100" dirty="0"/>
              <a:t>Period Preference</a:t>
            </a:r>
            <a:r>
              <a:rPr lang="en-US" sz="1100" dirty="0" smtClean="0"/>
              <a:t>: 1</a:t>
            </a:r>
            <a:endParaRPr lang="en-US" sz="1100" dirty="0"/>
          </a:p>
          <a:p>
            <a:r>
              <a:rPr lang="en-US" sz="1100" dirty="0" smtClean="0"/>
              <a:t>Share With</a:t>
            </a:r>
            <a:r>
              <a:rPr lang="en-US" sz="1100" dirty="0"/>
              <a:t> Preference</a:t>
            </a:r>
            <a:r>
              <a:rPr lang="en-US" sz="1100" dirty="0" smtClean="0"/>
              <a:t>: 4</a:t>
            </a:r>
          </a:p>
        </p:txBody>
      </p:sp>
    </p:spTree>
    <p:extLst>
      <p:ext uri="{BB962C8B-B14F-4D97-AF65-F5344CB8AC3E}">
        <p14:creationId xmlns:p14="http://schemas.microsoft.com/office/powerpoint/2010/main" val="304574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lvl="0"/>
            <a:fld id="{16101807-FE44-47AE-BE5E-244B8D393D86}" type="slidenum">
              <a:t>8</a:t>
            </a:fld>
            <a:endParaRPr lang="en-US" dirty="0"/>
          </a:p>
        </p:txBody>
      </p:sp>
      <p:sp>
        <p:nvSpPr>
          <p:cNvPr id="4" name="TextBox 3"/>
          <p:cNvSpPr txBox="1"/>
          <p:nvPr/>
        </p:nvSpPr>
        <p:spPr>
          <a:xfrm>
            <a:off x="259454" y="218878"/>
            <a:ext cx="9071322" cy="372683"/>
          </a:xfrm>
          <a:prstGeom prst="rect">
            <a:avLst/>
          </a:prstGeom>
          <a:noFill/>
          <a:ln>
            <a:noFill/>
          </a:ln>
        </p:spPr>
        <p:txBody>
          <a:bodyPr wrap="square" lIns="89997" tIns="44998" rIns="89997" bIns="44998" anchorCtr="0" compatLnSpc="0">
            <a:spAutoFit/>
          </a:bodyPr>
          <a:lstStyle/>
          <a:p>
            <a:pPr algn="ctr" hangingPunct="0"/>
            <a:r>
              <a:rPr lang="en-US" b="1" dirty="0">
                <a:ea typeface="Noto Sans CJK SC" pitchFamily="2"/>
                <a:cs typeface="Lohit Devanagari" pitchFamily="2"/>
              </a:rPr>
              <a:t>CHC Evaluation</a:t>
            </a:r>
          </a:p>
        </p:txBody>
      </p:sp>
      <p:sp>
        <p:nvSpPr>
          <p:cNvPr id="6" name="TextBox 5"/>
          <p:cNvSpPr txBox="1"/>
          <p:nvPr/>
        </p:nvSpPr>
        <p:spPr>
          <a:xfrm>
            <a:off x="259454" y="513740"/>
            <a:ext cx="9071322" cy="5351033"/>
          </a:xfrm>
          <a:prstGeom prst="rect">
            <a:avLst/>
          </a:prstGeom>
          <a:noFill/>
          <a:ln>
            <a:noFill/>
          </a:ln>
        </p:spPr>
        <p:txBody>
          <a:bodyPr wrap="square" lIns="89997" tIns="44998" rIns="89997" bIns="44998" anchorCtr="0" compatLnSpc="0">
            <a:spAutoFit/>
          </a:bodyPr>
          <a:lstStyle/>
          <a:p>
            <a:pPr algn="just" hangingPunct="0"/>
            <a:r>
              <a:rPr lang="en-US" sz="1300" dirty="0" smtClean="0">
                <a:ea typeface="Noto Sans CJK SC" pitchFamily="2"/>
                <a:cs typeface="Lohit Devanagari" pitchFamily="2"/>
              </a:rPr>
              <a:t>Performance Measures: </a:t>
            </a:r>
          </a:p>
          <a:p>
            <a:pPr marL="342900" indent="-342900" algn="just" hangingPunct="0">
              <a:buFont typeface="+mj-lt"/>
              <a:buAutoNum type="arabicPeriod"/>
            </a:pPr>
            <a:r>
              <a:rPr lang="en-US" sz="1300" dirty="0" smtClean="0">
                <a:ea typeface="Noto Sans CJK SC" pitchFamily="2"/>
                <a:cs typeface="Lohit Devanagari" pitchFamily="2"/>
              </a:rPr>
              <a:t>As of now, </a:t>
            </a:r>
            <a:r>
              <a:rPr lang="en-US" sz="1300" b="1" dirty="0">
                <a:ea typeface="Noto Sans CJK SC" pitchFamily="2"/>
                <a:cs typeface="Lohit Devanagari" pitchFamily="2"/>
              </a:rPr>
              <a:t>n</a:t>
            </a:r>
            <a:r>
              <a:rPr lang="en-US" sz="1300" b="1" dirty="0" smtClean="0">
                <a:ea typeface="Noto Sans CJK SC" pitchFamily="2"/>
                <a:cs typeface="Lohit Devanagari" pitchFamily="2"/>
              </a:rPr>
              <a:t>o ground truth </a:t>
            </a:r>
            <a:r>
              <a:rPr lang="en-US" sz="1300" dirty="0" smtClean="0">
                <a:ea typeface="Noto Sans CJK SC" pitchFamily="2"/>
                <a:cs typeface="Lohit Devanagari" pitchFamily="2"/>
              </a:rPr>
              <a:t>available</a:t>
            </a:r>
          </a:p>
          <a:p>
            <a:pPr marL="800100" lvl="1" indent="-342900" algn="just" hangingPunct="0">
              <a:buFont typeface="+mj-lt"/>
              <a:buAutoNum type="arabicPeriod"/>
            </a:pPr>
            <a:r>
              <a:rPr lang="en-US" sz="1300" b="1" dirty="0" smtClean="0">
                <a:ea typeface="Noto Sans CJK SC" pitchFamily="2"/>
                <a:cs typeface="Lohit Devanagari" pitchFamily="2"/>
                <a:sym typeface="Wingdings" panose="05000000000000000000" pitchFamily="2" charset="2"/>
              </a:rPr>
              <a:t>Customer </a:t>
            </a:r>
            <a:r>
              <a:rPr lang="en-US" sz="1300" b="1" dirty="0">
                <a:ea typeface="Noto Sans CJK SC" pitchFamily="2"/>
                <a:cs typeface="Lohit Devanagari" pitchFamily="2"/>
                <a:sym typeface="Wingdings" panose="05000000000000000000" pitchFamily="2" charset="2"/>
              </a:rPr>
              <a:t>Satisfaction Score </a:t>
            </a:r>
            <a:r>
              <a:rPr lang="en-US" sz="1300" dirty="0">
                <a:ea typeface="Noto Sans CJK SC" pitchFamily="2"/>
                <a:cs typeface="Lohit Devanagari" pitchFamily="2"/>
                <a:sym typeface="Wingdings" panose="05000000000000000000" pitchFamily="2" charset="2"/>
              </a:rPr>
              <a:t>(CSAT) </a:t>
            </a:r>
            <a:r>
              <a:rPr lang="en-US" sz="1200" dirty="0">
                <a:ea typeface="Noto Sans CJK SC" pitchFamily="2"/>
                <a:cs typeface="Lohit Devanagari" pitchFamily="2"/>
                <a:sym typeface="Wingdings" panose="05000000000000000000" pitchFamily="2" charset="2"/>
              </a:rPr>
              <a:t>on a Likert scale since system already provides the exact solution. Authors evaluate the BOSS algorithm by comparing its execution time to other exact algorithms such as ODP-IP and </a:t>
            </a:r>
            <a:r>
              <a:rPr lang="en-US" sz="1200" dirty="0" smtClean="0">
                <a:ea typeface="Noto Sans CJK SC" pitchFamily="2"/>
                <a:cs typeface="Lohit Devanagari" pitchFamily="2"/>
                <a:sym typeface="Wingdings" panose="05000000000000000000" pitchFamily="2" charset="2"/>
              </a:rPr>
              <a:t>ODSS.</a:t>
            </a:r>
          </a:p>
          <a:p>
            <a:pPr marL="1257300" lvl="2" indent="-342900" algn="just" hangingPunct="0">
              <a:buFont typeface="+mj-lt"/>
              <a:buAutoNum type="arabicPeriod"/>
            </a:pPr>
            <a:r>
              <a:rPr lang="en-US" sz="1300" dirty="0" smtClean="0">
                <a:ea typeface="Noto Sans CJK SC" pitchFamily="2"/>
                <a:cs typeface="Lohit Devanagari" pitchFamily="2"/>
                <a:sym typeface="Wingdings" panose="05000000000000000000" pitchFamily="2" charset="2"/>
              </a:rPr>
              <a:t>We provide the results for the given/approved dataset</a:t>
            </a:r>
          </a:p>
          <a:p>
            <a:pPr marL="1257300" lvl="2" indent="-342900" algn="just" hangingPunct="0">
              <a:buFont typeface="+mj-lt"/>
              <a:buAutoNum type="arabicPeriod"/>
            </a:pPr>
            <a:r>
              <a:rPr lang="en-US" sz="1300" dirty="0" smtClean="0">
                <a:ea typeface="Noto Sans CJK SC" pitchFamily="2"/>
                <a:cs typeface="Lohit Devanagari" pitchFamily="2"/>
                <a:sym typeface="Wingdings" panose="05000000000000000000" pitchFamily="2" charset="2"/>
              </a:rPr>
              <a:t>Users evaluate the results on a </a:t>
            </a:r>
            <a:r>
              <a:rPr lang="en-US" sz="1300" b="1" dirty="0" smtClean="0">
                <a:ea typeface="Noto Sans CJK SC" pitchFamily="2"/>
                <a:cs typeface="Lohit Devanagari" pitchFamily="2"/>
                <a:sym typeface="Wingdings" panose="05000000000000000000" pitchFamily="2" charset="2"/>
              </a:rPr>
              <a:t>Likert</a:t>
            </a:r>
            <a:r>
              <a:rPr lang="en-US" sz="1300" dirty="0" smtClean="0">
                <a:ea typeface="Noto Sans CJK SC" pitchFamily="2"/>
                <a:cs typeface="Lohit Devanagari" pitchFamily="2"/>
                <a:sym typeface="Wingdings" panose="05000000000000000000" pitchFamily="2" charset="2"/>
              </a:rPr>
              <a:t> </a:t>
            </a:r>
            <a:r>
              <a:rPr lang="en-US" sz="1300" b="1" dirty="0">
                <a:ea typeface="Noto Sans CJK SC" pitchFamily="2"/>
                <a:cs typeface="Lohit Devanagari" pitchFamily="2"/>
                <a:sym typeface="Wingdings" panose="05000000000000000000" pitchFamily="2" charset="2"/>
              </a:rPr>
              <a:t>scale</a:t>
            </a:r>
            <a:r>
              <a:rPr lang="en-US" sz="1300" dirty="0">
                <a:ea typeface="Noto Sans CJK SC" pitchFamily="2"/>
                <a:cs typeface="Lohit Devanagari" pitchFamily="2"/>
                <a:sym typeface="Wingdings" panose="05000000000000000000" pitchFamily="2" charset="2"/>
              </a:rPr>
              <a:t> </a:t>
            </a:r>
            <a:r>
              <a:rPr lang="en-US" sz="1300" dirty="0" smtClean="0">
                <a:ea typeface="Noto Sans CJK SC" pitchFamily="2"/>
                <a:cs typeface="Lohit Devanagari" pitchFamily="2"/>
                <a:sym typeface="Wingdings" panose="05000000000000000000" pitchFamily="2" charset="2"/>
              </a:rPr>
              <a:t>(5: </a:t>
            </a:r>
            <a:r>
              <a:rPr lang="en-US" sz="1300" i="1" dirty="0" smtClean="0">
                <a:ea typeface="Noto Sans CJK SC" pitchFamily="2"/>
                <a:cs typeface="Lohit Devanagari" pitchFamily="2"/>
                <a:sym typeface="Wingdings" panose="05000000000000000000" pitchFamily="2" charset="2"/>
              </a:rPr>
              <a:t>Very Satisfied</a:t>
            </a:r>
            <a:r>
              <a:rPr lang="en-US" sz="1300" dirty="0" smtClean="0">
                <a:ea typeface="Noto Sans CJK SC" pitchFamily="2"/>
                <a:cs typeface="Lohit Devanagari" pitchFamily="2"/>
                <a:sym typeface="Wingdings" panose="05000000000000000000" pitchFamily="2" charset="2"/>
              </a:rPr>
              <a:t>, 4: </a:t>
            </a:r>
            <a:r>
              <a:rPr lang="en-US" sz="1300" i="1" dirty="0" smtClean="0">
                <a:ea typeface="Noto Sans CJK SC" pitchFamily="2"/>
                <a:cs typeface="Lohit Devanagari" pitchFamily="2"/>
                <a:sym typeface="Wingdings" panose="05000000000000000000" pitchFamily="2" charset="2"/>
              </a:rPr>
              <a:t>Satisfied</a:t>
            </a:r>
            <a:r>
              <a:rPr lang="en-US" sz="1300" dirty="0" smtClean="0">
                <a:ea typeface="Noto Sans CJK SC" pitchFamily="2"/>
                <a:cs typeface="Lohit Devanagari" pitchFamily="2"/>
                <a:sym typeface="Wingdings" panose="05000000000000000000" pitchFamily="2" charset="2"/>
              </a:rPr>
              <a:t>, 3: </a:t>
            </a:r>
            <a:r>
              <a:rPr lang="en-US" sz="1300" i="1" dirty="0" smtClean="0">
                <a:ea typeface="Noto Sans CJK SC" pitchFamily="2"/>
                <a:cs typeface="Lohit Devanagari" pitchFamily="2"/>
                <a:sym typeface="Wingdings" panose="05000000000000000000" pitchFamily="2" charset="2"/>
              </a:rPr>
              <a:t>Neither </a:t>
            </a:r>
            <a:r>
              <a:rPr lang="en-US" sz="1300" i="1" dirty="0">
                <a:ea typeface="Noto Sans CJK SC" pitchFamily="2"/>
                <a:cs typeface="Lohit Devanagari" pitchFamily="2"/>
                <a:sym typeface="Wingdings" panose="05000000000000000000" pitchFamily="2" charset="2"/>
              </a:rPr>
              <a:t>Satisfied nor </a:t>
            </a:r>
            <a:r>
              <a:rPr lang="en-US" sz="1300" i="1" dirty="0" smtClean="0">
                <a:ea typeface="Noto Sans CJK SC" pitchFamily="2"/>
                <a:cs typeface="Lohit Devanagari" pitchFamily="2"/>
                <a:sym typeface="Wingdings" panose="05000000000000000000" pitchFamily="2" charset="2"/>
              </a:rPr>
              <a:t>Dissatisfied</a:t>
            </a:r>
            <a:r>
              <a:rPr lang="en-US" sz="1300" dirty="0" smtClean="0">
                <a:ea typeface="Noto Sans CJK SC" pitchFamily="2"/>
                <a:cs typeface="Lohit Devanagari" pitchFamily="2"/>
                <a:sym typeface="Wingdings" panose="05000000000000000000" pitchFamily="2" charset="2"/>
              </a:rPr>
              <a:t>, 2: </a:t>
            </a:r>
            <a:r>
              <a:rPr lang="en-US" sz="1300" i="1" dirty="0" smtClean="0">
                <a:ea typeface="Noto Sans CJK SC" pitchFamily="2"/>
                <a:cs typeface="Lohit Devanagari" pitchFamily="2"/>
                <a:sym typeface="Wingdings" panose="05000000000000000000" pitchFamily="2" charset="2"/>
              </a:rPr>
              <a:t>Dissatisfied</a:t>
            </a:r>
            <a:r>
              <a:rPr lang="en-US" sz="1300" dirty="0" smtClean="0">
                <a:ea typeface="Noto Sans CJK SC" pitchFamily="2"/>
                <a:cs typeface="Lohit Devanagari" pitchFamily="2"/>
                <a:sym typeface="Wingdings" panose="05000000000000000000" pitchFamily="2" charset="2"/>
              </a:rPr>
              <a:t>, 1: </a:t>
            </a:r>
            <a:r>
              <a:rPr lang="en-US" sz="1300" i="1" dirty="0" smtClean="0">
                <a:ea typeface="Noto Sans CJK SC" pitchFamily="2"/>
                <a:cs typeface="Lohit Devanagari" pitchFamily="2"/>
                <a:sym typeface="Wingdings" panose="05000000000000000000" pitchFamily="2" charset="2"/>
              </a:rPr>
              <a:t>Very Dissatisfied)</a:t>
            </a:r>
          </a:p>
          <a:p>
            <a:pPr marL="1257300" lvl="2" indent="-342900" algn="just" hangingPunct="0">
              <a:buFont typeface="+mj-lt"/>
              <a:buAutoNum type="arabicPeriod"/>
            </a:pPr>
            <a:r>
              <a:rPr lang="en-US" sz="1300" dirty="0" smtClean="0">
                <a:ea typeface="Noto Sans CJK SC" pitchFamily="2"/>
                <a:cs typeface="Lohit Devanagari" pitchFamily="2"/>
                <a:sym typeface="Wingdings" panose="05000000000000000000" pitchFamily="2" charset="2"/>
              </a:rPr>
              <a:t>In case the </a:t>
            </a:r>
            <a:r>
              <a:rPr lang="en-US" sz="1300" b="1" dirty="0" smtClean="0">
                <a:ea typeface="Noto Sans CJK SC" pitchFamily="2"/>
                <a:cs typeface="Lohit Devanagari" pitchFamily="2"/>
                <a:sym typeface="Wingdings" panose="05000000000000000000" pitchFamily="2" charset="2"/>
              </a:rPr>
              <a:t>results are not satisfactory</a:t>
            </a:r>
            <a:r>
              <a:rPr lang="en-US" sz="1300" dirty="0" smtClean="0">
                <a:ea typeface="Noto Sans CJK SC" pitchFamily="2"/>
                <a:cs typeface="Lohit Devanagari" pitchFamily="2"/>
                <a:sym typeface="Wingdings" panose="05000000000000000000" pitchFamily="2" charset="2"/>
              </a:rPr>
              <a:t>, we try to improve the results based </a:t>
            </a:r>
            <a:r>
              <a:rPr lang="en-US" sz="1300" b="1" dirty="0" smtClean="0">
                <a:ea typeface="Noto Sans CJK SC" pitchFamily="2"/>
                <a:cs typeface="Lohit Devanagari" pitchFamily="2"/>
                <a:sym typeface="Wingdings" panose="05000000000000000000" pitchFamily="2" charset="2"/>
              </a:rPr>
              <a:t>on users’ feedback</a:t>
            </a:r>
            <a:r>
              <a:rPr lang="en-US" sz="1300" dirty="0" smtClean="0">
                <a:ea typeface="Noto Sans CJK SC" pitchFamily="2"/>
                <a:cs typeface="Lohit Devanagari" pitchFamily="2"/>
                <a:sym typeface="Wingdings" panose="05000000000000000000" pitchFamily="2" charset="2"/>
              </a:rPr>
              <a:t>. i.e. to be answered by users:</a:t>
            </a:r>
          </a:p>
          <a:p>
            <a:pPr marL="1714500" lvl="3" indent="-342900" algn="just" hangingPunct="0">
              <a:buFont typeface="+mj-lt"/>
              <a:buAutoNum type="arabicPeriod"/>
            </a:pPr>
            <a:r>
              <a:rPr lang="en-US" sz="1300" i="1" dirty="0">
                <a:ea typeface="Noto Sans CJK SC" pitchFamily="2"/>
                <a:cs typeface="Lohit Devanagari" pitchFamily="2"/>
                <a:sym typeface="Wingdings" panose="05000000000000000000" pitchFamily="2" charset="2"/>
              </a:rPr>
              <a:t>W</a:t>
            </a:r>
            <a:r>
              <a:rPr lang="en-US" sz="1300" i="1" dirty="0" smtClean="0">
                <a:ea typeface="Noto Sans CJK SC" pitchFamily="2"/>
                <a:cs typeface="Lohit Devanagari" pitchFamily="2"/>
                <a:sym typeface="Wingdings" panose="05000000000000000000" pitchFamily="2" charset="2"/>
              </a:rPr>
              <a:t>hat makes the results unsatisfactory? </a:t>
            </a:r>
          </a:p>
          <a:p>
            <a:pPr marL="1714500" lvl="3" indent="-342900" algn="just" hangingPunct="0">
              <a:buFont typeface="+mj-lt"/>
              <a:buAutoNum type="arabicPeriod"/>
            </a:pPr>
            <a:r>
              <a:rPr lang="en-US" sz="1300" i="1" dirty="0" smtClean="0">
                <a:ea typeface="Noto Sans CJK SC" pitchFamily="2"/>
                <a:cs typeface="Lohit Devanagari" pitchFamily="2"/>
                <a:sym typeface="Wingdings" panose="05000000000000000000" pitchFamily="2" charset="2"/>
              </a:rPr>
              <a:t>How much does it take to compute such results </a:t>
            </a:r>
            <a:r>
              <a:rPr lang="en-US" sz="1300" i="1" u="sng" dirty="0" smtClean="0">
                <a:ea typeface="Noto Sans CJK SC" pitchFamily="2"/>
                <a:cs typeface="Lohit Devanagari" pitchFamily="2"/>
                <a:sym typeface="Wingdings" panose="05000000000000000000" pitchFamily="2" charset="2"/>
              </a:rPr>
              <a:t>manually</a:t>
            </a:r>
            <a:r>
              <a:rPr lang="en-US" sz="1300" i="1" dirty="0" smtClean="0">
                <a:ea typeface="Noto Sans CJK SC" pitchFamily="2"/>
                <a:cs typeface="Lohit Devanagari" pitchFamily="2"/>
                <a:sym typeface="Wingdings" panose="05000000000000000000" pitchFamily="2" charset="2"/>
              </a:rPr>
              <a:t>? …</a:t>
            </a:r>
            <a:endParaRPr lang="en-US" sz="1300" dirty="0" smtClean="0">
              <a:ea typeface="Noto Sans CJK SC" pitchFamily="2"/>
              <a:cs typeface="Lohit Devanagari" pitchFamily="2"/>
              <a:sym typeface="Wingdings" panose="05000000000000000000" pitchFamily="2" charset="2"/>
            </a:endParaRPr>
          </a:p>
          <a:p>
            <a:pPr marL="800100" lvl="1" indent="-342900" algn="just" hangingPunct="0">
              <a:buFont typeface="+mj-lt"/>
              <a:buAutoNum type="arabicPeriod"/>
            </a:pPr>
            <a:r>
              <a:rPr lang="en-US" sz="1300" b="1" dirty="0" smtClean="0">
                <a:ea typeface="Noto Sans CJK SC" pitchFamily="2"/>
                <a:cs typeface="Lohit Devanagari" pitchFamily="2"/>
              </a:rPr>
              <a:t>Silhouette </a:t>
            </a:r>
            <a:r>
              <a:rPr lang="en-US" sz="1300" b="1" dirty="0">
                <a:ea typeface="Noto Sans CJK SC" pitchFamily="2"/>
                <a:cs typeface="Lohit Devanagari" pitchFamily="2"/>
              </a:rPr>
              <a:t>Score </a:t>
            </a:r>
            <a:r>
              <a:rPr lang="en-US" sz="1200" dirty="0">
                <a:ea typeface="Noto Sans CJK SC" pitchFamily="2"/>
                <a:cs typeface="Lohit Devanagari" pitchFamily="2"/>
              </a:rPr>
              <a:t>to compute the separation distance between the clusters. Range: [-1,1] where higher score is desired since it means there are small intra-cluster and large inter-cluster average </a:t>
            </a:r>
            <a:r>
              <a:rPr lang="en-US" sz="1200" dirty="0" smtClean="0">
                <a:ea typeface="Noto Sans CJK SC" pitchFamily="2"/>
                <a:cs typeface="Lohit Devanagari" pitchFamily="2"/>
              </a:rPr>
              <a:t>distances.</a:t>
            </a:r>
          </a:p>
          <a:p>
            <a:pPr marL="1257300" lvl="2" indent="-342900" algn="just" hangingPunct="0">
              <a:buFont typeface="+mj-lt"/>
              <a:buAutoNum type="arabicPeriod"/>
            </a:pPr>
            <a:r>
              <a:rPr lang="en-US" sz="1300" dirty="0" smtClean="0">
                <a:ea typeface="Noto Sans CJK SC" pitchFamily="2"/>
                <a:cs typeface="Lohit Devanagari" pitchFamily="2"/>
              </a:rPr>
              <a:t>Nothing is required from users to compute </a:t>
            </a:r>
            <a:r>
              <a:rPr lang="en-US" sz="1300" b="1" dirty="0" smtClean="0">
                <a:ea typeface="Noto Sans CJK SC" pitchFamily="2"/>
                <a:cs typeface="Lohit Devanagari" pitchFamily="2"/>
              </a:rPr>
              <a:t>Silhouette Score </a:t>
            </a:r>
          </a:p>
          <a:p>
            <a:pPr lvl="2" algn="just" hangingPunct="0"/>
            <a:endParaRPr lang="en-US" sz="1300" dirty="0" smtClean="0">
              <a:ea typeface="Noto Sans CJK SC" pitchFamily="2"/>
              <a:cs typeface="Lohit Devanagari" pitchFamily="2"/>
            </a:endParaRPr>
          </a:p>
          <a:p>
            <a:pPr marL="342900" indent="-342900" algn="just" hangingPunct="0">
              <a:buFont typeface="+mj-lt"/>
              <a:buAutoNum type="arabicPeriod"/>
            </a:pPr>
            <a:r>
              <a:rPr lang="en-US" sz="1300" dirty="0" smtClean="0">
                <a:ea typeface="Noto Sans CJK SC" pitchFamily="2"/>
                <a:cs typeface="Lohit Devanagari" pitchFamily="2"/>
                <a:sym typeface="Wingdings" panose="05000000000000000000" pitchFamily="2" charset="2"/>
              </a:rPr>
              <a:t>If </a:t>
            </a:r>
            <a:r>
              <a:rPr lang="en-US" sz="1300" b="1" dirty="0" smtClean="0">
                <a:ea typeface="Noto Sans CJK SC" pitchFamily="2"/>
                <a:cs typeface="Lohit Devanagari" pitchFamily="2"/>
                <a:sym typeface="Wingdings" panose="05000000000000000000" pitchFamily="2" charset="2"/>
              </a:rPr>
              <a:t>ground truth </a:t>
            </a:r>
            <a:r>
              <a:rPr lang="en-US" sz="1300" dirty="0" smtClean="0">
                <a:ea typeface="Noto Sans CJK SC" pitchFamily="2"/>
                <a:cs typeface="Lohit Devanagari" pitchFamily="2"/>
                <a:sym typeface="Wingdings" panose="05000000000000000000" pitchFamily="2" charset="2"/>
              </a:rPr>
              <a:t>is </a:t>
            </a:r>
            <a:r>
              <a:rPr lang="en-US" sz="1300" b="1" dirty="0" smtClean="0">
                <a:ea typeface="Noto Sans CJK SC" pitchFamily="2"/>
                <a:cs typeface="Lohit Devanagari" pitchFamily="2"/>
                <a:sym typeface="Wingdings" panose="05000000000000000000" pitchFamily="2" charset="2"/>
              </a:rPr>
              <a:t>provided</a:t>
            </a:r>
            <a:r>
              <a:rPr lang="en-US" sz="1300" dirty="0" smtClean="0">
                <a:ea typeface="Noto Sans CJK SC" pitchFamily="2"/>
                <a:cs typeface="Lohit Devanagari" pitchFamily="2"/>
                <a:sym typeface="Wingdings" panose="05000000000000000000" pitchFamily="2" charset="2"/>
              </a:rPr>
              <a:t>: </a:t>
            </a:r>
          </a:p>
          <a:p>
            <a:pPr marL="800100" lvl="1" indent="-342900" algn="just" hangingPunct="0">
              <a:buFont typeface="+mj-lt"/>
              <a:buAutoNum type="arabicPeriod"/>
            </a:pPr>
            <a:r>
              <a:rPr lang="en-US" sz="1300" b="1" dirty="0" smtClean="0">
                <a:ea typeface="Noto Sans CJK SC" pitchFamily="2"/>
                <a:cs typeface="Lohit Devanagari" pitchFamily="2"/>
                <a:sym typeface="Wingdings" panose="05000000000000000000" pitchFamily="2" charset="2"/>
              </a:rPr>
              <a:t>Purity</a:t>
            </a:r>
            <a:r>
              <a:rPr lang="en-US" sz="1300" i="1" dirty="0" smtClean="0">
                <a:ea typeface="Noto Sans CJK SC" pitchFamily="2"/>
                <a:cs typeface="Lohit Devanagari" pitchFamily="2"/>
                <a:sym typeface="Wingdings" panose="05000000000000000000" pitchFamily="2" charset="2"/>
              </a:rPr>
              <a:t> </a:t>
            </a:r>
            <a:r>
              <a:rPr lang="en-US" sz="1200" dirty="0" smtClean="0">
                <a:ea typeface="Noto Sans CJK SC" pitchFamily="2"/>
                <a:cs typeface="Lohit Devanagari" pitchFamily="2"/>
                <a:sym typeface="Wingdings" panose="05000000000000000000" pitchFamily="2" charset="2"/>
              </a:rPr>
              <a:t>to compute similarity of two clustering/CS results. Range: [0,1] where 1 means </a:t>
            </a:r>
            <a:r>
              <a:rPr lang="en-US" sz="1200" b="1" dirty="0" smtClean="0">
                <a:ea typeface="Noto Sans CJK SC" pitchFamily="2"/>
                <a:cs typeface="Lohit Devanagari" pitchFamily="2"/>
                <a:sym typeface="Wingdings" panose="05000000000000000000" pitchFamily="2" charset="2"/>
              </a:rPr>
              <a:t>perfect</a:t>
            </a:r>
            <a:r>
              <a:rPr lang="en-US" sz="1200" dirty="0" smtClean="0">
                <a:ea typeface="Noto Sans CJK SC" pitchFamily="2"/>
                <a:cs typeface="Lohit Devanagari" pitchFamily="2"/>
                <a:sym typeface="Wingdings" panose="05000000000000000000" pitchFamily="2" charset="2"/>
              </a:rPr>
              <a:t> match, 0 means </a:t>
            </a:r>
            <a:r>
              <a:rPr lang="en-US" sz="1200" b="1" dirty="0" smtClean="0">
                <a:ea typeface="Noto Sans CJK SC" pitchFamily="2"/>
                <a:cs typeface="Lohit Devanagari" pitchFamily="2"/>
                <a:sym typeface="Wingdings" panose="05000000000000000000" pitchFamily="2" charset="2"/>
              </a:rPr>
              <a:t>worst</a:t>
            </a:r>
            <a:r>
              <a:rPr lang="en-US" sz="1200" dirty="0" smtClean="0">
                <a:ea typeface="Noto Sans CJK SC" pitchFamily="2"/>
                <a:cs typeface="Lohit Devanagari" pitchFamily="2"/>
                <a:sym typeface="Wingdings" panose="05000000000000000000" pitchFamily="2" charset="2"/>
              </a:rPr>
              <a:t> match</a:t>
            </a:r>
            <a:endParaRPr lang="en-US" sz="1200" dirty="0">
              <a:ea typeface="Noto Sans CJK SC" pitchFamily="2"/>
              <a:cs typeface="Lohit Devanagari" pitchFamily="2"/>
              <a:sym typeface="Wingdings" panose="05000000000000000000" pitchFamily="2" charset="2"/>
            </a:endParaRPr>
          </a:p>
          <a:p>
            <a:pPr marL="800100" lvl="1" indent="-342900" algn="just" hangingPunct="0">
              <a:buFont typeface="+mj-lt"/>
              <a:buAutoNum type="arabicPeriod"/>
            </a:pPr>
            <a:r>
              <a:rPr lang="en-US" sz="1300" b="1" dirty="0" smtClean="0">
                <a:ea typeface="Noto Sans CJK SC" pitchFamily="2"/>
                <a:cs typeface="Lohit Devanagari" pitchFamily="2"/>
              </a:rPr>
              <a:t>Normalized Mutual Information </a:t>
            </a:r>
            <a:r>
              <a:rPr lang="en-US" sz="1300" dirty="0" smtClean="0">
                <a:ea typeface="Noto Sans CJK SC" pitchFamily="2"/>
                <a:cs typeface="Lohit Devanagari" pitchFamily="2"/>
              </a:rPr>
              <a:t>(NMI) </a:t>
            </a:r>
            <a:r>
              <a:rPr lang="en-US" sz="1200" dirty="0" smtClean="0">
                <a:ea typeface="Noto Sans CJK SC" pitchFamily="2"/>
                <a:cs typeface="Lohit Devanagari" pitchFamily="2"/>
              </a:rPr>
              <a:t>to compute how much information is shared between a clustering and ground-truth.</a:t>
            </a:r>
          </a:p>
          <a:p>
            <a:pPr lvl="1" algn="just" hangingPunct="0"/>
            <a:endParaRPr lang="en-US" sz="1300" dirty="0" smtClean="0">
              <a:ea typeface="Noto Sans CJK SC" pitchFamily="2"/>
              <a:cs typeface="Lohit Devanagari" pitchFamily="2"/>
            </a:endParaRPr>
          </a:p>
          <a:p>
            <a:pPr marL="1257300" lvl="2" indent="-342900" algn="just" hangingPunct="0">
              <a:buFont typeface="+mj-lt"/>
              <a:buAutoNum type="arabicPeriod"/>
            </a:pPr>
            <a:r>
              <a:rPr lang="en-US" sz="1300" dirty="0" smtClean="0">
                <a:ea typeface="Noto Sans CJK SC" pitchFamily="2"/>
                <a:cs typeface="Lohit Devanagari" pitchFamily="2"/>
              </a:rPr>
              <a:t>Users provide </a:t>
            </a:r>
            <a:r>
              <a:rPr lang="en-US" sz="1300" b="1" dirty="0" smtClean="0">
                <a:ea typeface="Noto Sans CJK SC" pitchFamily="2"/>
                <a:cs typeface="Lohit Devanagari" pitchFamily="2"/>
              </a:rPr>
              <a:t>multiple different examples </a:t>
            </a:r>
            <a:r>
              <a:rPr lang="en-US" sz="1300" dirty="0" smtClean="0">
                <a:ea typeface="Noto Sans CJK SC" pitchFamily="2"/>
                <a:cs typeface="Lohit Devanagari" pitchFamily="2"/>
              </a:rPr>
              <a:t>and for each of them, they prepare </a:t>
            </a:r>
            <a:r>
              <a:rPr lang="en-US" sz="1300" b="1" dirty="0" smtClean="0">
                <a:ea typeface="Noto Sans CJK SC" pitchFamily="2"/>
                <a:cs typeface="Lohit Devanagari" pitchFamily="2"/>
              </a:rPr>
              <a:t>intuitive grouping results</a:t>
            </a:r>
          </a:p>
          <a:p>
            <a:pPr marL="1257300" lvl="2" indent="-342900" algn="just" hangingPunct="0">
              <a:buFont typeface="+mj-lt"/>
              <a:buAutoNum type="arabicPeriod"/>
            </a:pPr>
            <a:r>
              <a:rPr lang="en-US" sz="1300" dirty="0" smtClean="0">
                <a:ea typeface="Noto Sans CJK SC" pitchFamily="2"/>
                <a:cs typeface="Lohit Devanagari" pitchFamily="2"/>
              </a:rPr>
              <a:t>We compute the results for the provided examples</a:t>
            </a:r>
          </a:p>
          <a:p>
            <a:pPr marL="1257300" lvl="2" indent="-342900" algn="just" hangingPunct="0">
              <a:buFont typeface="+mj-lt"/>
              <a:buAutoNum type="arabicPeriod"/>
            </a:pPr>
            <a:r>
              <a:rPr lang="en-US" sz="1300" dirty="0" smtClean="0">
                <a:ea typeface="Noto Sans CJK SC" pitchFamily="2"/>
                <a:cs typeface="Lohit Devanagari" pitchFamily="2"/>
              </a:rPr>
              <a:t>We compute </a:t>
            </a:r>
            <a:r>
              <a:rPr lang="en-US" sz="1300" b="1" dirty="0" smtClean="0">
                <a:ea typeface="Noto Sans CJK SC" pitchFamily="2"/>
                <a:cs typeface="Lohit Devanagari" pitchFamily="2"/>
              </a:rPr>
              <a:t>Purity</a:t>
            </a:r>
            <a:r>
              <a:rPr lang="en-US" sz="1300" dirty="0" smtClean="0">
                <a:ea typeface="Noto Sans CJK SC" pitchFamily="2"/>
                <a:cs typeface="Lohit Devanagari" pitchFamily="2"/>
              </a:rPr>
              <a:t> and </a:t>
            </a:r>
            <a:r>
              <a:rPr lang="en-US" sz="1300" b="1" dirty="0" smtClean="0">
                <a:ea typeface="Noto Sans CJK SC" pitchFamily="2"/>
                <a:cs typeface="Lohit Devanagari" pitchFamily="2"/>
              </a:rPr>
              <a:t>NMI</a:t>
            </a:r>
            <a:r>
              <a:rPr lang="en-US" sz="1300" dirty="0" smtClean="0">
                <a:ea typeface="Noto Sans CJK SC" pitchFamily="2"/>
                <a:cs typeface="Lohit Devanagari" pitchFamily="2"/>
              </a:rPr>
              <a:t> by comparing </a:t>
            </a:r>
            <a:r>
              <a:rPr lang="en-US" sz="1300" b="1" dirty="0" smtClean="0">
                <a:ea typeface="Noto Sans CJK SC" pitchFamily="2"/>
                <a:cs typeface="Lohit Devanagari" pitchFamily="2"/>
              </a:rPr>
              <a:t>intuitive results vs agents’ results</a:t>
            </a:r>
          </a:p>
          <a:p>
            <a:pPr marL="1257300" lvl="2" indent="-342900" algn="just" hangingPunct="0">
              <a:buFont typeface="+mj-lt"/>
              <a:buAutoNum type="arabicPeriod"/>
            </a:pPr>
            <a:r>
              <a:rPr lang="en-US" sz="1300" dirty="0" smtClean="0">
                <a:ea typeface="Noto Sans CJK SC" pitchFamily="2"/>
                <a:cs typeface="Lohit Devanagari" pitchFamily="2"/>
              </a:rPr>
              <a:t>In case the results for the same example dataset are </a:t>
            </a:r>
            <a:r>
              <a:rPr lang="en-US" sz="1300" b="1" dirty="0" smtClean="0">
                <a:ea typeface="Noto Sans CJK SC" pitchFamily="2"/>
                <a:cs typeface="Lohit Devanagari" pitchFamily="2"/>
              </a:rPr>
              <a:t>not very similar</a:t>
            </a:r>
            <a:r>
              <a:rPr lang="en-US" sz="1300" dirty="0" smtClean="0">
                <a:ea typeface="Noto Sans CJK SC" pitchFamily="2"/>
                <a:cs typeface="Lohit Devanagari" pitchFamily="2"/>
              </a:rPr>
              <a:t>, we provide the results to users to compute </a:t>
            </a:r>
            <a:r>
              <a:rPr lang="en-US" sz="1300" b="1" dirty="0" smtClean="0">
                <a:ea typeface="Noto Sans CJK SC" pitchFamily="2"/>
                <a:cs typeface="Lohit Devanagari" pitchFamily="2"/>
              </a:rPr>
              <a:t>CSAT (step 1.1.1) </a:t>
            </a:r>
          </a:p>
          <a:p>
            <a:pPr marL="1257300" lvl="2" indent="-342900" algn="just" hangingPunct="0">
              <a:buFont typeface="+mj-lt"/>
              <a:buAutoNum type="arabicPeriod"/>
            </a:pPr>
            <a:r>
              <a:rPr lang="en-US" sz="1300" b="1" dirty="0" smtClean="0">
                <a:ea typeface="Noto Sans CJK SC" pitchFamily="2"/>
                <a:cs typeface="Lohit Devanagari" pitchFamily="2"/>
              </a:rPr>
              <a:t>Continue step 1.1.2 </a:t>
            </a:r>
          </a:p>
        </p:txBody>
      </p:sp>
    </p:spTree>
    <p:extLst>
      <p:ext uri="{BB962C8B-B14F-4D97-AF65-F5344CB8AC3E}">
        <p14:creationId xmlns:p14="http://schemas.microsoft.com/office/powerpoint/2010/main" val="338590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lvl="0"/>
            <a:fld id="{16101807-FE44-47AE-BE5E-244B8D393D86}" type="slidenum">
              <a:t>9</a:t>
            </a:fld>
            <a:endParaRPr lang="en-US" dirty="0"/>
          </a:p>
        </p:txBody>
      </p:sp>
      <p:sp>
        <p:nvSpPr>
          <p:cNvPr id="4" name="TextBox 3"/>
          <p:cNvSpPr txBox="1"/>
          <p:nvPr/>
        </p:nvSpPr>
        <p:spPr>
          <a:xfrm>
            <a:off x="95996" y="10193"/>
            <a:ext cx="9071322" cy="591781"/>
          </a:xfrm>
          <a:prstGeom prst="rect">
            <a:avLst/>
          </a:prstGeom>
          <a:noFill/>
          <a:ln>
            <a:noFill/>
          </a:ln>
        </p:spPr>
        <p:txBody>
          <a:bodyPr wrap="square" lIns="89997" tIns="44998" rIns="89997" bIns="44998" anchorCtr="0" compatLnSpc="0">
            <a:spAutoFit/>
          </a:bodyPr>
          <a:lstStyle/>
          <a:p>
            <a:pPr algn="ctr" hangingPunct="0"/>
            <a:r>
              <a:rPr lang="en-US" sz="1600" b="1" dirty="0">
                <a:ea typeface="Noto Sans CJK SC" pitchFamily="2"/>
                <a:cs typeface="Lohit Devanagari" pitchFamily="2"/>
              </a:rPr>
              <a:t>CHC Example_1 </a:t>
            </a:r>
            <a:r>
              <a:rPr lang="en-US" sz="1600" b="1" dirty="0">
                <a:ea typeface="Noto Sans CJK SC" pitchFamily="2"/>
                <a:cs typeface="Lohit Devanagari" pitchFamily="2"/>
                <a:sym typeface="Wingdings" panose="05000000000000000000" pitchFamily="2" charset="2"/>
              </a:rPr>
              <a:t> 15 </a:t>
            </a:r>
            <a:r>
              <a:rPr lang="en-US" sz="1600" b="1" dirty="0">
                <a:ea typeface="Noto Sans CJK SC" pitchFamily="2"/>
                <a:cs typeface="Lohit Devanagari" pitchFamily="2"/>
              </a:rPr>
              <a:t>Agents</a:t>
            </a:r>
          </a:p>
          <a:p>
            <a:pPr algn="ctr" hangingPunct="0"/>
            <a:r>
              <a:rPr lang="en-US" sz="1600" b="1" dirty="0" smtClean="0">
                <a:ea typeface="Noto Sans CJK SC" pitchFamily="2"/>
                <a:cs typeface="Lohit Devanagari" pitchFamily="2"/>
              </a:rPr>
              <a:t>Results</a:t>
            </a:r>
            <a:endParaRPr lang="en-US" sz="1600" b="1" dirty="0">
              <a:ea typeface="Noto Sans CJK SC" pitchFamily="2"/>
              <a:cs typeface="Lohit Devanagari" pitchFamily="2"/>
            </a:endParaRPr>
          </a:p>
        </p:txBody>
      </p:sp>
      <p:sp>
        <p:nvSpPr>
          <p:cNvPr id="18" name="TextBox 17"/>
          <p:cNvSpPr txBox="1"/>
          <p:nvPr/>
        </p:nvSpPr>
        <p:spPr>
          <a:xfrm>
            <a:off x="111560" y="456398"/>
            <a:ext cx="9885131" cy="1124235"/>
          </a:xfrm>
          <a:prstGeom prst="rect">
            <a:avLst/>
          </a:prstGeom>
          <a:noFill/>
          <a:ln>
            <a:noFill/>
          </a:ln>
        </p:spPr>
        <p:txBody>
          <a:bodyPr wrap="square" lIns="89997" tIns="44998" rIns="89997" bIns="44998" anchorCtr="0" compatLnSpc="0">
            <a:spAutoFit/>
          </a:bodyPr>
          <a:lstStyle/>
          <a:p>
            <a:pPr hangingPunct="0"/>
            <a:r>
              <a:rPr lang="en-US" sz="1100" b="1" dirty="0" smtClean="0">
                <a:ea typeface="Noto Sans CJK SC" pitchFamily="2"/>
                <a:cs typeface="Lohit Devanagari" pitchFamily="2"/>
              </a:rPr>
              <a:t>* </a:t>
            </a:r>
            <a:r>
              <a:rPr lang="en-US" sz="1100" dirty="0" smtClean="0">
                <a:ea typeface="Noto Sans CJK SC" pitchFamily="2"/>
                <a:cs typeface="Lohit Devanagari" pitchFamily="2"/>
              </a:rPr>
              <a:t>Not guaranteed that all TCNs will be in a group. Possible that some TCNs can’t find a potential group mate because their personal and preferences wouldn’t match with others. </a:t>
            </a:r>
          </a:p>
          <a:p>
            <a:pPr hangingPunct="0"/>
            <a:endParaRPr lang="en-US" sz="1100" dirty="0">
              <a:ea typeface="Noto Sans CJK SC" pitchFamily="2"/>
              <a:cs typeface="Lohit Devanagari" pitchFamily="2"/>
            </a:endParaRPr>
          </a:p>
          <a:p>
            <a:pPr marL="171450" indent="-171450" hangingPunct="0">
              <a:buFont typeface="Arial" panose="020B0604020202020204" pitchFamily="34" charset="0"/>
              <a:buChar char="•"/>
            </a:pPr>
            <a:r>
              <a:rPr lang="en-US" sz="1100" b="1" dirty="0" smtClean="0">
                <a:ea typeface="Noto Sans CJK SC" pitchFamily="2"/>
                <a:cs typeface="Lohit Devanagari" pitchFamily="2"/>
              </a:rPr>
              <a:t>Singleton</a:t>
            </a:r>
            <a:r>
              <a:rPr lang="en-US" sz="1100" dirty="0" smtClean="0">
                <a:ea typeface="Noto Sans CJK SC" pitchFamily="2"/>
                <a:cs typeface="Lohit Devanagari" pitchFamily="2"/>
              </a:rPr>
              <a:t>: TCNs who don’t match with others. </a:t>
            </a:r>
          </a:p>
          <a:p>
            <a:pPr marL="171450" lvl="2" indent="-171450" hangingPunct="0">
              <a:buFont typeface="Arial" panose="020B0604020202020204" pitchFamily="34" charset="0"/>
              <a:buChar char="•"/>
            </a:pPr>
            <a:r>
              <a:rPr lang="en-US" sz="1100" b="1" dirty="0" err="1">
                <a:ea typeface="Noto Sans CJK SC" pitchFamily="2"/>
                <a:cs typeface="Lohit Devanagari" pitchFamily="2"/>
                <a:sym typeface="Wingdings" panose="05000000000000000000" pitchFamily="2" charset="2"/>
              </a:rPr>
              <a:t>Likert</a:t>
            </a:r>
            <a:r>
              <a:rPr lang="en-US" sz="1100" b="1" dirty="0">
                <a:ea typeface="Noto Sans CJK SC" pitchFamily="2"/>
                <a:cs typeface="Lohit Devanagari" pitchFamily="2"/>
                <a:sym typeface="Wingdings" panose="05000000000000000000" pitchFamily="2" charset="2"/>
              </a:rPr>
              <a:t> scale: </a:t>
            </a:r>
            <a:r>
              <a:rPr lang="en-US" sz="1100" dirty="0">
                <a:ea typeface="Noto Sans CJK SC" pitchFamily="2"/>
                <a:cs typeface="Lohit Devanagari" pitchFamily="2"/>
                <a:sym typeface="Wingdings" panose="05000000000000000000" pitchFamily="2" charset="2"/>
              </a:rPr>
              <a:t>(5: Very Satisfied, 4: Satisfied, 3: Neither Satisfied nor Dissatisfied, 2: Dissatisfied, 1: Very Dissatisfied)</a:t>
            </a:r>
          </a:p>
          <a:p>
            <a:pPr marL="171450" indent="-171450" hangingPunct="0">
              <a:buFont typeface="Arial" panose="020B0604020202020204" pitchFamily="34" charset="0"/>
              <a:buChar char="•"/>
            </a:pPr>
            <a:endParaRPr lang="en-US" sz="1100" dirty="0">
              <a:ea typeface="Noto Sans CJK SC" pitchFamily="2"/>
              <a:cs typeface="Lohit Devanagari" pitchFamily="2"/>
            </a:endParaRPr>
          </a:p>
        </p:txBody>
      </p:sp>
      <p:graphicFrame>
        <p:nvGraphicFramePr>
          <p:cNvPr id="6" name="Πίνακας 5"/>
          <p:cNvGraphicFramePr>
            <a:graphicFrameLocks noGrp="1"/>
          </p:cNvGraphicFramePr>
          <p:nvPr>
            <p:extLst>
              <p:ext uri="{D42A27DB-BD31-4B8C-83A1-F6EECF244321}">
                <p14:modId xmlns:p14="http://schemas.microsoft.com/office/powerpoint/2010/main" val="3299780306"/>
              </p:ext>
            </p:extLst>
          </p:nvPr>
        </p:nvGraphicFramePr>
        <p:xfrm>
          <a:off x="95996" y="1380870"/>
          <a:ext cx="9633119" cy="4180840"/>
        </p:xfrm>
        <a:graphic>
          <a:graphicData uri="http://schemas.openxmlformats.org/drawingml/2006/table">
            <a:tbl>
              <a:tblPr firstRow="1" bandRow="1">
                <a:tableStyleId>{5C22544A-7EE6-4342-B048-85BDC9FD1C3A}</a:tableStyleId>
              </a:tblPr>
              <a:tblGrid>
                <a:gridCol w="1880652"/>
                <a:gridCol w="7752467"/>
              </a:tblGrid>
              <a:tr h="370840">
                <a:tc>
                  <a:txBody>
                    <a:bodyPr/>
                    <a:lstStyle/>
                    <a:p>
                      <a:r>
                        <a:rPr lang="en-US" sz="1100" dirty="0" smtClean="0"/>
                        <a:t>Solution</a:t>
                      </a:r>
                      <a:endParaRPr lang="el-GR" sz="1100" dirty="0"/>
                    </a:p>
                  </a:txBody>
                  <a:tcPr/>
                </a:tc>
                <a:tc>
                  <a:txBody>
                    <a:bodyPr/>
                    <a:lstStyle/>
                    <a:p>
                      <a:r>
                        <a:rPr lang="en-US" sz="1100" dirty="0" smtClean="0"/>
                        <a:t>Evaluation (</a:t>
                      </a:r>
                      <a:r>
                        <a:rPr lang="en-US" sz="1100" dirty="0" err="1" smtClean="0"/>
                        <a:t>Likert</a:t>
                      </a:r>
                      <a:r>
                        <a:rPr lang="en-US" sz="1100" dirty="0" smtClean="0"/>
                        <a:t> scale)</a:t>
                      </a:r>
                      <a:endParaRPr lang="el-GR" sz="1100" dirty="0"/>
                    </a:p>
                  </a:txBody>
                  <a:tcPr/>
                </a:tc>
              </a:tr>
              <a:tr h="370840">
                <a:tc>
                  <a:txBody>
                    <a:bodyPr/>
                    <a:lstStyle/>
                    <a:p>
                      <a:pPr hangingPunct="0"/>
                      <a:endParaRPr lang="en-US" sz="1100" dirty="0" smtClean="0">
                        <a:ea typeface="Noto Sans CJK SC" pitchFamily="2"/>
                        <a:cs typeface="Lohit Devanagari" pitchFamily="2"/>
                      </a:endParaRPr>
                    </a:p>
                    <a:p>
                      <a:pPr hangingPunct="0"/>
                      <a:r>
                        <a:rPr lang="en-US" sz="1100" dirty="0" smtClean="0">
                          <a:ea typeface="Noto Sans CJK SC" pitchFamily="2"/>
                          <a:cs typeface="Lohit Devanagari" pitchFamily="2"/>
                        </a:rPr>
                        <a:t>Singleton: [8, 1, 4, 11] --&gt; 4</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ea typeface="Noto Sans CJK SC" pitchFamily="2"/>
                        <a:cs typeface="Lohit Devanagari" pitchFamily="2"/>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1" baseline="0" dirty="0" smtClean="0"/>
                        <a:t>5</a:t>
                      </a:r>
                      <a:r>
                        <a:rPr lang="en-US" sz="1100" b="0" baseline="0" dirty="0" smtClean="0"/>
                        <a:t> -</a:t>
                      </a:r>
                      <a:r>
                        <a:rPr lang="en-US" sz="1100" baseline="0" dirty="0" smtClean="0"/>
                        <a:t> Taking into account the preferences and their weights (please see the comment on slide 1), these four TCNs don’t match with the others.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ea typeface="Noto Sans CJK SC" pitchFamily="2"/>
                          <a:cs typeface="Lohit Devanagari" pitchFamily="2"/>
                        </a:rPr>
                        <a:t>Group1: [7, 14] --&gt; 2</a:t>
                      </a:r>
                      <a:r>
                        <a:rPr lang="el-GR" sz="1100" dirty="0" smtClean="0">
                          <a:ea typeface="Noto Sans CJK SC" pitchFamily="2"/>
                          <a:cs typeface="Lohit Devanagari" pitchFamily="2"/>
                        </a:rPr>
                        <a:t> </a:t>
                      </a:r>
                      <a:endParaRPr lang="en-US" sz="1100" dirty="0" smtClean="0">
                        <a:ea typeface="Noto Sans CJK SC" pitchFamily="2"/>
                        <a:cs typeface="Lohit Devanagari" pitchFamily="2"/>
                      </a:endParaRPr>
                    </a:p>
                  </a:txBody>
                  <a:tcPr/>
                </a:tc>
                <a:tc>
                  <a:txBody>
                    <a:bodyPr/>
                    <a:lstStyle/>
                    <a:p>
                      <a:pPr algn="just"/>
                      <a:r>
                        <a:rPr lang="en-US" sz="1100" b="1" baseline="0" dirty="0" smtClean="0"/>
                        <a:t>3</a:t>
                      </a:r>
                      <a:r>
                        <a:rPr lang="en-US" sz="1100" b="0" baseline="0" dirty="0" smtClean="0"/>
                        <a:t> -</a:t>
                      </a:r>
                      <a:r>
                        <a:rPr lang="en-US" sz="1100" baseline="0" dirty="0" smtClean="0"/>
                        <a:t> Taking into account the weights of preferences (please see the comment on slide 1), the age preference (most important) doesn’t match. Secondly, the family preference doesn’t match for both of them. TCN with ID 7 prefers extended or nuclear families and TCN with id 14 is a single man. Finally, less important preferences such as location preference, rental period don’t match.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ea typeface="Noto Sans CJK SC" pitchFamily="2"/>
                          <a:cs typeface="Lohit Devanagari" pitchFamily="2"/>
                        </a:rPr>
                        <a:t>Group2: [9, 10, 12, 15] --&gt; 4</a:t>
                      </a:r>
                    </a:p>
                  </a:txBody>
                  <a:tcPr/>
                </a:tc>
                <a:tc>
                  <a:txBody>
                    <a:bodyPr/>
                    <a:lstStyle/>
                    <a:p>
                      <a:pPr algn="just"/>
                      <a:r>
                        <a:rPr lang="en-US" sz="1100" b="1" dirty="0" smtClean="0"/>
                        <a:t>4 </a:t>
                      </a:r>
                      <a:r>
                        <a:rPr lang="en-US" sz="1100" b="0" dirty="0" smtClean="0"/>
                        <a:t>- Taking into account the weights of preferences (please see the comment on slide 1), the results are satisfactory as the most important preferences</a:t>
                      </a:r>
                      <a:r>
                        <a:rPr lang="en-US" sz="1100" b="0" baseline="0" dirty="0" smtClean="0"/>
                        <a:t> (age, gender, nationality) match among the TCNs. We select number 4 from </a:t>
                      </a:r>
                      <a:r>
                        <a:rPr lang="en-US" sz="1100" b="0" baseline="0" dirty="0" err="1" smtClean="0"/>
                        <a:t>Likert</a:t>
                      </a:r>
                      <a:r>
                        <a:rPr lang="en-US" sz="1100" b="0" baseline="0" dirty="0" smtClean="0"/>
                        <a:t> scale instead of 5 because other important preferences, such as family, ethnicity and religion preference, don’t match for all grouped TCNs. For example, concerning family preferences, TCN with id 10 matches with TCN (id) 9 and 12, but TCNs (id) 9 and 1</a:t>
                      </a:r>
                      <a:r>
                        <a:rPr lang="el-GR" sz="1100" b="0" baseline="0" dirty="0" smtClean="0"/>
                        <a:t>5</a:t>
                      </a:r>
                      <a:r>
                        <a:rPr lang="en-US" sz="1100" b="0" baseline="0" dirty="0" smtClean="0"/>
                        <a:t> don’t match with the others as they prefer extended of single parent mother families that are not exist in this group. Likewise for ethnicity and religion preferences. </a:t>
                      </a:r>
                      <a:r>
                        <a:rPr lang="en-US" sz="1100" baseline="0" dirty="0" smtClean="0"/>
                        <a:t>Finally, less important preferences such as location preference, etc. don’t match for all of them. </a:t>
                      </a:r>
                      <a:endParaRPr lang="el-GR" sz="1100"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ea typeface="Noto Sans CJK SC" pitchFamily="2"/>
                          <a:cs typeface="Lohit Devanagari" pitchFamily="2"/>
                        </a:rPr>
                        <a:t>Group3: [2, 13] --&gt; 2</a:t>
                      </a:r>
                    </a:p>
                  </a:txBody>
                  <a:tcPr/>
                </a:tc>
                <a:tc>
                  <a:txBody>
                    <a:bodyPr/>
                    <a:lstStyle/>
                    <a:p>
                      <a:pPr algn="just"/>
                      <a:r>
                        <a:rPr lang="en-US" sz="1100" b="1" dirty="0" smtClean="0"/>
                        <a:t>4 </a:t>
                      </a:r>
                      <a:r>
                        <a:rPr lang="en-US" sz="1100" b="0" dirty="0" smtClean="0"/>
                        <a:t>- Taking into account the weights of preferences (please see the comment on slide 1), the results are satisfactory as the majority</a:t>
                      </a:r>
                      <a:r>
                        <a:rPr lang="en-US" sz="1100" b="0" baseline="0" dirty="0" smtClean="0"/>
                        <a:t> of the</a:t>
                      </a:r>
                      <a:r>
                        <a:rPr lang="en-US" sz="1100" b="0" dirty="0" smtClean="0"/>
                        <a:t> important preferences</a:t>
                      </a:r>
                      <a:r>
                        <a:rPr lang="en-US" sz="1100" b="0" baseline="0" dirty="0" smtClean="0"/>
                        <a:t> (age, nationality, religion, ethnicity) match between the TCNs. We select number 4 from </a:t>
                      </a:r>
                      <a:r>
                        <a:rPr lang="en-US" sz="1100" b="0" baseline="0" dirty="0" err="1" smtClean="0"/>
                        <a:t>Likert</a:t>
                      </a:r>
                      <a:r>
                        <a:rPr lang="en-US" sz="1100" b="0" baseline="0" dirty="0" smtClean="0"/>
                        <a:t> scale instead of 5 because other important preferences, such as gender and </a:t>
                      </a:r>
                      <a:r>
                        <a:rPr lang="en-US" sz="1100" b="0" baseline="0" smtClean="0"/>
                        <a:t>family preference, </a:t>
                      </a:r>
                      <a:r>
                        <a:rPr lang="en-US" sz="1100" b="0" baseline="0" dirty="0" smtClean="0"/>
                        <a:t>don’t match for the grouped TCNs. </a:t>
                      </a:r>
                      <a:r>
                        <a:rPr lang="en-US" sz="1100" baseline="0" dirty="0" smtClean="0"/>
                        <a:t>Finally, less important preferences such as location, rental period and </a:t>
                      </a:r>
                      <a:r>
                        <a:rPr lang="en-US" sz="1100" baseline="0" dirty="0" err="1" smtClean="0"/>
                        <a:t>shrwth</a:t>
                      </a:r>
                      <a:r>
                        <a:rPr lang="en-US" sz="1100" baseline="0" dirty="0" smtClean="0"/>
                        <a:t> preference, etc. don’t match for both of them. </a:t>
                      </a:r>
                      <a:endParaRPr lang="el-GR" sz="1100" dirty="0"/>
                    </a:p>
                  </a:txBody>
                  <a:tcPr/>
                </a:tc>
              </a:tr>
              <a:tr h="2525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ea typeface="Noto Sans CJK SC" pitchFamily="2"/>
                          <a:cs typeface="Lohit Devanagari" pitchFamily="2"/>
                        </a:rPr>
                        <a:t>Group4: [3, 5, 6] --&gt; 3</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1" dirty="0" smtClean="0"/>
                        <a:t>4 </a:t>
                      </a:r>
                      <a:r>
                        <a:rPr lang="en-US" sz="1100" b="0" dirty="0" smtClean="0"/>
                        <a:t>- Taking into account the weights of preferences (please see the comment on slide 1), the results are satisfactory as the majority of the most important preferences</a:t>
                      </a:r>
                      <a:r>
                        <a:rPr lang="en-US" sz="1100" b="0" baseline="0" dirty="0" smtClean="0"/>
                        <a:t> (age, nationality, ethnicity, religion preference) match among the TCNs. We select number 4 from </a:t>
                      </a:r>
                      <a:r>
                        <a:rPr lang="en-US" sz="1100" b="0" baseline="0" dirty="0" err="1" smtClean="0"/>
                        <a:t>Likert</a:t>
                      </a:r>
                      <a:r>
                        <a:rPr lang="en-US" sz="1100" b="0" baseline="0" dirty="0" smtClean="0"/>
                        <a:t> scale instead of 5 because other important preferences, such as gender and family don’t match for all grouped TCNs. </a:t>
                      </a:r>
                      <a:r>
                        <a:rPr lang="en-US" sz="1100" baseline="0" dirty="0" smtClean="0"/>
                        <a:t>Finally, less important preferences such as </a:t>
                      </a:r>
                      <a:r>
                        <a:rPr lang="en-US" sz="1100" baseline="0" dirty="0" err="1" smtClean="0"/>
                        <a:t>shrwth</a:t>
                      </a:r>
                      <a:r>
                        <a:rPr lang="en-US" sz="1100" baseline="0" dirty="0" smtClean="0"/>
                        <a:t> preference, etc. don’t match for both of them. </a:t>
                      </a:r>
                      <a:endParaRPr lang="el-GR" sz="1100" dirty="0" smtClean="0"/>
                    </a:p>
                  </a:txBody>
                  <a:tcPr/>
                </a:tc>
              </a:tr>
            </a:tbl>
          </a:graphicData>
        </a:graphic>
      </p:graphicFrame>
    </p:spTree>
    <p:extLst>
      <p:ext uri="{BB962C8B-B14F-4D97-AF65-F5344CB8AC3E}">
        <p14:creationId xmlns:p14="http://schemas.microsoft.com/office/powerpoint/2010/main" val="1646927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16071</TotalTime>
  <Words>6300</Words>
  <Application>Microsoft Office PowerPoint</Application>
  <PresentationFormat>Custom</PresentationFormat>
  <Paragraphs>349</Paragraphs>
  <Slides>18</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DejaVu Sans</vt:lpstr>
      <vt:lpstr>Liberation Sans</vt:lpstr>
      <vt:lpstr>Liberation Serif</vt:lpstr>
      <vt:lpstr>Lohit Devanagari</vt:lpstr>
      <vt:lpstr>Noto Sans CJK SC</vt:lpstr>
      <vt:lpstr>Wingdings</vt:lpstr>
      <vt:lpstr>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the classroom information of a TCN is entered into the  Welcome system and where to store it?</dc:title>
  <dc:creator>Akbar Kazimov</dc:creator>
  <cp:lastModifiedBy>Akbar Kazimov</cp:lastModifiedBy>
  <cp:revision>1075</cp:revision>
  <dcterms:created xsi:type="dcterms:W3CDTF">2020-10-25T17:43:52Z</dcterms:created>
  <dcterms:modified xsi:type="dcterms:W3CDTF">2022-01-17T17:10:37Z</dcterms:modified>
</cp:coreProperties>
</file>