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1" r:id="rId2"/>
    <p:sldId id="366" r:id="rId3"/>
    <p:sldId id="369" r:id="rId4"/>
    <p:sldId id="365" r:id="rId5"/>
    <p:sldId id="363" r:id="rId6"/>
    <p:sldId id="364" r:id="rId7"/>
    <p:sldId id="368" r:id="rId8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4" autoAdjust="0"/>
  </p:normalViewPr>
  <p:slideViewPr>
    <p:cSldViewPr snapToGrid="0">
      <p:cViewPr varScale="1">
        <p:scale>
          <a:sx n="147" d="100"/>
          <a:sy n="147" d="100"/>
        </p:scale>
        <p:origin x="1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2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594" y="2032438"/>
            <a:ext cx="9071322" cy="52920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2800" b="1" dirty="0" smtClean="0">
                <a:ea typeface="Noto Sans CJK SC" pitchFamily="2"/>
                <a:cs typeface="Lohit Devanagari" pitchFamily="2"/>
              </a:rPr>
              <a:t>Evaluation – CHC Use Case</a:t>
            </a:r>
            <a:endParaRPr lang="en-US" sz="2000" b="1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48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CHC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54" y="591561"/>
            <a:ext cx="9071322" cy="477177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marL="171450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Dataset: </a:t>
            </a: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Confirmation/Approval required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from PRAKSIS</a:t>
            </a:r>
            <a:endParaRPr lang="en-US" sz="1300" b="1" dirty="0" smtClean="0">
              <a:ea typeface="Noto Sans CJK SC" pitchFamily="2"/>
              <a:cs typeface="Lohit Devanagari" pitchFamily="2"/>
            </a:endParaRP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Unsupervised, as of now </a:t>
            </a: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Consists of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5 examples</a:t>
            </a: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Each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example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consists of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15, 20, 25, 50 and 100 TCN profiles</a:t>
            </a:r>
            <a:endParaRPr lang="en-US" sz="1300" dirty="0" smtClean="0">
              <a:ea typeface="Noto Sans CJK SC" pitchFamily="2"/>
              <a:cs typeface="Lohit Devanagari" pitchFamily="2"/>
            </a:endParaRP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Each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TCN profile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consists of the following attributes and their domain: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Age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[18,120]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Gender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{Male, Female, Other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Family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</a:t>
            </a:r>
            <a:r>
              <a:rPr lang="en-US" sz="1300" i="1" dirty="0">
                <a:ea typeface="Noto Sans CJK SC" pitchFamily="2"/>
                <a:cs typeface="Lohit Devanagari" pitchFamily="2"/>
              </a:rPr>
              <a:t>Single Man/Woman, Nuclear, Single Parent Mother/Father,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Extended}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Nationality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{&lt;nationality&gt;}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Religion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{&lt;religion&gt;}</a:t>
            </a:r>
            <a:endParaRPr lang="en-US" sz="1300" b="1" dirty="0" smtClean="0">
              <a:ea typeface="Noto Sans CJK SC" pitchFamily="2"/>
              <a:cs typeface="Lohit Devanagari" pitchFamily="2"/>
            </a:endParaRP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Ethnicity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{&lt;ethnicity&gt;}</a:t>
            </a:r>
            <a:endParaRPr lang="en-US" sz="1300" b="1" dirty="0" smtClean="0">
              <a:ea typeface="Noto Sans CJK SC" pitchFamily="2"/>
              <a:cs typeface="Lohit Devanagari" pitchFamily="2"/>
            </a:endParaRP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Age preference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{Don’t mind, 18-25, 26-33, 34-43, 44-50, 51-65, 65-120} 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Gender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preference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{Male, Female, Other, Don’t mind}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Family preference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{Single Man/Woman, Nuclear, Single Parent Mother/Father, Extended, Don’t mind}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Nationality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preference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–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{Same, Mixed, Don’t mind}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Religion preference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– </a:t>
            </a:r>
            <a:r>
              <a:rPr lang="en-US" sz="1300" i="1" dirty="0">
                <a:ea typeface="Noto Sans CJK SC" pitchFamily="2"/>
                <a:cs typeface="Lohit Devanagari" pitchFamily="2"/>
              </a:rPr>
              <a:t>{Same, Mixed, Don’t mind}</a:t>
            </a:r>
            <a:endParaRPr lang="en-US" sz="1300" dirty="0" smtClean="0">
              <a:ea typeface="Noto Sans CJK SC" pitchFamily="2"/>
              <a:cs typeface="Lohit Devanagari" pitchFamily="2"/>
            </a:endParaRP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Ethnicity preference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– </a:t>
            </a:r>
            <a:r>
              <a:rPr lang="en-US" sz="1300" i="1" dirty="0">
                <a:ea typeface="Noto Sans CJK SC" pitchFamily="2"/>
                <a:cs typeface="Lohit Devanagari" pitchFamily="2"/>
              </a:rPr>
              <a:t>{Same, Mixed, Don’t mind}</a:t>
            </a:r>
            <a:endParaRPr lang="en-US" sz="1300" i="1" dirty="0" smtClean="0">
              <a:ea typeface="Noto Sans CJK SC" pitchFamily="2"/>
              <a:cs typeface="Lohit Devanagari" pitchFamily="2"/>
            </a:endParaRP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Location preference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– {Don’t mind, </a:t>
            </a:r>
            <a:r>
              <a:rPr lang="en-US" sz="1300" i="1" dirty="0" err="1" smtClean="0"/>
              <a:t>Ampelokipoi</a:t>
            </a:r>
            <a:r>
              <a:rPr lang="en-US" sz="1300" i="1" dirty="0" smtClean="0"/>
              <a:t>, </a:t>
            </a:r>
            <a:r>
              <a:rPr lang="en-US" sz="1300" i="1" dirty="0" err="1" smtClean="0"/>
              <a:t>Menemeni</a:t>
            </a:r>
            <a:r>
              <a:rPr lang="en-US" sz="1300" i="1" dirty="0" smtClean="0"/>
              <a:t>, </a:t>
            </a:r>
            <a:r>
              <a:rPr lang="en-US" sz="1300" i="1" dirty="0" err="1" smtClean="0"/>
              <a:t>Kalamaria</a:t>
            </a:r>
            <a:r>
              <a:rPr lang="en-US" sz="1300" i="1" dirty="0" smtClean="0"/>
              <a:t>, </a:t>
            </a:r>
            <a:r>
              <a:rPr lang="en-US" sz="1300" i="1" dirty="0" err="1" smtClean="0"/>
              <a:t>Eleftherio-Kordelio</a:t>
            </a:r>
            <a:r>
              <a:rPr lang="en-US" sz="1300" i="1" dirty="0" smtClean="0"/>
              <a:t>, </a:t>
            </a:r>
            <a:r>
              <a:rPr lang="en-US" sz="1300" i="1" dirty="0" err="1" smtClean="0"/>
              <a:t>Evosmos</a:t>
            </a:r>
            <a:r>
              <a:rPr lang="en-US" sz="1300" i="1" dirty="0" smtClean="0"/>
              <a:t>, Agios Pavlos, Neapoli, Pefka, Sykies, Nea Efkarpia, Polichni, Stavroupoli, Pylaia, Thessaloniki, </a:t>
            </a:r>
            <a:r>
              <a:rPr lang="en-US" sz="1300" i="1" dirty="0" err="1" smtClean="0"/>
              <a:t>Triandria</a:t>
            </a:r>
            <a:r>
              <a:rPr lang="en-US" sz="1300" i="1" dirty="0" smtClean="0"/>
              <a:t>}</a:t>
            </a:r>
            <a:endParaRPr lang="en-US" sz="1300" i="1" dirty="0" smtClean="0">
              <a:ea typeface="Noto Sans CJK SC" pitchFamily="2"/>
              <a:cs typeface="Lohit Devanagari" pitchFamily="2"/>
            </a:endParaRP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Accessibility preference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– {Don’t mind, Yes, No}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Rent Period preference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– {Don’t mind, [&lt;</a:t>
            </a:r>
            <a:r>
              <a:rPr lang="en-US" sz="1300" i="1" dirty="0" err="1" smtClean="0">
                <a:ea typeface="Noto Sans CJK SC" pitchFamily="2"/>
                <a:cs typeface="Lohit Devanagari" pitchFamily="2"/>
              </a:rPr>
              <a:t>date_from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&gt;, &lt;</a:t>
            </a:r>
            <a:r>
              <a:rPr lang="en-US" sz="1300" i="1" dirty="0" err="1" smtClean="0">
                <a:ea typeface="Noto Sans CJK SC" pitchFamily="2"/>
                <a:cs typeface="Lohit Devanagari" pitchFamily="2"/>
              </a:rPr>
              <a:t>date_to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&gt;]}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Share with preference 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– {Don’t mind, [&lt;</a:t>
            </a:r>
            <a:r>
              <a:rPr lang="en-US" sz="1300" i="1" dirty="0" err="1" smtClean="0">
                <a:ea typeface="Noto Sans CJK SC" pitchFamily="2"/>
                <a:cs typeface="Lohit Devanagari" pitchFamily="2"/>
              </a:rPr>
              <a:t>number_minimum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&gt;, &lt;</a:t>
            </a:r>
            <a:r>
              <a:rPr lang="en-US" sz="1300" i="1" dirty="0" err="1" smtClean="0">
                <a:ea typeface="Noto Sans CJK SC" pitchFamily="2"/>
                <a:cs typeface="Lohit Devanagari" pitchFamily="2"/>
              </a:rPr>
              <a:t>number_maximum</a:t>
            </a:r>
            <a:r>
              <a:rPr lang="en-US" sz="1300" i="1" dirty="0" smtClean="0">
                <a:ea typeface="Noto Sans CJK SC" pitchFamily="2"/>
                <a:cs typeface="Lohit Devanagari" pitchFamily="2"/>
              </a:rPr>
              <a:t>&gt;]}</a:t>
            </a:r>
          </a:p>
        </p:txBody>
      </p:sp>
    </p:spTree>
    <p:extLst>
      <p:ext uri="{BB962C8B-B14F-4D97-AF65-F5344CB8AC3E}">
        <p14:creationId xmlns:p14="http://schemas.microsoft.com/office/powerpoint/2010/main" val="1874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>
                <a:ea typeface="Noto Sans CJK SC" pitchFamily="2"/>
                <a:cs typeface="Lohit Devanagari" pitchFamily="2"/>
              </a:rPr>
              <a:t>CHC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54" y="513740"/>
            <a:ext cx="9071322" cy="535103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300" dirty="0" smtClean="0">
                <a:ea typeface="Noto Sans CJK SC" pitchFamily="2"/>
                <a:cs typeface="Lohit Devanagari" pitchFamily="2"/>
              </a:rPr>
              <a:t>Performance Measures: </a:t>
            </a:r>
          </a:p>
          <a:p>
            <a:pPr marL="342900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As of now, </a:t>
            </a:r>
            <a:r>
              <a:rPr lang="en-US" sz="1300" b="1" dirty="0">
                <a:ea typeface="Noto Sans CJK SC" pitchFamily="2"/>
                <a:cs typeface="Lohit Devanagari" pitchFamily="2"/>
              </a:rPr>
              <a:t>n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o ground truth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available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Customer </a:t>
            </a:r>
            <a:r>
              <a:rPr lang="en-US" sz="13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Satisfaction Score </a:t>
            </a:r>
            <a:r>
              <a:rPr lang="en-US" sz="13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(CSAT) 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on a Likert scale since system already provides the exact solution. Authors evaluate the BOSS algorithm by comparing its execution time to other exact algorithms such as ODP-IP and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ODSS.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We provide the results for the given/approved dataset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Users evaluate the results on a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Likert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3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scale</a:t>
            </a:r>
            <a:r>
              <a:rPr lang="en-US" sz="13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(5: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Very 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4: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3: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Neither </a:t>
            </a:r>
            <a:r>
              <a:rPr lang="en-US" sz="1300" i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Satisfied nor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Dissatisfied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2: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Dissatisfied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1: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Very Dissatisfied)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In case the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results are not satisfactory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we try to improve the results based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on users’ feedback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. i.e. 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to be answered by users:</a:t>
            </a:r>
          </a:p>
          <a:p>
            <a:pPr marL="1714500" lvl="3" indent="-342900" algn="just" hangingPunct="0">
              <a:buFont typeface="+mj-lt"/>
              <a:buAutoNum type="arabicPeriod"/>
            </a:pPr>
            <a:r>
              <a:rPr lang="en-US" sz="1300" i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W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hat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makes the results unsatisfactory? </a:t>
            </a:r>
            <a:endParaRPr lang="en-US" sz="1300" i="1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1714500" lvl="3" indent="-342900" algn="just" hangingPunct="0">
              <a:buFont typeface="+mj-lt"/>
              <a:buAutoNum type="arabicPeriod"/>
            </a:pP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How much does it take to compute such results </a:t>
            </a:r>
            <a:r>
              <a:rPr lang="en-US" sz="1300" i="1" u="sng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manually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? …</a:t>
            </a:r>
            <a:endParaRPr lang="en-US" sz="13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Silhouette </a:t>
            </a:r>
            <a:r>
              <a:rPr lang="en-US" sz="1300" b="1" dirty="0">
                <a:ea typeface="Noto Sans CJK SC" pitchFamily="2"/>
                <a:cs typeface="Lohit Devanagari" pitchFamily="2"/>
              </a:rPr>
              <a:t>Score </a:t>
            </a:r>
            <a:r>
              <a:rPr lang="en-US" sz="1200" dirty="0">
                <a:ea typeface="Noto Sans CJK SC" pitchFamily="2"/>
                <a:cs typeface="Lohit Devanagari" pitchFamily="2"/>
              </a:rPr>
              <a:t>to compute the separation distance between the clusters. Range: [-1,1] where higher score is desired since it means there are small intra-cluster and large inter-cluster average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distances.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Nothing is required from users to compute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Silhouette Score </a:t>
            </a:r>
          </a:p>
          <a:p>
            <a:pPr lvl="2" algn="just" hangingPunct="0"/>
            <a:endParaRPr lang="en-US" sz="1300" dirty="0" smtClean="0">
              <a:ea typeface="Noto Sans CJK SC" pitchFamily="2"/>
              <a:cs typeface="Lohit Devanagari" pitchFamily="2"/>
            </a:endParaRPr>
          </a:p>
          <a:p>
            <a:pPr marL="342900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If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ground truth 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is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provided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: 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Purity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to compute similarity of two clustering/CS results. Range: [0,1] where 1 means </a:t>
            </a:r>
            <a:r>
              <a:rPr lang="en-US" sz="12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perfect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match, 0 means </a:t>
            </a:r>
            <a:r>
              <a:rPr lang="en-US" sz="12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worst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match</a:t>
            </a:r>
            <a:endParaRPr lang="en-US" sz="1200" dirty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Normalized Mutual Information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(NMI)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to compute how much information is shared between a clustering and ground-truth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.</a:t>
            </a:r>
          </a:p>
          <a:p>
            <a:pPr lvl="1" algn="just" hangingPunct="0"/>
            <a:endParaRPr lang="en-US" sz="1300" dirty="0" smtClean="0">
              <a:ea typeface="Noto Sans CJK SC" pitchFamily="2"/>
              <a:cs typeface="Lohit Devanagari" pitchFamily="2"/>
            </a:endParaRP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Users provide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multiple different examples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and for each of them, they prepare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intuitive grouping results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We compute the results for the provided examples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We compute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Purity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and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NMI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by comparing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intuitive results vs agents’ results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In case the results for the same example dataset are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not very similar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, we provide the results to users to compute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CSAT (step 1.1.1) 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Continue step 1.1.2 </a:t>
            </a:r>
          </a:p>
        </p:txBody>
      </p:sp>
    </p:spTree>
    <p:extLst>
      <p:ext uri="{BB962C8B-B14F-4D97-AF65-F5344CB8AC3E}">
        <p14:creationId xmlns:p14="http://schemas.microsoft.com/office/powerpoint/2010/main" val="35087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38787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CHC Weights</a:t>
            </a:r>
            <a:endParaRPr lang="en-US" sz="1400" b="1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90" y="589073"/>
            <a:ext cx="2384686" cy="198536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r>
              <a:rPr lang="en-US" sz="1100" b="1" dirty="0">
                <a:ea typeface="Noto Sans CJK SC" pitchFamily="2"/>
                <a:cs typeface="Lohit Devanagari" pitchFamily="2"/>
              </a:rPr>
              <a:t>Weights of </a:t>
            </a:r>
            <a:r>
              <a:rPr lang="en-US" sz="1100" b="1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1100" b="1" dirty="0" smtClean="0"/>
          </a:p>
          <a:p>
            <a:r>
              <a:rPr lang="en-US" sz="1100" dirty="0" smtClean="0"/>
              <a:t>Age </a:t>
            </a:r>
            <a:r>
              <a:rPr lang="en-US" sz="1100" dirty="0" smtClean="0"/>
              <a:t>Preference: 10</a:t>
            </a:r>
          </a:p>
          <a:p>
            <a:r>
              <a:rPr lang="en-US" sz="1100" dirty="0" smtClean="0"/>
              <a:t>Gender </a:t>
            </a:r>
            <a:r>
              <a:rPr lang="en-US" sz="1100" dirty="0"/>
              <a:t>Preference</a:t>
            </a:r>
            <a:r>
              <a:rPr lang="en-US" sz="1100" dirty="0" smtClean="0"/>
              <a:t>: 9</a:t>
            </a:r>
          </a:p>
          <a:p>
            <a:r>
              <a:rPr lang="en-US" sz="1100" dirty="0"/>
              <a:t>Family Preference</a:t>
            </a:r>
            <a:r>
              <a:rPr lang="en-US" sz="1100" dirty="0" smtClean="0"/>
              <a:t>: 5</a:t>
            </a:r>
            <a:endParaRPr lang="en-US" sz="1100" dirty="0"/>
          </a:p>
          <a:p>
            <a:r>
              <a:rPr lang="en-US" sz="1100" dirty="0" smtClean="0"/>
              <a:t>Nationality</a:t>
            </a:r>
            <a:r>
              <a:rPr lang="en-US" sz="1100" dirty="0"/>
              <a:t> Preference</a:t>
            </a:r>
            <a:r>
              <a:rPr lang="en-US" sz="1100" dirty="0" smtClean="0"/>
              <a:t>: 8</a:t>
            </a:r>
          </a:p>
          <a:p>
            <a:r>
              <a:rPr lang="en-US" sz="1100" dirty="0"/>
              <a:t>Religion Preference</a:t>
            </a:r>
            <a:r>
              <a:rPr lang="en-US" sz="1100" dirty="0" smtClean="0"/>
              <a:t>: 6</a:t>
            </a:r>
            <a:endParaRPr lang="en-US" sz="1100" dirty="0"/>
          </a:p>
          <a:p>
            <a:r>
              <a:rPr lang="en-US" sz="1100" dirty="0" smtClean="0"/>
              <a:t>Ethnicity</a:t>
            </a:r>
            <a:r>
              <a:rPr lang="en-US" sz="1100" dirty="0"/>
              <a:t> Preference</a:t>
            </a:r>
            <a:r>
              <a:rPr lang="en-US" sz="1100" dirty="0" smtClean="0"/>
              <a:t>: 7</a:t>
            </a:r>
          </a:p>
          <a:p>
            <a:r>
              <a:rPr lang="en-US" sz="1100" dirty="0"/>
              <a:t>Location Preference</a:t>
            </a:r>
            <a:r>
              <a:rPr lang="en-US" sz="1100" dirty="0" smtClean="0"/>
              <a:t>: 2</a:t>
            </a:r>
            <a:endParaRPr lang="en-US" sz="1100" dirty="0"/>
          </a:p>
          <a:p>
            <a:r>
              <a:rPr lang="en-US" sz="1100" dirty="0" smtClean="0"/>
              <a:t>Accessibility</a:t>
            </a:r>
            <a:r>
              <a:rPr lang="en-US" sz="1100" dirty="0"/>
              <a:t> Preference</a:t>
            </a:r>
            <a:r>
              <a:rPr lang="en-US" sz="1100" dirty="0" smtClean="0"/>
              <a:t>: 3</a:t>
            </a:r>
          </a:p>
          <a:p>
            <a:r>
              <a:rPr lang="en-US" sz="1100" dirty="0" smtClean="0"/>
              <a:t>Rent </a:t>
            </a:r>
            <a:r>
              <a:rPr lang="en-US" sz="1100" dirty="0"/>
              <a:t>Period Preference</a:t>
            </a:r>
            <a:r>
              <a:rPr lang="en-US" sz="1100" dirty="0" smtClean="0"/>
              <a:t>: 1</a:t>
            </a:r>
            <a:endParaRPr lang="en-US" sz="1100" dirty="0"/>
          </a:p>
          <a:p>
            <a:r>
              <a:rPr lang="en-US" sz="1100" dirty="0" smtClean="0"/>
              <a:t>Share With</a:t>
            </a:r>
            <a:r>
              <a:rPr lang="en-US" sz="1100" dirty="0"/>
              <a:t> Preference</a:t>
            </a:r>
            <a:r>
              <a:rPr lang="en-US" sz="1100" dirty="0" smtClean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3045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1432"/>
              </p:ext>
            </p:extLst>
          </p:nvPr>
        </p:nvGraphicFramePr>
        <p:xfrm>
          <a:off x="-1" y="220500"/>
          <a:ext cx="10080624" cy="5742116"/>
        </p:xfrm>
        <a:graphic>
          <a:graphicData uri="http://schemas.openxmlformats.org/drawingml/2006/table">
            <a:tbl>
              <a:tblPr/>
              <a:tblGrid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  <a:gridCol w="630039"/>
              </a:tblGrid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Agent ID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6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8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9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14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15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Age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39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39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52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70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71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47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51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71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62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30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63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endParaRPr lang="en-US" sz="700" dirty="0" smtClean="0">
                        <a:effectLst/>
                        <a:latin typeface="+mn-lt"/>
                      </a:endParaRPr>
                    </a:p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56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Gender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Family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Extended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Man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Parent Father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Parent Father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Woman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Extended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Man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Extended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Man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Woman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Nuclear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Man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Nuclear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Man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Nuclear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Nationality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nat4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nat1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nat2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nat2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Religion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rel4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rel4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smtClean="0">
                          <a:effectLst/>
                          <a:latin typeface="+mn-lt"/>
                        </a:rPr>
                        <a:t>rel6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rel3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rel7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rel4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rel6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rel5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Ethnicity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eth6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eth4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eth5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Age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44-50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34-43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44-50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44-50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34-43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/65-120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65-120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18-25/26-33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44-50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44-50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44-50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51-65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18-25/26-33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51-65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34-43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18-25/26-33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Gender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Female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Family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Woman/Single Parent Mother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Nuclear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Woman/Single Parent Mother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Extended/Nuclear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Woman/Single Parent Mother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Extended/Nuclear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Parent Mother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Extended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Man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Single Woman/Single Parent Mother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Woman/Single Parent Mother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Parent Mother/Single Parent Father/Extended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Single Parent Mother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Nationality</a:t>
                      </a:r>
                      <a:r>
                        <a:rPr lang="en-US" sz="700" b="1" baseline="0" dirty="0" smtClean="0">
                          <a:effectLst/>
                          <a:latin typeface="+mn-lt"/>
                        </a:rPr>
                        <a:t>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Religion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Ethnicity</a:t>
                      </a:r>
                      <a:r>
                        <a:rPr lang="en-US" sz="700" b="1" baseline="0" dirty="0" smtClean="0">
                          <a:effectLst/>
                          <a:latin typeface="+mn-lt"/>
                        </a:rPr>
                        <a:t>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Mixed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Same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Location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L4/L2/L7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L1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L3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L2/L3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L3/L6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L4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L4/L2/L7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L4/L2/L7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L5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L1/L2/L3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L4/L2/L7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L2/L3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L3/L6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Accessibility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No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Yes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No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Yes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Yes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No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Yes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No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Yes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Yes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err="1" smtClean="0">
                          <a:effectLst/>
                          <a:latin typeface="+mn-lt"/>
                        </a:rPr>
                        <a:t>Dont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 mind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Rent Period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42107" marR="42107" marT="42107" marB="4210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1/3/2021-1/7/2022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1/1/2021-1/7/2022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1/1/2021-1/7/2022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1/1/2021-1/4/2021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3/7/2021-12/2/2022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1/1/2021-1/7/2021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x-none" sz="700" dirty="0" smtClean="0">
                          <a:effectLst/>
                          <a:latin typeface="+mn-lt"/>
                        </a:rPr>
                        <a:t>1/1/2021-1/7/2022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1/1/2021-1/7/2022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1/5/2021-1/5/2022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15/3/2021-1/4/2022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15/3/2021-1/4/2022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1/5/2021-1/5/2022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1/5/2021-1/5/2022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23/4/2020-17/5/2021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 smtClean="0">
                          <a:effectLst/>
                          <a:latin typeface="+mn-lt"/>
                        </a:rPr>
                        <a:t>1/9/2021-1/12/2021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dirty="0" smtClean="0">
                          <a:effectLst/>
                          <a:latin typeface="+mn-lt"/>
                        </a:rPr>
                        <a:t>Share With Preference</a:t>
                      </a:r>
                      <a:endParaRPr lang="x-none" sz="700" b="1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+mn-lt"/>
                        </a:rPr>
                        <a:t>2-3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</a:t>
                      </a:r>
                      <a:endParaRPr lang="x-none" sz="700" dirty="0">
                        <a:effectLst/>
                        <a:latin typeface="+mn-lt"/>
                      </a:endParaRP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2-3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2-7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2-7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3-5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3-5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1-4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2-4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2-3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 smtClean="0">
                          <a:effectLst/>
                          <a:latin typeface="+mn-lt"/>
                        </a:rPr>
                        <a:t>3-5</a:t>
                      </a:r>
                      <a:r>
                        <a:rPr lang="x-none" sz="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9630" marR="39630" marT="39630" marB="3963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5939" y="0"/>
            <a:ext cx="9071322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CHC Example_1 </a:t>
            </a:r>
            <a:r>
              <a:rPr lang="en-US" sz="12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2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27852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34132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97" y="1809320"/>
            <a:ext cx="3176436" cy="71707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400" b="1" dirty="0">
                <a:ea typeface="Noto Sans CJK SC" pitchFamily="2"/>
                <a:cs typeface="Lohit Devanagari" pitchFamily="2"/>
              </a:rPr>
              <a:t>CHC Example_1 </a:t>
            </a:r>
            <a:r>
              <a:rPr lang="en-US" sz="14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15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400" b="1" dirty="0" smtClean="0">
                <a:ea typeface="Noto Sans CJK SC" pitchFamily="2"/>
                <a:cs typeface="Lohit Devanagari" pitchFamily="2"/>
              </a:rPr>
              <a:t>Result</a:t>
            </a:r>
            <a:endParaRPr lang="en-US" sz="1400" b="1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63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97" y="2383202"/>
            <a:ext cx="3003880" cy="1124235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1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: </a:t>
            </a:r>
            <a:endParaRPr lang="en-US" sz="1100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Singleton: [8, 1, 4, 11, ] --&gt; 4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Group1: [7, 14, ] --&gt; 2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Group2: [9, 10, 12, 15, ] --&gt; 4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Group3: [2, 13, ] --&gt; 2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Group4: [3, 5, 6, ] --&gt; 3</a:t>
            </a:r>
          </a:p>
        </p:txBody>
      </p:sp>
      <p:sp>
        <p:nvSpPr>
          <p:cNvPr id="2" name="Rectangle 1"/>
          <p:cNvSpPr/>
          <p:nvPr/>
        </p:nvSpPr>
        <p:spPr>
          <a:xfrm>
            <a:off x="95999" y="1866507"/>
            <a:ext cx="3247151" cy="1613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" name="TextBox 12"/>
          <p:cNvSpPr txBox="1"/>
          <p:nvPr/>
        </p:nvSpPr>
        <p:spPr>
          <a:xfrm>
            <a:off x="95997" y="3610353"/>
            <a:ext cx="3176436" cy="71707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400" b="1" dirty="0">
                <a:ea typeface="Noto Sans CJK SC" pitchFamily="2"/>
                <a:cs typeface="Lohit Devanagari" pitchFamily="2"/>
              </a:rPr>
              <a:t>CHC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Example_2 </a:t>
            </a:r>
            <a:r>
              <a:rPr lang="en-US" sz="14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20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400" b="1" dirty="0" smtClean="0">
                <a:ea typeface="Noto Sans CJK SC" pitchFamily="2"/>
                <a:cs typeface="Lohit Devanagari" pitchFamily="2"/>
              </a:rPr>
              <a:t>Result</a:t>
            </a:r>
            <a:endParaRPr lang="en-US" sz="1400" b="1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60 seconds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998" y="4213272"/>
            <a:ext cx="3247152" cy="95200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100" b="1" dirty="0">
                <a:ea typeface="Noto Sans CJK SC" pitchFamily="2"/>
                <a:cs typeface="Lohit Devanagari" pitchFamily="2"/>
              </a:rPr>
              <a:t>Solution</a:t>
            </a:r>
            <a:r>
              <a:rPr lang="en-US" sz="1100" dirty="0">
                <a:ea typeface="Noto Sans CJK SC" pitchFamily="2"/>
                <a:cs typeface="Lohit Devanagari" pitchFamily="2"/>
              </a:rPr>
              <a:t>: 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Singleton: [2, 5, 6, 9, 10, 20, ] --&gt; 6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Group1: [1, 16, ] --&gt; 2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Group2: [15, 17, ] --&gt; 2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Group3: [3, 7, 8, 12, 13, 19, 4, 11, 14, 18, ] --&gt;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999" y="3657148"/>
            <a:ext cx="3247151" cy="150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1" name="TextBox 20"/>
          <p:cNvSpPr txBox="1"/>
          <p:nvPr/>
        </p:nvSpPr>
        <p:spPr>
          <a:xfrm>
            <a:off x="4426278" y="901879"/>
            <a:ext cx="3176436" cy="71707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400" b="1" dirty="0">
                <a:ea typeface="Noto Sans CJK SC" pitchFamily="2"/>
                <a:cs typeface="Lohit Devanagari" pitchFamily="2"/>
              </a:rPr>
              <a:t>CHC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Example_3 </a:t>
            </a:r>
            <a:r>
              <a:rPr lang="en-US" sz="14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25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400" b="1" dirty="0" smtClean="0">
                <a:ea typeface="Noto Sans CJK SC" pitchFamily="2"/>
                <a:cs typeface="Lohit Devanagari" pitchFamily="2"/>
              </a:rPr>
              <a:t>Result</a:t>
            </a:r>
            <a:endParaRPr lang="en-US" sz="1400" b="1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67 seconds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6279" y="1571982"/>
            <a:ext cx="4379094" cy="95200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100" b="1" dirty="0">
                <a:ea typeface="Noto Sans CJK SC" pitchFamily="2"/>
                <a:cs typeface="Lohit Devanagari" pitchFamily="2"/>
              </a:rPr>
              <a:t>Solution</a:t>
            </a:r>
            <a:r>
              <a:rPr lang="en-US" sz="1100" dirty="0">
                <a:ea typeface="Noto Sans CJK SC" pitchFamily="2"/>
                <a:cs typeface="Lohit Devanagari" pitchFamily="2"/>
              </a:rPr>
              <a:t>: 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Singleton: [3, 5, 6, 7, 9, 10, 13, 19, 1, 11, 14, 18, 20, 21, 23, ] --&gt; 15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Group1: [15, 24, ] --&gt; 2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Group2: [2, 8, 17, 16, 25, ] --&gt; 5</a:t>
            </a:r>
          </a:p>
          <a:p>
            <a:pPr hangingPunct="0"/>
            <a:r>
              <a:rPr lang="en-US" sz="1100" dirty="0">
                <a:ea typeface="Noto Sans CJK SC" pitchFamily="2"/>
                <a:cs typeface="Lohit Devanagari" pitchFamily="2"/>
              </a:rPr>
              <a:t>Group3: [12, 22, 4, ] --&gt; 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26280" y="912096"/>
            <a:ext cx="3892710" cy="164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" name="TextBox 17"/>
          <p:cNvSpPr txBox="1"/>
          <p:nvPr/>
        </p:nvSpPr>
        <p:spPr>
          <a:xfrm>
            <a:off x="95996" y="351521"/>
            <a:ext cx="4398183" cy="95200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100" b="1" dirty="0" smtClean="0">
                <a:ea typeface="Noto Sans CJK SC" pitchFamily="2"/>
                <a:cs typeface="Lohit Devanagari" pitchFamily="2"/>
              </a:rPr>
              <a:t>*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Not guaranteed that all TCNs will be in a group. Possible that some TCNs can’t find a potential group mate because their personal and preferences wouldn’t match with others. </a:t>
            </a:r>
          </a:p>
          <a:p>
            <a:pPr hangingPunct="0"/>
            <a:endParaRPr lang="en-US" sz="1100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100" dirty="0" smtClean="0">
                <a:ea typeface="Noto Sans CJK SC" pitchFamily="2"/>
                <a:cs typeface="Lohit Devanagari" pitchFamily="2"/>
              </a:rPr>
              <a:t>* </a:t>
            </a:r>
            <a:r>
              <a:rPr lang="en-US" sz="1100" b="1" dirty="0" smtClean="0">
                <a:ea typeface="Noto Sans CJK SC" pitchFamily="2"/>
                <a:cs typeface="Lohit Devanagari" pitchFamily="2"/>
              </a:rPr>
              <a:t>Singleton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: TCNs who don’t match with others. </a:t>
            </a:r>
            <a:endParaRPr lang="en-US" sz="11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6280" y="2645493"/>
            <a:ext cx="3176436" cy="71707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400" b="1" dirty="0">
                <a:ea typeface="Noto Sans CJK SC" pitchFamily="2"/>
                <a:cs typeface="Lohit Devanagari" pitchFamily="2"/>
              </a:rPr>
              <a:t>CHC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Example_4 </a:t>
            </a:r>
            <a:r>
              <a:rPr lang="en-US" sz="14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50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400" b="1" dirty="0" smtClean="0">
                <a:ea typeface="Noto Sans CJK SC" pitchFamily="2"/>
                <a:cs typeface="Lohit Devanagari" pitchFamily="2"/>
              </a:rPr>
              <a:t>Result</a:t>
            </a:r>
            <a:endParaRPr lang="en-US" sz="1400" b="1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225 seconds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6281" y="3283397"/>
            <a:ext cx="5149359" cy="1812565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000" b="1" dirty="0">
                <a:ea typeface="Noto Sans CJK SC" pitchFamily="2"/>
                <a:cs typeface="Lohit Devanagari" pitchFamily="2"/>
              </a:rPr>
              <a:t>Solution</a:t>
            </a:r>
            <a:r>
              <a:rPr lang="en-US" sz="1000" dirty="0">
                <a:ea typeface="Noto Sans CJK SC" pitchFamily="2"/>
                <a:cs typeface="Lohit Devanagari" pitchFamily="2"/>
              </a:rPr>
              <a:t>: 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Singleton: [2, 3, 5, 7, 8, 10, 12, 13, 17, 19, 29, 35, 42, 44, 47, 1, 4, 14, 18, 20, 21, 23, 36, 40, 41, 43, 45, 50, ] --&gt; 28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Group1: [6, 11, 25, 46, ] --&gt; 4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Group2: [9, 24, 38, ] --&gt; 3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Group3: [28, 39, ] --&gt; 2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Group4: [15, 49, ] --&gt; 2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Group5: [27, 37, 16, ] --&gt; 3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Group6: [30, 32, 31, ] --&gt; 3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Group7: [26, 34, ] --&gt; 2</a:t>
            </a:r>
          </a:p>
          <a:p>
            <a:pPr hangingPunct="0"/>
            <a:r>
              <a:rPr lang="en-US" sz="1000" dirty="0">
                <a:ea typeface="Noto Sans CJK SC" pitchFamily="2"/>
                <a:cs typeface="Lohit Devanagari" pitchFamily="2"/>
              </a:rPr>
              <a:t>Group8: [22, 33, 48, ] --&gt;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6282" y="2676593"/>
            <a:ext cx="4970638" cy="2478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16469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34132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00" y="586050"/>
            <a:ext cx="3176436" cy="71707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1400" b="1" dirty="0">
                <a:ea typeface="Noto Sans CJK SC" pitchFamily="2"/>
                <a:cs typeface="Lohit Devanagari" pitchFamily="2"/>
              </a:rPr>
              <a:t>CHC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Example_5 </a:t>
            </a:r>
            <a:r>
              <a:rPr lang="en-US" sz="14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100 </a:t>
            </a:r>
            <a:r>
              <a:rPr lang="en-US" sz="1400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400" b="1" dirty="0" smtClean="0">
                <a:ea typeface="Noto Sans CJK SC" pitchFamily="2"/>
                <a:cs typeface="Lohit Devanagari" pitchFamily="2"/>
              </a:rPr>
              <a:t>Result</a:t>
            </a:r>
            <a:endParaRPr lang="en-US" sz="1400" b="1" dirty="0">
              <a:ea typeface="Noto Sans CJK SC" pitchFamily="2"/>
              <a:cs typeface="Lohit Devanagari" pitchFamily="2"/>
            </a:endParaRPr>
          </a:p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514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99" y="1193524"/>
            <a:ext cx="3671847" cy="3879861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r>
              <a:rPr lang="en-US" sz="1100" b="1" dirty="0"/>
              <a:t>Solution</a:t>
            </a:r>
            <a:r>
              <a:rPr lang="en-US" sz="1100" dirty="0"/>
              <a:t>: </a:t>
            </a:r>
          </a:p>
          <a:p>
            <a:r>
              <a:rPr lang="en-US" sz="1100" b="1" dirty="0"/>
              <a:t>Singleton</a:t>
            </a:r>
            <a:r>
              <a:rPr lang="en-US" sz="1100" dirty="0"/>
              <a:t>: [tcn1, tcn3, tcn4, tcn5, tcn6, tcn7, tcn8, tcn11, tcn13, tcn14, tcn15, tcn17, tcn19, tcn20, tcn21, tcn22, tcn23, tcn25, tcn27, tcn28, tcn30, tcn33, tcn34, tcn35, tcn38, tcn41, tcn42, tcn43, tcn44, tcn45, tcn47, tcn48, tcn49, tcn50, tcn52, tcn53, tcn54, tcn55, tcn56, tcn59, tcn60, tcn61, tcn62, tcn63, tcn64, tcn65, tcn66, tcn67, tcn68, tcn69, tcn70, tcn72, tcn73, tcn74, tcn75, tcn77, tcn78, tcn79, tcn80, tcn81, tcn82, tcn83, tcn84, tcn85, tcn89, tcn95, tcn96, tcn100, ] </a:t>
            </a:r>
            <a:r>
              <a:rPr lang="en-US" sz="1100" dirty="0">
                <a:sym typeface="Wingdings" panose="05000000000000000000" pitchFamily="2" charset="2"/>
              </a:rPr>
              <a:t> 68</a:t>
            </a:r>
            <a:endParaRPr lang="en-US" sz="1100" dirty="0"/>
          </a:p>
          <a:p>
            <a:r>
              <a:rPr lang="en-US" sz="1100" b="1" dirty="0"/>
              <a:t>Group1</a:t>
            </a:r>
            <a:r>
              <a:rPr lang="en-US" sz="1100" dirty="0"/>
              <a:t>: [tcn16, tcn31,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Group2</a:t>
            </a:r>
            <a:r>
              <a:rPr lang="en-US" sz="1100" dirty="0"/>
              <a:t>: [tcn24, tcn46,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Group3</a:t>
            </a:r>
            <a:r>
              <a:rPr lang="en-US" sz="1100" dirty="0"/>
              <a:t>: [tcn10, tcn12,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Group4</a:t>
            </a:r>
            <a:r>
              <a:rPr lang="en-US" sz="1100" dirty="0"/>
              <a:t>: [tcn9, tcn18,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Group5</a:t>
            </a:r>
            <a:r>
              <a:rPr lang="en-US" sz="1100" dirty="0"/>
              <a:t>: [tcn36, tcn71,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Group6</a:t>
            </a:r>
            <a:r>
              <a:rPr lang="en-US" sz="1100" dirty="0"/>
              <a:t>: [tcn29, tcn40,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Group7</a:t>
            </a:r>
            <a:r>
              <a:rPr lang="en-US" sz="1100" dirty="0"/>
              <a:t>: [tcn58, tcn93, ]</a:t>
            </a:r>
            <a:r>
              <a:rPr lang="en-US" sz="1100" dirty="0">
                <a:sym typeface="Wingdings" panose="05000000000000000000" pitchFamily="2" charset="2"/>
              </a:rPr>
              <a:t>  2</a:t>
            </a:r>
            <a:endParaRPr lang="en-US" sz="1100" dirty="0"/>
          </a:p>
          <a:p>
            <a:r>
              <a:rPr lang="en-US" sz="1100" b="1" dirty="0"/>
              <a:t>Group8</a:t>
            </a:r>
            <a:r>
              <a:rPr lang="en-US" sz="1100" dirty="0"/>
              <a:t>: [tcn26, tcn98, ] </a:t>
            </a:r>
            <a:r>
              <a:rPr lang="en-US" sz="1100" dirty="0">
                <a:sym typeface="Wingdings" panose="05000000000000000000" pitchFamily="2" charset="2"/>
              </a:rPr>
              <a:t> 2</a:t>
            </a:r>
            <a:endParaRPr lang="en-US" sz="1100" dirty="0"/>
          </a:p>
          <a:p>
            <a:r>
              <a:rPr lang="en-US" sz="1100" b="1" dirty="0"/>
              <a:t>Group9</a:t>
            </a:r>
            <a:r>
              <a:rPr lang="en-US" sz="1100" dirty="0"/>
              <a:t>: [tcn2, tcn88, tcn99, ]</a:t>
            </a:r>
            <a:r>
              <a:rPr lang="en-US" sz="1100" dirty="0">
                <a:sym typeface="Wingdings" panose="05000000000000000000" pitchFamily="2" charset="2"/>
              </a:rPr>
              <a:t>  3</a:t>
            </a:r>
            <a:endParaRPr lang="en-US" sz="1100" dirty="0"/>
          </a:p>
          <a:p>
            <a:r>
              <a:rPr lang="en-US" sz="1100" b="1" dirty="0"/>
              <a:t>Group10</a:t>
            </a:r>
            <a:r>
              <a:rPr lang="en-US" sz="1100" dirty="0"/>
              <a:t>: [tcn39, tcn57, ] </a:t>
            </a:r>
            <a:r>
              <a:rPr lang="en-US" sz="1100" dirty="0">
                <a:sym typeface="Wingdings" panose="05000000000000000000" pitchFamily="2" charset="2"/>
              </a:rPr>
              <a:t> 2</a:t>
            </a:r>
            <a:endParaRPr lang="en-US" sz="1100" dirty="0"/>
          </a:p>
          <a:p>
            <a:r>
              <a:rPr lang="en-US" sz="1100" b="1" dirty="0"/>
              <a:t>Group11</a:t>
            </a:r>
            <a:r>
              <a:rPr lang="en-US" sz="1100" dirty="0"/>
              <a:t>: [tcn32, tcn37, tcn51, tcn76, tcn86, tcn87, tcn94, tcn97, ] </a:t>
            </a:r>
            <a:r>
              <a:rPr lang="en-US" sz="1100" dirty="0">
                <a:sym typeface="Wingdings" panose="05000000000000000000" pitchFamily="2" charset="2"/>
              </a:rPr>
              <a:t> 8</a:t>
            </a:r>
            <a:endParaRPr lang="en-US" sz="1100" dirty="0"/>
          </a:p>
          <a:p>
            <a:r>
              <a:rPr lang="en-US" sz="1100" b="1" dirty="0"/>
              <a:t>Group12</a:t>
            </a:r>
            <a:r>
              <a:rPr lang="en-US" sz="1100" dirty="0"/>
              <a:t>: size - 3, [tcn90, tcn91, tcn92, ]</a:t>
            </a:r>
          </a:p>
        </p:txBody>
      </p:sp>
      <p:sp>
        <p:nvSpPr>
          <p:cNvPr id="2" name="Rectangle 1"/>
          <p:cNvSpPr/>
          <p:nvPr/>
        </p:nvSpPr>
        <p:spPr>
          <a:xfrm>
            <a:off x="96002" y="643236"/>
            <a:ext cx="3918279" cy="452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40681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10741</TotalTime>
  <Words>1577</Words>
  <Application>Microsoft Office PowerPoint</Application>
  <PresentationFormat>Custom</PresentationFormat>
  <Paragraphs>403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987</cp:revision>
  <dcterms:created xsi:type="dcterms:W3CDTF">2020-10-25T17:43:52Z</dcterms:created>
  <dcterms:modified xsi:type="dcterms:W3CDTF">2021-11-18T10:40:17Z</dcterms:modified>
</cp:coreProperties>
</file>