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7" r:id="rId3"/>
    <p:sldId id="287" r:id="rId4"/>
    <p:sldId id="288" r:id="rId5"/>
    <p:sldId id="289" r:id="rId6"/>
    <p:sldId id="292" r:id="rId7"/>
    <p:sldId id="290" r:id="rId8"/>
    <p:sldId id="291" r:id="rId9"/>
  </p:sldIdLst>
  <p:sldSz cx="10080625" cy="5670550"/>
  <p:notesSz cx="7559675" cy="10691813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5C06E9-62D6-4C33-B951-C1DF558C44C5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0F7809-930A-4A7F-A015-6FDBC143EE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A77E79-41C5-42AE-8F67-B7CDEBAA3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4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1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9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4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DDB59-6482-4A47-A9F7-48223429F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5DCC1-3CE8-4970-9BAB-5D0780C5E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476E5-562C-4C9C-8046-BE1BF276FE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9A5F-2851-437F-8FE8-21B015EC1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6128-BC2E-485F-AB74-F81300F40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553BC7-BAF4-4DBC-8D78-4F74B7978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A9DAD-77C1-4C60-8736-A5B41EE1E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24A4-AAD2-4CA5-8599-24BFD5493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48E43B-32BC-4FE3-9CDC-CE731C4FC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CA012-E8B6-4DB8-B0EF-614925364E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734FB-4FFC-4428-9DD6-D3190AA5B6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E12A76-3157-43FF-8DA3-BAD3ED7F23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9560" y="1979640"/>
            <a:ext cx="9071640" cy="946440"/>
          </a:xfrm>
        </p:spPr>
        <p:txBody>
          <a:bodyPr/>
          <a:lstStyle/>
          <a:p>
            <a:pPr lvl="0"/>
            <a:r>
              <a:rPr lang="en-US" sz="5400" dirty="0" smtClean="0"/>
              <a:t>CHC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2</a:t>
            </a:fld>
            <a:endParaRPr lang="en-US"/>
          </a:p>
        </p:txBody>
      </p:sp>
      <p:sp>
        <p:nvSpPr>
          <p:cNvPr id="22" name="Title 21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680040"/>
          </a:xfrm>
        </p:spPr>
        <p:txBody>
          <a:bodyPr/>
          <a:lstStyle/>
          <a:p>
            <a:pPr lvl="0"/>
            <a:r>
              <a:rPr lang="en-US" sz="1600" b="1" dirty="0" smtClean="0">
                <a:latin typeface="+mn-lt"/>
              </a:rPr>
              <a:t>Group Recommendation</a:t>
            </a:r>
            <a:endParaRPr lang="en-US" sz="1600" dirty="0">
              <a:latin typeface="+mn-lt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6327206" y="1906815"/>
            <a:ext cx="406110" cy="2743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User1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7070889" y="1906813"/>
            <a:ext cx="406110" cy="2743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User2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7818539" y="1906813"/>
            <a:ext cx="406110" cy="2743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User3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" name="Left Brace 1"/>
          <p:cNvSpPr/>
          <p:nvPr/>
        </p:nvSpPr>
        <p:spPr>
          <a:xfrm rot="16200000">
            <a:off x="7037806" y="1471408"/>
            <a:ext cx="472277" cy="2023352"/>
          </a:xfrm>
          <a:prstGeom prst="leftBrace">
            <a:avLst>
              <a:gd name="adj1" fmla="val 8333"/>
              <a:gd name="adj2" fmla="val 464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78" name="TextBox 77"/>
          <p:cNvSpPr txBox="1"/>
          <p:nvPr/>
        </p:nvSpPr>
        <p:spPr>
          <a:xfrm>
            <a:off x="6407921" y="2683584"/>
            <a:ext cx="1796623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Group of 3 users is recommended</a:t>
            </a:r>
            <a:b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an item or a set of items</a:t>
            </a:r>
            <a:endParaRPr lang="en-US" sz="900" b="1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4" name="Freeform 123"/>
          <p:cNvSpPr/>
          <p:nvPr/>
        </p:nvSpPr>
        <p:spPr>
          <a:xfrm>
            <a:off x="1576866" y="1830782"/>
            <a:ext cx="406110" cy="2743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User1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920900" y="3166897"/>
            <a:ext cx="317880" cy="1722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Item</a:t>
            </a:r>
            <a:endParaRPr lang="en-US" sz="9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324342" y="3147125"/>
            <a:ext cx="280567" cy="23175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or</a:t>
            </a:r>
            <a:endParaRPr lang="en-US" sz="900" b="0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7" name="Left Brace 126"/>
          <p:cNvSpPr/>
          <p:nvPr/>
        </p:nvSpPr>
        <p:spPr>
          <a:xfrm>
            <a:off x="1604909" y="3084659"/>
            <a:ext cx="125543" cy="3726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8" name="Right Brace 127"/>
          <p:cNvSpPr/>
          <p:nvPr/>
        </p:nvSpPr>
        <p:spPr>
          <a:xfrm>
            <a:off x="2761760" y="3084659"/>
            <a:ext cx="188068" cy="3700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9" name="Freeform 128"/>
          <p:cNvSpPr/>
          <p:nvPr/>
        </p:nvSpPr>
        <p:spPr>
          <a:xfrm>
            <a:off x="1702012" y="3171119"/>
            <a:ext cx="437576" cy="1722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Item_1</a:t>
            </a:r>
            <a:endParaRPr lang="en-US" sz="9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0" name="Freeform 129"/>
          <p:cNvSpPr/>
          <p:nvPr/>
        </p:nvSpPr>
        <p:spPr>
          <a:xfrm>
            <a:off x="2414171" y="3174013"/>
            <a:ext cx="398046" cy="1722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Item_n</a:t>
            </a:r>
            <a:endParaRPr lang="en-US" sz="9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075562" y="3198077"/>
            <a:ext cx="375593" cy="23175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, …, 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702013" y="2176991"/>
            <a:ext cx="159213" cy="353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32" name="TextBox 131"/>
          <p:cNvSpPr txBox="1"/>
          <p:nvPr/>
        </p:nvSpPr>
        <p:spPr>
          <a:xfrm>
            <a:off x="1110480" y="2585285"/>
            <a:ext cx="1346820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 user is recommended </a:t>
            </a:r>
            <a:b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an item or a set of items</a:t>
            </a:r>
            <a:endParaRPr lang="en-US" sz="900" b="1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304743" y="1413586"/>
            <a:ext cx="2149348" cy="23175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 typical group recommendation problem</a:t>
            </a:r>
            <a:endParaRPr lang="en-US" sz="90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47806" y="1700049"/>
            <a:ext cx="237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6163060" y="1810914"/>
            <a:ext cx="2416736" cy="1879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35" name="TextBox 134"/>
          <p:cNvSpPr txBox="1"/>
          <p:nvPr/>
        </p:nvSpPr>
        <p:spPr>
          <a:xfrm>
            <a:off x="99487" y="3524099"/>
            <a:ext cx="3523506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User 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is a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TCN 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who is looking for a flat mate proposal.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An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Item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is a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set of TCNs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who can potentially be flat mates with the user</a:t>
            </a:r>
            <a:endParaRPr lang="en-US" sz="90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5152" y="1810914"/>
            <a:ext cx="3395172" cy="2040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37" name="TextBox 136"/>
          <p:cNvSpPr txBox="1"/>
          <p:nvPr/>
        </p:nvSpPr>
        <p:spPr>
          <a:xfrm>
            <a:off x="703803" y="1415736"/>
            <a:ext cx="2255852" cy="23175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CHC description as a recommender problem</a:t>
            </a:r>
            <a:endParaRPr lang="en-US" sz="90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600109" y="1702199"/>
            <a:ext cx="237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03802" y="2957908"/>
            <a:ext cx="2273143" cy="52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40" name="TextBox 139"/>
          <p:cNvSpPr txBox="1"/>
          <p:nvPr/>
        </p:nvSpPr>
        <p:spPr>
          <a:xfrm>
            <a:off x="640771" y="2899783"/>
            <a:ext cx="555002" cy="2161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Proposal</a:t>
            </a:r>
            <a:endParaRPr lang="en-US" sz="80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09751" y="2954400"/>
            <a:ext cx="422297" cy="127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42" name="Freeform 141"/>
          <p:cNvSpPr/>
          <p:nvPr/>
        </p:nvSpPr>
        <p:spPr>
          <a:xfrm>
            <a:off x="6443189" y="3311103"/>
            <a:ext cx="317880" cy="1722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Item</a:t>
            </a:r>
            <a:endParaRPr lang="en-US" sz="9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846631" y="3291331"/>
            <a:ext cx="280567" cy="23175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or</a:t>
            </a:r>
            <a:endParaRPr lang="en-US" sz="900" b="0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44" name="Left Brace 143"/>
          <p:cNvSpPr/>
          <p:nvPr/>
        </p:nvSpPr>
        <p:spPr>
          <a:xfrm>
            <a:off x="7127198" y="3228865"/>
            <a:ext cx="125543" cy="3726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45" name="Right Brace 144"/>
          <p:cNvSpPr/>
          <p:nvPr/>
        </p:nvSpPr>
        <p:spPr>
          <a:xfrm>
            <a:off x="8284049" y="3228865"/>
            <a:ext cx="188068" cy="3700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46" name="Freeform 145"/>
          <p:cNvSpPr/>
          <p:nvPr/>
        </p:nvSpPr>
        <p:spPr>
          <a:xfrm>
            <a:off x="7224301" y="3315325"/>
            <a:ext cx="437576" cy="1722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Item_1</a:t>
            </a:r>
            <a:endParaRPr lang="en-US" sz="9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47" name="Freeform 146"/>
          <p:cNvSpPr/>
          <p:nvPr/>
        </p:nvSpPr>
        <p:spPr>
          <a:xfrm>
            <a:off x="7936460" y="3318219"/>
            <a:ext cx="398046" cy="1722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Item_n</a:t>
            </a:r>
            <a:endParaRPr lang="en-US" sz="9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597851" y="3342283"/>
            <a:ext cx="375593" cy="23175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, …, 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226091" y="3102114"/>
            <a:ext cx="2273143" cy="52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50" name="TextBox 149"/>
          <p:cNvSpPr txBox="1"/>
          <p:nvPr/>
        </p:nvSpPr>
        <p:spPr>
          <a:xfrm>
            <a:off x="6163060" y="3043989"/>
            <a:ext cx="555002" cy="2161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Proposal</a:t>
            </a:r>
            <a:endParaRPr lang="en-US" sz="80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232040" y="3098606"/>
            <a:ext cx="422297" cy="127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3</a:t>
            </a:fld>
            <a:endParaRPr lang="en-US"/>
          </a:p>
        </p:txBody>
      </p:sp>
      <p:sp>
        <p:nvSpPr>
          <p:cNvPr id="22" name="Title 21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680040"/>
          </a:xfrm>
        </p:spPr>
        <p:txBody>
          <a:bodyPr/>
          <a:lstStyle/>
          <a:p>
            <a:pPr lvl="0"/>
            <a:r>
              <a:rPr lang="en-US" sz="1600" b="1" dirty="0" smtClean="0">
                <a:latin typeface="+mn-lt"/>
              </a:rPr>
              <a:t>User-based and Item-based </a:t>
            </a:r>
            <a:br>
              <a:rPr lang="en-US" sz="1600" b="1" dirty="0" smtClean="0">
                <a:latin typeface="+mn-lt"/>
              </a:rPr>
            </a:br>
            <a:r>
              <a:rPr lang="en-US" sz="1600" b="1" dirty="0" smtClean="0">
                <a:latin typeface="+mn-lt"/>
              </a:rPr>
              <a:t>Collaborative Filtering</a:t>
            </a:r>
            <a:endParaRPr lang="en-US" sz="16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32" y="680040"/>
            <a:ext cx="6524625" cy="297107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89616" y="3792663"/>
            <a:ext cx="1913835" cy="107698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User-based: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Tim likes 1,2,4 and 6.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err="1" smtClean="0">
                <a:ea typeface="Noto Sans CJK SC" pitchFamily="2"/>
                <a:cs typeface="Lohit Devanagari" pitchFamily="2"/>
              </a:rPr>
              <a:t>Arny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likes 2.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John likes 2 and 4.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Most simila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r user to John is Tim.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Since John might like what Tim likes,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recommend 1 and 6 to John.</a:t>
            </a:r>
            <a:endParaRPr lang="en-US" sz="900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7917" y="3792663"/>
            <a:ext cx="1945959" cy="107698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Item-based:</a:t>
            </a:r>
            <a:b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 is liked by Tim and </a:t>
            </a:r>
            <a:r>
              <a:rPr lang="en-US" sz="90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Arny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2,3 and 5 aren’t liked by anyone.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4 is liked by Tim,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Arny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and John.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6 is liked by Tim.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So the most similar items are 1 and 4.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Therefore, offer 1 to John as well. </a:t>
            </a:r>
          </a:p>
        </p:txBody>
      </p:sp>
    </p:spTree>
    <p:extLst>
      <p:ext uri="{BB962C8B-B14F-4D97-AF65-F5344CB8AC3E}">
        <p14:creationId xmlns:p14="http://schemas.microsoft.com/office/powerpoint/2010/main" val="10599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4</a:t>
            </a:fld>
            <a:endParaRPr lang="en-US"/>
          </a:p>
        </p:txBody>
      </p:sp>
      <p:sp>
        <p:nvSpPr>
          <p:cNvPr id="22" name="Title 21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680040"/>
          </a:xfrm>
        </p:spPr>
        <p:txBody>
          <a:bodyPr/>
          <a:lstStyle/>
          <a:p>
            <a:pPr lvl="0"/>
            <a:r>
              <a:rPr lang="en-US" sz="1600" b="1" dirty="0" smtClean="0">
                <a:latin typeface="+mn-lt"/>
              </a:rPr>
              <a:t>Content-based model</a:t>
            </a:r>
            <a:endParaRPr lang="en-US" sz="16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76839" y="680040"/>
            <a:ext cx="4476395" cy="206308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Content-based:</a:t>
            </a:r>
          </a:p>
          <a:p>
            <a:pPr marL="171450" marR="0" lvl="0" indent="-1714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Items are movies</a:t>
            </a:r>
          </a:p>
          <a:p>
            <a:pPr marL="171450" marR="0" lvl="0" indent="-1714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Each movie has attributes such as genre, duration, budget, actors and etc.</a:t>
            </a:r>
          </a:p>
          <a:p>
            <a:pPr marL="171450" marR="0" lvl="0" indent="-1714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The similarity between movies is computed based on their attributes.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User watches movie_1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 rank list of similar movies to movie_1 is offered to the user. </a:t>
            </a: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dirty="0" err="1" smtClean="0">
                <a:ea typeface="Noto Sans CJK SC" pitchFamily="2"/>
                <a:cs typeface="Lohit Devanagari" pitchFamily="2"/>
              </a:rPr>
              <a:t>Pros&amp;cons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are not correct. Modify them</a:t>
            </a: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Pros:</a:t>
            </a:r>
          </a:p>
          <a:p>
            <a:pPr marL="171450" marR="0" lvl="0" indent="-1714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Items can be recommended without any feedback from any other user </a:t>
            </a:r>
          </a:p>
          <a:p>
            <a:pPr marL="171450" marR="0" lvl="0" indent="-1714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Items can be recommended to a new user even with only 1 feedback unlike CF methods</a:t>
            </a: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sz="900" dirty="0"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Cons:</a:t>
            </a: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* User should give at least 1 feedback</a:t>
            </a:r>
            <a:endParaRPr lang="en-US" sz="90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" y="680040"/>
            <a:ext cx="3572120" cy="43466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6839" y="2961322"/>
            <a:ext cx="5688971" cy="234482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General Workflow in Content-based: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User selects an item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Similarity in the algorithm is based on the comparison of the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selected-item/user profile to other items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 the DB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Similar items are recommended.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endParaRPr lang="en-US" sz="900" dirty="0"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Envisioned general workflow in CHC: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User enters preferences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Similarity in the algorithm is based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on the comparison of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user to the other items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Similar items are recommended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endParaRPr lang="en-US" sz="900" dirty="0"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HOWEVER, CHC could be solved as Content-based problem: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If user specifies preferences (genre, duration, year, etc.)  which are used to build a model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instead of selecting a movie.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The algorithm finds the similar movies based on the similarity between the model and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other movies.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The similar movies are recommended. </a:t>
            </a:r>
          </a:p>
        </p:txBody>
      </p:sp>
    </p:spTree>
    <p:extLst>
      <p:ext uri="{BB962C8B-B14F-4D97-AF65-F5344CB8AC3E}">
        <p14:creationId xmlns:p14="http://schemas.microsoft.com/office/powerpoint/2010/main" val="182569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5</a:t>
            </a:fld>
            <a:endParaRPr lang="en-US"/>
          </a:p>
        </p:txBody>
      </p:sp>
      <p:sp>
        <p:nvSpPr>
          <p:cNvPr id="22" name="Title 21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680040"/>
          </a:xfrm>
        </p:spPr>
        <p:txBody>
          <a:bodyPr/>
          <a:lstStyle/>
          <a:p>
            <a:pPr lvl="0"/>
            <a:r>
              <a:rPr lang="en-US" sz="1600" b="1" dirty="0" smtClean="0">
                <a:latin typeface="+mn-lt"/>
              </a:rPr>
              <a:t>Content-based model</a:t>
            </a:r>
            <a:endParaRPr lang="en-US" sz="16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7259" y="621727"/>
            <a:ext cx="5023148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The input part of Content-based is ok.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Content-based produces a list of items which are most similar to the user profile.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Content-based algorithm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The algorithm first builds user profile based on user preferences and builds a profile for each item.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Afterwards the algorithm computes the similarity values of user profile and every item profile by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making use of cosine similarity technique.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And then it compares the values and produces a rank list of items from most similar to least.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problem 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is, producing a rank list of TCNs is not enough for CHC based on user requirements.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" y="680040"/>
            <a:ext cx="3572120" cy="43466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0413" y="2961322"/>
            <a:ext cx="181822" cy="23175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1555" y="1910232"/>
            <a:ext cx="5370871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TF-IDF: is a way to measure the importance of tokens/words in text. It turns a document into a list of numbers.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TF(t)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= (Number of times term t appears in a document) / (Total number of terms in the document)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IDF(t)</a:t>
            </a:r>
            <a:r>
              <a:rPr lang="en-US" sz="900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= log(Total number of documents/ Number of documents with term t in 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1561" y="3572103"/>
            <a:ext cx="5784638" cy="192221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User profile (preferences) and item profile (demographics) can be build and compared to find the similar items.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Similarity metrics can be cosine similarity or dot product. But to use them, the profiles should be in vector form.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Mostly, TF-IDF is used to transform/create user/item profile vector in recommendation systems.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Theoretically,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if vectors can be created with TF-IDF, then pairwise similarity values can be generated with cosine similarity.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Finally, those similarity values can be used as distance unit in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ckmeans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clustering to find clusters.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However, how reliable is it to compare the user and item profiles without comparing the attributes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(age, gender…) separately?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/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Therefore, I think similarity matrix can be better than vector.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dirty="0"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What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is formal content-based algorithm?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How the algorithm builds profiles and how the cosine similarity is computed? Is it possible to compute for TCN profiles?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What is needed to compute cosine similarity? </a:t>
            </a:r>
            <a:endParaRPr lang="en-US" sz="900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555" y="2423727"/>
            <a:ext cx="2416952" cy="9586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603" y="2412562"/>
            <a:ext cx="3451820" cy="31004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lvl="0" algn="just" hangingPunct="0"/>
            <a:r>
              <a:rPr lang="en-US" sz="700" dirty="0" err="1" smtClean="0">
                <a:ea typeface="Noto Sans CJK SC" pitchFamily="2"/>
                <a:cs typeface="Lohit Devanagari" pitchFamily="2"/>
              </a:rPr>
              <a:t>Referance</a:t>
            </a:r>
            <a:r>
              <a:rPr lang="en-US" sz="700" dirty="0" smtClean="0">
                <a:ea typeface="Noto Sans CJK SC" pitchFamily="2"/>
                <a:cs typeface="Lohit Devanagari" pitchFamily="2"/>
              </a:rPr>
              <a:t>: </a:t>
            </a:r>
            <a:br>
              <a:rPr lang="en-US" sz="700" dirty="0" smtClean="0">
                <a:ea typeface="Noto Sans CJK SC" pitchFamily="2"/>
                <a:cs typeface="Lohit Devanagari" pitchFamily="2"/>
              </a:rPr>
            </a:br>
            <a:r>
              <a:rPr lang="en-US" sz="700" dirty="0" smtClean="0">
                <a:ea typeface="Noto Sans CJK SC" pitchFamily="2"/>
                <a:cs typeface="Lohit Devanagari" pitchFamily="2"/>
              </a:rPr>
              <a:t>https</a:t>
            </a:r>
            <a:r>
              <a:rPr lang="en-US" sz="700" dirty="0">
                <a:ea typeface="Noto Sans CJK SC" pitchFamily="2"/>
                <a:cs typeface="Lohit Devanagari" pitchFamily="2"/>
              </a:rPr>
              <a:t>://medium.com/@bindhubalu/content-based-recommender-system-4db1b3de03e7</a:t>
            </a:r>
            <a:endParaRPr lang="en-US" sz="700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376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 txBox="1">
            <a:spLocks noGrp="1"/>
          </p:cNvSpPr>
          <p:nvPr>
            <p:ph type="ctrTitle"/>
          </p:nvPr>
        </p:nvSpPr>
        <p:spPr>
          <a:xfrm>
            <a:off x="1027011" y="64850"/>
            <a:ext cx="7559675" cy="254409"/>
          </a:xfrm>
        </p:spPr>
        <p:txBody>
          <a:bodyPr/>
          <a:lstStyle/>
          <a:p>
            <a:pPr lvl="0"/>
            <a:r>
              <a:rPr lang="en-US" sz="1800" b="1" dirty="0" smtClean="0">
                <a:latin typeface="+mn-lt"/>
              </a:rPr>
              <a:t>Recommendation systems</a:t>
            </a:r>
            <a:endParaRPr lang="en-US" sz="1800" dirty="0">
              <a:latin typeface="+mn-lt"/>
            </a:endParaRPr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352" y="319259"/>
            <a:ext cx="10022144" cy="192221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algn="just"/>
            <a:r>
              <a:rPr lang="en-US" sz="900" dirty="0"/>
              <a:t>Opinions on recommender systems:</a:t>
            </a:r>
          </a:p>
          <a:p>
            <a:pPr algn="just"/>
            <a:r>
              <a:rPr lang="en-US" sz="900" dirty="0"/>
              <a:t>So there are 2 types: collaborative filtering and content based. </a:t>
            </a:r>
          </a:p>
          <a:p>
            <a:pPr marL="228600" indent="-228600" algn="just">
              <a:buAutoNum type="arabicParenR"/>
            </a:pPr>
            <a:r>
              <a:rPr lang="en-US" sz="900" dirty="0" smtClean="0"/>
              <a:t>Collaborative filtering has two types: a) user-based and b) item-based</a:t>
            </a:r>
          </a:p>
          <a:p>
            <a:pPr algn="just"/>
            <a:r>
              <a:rPr lang="en-US" sz="900" dirty="0" smtClean="0"/>
              <a:t>Both of these 2 work similarly. They have their pros and cons. The idea behind CF is that the algorithms recommend new items based on the feedback from user.</a:t>
            </a:r>
            <a:r>
              <a:rPr lang="en-US" sz="900" dirty="0"/>
              <a:t> </a:t>
            </a:r>
            <a:r>
              <a:rPr lang="en-US" sz="900" dirty="0" smtClean="0"/>
              <a:t>In other words, users must give feedback or rate</a:t>
            </a:r>
            <a:br>
              <a:rPr lang="en-US" sz="900" dirty="0" smtClean="0"/>
            </a:br>
            <a:r>
              <a:rPr lang="en-US" sz="900" dirty="0" smtClean="0"/>
              <a:t>the items such that the algorithms can compute and find what the user might like based on the items he/she liked so far. In our scenarios, we don’t have this kind of data such that the algorithms can use. </a:t>
            </a:r>
            <a:br>
              <a:rPr lang="en-US" sz="900" dirty="0" smtClean="0"/>
            </a:br>
            <a:r>
              <a:rPr lang="en-US" sz="900" dirty="0" smtClean="0"/>
              <a:t>Therefore,</a:t>
            </a:r>
            <a:r>
              <a:rPr lang="en-US" sz="900" dirty="0"/>
              <a:t> </a:t>
            </a:r>
            <a:r>
              <a:rPr lang="en-US" sz="900" dirty="0" smtClean="0"/>
              <a:t>CF does fit to CHC and LCC.</a:t>
            </a:r>
          </a:p>
          <a:p>
            <a:pPr algn="just"/>
            <a:r>
              <a:rPr lang="en-US" sz="900" dirty="0" smtClean="0"/>
              <a:t>2) Content-based recommendation: the idea is to find similar items based on the attributes of the liked item. So user selects an item, </a:t>
            </a:r>
            <a:r>
              <a:rPr lang="en-US" sz="900" dirty="0" err="1" smtClean="0"/>
              <a:t>algo</a:t>
            </a:r>
            <a:r>
              <a:rPr lang="en-US" sz="900" dirty="0" smtClean="0"/>
              <a:t> computes a user profile based on the attributes of the liked item and </a:t>
            </a:r>
            <a:br>
              <a:rPr lang="en-US" sz="900" dirty="0" smtClean="0"/>
            </a:br>
            <a:r>
              <a:rPr lang="en-US" sz="900" dirty="0" smtClean="0"/>
              <a:t>then finds the similar items based on the comparison between user profile and item profile. User profile can be built from explicit user preferences as well. But the algorithm produces a rank list of similar items </a:t>
            </a:r>
            <a:br>
              <a:rPr lang="en-US" sz="900" dirty="0" smtClean="0"/>
            </a:br>
            <a:r>
              <a:rPr lang="en-US" sz="900" dirty="0" smtClean="0"/>
              <a:t>which is not the requirement in CHC. In CHC, we need to recommend a list of GROUPS and content-based algorithm doesn’t compute groups. Therefore, content-based recommendation cannot be directly used </a:t>
            </a:r>
            <a:br>
              <a:rPr lang="en-US" sz="900" dirty="0" smtClean="0"/>
            </a:br>
            <a:r>
              <a:rPr lang="en-US" sz="900" dirty="0" smtClean="0"/>
              <a:t>for CHC but the similarity technique which is used in content-based can be used in </a:t>
            </a:r>
            <a:r>
              <a:rPr lang="en-US" sz="900" dirty="0" err="1" smtClean="0"/>
              <a:t>CKMeans</a:t>
            </a:r>
            <a:r>
              <a:rPr lang="en-US" sz="900" dirty="0" smtClean="0"/>
              <a:t> to calculate the similarity distance unit. </a:t>
            </a:r>
          </a:p>
          <a:p>
            <a:pPr algn="just"/>
            <a:endParaRPr lang="en-US" sz="900" dirty="0" smtClean="0"/>
          </a:p>
          <a:p>
            <a:pPr algn="just"/>
            <a:r>
              <a:rPr lang="en-US" sz="900" dirty="0" smtClean="0"/>
              <a:t>The question is, which similarity technique is better for CHC and why? Cosine similarity? Dot product? How the preferences and demographics will be described? As vector </a:t>
            </a:r>
            <a:r>
              <a:rPr lang="en-US" sz="900" smtClean="0"/>
              <a:t>or matrix?  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" sz="900" dirty="0"/>
          </a:p>
        </p:txBody>
      </p:sp>
    </p:spTree>
    <p:extLst>
      <p:ext uri="{BB962C8B-B14F-4D97-AF65-F5344CB8AC3E}">
        <p14:creationId xmlns:p14="http://schemas.microsoft.com/office/powerpoint/2010/main" val="11416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7</a:t>
            </a:fld>
            <a:endParaRPr lang="en-US"/>
          </a:p>
        </p:txBody>
      </p:sp>
      <p:sp>
        <p:nvSpPr>
          <p:cNvPr id="22" name="Title 21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680040"/>
          </a:xfrm>
        </p:spPr>
        <p:txBody>
          <a:bodyPr/>
          <a:lstStyle/>
          <a:p>
            <a:pPr lvl="0"/>
            <a:r>
              <a:rPr lang="en-US" sz="1600" b="1" dirty="0" smtClean="0">
                <a:latin typeface="+mn-lt"/>
              </a:rPr>
              <a:t>CHC as </a:t>
            </a:r>
            <a:r>
              <a:rPr lang="en-US" sz="1600" b="1" dirty="0" err="1" smtClean="0">
                <a:latin typeface="+mn-lt"/>
              </a:rPr>
              <a:t>CKMeans</a:t>
            </a:r>
            <a:endParaRPr lang="en-US" sz="1600" dirty="0">
              <a:latin typeface="+mn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16571" y="455053"/>
            <a:ext cx="7309140" cy="516226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Cosine similarity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TCN: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12-5,7;13-7,6;14-1,3;15-6,4;16-8,2;17-9,4;18-7,7;19-3,9; …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*similarity in a scale of 10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In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CKMeans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-LCC, cluster center is compared with a TCN.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K=6; then cluster centers – {9,8,7,6,5,4}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In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CKMeans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-CHC, cluster center is compared with the similarity of the TCN with all other TCNs.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So </a:t>
            </a:r>
            <a:r>
              <a:rPr lang="en-US" sz="9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C1=8,6~10={1,7}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C2=7,6~8,5={1,3,6,8}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C3=6,6~7,5={1}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C4=5,6~6,5={1,2,5}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C5=4,6~5,5={1}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C6=0~4,5={1,4,9}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dirty="0" smtClean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Protocol: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TCN1 requests flat mate recommendation from agent1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Agent1 requests the list of active agents from WPM or WPM wakes all agents up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(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how to differentiate CHC/LCC agents if all of them are in the same cloud?)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Agent1 requests the demographic features from all active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marL="685800" lvl="1" indent="-228600" algn="just" hangingPunct="0">
              <a:buAutoNum type="arabicPeriod"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(2</a:t>
            </a:r>
            <a:r>
              <a:rPr lang="en-US" sz="900" baseline="30000" dirty="0" smtClean="0">
                <a:ea typeface="Noto Sans CJK SC" pitchFamily="2"/>
                <a:cs typeface="Lohit Devanagari" pitchFamily="2"/>
              </a:rPr>
              <a:t>nd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option) Agent1 shares the complete demographics with other agents</a:t>
            </a:r>
          </a:p>
          <a:p>
            <a:pPr marL="685800" lvl="1" indent="-228600" algn="just" hangingPunct="0">
              <a:buAutoNum type="arabicPeriod"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Each agent computes a similarity value between itself and agent1</a:t>
            </a:r>
          </a:p>
          <a:p>
            <a:pPr marL="685800" lvl="1" indent="-228600" algn="just" hangingPunct="0">
              <a:buAutoNum type="arabicPeriod"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Each agent sends the similarity value to agent1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Once demographics are collected, agent1 computes pairwise similarity values with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cosine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similarity technique.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(2</a:t>
            </a:r>
            <a:r>
              <a:rPr lang="en-US" sz="900" baseline="30000" dirty="0" smtClean="0">
                <a:ea typeface="Noto Sans CJK SC" pitchFamily="2"/>
                <a:cs typeface="Lohit Devanagari" pitchFamily="2"/>
              </a:rPr>
              <a:t>nd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option) The distance unit in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kmeans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is the average of the similarities between 2 agents. For example, if S(agent1,agent2) is 7 and S(agent2,agent1) is 5, then the similarity value will be 6. And agent2 will be assigned to a cluster based on 6, not 7.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Then agent1 starts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CKMeans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and it uses these values as similarity distance. K is the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number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of clusters in the rank list which will be proposed to TCN1. 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The clusters are then being proposed to TCN1 and each cluster contains TCN1 by default. </a:t>
            </a: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sz="900" dirty="0">
              <a:ea typeface="Noto Sans CJK SC" pitchFamily="2"/>
              <a:cs typeface="Lohit Devanagari" pitchFamily="2"/>
            </a:endParaRP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!!! The clusters which are proposed to TCN1, cannot be proposed to all other TCNs who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are in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clustering. Because the cosine similarity values are calculated based on the preferences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of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TCN1. In other words, the similarity values are computed from agent1 perspective and they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can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be quite different for other agents. However, not sharing the result with all TCNs should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not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be a problem. This functionality is meant for 1 TCN but agents must coordinate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since all of the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demographic information is not collected at one place. </a:t>
            </a:r>
            <a:endParaRPr lang="en-US" sz="900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04281" y="1785528"/>
            <a:ext cx="1057072" cy="6874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67843" y="1989812"/>
            <a:ext cx="889749" cy="1913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Demographics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63979" y="2245095"/>
            <a:ext cx="734107" cy="1814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Preferences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6822" y="1785528"/>
            <a:ext cx="408423" cy="25528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1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TCN</a:t>
            </a:r>
            <a:endParaRPr lang="en-US" sz="1050" b="1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204281" y="3641314"/>
            <a:ext cx="1057072" cy="6874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267843" y="3845598"/>
            <a:ext cx="889749" cy="1913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Demographics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63979" y="4100881"/>
            <a:ext cx="734107" cy="1814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Preferences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6822" y="3641314"/>
            <a:ext cx="408423" cy="25528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1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TCN</a:t>
            </a:r>
            <a:endParaRPr lang="en-US" sz="1050" b="1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204281" y="2831903"/>
            <a:ext cx="1057072" cy="6874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267843" y="3036187"/>
            <a:ext cx="889749" cy="1913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Demographics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363979" y="3291470"/>
            <a:ext cx="734107" cy="1814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Preferences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6822" y="2831903"/>
            <a:ext cx="408423" cy="25528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1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TCN</a:t>
            </a:r>
            <a:endParaRPr lang="en-US" sz="1050" b="1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204281" y="4688676"/>
            <a:ext cx="1057072" cy="6874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67843" y="4892960"/>
            <a:ext cx="889749" cy="1913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Demographics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63979" y="5148243"/>
            <a:ext cx="734107" cy="1814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Preferences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6822" y="4688676"/>
            <a:ext cx="408423" cy="25528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1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TCN</a:t>
            </a:r>
            <a:endParaRPr lang="en-US" sz="1050" b="1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47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 txBox="1">
            <a:spLocks noGrp="1"/>
          </p:cNvSpPr>
          <p:nvPr>
            <p:ph type="ctrTitle"/>
          </p:nvPr>
        </p:nvSpPr>
        <p:spPr>
          <a:xfrm>
            <a:off x="1027011" y="64850"/>
            <a:ext cx="7559675" cy="254409"/>
          </a:xfrm>
        </p:spPr>
        <p:txBody>
          <a:bodyPr/>
          <a:lstStyle/>
          <a:p>
            <a:pPr lvl="0"/>
            <a:r>
              <a:rPr lang="en-US" sz="1800" b="1" dirty="0" smtClean="0">
                <a:latin typeface="+mn-lt"/>
              </a:rPr>
              <a:t>Similarity metrics</a:t>
            </a:r>
            <a:endParaRPr lang="en-US" sz="1800" dirty="0"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27010" y="687250"/>
            <a:ext cx="7559675" cy="13700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900" dirty="0" smtClean="0"/>
              <a:t>Similarity metrics:</a:t>
            </a:r>
          </a:p>
          <a:p>
            <a:pPr marL="228600" indent="-228600" algn="just">
              <a:buAutoNum type="arabicPeriod"/>
            </a:pPr>
            <a:r>
              <a:rPr lang="en-US" sz="900" dirty="0" smtClean="0"/>
              <a:t>Cosine similarity</a:t>
            </a:r>
          </a:p>
          <a:p>
            <a:pPr marL="228600" indent="-228600" algn="just">
              <a:buAutoNum type="arabicPeriod"/>
            </a:pPr>
            <a:r>
              <a:rPr lang="en-US" sz="900" dirty="0" smtClean="0"/>
              <a:t>Dot product</a:t>
            </a:r>
          </a:p>
          <a:p>
            <a:pPr marL="228600" indent="-228600" algn="just">
              <a:buAutoNum type="arabicPeriod"/>
            </a:pPr>
            <a:r>
              <a:rPr lang="en-US" sz="900" dirty="0" smtClean="0"/>
              <a:t>Euclidian distance</a:t>
            </a:r>
          </a:p>
          <a:p>
            <a:pPr marL="228600" indent="-228600" algn="just">
              <a:buAutoNum type="arabicPeriod"/>
            </a:pPr>
            <a:r>
              <a:rPr lang="en-US" sz="900" dirty="0" smtClean="0"/>
              <a:t>Pearson similarity</a:t>
            </a:r>
            <a:endParaRPr lang="" sz="900" dirty="0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7576</TotalTime>
  <Words>930</Words>
  <Application>Microsoft Office PowerPoint</Application>
  <PresentationFormat>Custom</PresentationFormat>
  <Paragraphs>155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Wingdings</vt:lpstr>
      <vt:lpstr>Default</vt:lpstr>
      <vt:lpstr>CHC</vt:lpstr>
      <vt:lpstr>Group Recommendation</vt:lpstr>
      <vt:lpstr>User-based and Item-based  Collaborative Filtering</vt:lpstr>
      <vt:lpstr>Content-based model</vt:lpstr>
      <vt:lpstr>Content-based model</vt:lpstr>
      <vt:lpstr>Recommendation systems</vt:lpstr>
      <vt:lpstr>CHC as CKMeans</vt:lpstr>
      <vt:lpstr>Similarity metrics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classroom information of a TCN is entered into the  Welcome system and where to store it?</dc:title>
  <dc:creator>Akbar Kazimov</dc:creator>
  <cp:lastModifiedBy>Akbar Kazimov</cp:lastModifiedBy>
  <cp:revision>330</cp:revision>
  <dcterms:created xsi:type="dcterms:W3CDTF">2020-10-25T17:43:52Z</dcterms:created>
  <dcterms:modified xsi:type="dcterms:W3CDTF">2020-12-28T09:51:29Z</dcterms:modified>
</cp:coreProperties>
</file>