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83" r:id="rId2"/>
    <p:sldId id="285" r:id="rId3"/>
    <p:sldId id="284" r:id="rId4"/>
    <p:sldId id="286" r:id="rId5"/>
    <p:sldId id="287" r:id="rId6"/>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0502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0399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8461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99062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28394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a:t>
            </a:fld>
            <a:endParaRPr lang="en-US"/>
          </a:p>
        </p:txBody>
      </p:sp>
      <p:sp>
        <p:nvSpPr>
          <p:cNvPr id="2" name="Title 1"/>
          <p:cNvSpPr txBox="1">
            <a:spLocks noGrp="1"/>
          </p:cNvSpPr>
          <p:nvPr>
            <p:ph type="title" idx="4294967295"/>
          </p:nvPr>
        </p:nvSpPr>
        <p:spPr>
          <a:xfrm>
            <a:off x="382670" y="225452"/>
            <a:ext cx="9071322" cy="252831"/>
          </a:xfrm>
        </p:spPr>
        <p:txBody>
          <a:bodyPr>
            <a:noAutofit/>
          </a:bodyPr>
          <a:lstStyle/>
          <a:p>
            <a:pPr algn="ctr" hangingPunct="0"/>
            <a:r>
              <a:rPr lang="en-US" sz="1488" b="1" dirty="0">
                <a:ea typeface="Noto Sans CJK SC" pitchFamily="2"/>
                <a:cs typeface="Lohit Devanagari" pitchFamily="2"/>
              </a:rPr>
              <a:t>Content</a:t>
            </a:r>
          </a:p>
        </p:txBody>
      </p:sp>
      <p:sp>
        <p:nvSpPr>
          <p:cNvPr id="7" name="TextBox 6"/>
          <p:cNvSpPr txBox="1"/>
          <p:nvPr/>
        </p:nvSpPr>
        <p:spPr>
          <a:xfrm>
            <a:off x="382670" y="478284"/>
            <a:ext cx="9071322" cy="654491"/>
          </a:xfrm>
          <a:prstGeom prst="rect">
            <a:avLst/>
          </a:prstGeom>
          <a:noFill/>
          <a:ln>
            <a:noFill/>
          </a:ln>
        </p:spPr>
        <p:txBody>
          <a:bodyPr wrap="square" lIns="89997" tIns="44998" rIns="89997" bIns="44998" anchorCtr="0" compatLnSpc="0">
            <a:spAutoFit/>
          </a:bodyPr>
          <a:lstStyle/>
          <a:p>
            <a:pPr marL="189006" indent="-189006" algn="just" hangingPunct="0">
              <a:buFontTx/>
              <a:buAutoNum type="arabicPeriod"/>
            </a:pPr>
            <a:r>
              <a:rPr lang="en-US" sz="1200" dirty="0" smtClean="0">
                <a:ea typeface="Noto Sans CJK SC" pitchFamily="2"/>
                <a:cs typeface="Lohit Devanagari" pitchFamily="2"/>
              </a:rPr>
              <a:t>Preferences </a:t>
            </a:r>
            <a:r>
              <a:rPr lang="en-US" sz="1200" dirty="0">
                <a:ea typeface="Noto Sans CJK SC" pitchFamily="2"/>
                <a:cs typeface="Lohit Devanagari" pitchFamily="2"/>
              </a:rPr>
              <a:t>and personal info in </a:t>
            </a:r>
            <a:r>
              <a:rPr lang="en-US" sz="1200" dirty="0" smtClean="0">
                <a:ea typeface="Noto Sans CJK SC" pitchFamily="2"/>
                <a:cs typeface="Lohit Devanagari" pitchFamily="2"/>
              </a:rPr>
              <a:t>CHC</a:t>
            </a:r>
          </a:p>
          <a:p>
            <a:pPr marL="189006" indent="-189006" algn="just" hangingPunct="0">
              <a:buFontTx/>
              <a:buAutoNum type="arabicPeriod"/>
            </a:pPr>
            <a:r>
              <a:rPr lang="en-US" sz="1200" dirty="0" smtClean="0">
                <a:ea typeface="Noto Sans CJK SC" pitchFamily="2"/>
                <a:cs typeface="Lohit Devanagari" pitchFamily="2"/>
              </a:rPr>
              <a:t>Assumptions in CHC</a:t>
            </a:r>
            <a:endParaRPr lang="en-US" sz="1200" dirty="0" smtClean="0">
              <a:ea typeface="Noto Sans CJK SC" pitchFamily="2"/>
              <a:cs typeface="Lohit Devanagari" pitchFamily="2"/>
            </a:endParaRPr>
          </a:p>
          <a:p>
            <a:pPr marL="189006" indent="-189006" algn="just" hangingPunct="0">
              <a:buFontTx/>
              <a:buAutoNum type="arabicPeriod"/>
            </a:pPr>
            <a:r>
              <a:rPr lang="en-US" sz="1200" dirty="0" smtClean="0">
                <a:ea typeface="Noto Sans CJK SC" pitchFamily="2"/>
                <a:cs typeface="Lohit Devanagari" pitchFamily="2"/>
              </a:rPr>
              <a:t>Questions</a:t>
            </a:r>
            <a:endParaRPr lang="en-US" sz="1200" dirty="0">
              <a:ea typeface="Noto Sans CJK SC" pitchFamily="2"/>
              <a:cs typeface="Lohit Devanagari" pitchFamily="2"/>
            </a:endParaRPr>
          </a:p>
        </p:txBody>
      </p:sp>
    </p:spTree>
    <p:extLst>
      <p:ext uri="{BB962C8B-B14F-4D97-AF65-F5344CB8AC3E}">
        <p14:creationId xmlns:p14="http://schemas.microsoft.com/office/powerpoint/2010/main" val="20972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2</a:t>
            </a:fld>
            <a:endParaRPr lang="en-US"/>
          </a:p>
        </p:txBody>
      </p:sp>
      <p:sp>
        <p:nvSpPr>
          <p:cNvPr id="2" name="Title 1"/>
          <p:cNvSpPr txBox="1">
            <a:spLocks noGrp="1"/>
          </p:cNvSpPr>
          <p:nvPr>
            <p:ph type="title" idx="4294967295"/>
          </p:nvPr>
        </p:nvSpPr>
        <p:spPr>
          <a:xfrm>
            <a:off x="382670" y="55725"/>
            <a:ext cx="9071322" cy="252831"/>
          </a:xfrm>
        </p:spPr>
        <p:txBody>
          <a:bodyPr>
            <a:noAutofit/>
          </a:bodyPr>
          <a:lstStyle/>
          <a:p>
            <a:pPr algn="ctr" hangingPunct="0"/>
            <a:r>
              <a:rPr lang="en-US" sz="1488" b="1" dirty="0" smtClean="0">
                <a:ea typeface="Noto Sans CJK SC" pitchFamily="2"/>
                <a:cs typeface="Lohit Devanagari" pitchFamily="2"/>
              </a:rPr>
              <a:t>CHC</a:t>
            </a:r>
            <a:endParaRPr lang="en-US" sz="1488" b="1" dirty="0">
              <a:ea typeface="Noto Sans CJK SC" pitchFamily="2"/>
              <a:cs typeface="Lohit Devanagari" pitchFamily="2"/>
            </a:endParaRPr>
          </a:p>
        </p:txBody>
      </p:sp>
      <p:sp>
        <p:nvSpPr>
          <p:cNvPr id="7" name="TextBox 6"/>
          <p:cNvSpPr txBox="1"/>
          <p:nvPr/>
        </p:nvSpPr>
        <p:spPr>
          <a:xfrm>
            <a:off x="382670" y="308556"/>
            <a:ext cx="9071322" cy="5260495"/>
          </a:xfrm>
          <a:prstGeom prst="rect">
            <a:avLst/>
          </a:prstGeom>
          <a:noFill/>
          <a:ln>
            <a:noFill/>
          </a:ln>
        </p:spPr>
        <p:txBody>
          <a:bodyPr wrap="square" lIns="89997" tIns="44998" rIns="89997" bIns="44998" anchorCtr="0" compatLnSpc="0">
            <a:spAutoFit/>
          </a:bodyPr>
          <a:lstStyle/>
          <a:p>
            <a:pPr algn="just" hangingPunct="0"/>
            <a:r>
              <a:rPr lang="en-US" sz="992" dirty="0" smtClean="0">
                <a:ea typeface="Noto Sans CJK SC" pitchFamily="2"/>
                <a:cs typeface="Lohit Devanagari" pitchFamily="2"/>
              </a:rPr>
              <a:t>Listed </a:t>
            </a:r>
            <a:r>
              <a:rPr lang="en-US" sz="992" dirty="0" smtClean="0">
                <a:ea typeface="Noto Sans CJK SC" pitchFamily="2"/>
                <a:cs typeface="Lohit Devanagari" pitchFamily="2"/>
              </a:rPr>
              <a:t>preferences and personal info are necessary for CHC scenario:</a:t>
            </a:r>
          </a:p>
          <a:p>
            <a:pPr algn="just" hangingPunct="0"/>
            <a:r>
              <a:rPr lang="en-US" sz="992" dirty="0" smtClean="0">
                <a:ea typeface="Noto Sans CJK SC" pitchFamily="2"/>
                <a:cs typeface="Lohit Devanagari" pitchFamily="2"/>
              </a:rPr>
              <a:t>-     </a:t>
            </a:r>
            <a:r>
              <a:rPr lang="en-US" sz="992" b="1" dirty="0" smtClean="0">
                <a:ea typeface="Noto Sans CJK SC" pitchFamily="2"/>
                <a:cs typeface="Lohit Devanagari" pitchFamily="2"/>
              </a:rPr>
              <a:t>Age </a:t>
            </a:r>
            <a:r>
              <a:rPr lang="en-US" sz="992" dirty="0" smtClean="0">
                <a:ea typeface="Noto Sans CJK SC" pitchFamily="2"/>
                <a:cs typeface="Lohit Devanagari" pitchFamily="2"/>
              </a:rPr>
              <a:t>preference: </a:t>
            </a:r>
            <a:r>
              <a:rPr lang="en-US" sz="992" dirty="0" smtClean="0">
                <a:ea typeface="Noto Sans CJK SC" pitchFamily="2"/>
                <a:cs typeface="Lohit Devanagari" pitchFamily="2"/>
              </a:rPr>
              <a:t>“</a:t>
            </a:r>
            <a:r>
              <a:rPr lang="en-US" sz="992" i="1" dirty="0" smtClean="0">
                <a:ea typeface="Noto Sans CJK SC" pitchFamily="2"/>
                <a:cs typeface="Lohit Devanagari" pitchFamily="2"/>
              </a:rPr>
              <a:t>similar </a:t>
            </a:r>
            <a:r>
              <a:rPr lang="en-US" sz="992" i="1" dirty="0" smtClean="0">
                <a:ea typeface="Noto Sans CJK SC" pitchFamily="2"/>
                <a:cs typeface="Lohit Devanagari" pitchFamily="2"/>
              </a:rPr>
              <a:t>or same age group. </a:t>
            </a:r>
            <a:r>
              <a:rPr lang="en-US" sz="992" dirty="0" smtClean="0">
                <a:ea typeface="Noto Sans CJK SC" pitchFamily="2"/>
                <a:cs typeface="Lohit Devanagari" pitchFamily="2"/>
              </a:rPr>
              <a:t>Age groups for exclusive preference settings: </a:t>
            </a:r>
            <a:r>
              <a:rPr lang="en-US" sz="1000" dirty="0"/>
              <a:t>18 – 25, 26 – 33, 34 – 43, 44 – 50 and 50 – no limit</a:t>
            </a:r>
            <a:r>
              <a:rPr lang="en-US" sz="1000" dirty="0" smtClean="0"/>
              <a:t>.” </a:t>
            </a:r>
            <a:endParaRPr lang="en-US" sz="1000" dirty="0" smtClean="0"/>
          </a:p>
          <a:p>
            <a:pPr marL="628650" lvl="1" indent="-171450" algn="just" hangingPunct="0">
              <a:buFont typeface="Arial" panose="020B0604020202020204" pitchFamily="34" charset="0"/>
              <a:buChar char="•"/>
            </a:pPr>
            <a:r>
              <a:rPr lang="en-US" sz="1000" i="1" dirty="0" smtClean="0">
                <a:ea typeface="Noto Sans CJK SC" pitchFamily="2"/>
                <a:cs typeface="Lohit Devanagari" pitchFamily="2"/>
              </a:rPr>
              <a:t>Would  it be </a:t>
            </a:r>
            <a:r>
              <a:rPr lang="en-US" sz="1000" i="1" dirty="0" smtClean="0">
                <a:ea typeface="Noto Sans CJK SC" pitchFamily="2"/>
                <a:cs typeface="Lohit Devanagari" pitchFamily="2"/>
              </a:rPr>
              <a:t>ok to set a range as the age </a:t>
            </a:r>
            <a:r>
              <a:rPr lang="en-US" sz="1000" i="1" dirty="0" smtClean="0">
                <a:ea typeface="Noto Sans CJK SC" pitchFamily="2"/>
                <a:cs typeface="Lohit Devanagari" pitchFamily="2"/>
              </a:rPr>
              <a:t>preference? </a:t>
            </a:r>
            <a:r>
              <a:rPr lang="en-US" sz="1000" i="1" dirty="0" smtClean="0">
                <a:ea typeface="Noto Sans CJK SC" pitchFamily="2"/>
                <a:cs typeface="Lohit Devanagari" pitchFamily="2"/>
              </a:rPr>
              <a:t>For example, 23-42, 30-33, etc. </a:t>
            </a:r>
            <a:endParaRPr lang="en-US" sz="1000" i="1"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000" i="1" dirty="0" smtClean="0">
                <a:ea typeface="Noto Sans CJK SC" pitchFamily="2"/>
                <a:cs typeface="Lohit Devanagari" pitchFamily="2"/>
              </a:rPr>
              <a:t>If not, then please show with some examples that what it means to have similar or same age preferences. </a:t>
            </a:r>
            <a:endParaRPr lang="en-US" sz="1000" i="1" dirty="0" smtClean="0">
              <a:ea typeface="Noto Sans CJK SC" pitchFamily="2"/>
              <a:cs typeface="Lohit Devanagari" pitchFamily="2"/>
            </a:endParaRPr>
          </a:p>
          <a:p>
            <a:pPr marL="171450" indent="-171450" algn="just" hangingPunct="0">
              <a:buFontTx/>
              <a:buChar char="-"/>
            </a:pPr>
            <a:r>
              <a:rPr lang="en-US" sz="1000" b="1" dirty="0" smtClean="0">
                <a:ea typeface="Noto Sans CJK SC" pitchFamily="2"/>
                <a:cs typeface="Lohit Devanagari" pitchFamily="2"/>
              </a:rPr>
              <a:t>Gender</a:t>
            </a:r>
            <a:r>
              <a:rPr lang="en-US" sz="1000" dirty="0" smtClean="0">
                <a:ea typeface="Noto Sans CJK SC" pitchFamily="2"/>
                <a:cs typeface="Lohit Devanagari" pitchFamily="2"/>
              </a:rPr>
              <a:t> preference</a:t>
            </a:r>
            <a:r>
              <a:rPr lang="en-US" sz="1000" i="1" dirty="0" smtClean="0">
                <a:ea typeface="Noto Sans CJK SC" pitchFamily="2"/>
                <a:cs typeface="Lohit Devanagari" pitchFamily="2"/>
              </a:rPr>
              <a:t>: same or mixed gender groups </a:t>
            </a:r>
          </a:p>
          <a:p>
            <a:pPr marL="171450" indent="-171450" algn="just" hangingPunct="0">
              <a:buFontTx/>
              <a:buChar char="-"/>
            </a:pPr>
            <a:r>
              <a:rPr lang="en-US" sz="992" b="1" dirty="0" smtClean="0">
                <a:ea typeface="Noto Sans CJK SC" pitchFamily="2"/>
                <a:cs typeface="Lohit Devanagari" pitchFamily="2"/>
              </a:rPr>
              <a:t>Family type </a:t>
            </a:r>
            <a:r>
              <a:rPr lang="en-US" sz="992" dirty="0" smtClean="0">
                <a:ea typeface="Noto Sans CJK SC" pitchFamily="2"/>
                <a:cs typeface="Lohit Devanagari" pitchFamily="2"/>
              </a:rPr>
              <a:t>preference</a:t>
            </a:r>
            <a:r>
              <a:rPr lang="en-US" sz="992" i="1" dirty="0" smtClean="0">
                <a:ea typeface="Noto Sans CJK SC" pitchFamily="2"/>
                <a:cs typeface="Lohit Devanagari" pitchFamily="2"/>
              </a:rPr>
              <a:t>: same or mixed family types group</a:t>
            </a:r>
          </a:p>
          <a:p>
            <a:pPr marL="171450" indent="-171450" algn="just" hangingPunct="0">
              <a:buFontTx/>
              <a:buChar char="-"/>
            </a:pPr>
            <a:r>
              <a:rPr lang="en-US" sz="992" b="1" dirty="0" smtClean="0">
                <a:ea typeface="Noto Sans CJK SC" pitchFamily="2"/>
                <a:cs typeface="Lohit Devanagari" pitchFamily="2"/>
              </a:rPr>
              <a:t>Nationality </a:t>
            </a:r>
            <a:r>
              <a:rPr lang="en-US" sz="992" dirty="0" smtClean="0">
                <a:ea typeface="Noto Sans CJK SC" pitchFamily="2"/>
                <a:cs typeface="Lohit Devanagari" pitchFamily="2"/>
              </a:rPr>
              <a:t>preference</a:t>
            </a:r>
            <a:r>
              <a:rPr lang="en-US" sz="992" i="1" dirty="0" smtClean="0">
                <a:ea typeface="Noto Sans CJK SC" pitchFamily="2"/>
                <a:cs typeface="Lohit Devanagari" pitchFamily="2"/>
              </a:rPr>
              <a:t>: same or mixed nationality group</a:t>
            </a:r>
          </a:p>
          <a:p>
            <a:pPr marL="171450" indent="-171450" algn="just" hangingPunct="0">
              <a:buFontTx/>
              <a:buChar char="-"/>
            </a:pPr>
            <a:r>
              <a:rPr lang="en-US" sz="992" b="1" dirty="0" smtClean="0">
                <a:ea typeface="Noto Sans CJK SC" pitchFamily="2"/>
                <a:cs typeface="Lohit Devanagari" pitchFamily="2"/>
              </a:rPr>
              <a:t>Religion </a:t>
            </a:r>
            <a:r>
              <a:rPr lang="en-US" sz="992" dirty="0" smtClean="0">
                <a:ea typeface="Noto Sans CJK SC" pitchFamily="2"/>
                <a:cs typeface="Lohit Devanagari" pitchFamily="2"/>
              </a:rPr>
              <a:t>preference</a:t>
            </a:r>
            <a:r>
              <a:rPr lang="en-US" sz="992" i="1" dirty="0" smtClean="0">
                <a:ea typeface="Noto Sans CJK SC" pitchFamily="2"/>
                <a:cs typeface="Lohit Devanagari" pitchFamily="2"/>
              </a:rPr>
              <a:t>: same or mixed religion group</a:t>
            </a:r>
          </a:p>
          <a:p>
            <a:pPr marL="171450" indent="-171450" algn="just" hangingPunct="0">
              <a:buFontTx/>
              <a:buChar char="-"/>
            </a:pPr>
            <a:r>
              <a:rPr lang="en-US" sz="992" b="1" dirty="0" smtClean="0">
                <a:ea typeface="Noto Sans CJK SC" pitchFamily="2"/>
                <a:cs typeface="Lohit Devanagari" pitchFamily="2"/>
              </a:rPr>
              <a:t>Ethnicity </a:t>
            </a:r>
            <a:r>
              <a:rPr lang="en-US" sz="992" dirty="0" smtClean="0">
                <a:ea typeface="Noto Sans CJK SC" pitchFamily="2"/>
                <a:cs typeface="Lohit Devanagari" pitchFamily="2"/>
              </a:rPr>
              <a:t>preference: </a:t>
            </a:r>
            <a:r>
              <a:rPr lang="en-US" sz="992" i="1" dirty="0" smtClean="0">
                <a:ea typeface="Noto Sans CJK SC" pitchFamily="2"/>
                <a:cs typeface="Lohit Devanagari" pitchFamily="2"/>
              </a:rPr>
              <a:t>same or mixed ethnicity group</a:t>
            </a:r>
          </a:p>
          <a:p>
            <a:pPr marL="171450" indent="-171450" algn="just" hangingPunct="0">
              <a:buFontTx/>
              <a:buChar char="-"/>
            </a:pPr>
            <a:r>
              <a:rPr lang="en-US" sz="992" b="1" dirty="0" smtClean="0">
                <a:ea typeface="Noto Sans CJK SC" pitchFamily="2"/>
                <a:cs typeface="Lohit Devanagari" pitchFamily="2"/>
              </a:rPr>
              <a:t>Apartment </a:t>
            </a:r>
            <a:r>
              <a:rPr lang="en-US" sz="992" dirty="0" smtClean="0">
                <a:ea typeface="Noto Sans CJK SC" pitchFamily="2"/>
                <a:cs typeface="Lohit Devanagari" pitchFamily="2"/>
              </a:rPr>
              <a:t>preferences:</a:t>
            </a:r>
          </a:p>
          <a:p>
            <a:pPr marL="628650" lvl="1" indent="-171450" algn="just" hangingPunct="0">
              <a:buFontTx/>
              <a:buChar char="-"/>
            </a:pPr>
            <a:r>
              <a:rPr lang="en-US" sz="992" b="1" dirty="0" smtClean="0">
                <a:ea typeface="Noto Sans CJK SC" pitchFamily="2"/>
                <a:cs typeface="Lohit Devanagari" pitchFamily="2"/>
              </a:rPr>
              <a:t>Location of apartment </a:t>
            </a:r>
            <a:r>
              <a:rPr lang="en-US" sz="992" dirty="0" smtClean="0">
                <a:ea typeface="Noto Sans CJK SC" pitchFamily="2"/>
                <a:cs typeface="Lohit Devanagari" pitchFamily="2"/>
              </a:rPr>
              <a:t>preference: </a:t>
            </a:r>
            <a:r>
              <a:rPr lang="en-US" sz="992" i="1" dirty="0" smtClean="0">
                <a:ea typeface="Noto Sans CJK SC" pitchFamily="2"/>
                <a:cs typeface="Lohit Devanagari" pitchFamily="2"/>
              </a:rPr>
              <a:t>---</a:t>
            </a:r>
          </a:p>
          <a:p>
            <a:pPr marL="1085850" lvl="2" indent="-171450" algn="just" hangingPunct="0">
              <a:buFont typeface="Arial" panose="020B0604020202020204" pitchFamily="34" charset="0"/>
              <a:buChar char="•"/>
            </a:pPr>
            <a:r>
              <a:rPr lang="en-US" sz="992" i="1" dirty="0" smtClean="0">
                <a:ea typeface="Noto Sans CJK SC" pitchFamily="2"/>
                <a:cs typeface="Lohit Devanagari" pitchFamily="2"/>
              </a:rPr>
              <a:t>What a TCN can select/enter?</a:t>
            </a:r>
          </a:p>
          <a:p>
            <a:pPr marL="1543050" lvl="3" indent="-171450" algn="just" hangingPunct="0">
              <a:buFont typeface="Arial" panose="020B0604020202020204" pitchFamily="34" charset="0"/>
              <a:buChar char="•"/>
            </a:pPr>
            <a:r>
              <a:rPr lang="en-US" sz="992" i="1" dirty="0" smtClean="0">
                <a:ea typeface="Noto Sans CJK SC" pitchFamily="2"/>
                <a:cs typeface="Lohit Devanagari" pitchFamily="2"/>
              </a:rPr>
              <a:t>Any address and any radius</a:t>
            </a:r>
          </a:p>
          <a:p>
            <a:pPr marL="1543050" lvl="3" indent="-171450" algn="just" hangingPunct="0">
              <a:buFont typeface="Arial" panose="020B0604020202020204" pitchFamily="34" charset="0"/>
              <a:buChar char="•"/>
            </a:pPr>
            <a:r>
              <a:rPr lang="en-US" sz="992" i="1" dirty="0" smtClean="0">
                <a:ea typeface="Noto Sans CJK SC" pitchFamily="2"/>
                <a:cs typeface="Lohit Devanagari" pitchFamily="2"/>
              </a:rPr>
              <a:t>Some predefined addresses which would be defined in Welcome system (e.g. some locations in Greece)</a:t>
            </a:r>
          </a:p>
          <a:p>
            <a:pPr marL="1543050" lvl="3" indent="-171450" algn="just" hangingPunct="0">
              <a:buFont typeface="Arial" panose="020B0604020202020204" pitchFamily="34" charset="0"/>
              <a:buChar char="•"/>
            </a:pPr>
            <a:r>
              <a:rPr lang="en-US" sz="992" i="1" dirty="0" smtClean="0">
                <a:ea typeface="Noto Sans CJK SC" pitchFamily="2"/>
                <a:cs typeface="Lohit Devanagari" pitchFamily="2"/>
              </a:rPr>
              <a:t>Or another option?</a:t>
            </a:r>
            <a:endParaRPr lang="en-US" sz="992" i="1" dirty="0" smtClean="0">
              <a:ea typeface="Noto Sans CJK SC" pitchFamily="2"/>
              <a:cs typeface="Lohit Devanagari" pitchFamily="2"/>
            </a:endParaRPr>
          </a:p>
          <a:p>
            <a:pPr marL="628650" lvl="1" indent="-171450" algn="just" hangingPunct="0">
              <a:buFontTx/>
              <a:buChar char="-"/>
            </a:pPr>
            <a:r>
              <a:rPr lang="en-US" sz="992" b="1" dirty="0" smtClean="0">
                <a:ea typeface="Noto Sans CJK SC" pitchFamily="2"/>
                <a:cs typeface="Lohit Devanagari" pitchFamily="2"/>
              </a:rPr>
              <a:t>Number of bedrooms</a:t>
            </a:r>
            <a:r>
              <a:rPr lang="en-US" sz="992" i="1" dirty="0" smtClean="0">
                <a:ea typeface="Noto Sans CJK SC" pitchFamily="2"/>
                <a:cs typeface="Lohit Devanagari" pitchFamily="2"/>
              </a:rPr>
              <a:t>: no selection(empty) or a number</a:t>
            </a:r>
          </a:p>
          <a:p>
            <a:pPr marL="628650" lvl="1" indent="-171450" algn="just" hangingPunct="0">
              <a:buFontTx/>
              <a:buChar char="-"/>
            </a:pPr>
            <a:r>
              <a:rPr lang="en-US" sz="992" b="1" dirty="0">
                <a:ea typeface="Noto Sans CJK SC" pitchFamily="2"/>
                <a:cs typeface="Lohit Devanagari" pitchFamily="2"/>
              </a:rPr>
              <a:t>Number of </a:t>
            </a:r>
            <a:r>
              <a:rPr lang="en-US" sz="992" b="1" dirty="0" smtClean="0">
                <a:ea typeface="Noto Sans CJK SC" pitchFamily="2"/>
                <a:cs typeface="Lohit Devanagari" pitchFamily="2"/>
              </a:rPr>
              <a:t>bathrooms:</a:t>
            </a:r>
            <a:r>
              <a:rPr lang="en-US" sz="992" i="1" dirty="0">
                <a:ea typeface="Noto Sans CJK SC" pitchFamily="2"/>
                <a:cs typeface="Lohit Devanagari" pitchFamily="2"/>
              </a:rPr>
              <a:t> no selection(empty) </a:t>
            </a:r>
            <a:r>
              <a:rPr lang="en-US" sz="992" i="1" dirty="0" smtClean="0">
                <a:ea typeface="Noto Sans CJK SC" pitchFamily="2"/>
                <a:cs typeface="Lohit Devanagari" pitchFamily="2"/>
              </a:rPr>
              <a:t>or </a:t>
            </a:r>
            <a:r>
              <a:rPr lang="en-US" sz="992" i="1" dirty="0">
                <a:ea typeface="Noto Sans CJK SC" pitchFamily="2"/>
                <a:cs typeface="Lohit Devanagari" pitchFamily="2"/>
              </a:rPr>
              <a:t>a number</a:t>
            </a:r>
            <a:endParaRPr lang="en-US" sz="992" b="1" dirty="0" smtClean="0">
              <a:ea typeface="Noto Sans CJK SC" pitchFamily="2"/>
              <a:cs typeface="Lohit Devanagari" pitchFamily="2"/>
            </a:endParaRPr>
          </a:p>
          <a:p>
            <a:pPr marL="628650" lvl="1" indent="-171450" algn="just" hangingPunct="0">
              <a:buFontTx/>
              <a:buChar char="-"/>
            </a:pPr>
            <a:r>
              <a:rPr lang="en-US" sz="992" b="1" dirty="0" smtClean="0">
                <a:ea typeface="Noto Sans CJK SC" pitchFamily="2"/>
                <a:cs typeface="Lohit Devanagari" pitchFamily="2"/>
              </a:rPr>
              <a:t>Size (in square meters)</a:t>
            </a:r>
            <a:r>
              <a:rPr lang="en-US" sz="992" i="1" dirty="0" smtClean="0">
                <a:ea typeface="Noto Sans CJK SC" pitchFamily="2"/>
                <a:cs typeface="Lohit Devanagari" pitchFamily="2"/>
              </a:rPr>
              <a:t>: </a:t>
            </a:r>
            <a:r>
              <a:rPr lang="en-US" sz="992" i="1" dirty="0">
                <a:ea typeface="Noto Sans CJK SC" pitchFamily="2"/>
                <a:cs typeface="Lohit Devanagari" pitchFamily="2"/>
              </a:rPr>
              <a:t>no selection(empty) </a:t>
            </a:r>
            <a:r>
              <a:rPr lang="en-US" sz="992" i="1" dirty="0" smtClean="0">
                <a:ea typeface="Noto Sans CJK SC" pitchFamily="2"/>
                <a:cs typeface="Lohit Devanagari" pitchFamily="2"/>
              </a:rPr>
              <a:t>or </a:t>
            </a:r>
            <a:r>
              <a:rPr lang="en-US" sz="992" i="1" dirty="0">
                <a:ea typeface="Noto Sans CJK SC" pitchFamily="2"/>
                <a:cs typeface="Lohit Devanagari" pitchFamily="2"/>
              </a:rPr>
              <a:t>a </a:t>
            </a:r>
            <a:r>
              <a:rPr lang="en-US" sz="992" i="1" dirty="0" smtClean="0">
                <a:ea typeface="Noto Sans CJK SC" pitchFamily="2"/>
                <a:cs typeface="Lohit Devanagari" pitchFamily="2"/>
              </a:rPr>
              <a:t>number</a:t>
            </a:r>
          </a:p>
          <a:p>
            <a:pPr marL="628650" lvl="1" indent="-171450" algn="just" hangingPunct="0">
              <a:buFontTx/>
              <a:buChar char="-"/>
            </a:pPr>
            <a:r>
              <a:rPr lang="en-US" sz="992" b="1" dirty="0" smtClean="0">
                <a:ea typeface="Noto Sans CJK SC" pitchFamily="2"/>
                <a:cs typeface="Lohit Devanagari" pitchFamily="2"/>
              </a:rPr>
              <a:t>Central Heating</a:t>
            </a:r>
            <a:r>
              <a:rPr lang="en-US" sz="992" i="1" dirty="0" smtClean="0">
                <a:ea typeface="Noto Sans CJK SC" pitchFamily="2"/>
                <a:cs typeface="Lohit Devanagari" pitchFamily="2"/>
              </a:rPr>
              <a:t>: </a:t>
            </a:r>
            <a:r>
              <a:rPr lang="en-US" sz="992" i="1" dirty="0">
                <a:ea typeface="Noto Sans CJK SC" pitchFamily="2"/>
                <a:cs typeface="Lohit Devanagari" pitchFamily="2"/>
              </a:rPr>
              <a:t>no selection(empty) </a:t>
            </a:r>
            <a:r>
              <a:rPr lang="en-US" sz="992" i="1" dirty="0" smtClean="0">
                <a:ea typeface="Noto Sans CJK SC" pitchFamily="2"/>
                <a:cs typeface="Lohit Devanagari" pitchFamily="2"/>
              </a:rPr>
              <a:t>or yes</a:t>
            </a:r>
          </a:p>
          <a:p>
            <a:pPr marL="628650" lvl="1" indent="-171450" algn="just" hangingPunct="0">
              <a:buFontTx/>
              <a:buChar char="-"/>
            </a:pPr>
            <a:r>
              <a:rPr lang="en-US" sz="992" b="1" dirty="0" smtClean="0">
                <a:ea typeface="Noto Sans CJK SC" pitchFamily="2"/>
                <a:cs typeface="Lohit Devanagari" pitchFamily="2"/>
              </a:rPr>
              <a:t>House Elevator</a:t>
            </a:r>
            <a:r>
              <a:rPr lang="en-US" sz="992" i="1" dirty="0" smtClean="0">
                <a:ea typeface="Noto Sans CJK SC" pitchFamily="2"/>
                <a:cs typeface="Lohit Devanagari" pitchFamily="2"/>
              </a:rPr>
              <a:t>: </a:t>
            </a:r>
            <a:r>
              <a:rPr lang="en-US" sz="992" i="1" dirty="0">
                <a:ea typeface="Noto Sans CJK SC" pitchFamily="2"/>
                <a:cs typeface="Lohit Devanagari" pitchFamily="2"/>
              </a:rPr>
              <a:t>no selection(empty) </a:t>
            </a:r>
            <a:r>
              <a:rPr lang="en-US" sz="992" i="1" dirty="0" smtClean="0">
                <a:ea typeface="Noto Sans CJK SC" pitchFamily="2"/>
                <a:cs typeface="Lohit Devanagari" pitchFamily="2"/>
              </a:rPr>
              <a:t>or yes</a:t>
            </a:r>
          </a:p>
          <a:p>
            <a:pPr marL="628650" lvl="1" indent="-171450" algn="just" hangingPunct="0">
              <a:buFontTx/>
              <a:buChar char="-"/>
            </a:pPr>
            <a:r>
              <a:rPr lang="en-US" sz="992" b="1" dirty="0" smtClean="0">
                <a:ea typeface="Noto Sans CJK SC" pitchFamily="2"/>
                <a:cs typeface="Lohit Devanagari" pitchFamily="2"/>
              </a:rPr>
              <a:t>Accessibility (disabled accessible)</a:t>
            </a:r>
            <a:r>
              <a:rPr lang="en-US" sz="992" i="1" dirty="0" smtClean="0">
                <a:ea typeface="Noto Sans CJK SC" pitchFamily="2"/>
                <a:cs typeface="Lohit Devanagari" pitchFamily="2"/>
              </a:rPr>
              <a:t>: </a:t>
            </a:r>
            <a:r>
              <a:rPr lang="en-US" sz="992" i="1" dirty="0" smtClean="0">
                <a:ea typeface="Noto Sans CJK SC" pitchFamily="2"/>
                <a:cs typeface="Lohit Devanagari" pitchFamily="2"/>
              </a:rPr>
              <a:t>---</a:t>
            </a:r>
          </a:p>
          <a:p>
            <a:pPr marL="1085850" lvl="2" indent="-171450" algn="just" hangingPunct="0">
              <a:buFont typeface="Arial" panose="020B0604020202020204" pitchFamily="34" charset="0"/>
              <a:buChar char="•"/>
            </a:pPr>
            <a:r>
              <a:rPr lang="en-US" sz="992" i="1" dirty="0" smtClean="0">
                <a:ea typeface="Noto Sans CJK SC" pitchFamily="2"/>
                <a:cs typeface="Lohit Devanagari" pitchFamily="2"/>
              </a:rPr>
              <a:t>What a TCN can select/enter for this field?</a:t>
            </a:r>
          </a:p>
          <a:p>
            <a:pPr marL="1543050" lvl="3" indent="-171450" algn="just" hangingPunct="0">
              <a:buFont typeface="Arial" panose="020B0604020202020204" pitchFamily="34" charset="0"/>
              <a:buChar char="•"/>
            </a:pPr>
            <a:r>
              <a:rPr lang="en-US" sz="992" i="1" dirty="0" smtClean="0">
                <a:ea typeface="Noto Sans CJK SC" pitchFamily="2"/>
                <a:cs typeface="Lohit Devanagari" pitchFamily="2"/>
              </a:rPr>
              <a:t>No selection(empty) or yes</a:t>
            </a:r>
          </a:p>
          <a:p>
            <a:pPr marL="1543050" lvl="3" indent="-171450" algn="just" hangingPunct="0">
              <a:buFont typeface="Arial" panose="020B0604020202020204" pitchFamily="34" charset="0"/>
              <a:buChar char="•"/>
            </a:pPr>
            <a:r>
              <a:rPr lang="en-US" sz="992" i="1" dirty="0" smtClean="0">
                <a:ea typeface="Noto Sans CJK SC" pitchFamily="2"/>
                <a:cs typeface="Lohit Devanagari" pitchFamily="2"/>
              </a:rPr>
              <a:t>Or another option?</a:t>
            </a:r>
            <a:endParaRPr lang="en-US" sz="992" i="1" dirty="0" smtClean="0">
              <a:ea typeface="Noto Sans CJK SC" pitchFamily="2"/>
              <a:cs typeface="Lohit Devanagari" pitchFamily="2"/>
            </a:endParaRPr>
          </a:p>
          <a:p>
            <a:pPr marL="628650" lvl="1" indent="-171450" algn="just" hangingPunct="0">
              <a:buFontTx/>
              <a:buChar char="-"/>
            </a:pPr>
            <a:r>
              <a:rPr lang="en-US" sz="992" b="1" dirty="0" smtClean="0">
                <a:ea typeface="Noto Sans CJK SC" pitchFamily="2"/>
                <a:cs typeface="Lohit Devanagari" pitchFamily="2"/>
              </a:rPr>
              <a:t>Furnished</a:t>
            </a:r>
            <a:r>
              <a:rPr lang="en-US" sz="992" i="1" dirty="0" smtClean="0">
                <a:ea typeface="Noto Sans CJK SC" pitchFamily="2"/>
                <a:cs typeface="Lohit Devanagari" pitchFamily="2"/>
              </a:rPr>
              <a:t>: </a:t>
            </a:r>
            <a:r>
              <a:rPr lang="en-US" sz="992" i="1" dirty="0">
                <a:ea typeface="Noto Sans CJK SC" pitchFamily="2"/>
                <a:cs typeface="Lohit Devanagari" pitchFamily="2"/>
              </a:rPr>
              <a:t>no selection(empty) </a:t>
            </a:r>
            <a:r>
              <a:rPr lang="en-US" sz="992" i="1" dirty="0" smtClean="0">
                <a:ea typeface="Noto Sans CJK SC" pitchFamily="2"/>
                <a:cs typeface="Lohit Devanagari" pitchFamily="2"/>
              </a:rPr>
              <a:t>or yes</a:t>
            </a:r>
          </a:p>
          <a:p>
            <a:pPr marL="628650" lvl="1" indent="-171450" algn="just" hangingPunct="0">
              <a:buFontTx/>
              <a:buChar char="-"/>
            </a:pPr>
            <a:r>
              <a:rPr lang="en-US" sz="992" b="1" dirty="0" smtClean="0">
                <a:ea typeface="Noto Sans CJK SC" pitchFamily="2"/>
                <a:cs typeface="Lohit Devanagari" pitchFamily="2"/>
              </a:rPr>
              <a:t>Nearby infrastructure</a:t>
            </a:r>
            <a:r>
              <a:rPr lang="en-US" sz="992" i="1" dirty="0" smtClean="0">
                <a:ea typeface="Noto Sans CJK SC" pitchFamily="2"/>
                <a:cs typeface="Lohit Devanagari" pitchFamily="2"/>
              </a:rPr>
              <a:t>: no </a:t>
            </a:r>
            <a:r>
              <a:rPr lang="en-US" sz="992" i="1" dirty="0">
                <a:ea typeface="Noto Sans CJK SC" pitchFamily="2"/>
                <a:cs typeface="Lohit Devanagari" pitchFamily="2"/>
              </a:rPr>
              <a:t>selection(empty)</a:t>
            </a:r>
            <a:r>
              <a:rPr lang="en-US" sz="992" i="1" dirty="0" smtClean="0">
                <a:ea typeface="Noto Sans CJK SC" pitchFamily="2"/>
                <a:cs typeface="Lohit Devanagari" pitchFamily="2"/>
              </a:rPr>
              <a:t>, school, </a:t>
            </a:r>
            <a:r>
              <a:rPr lang="en-US" sz="900" i="1" dirty="0" smtClean="0"/>
              <a:t>physicians, supermarkets, etc.</a:t>
            </a:r>
          </a:p>
          <a:p>
            <a:pPr marL="628650" lvl="1" indent="-171450" algn="just" hangingPunct="0">
              <a:buFontTx/>
              <a:buChar char="-"/>
            </a:pPr>
            <a:r>
              <a:rPr lang="en-US" sz="900" b="1" dirty="0" smtClean="0">
                <a:ea typeface="Noto Sans CJK SC" pitchFamily="2"/>
                <a:cs typeface="Lohit Devanagari" pitchFamily="2"/>
              </a:rPr>
              <a:t>Nearby public transportation</a:t>
            </a:r>
            <a:r>
              <a:rPr lang="en-US" sz="900" i="1" dirty="0" smtClean="0">
                <a:ea typeface="Noto Sans CJK SC" pitchFamily="2"/>
                <a:cs typeface="Lohit Devanagari" pitchFamily="2"/>
              </a:rPr>
              <a:t>: no </a:t>
            </a:r>
            <a:r>
              <a:rPr lang="en-US" sz="900" i="1" dirty="0">
                <a:ea typeface="Noto Sans CJK SC" pitchFamily="2"/>
                <a:cs typeface="Lohit Devanagari" pitchFamily="2"/>
              </a:rPr>
              <a:t>selection(empty) </a:t>
            </a:r>
            <a:r>
              <a:rPr lang="en-US" sz="900" i="1" dirty="0" smtClean="0">
                <a:ea typeface="Noto Sans CJK SC" pitchFamily="2"/>
                <a:cs typeface="Lohit Devanagari" pitchFamily="2"/>
              </a:rPr>
              <a:t>or yes</a:t>
            </a:r>
          </a:p>
          <a:p>
            <a:pPr marL="628650" lvl="1" indent="-171450" algn="just" hangingPunct="0">
              <a:buFontTx/>
              <a:buChar char="-"/>
            </a:pPr>
            <a:r>
              <a:rPr lang="en-US" sz="900" b="1" dirty="0" smtClean="0">
                <a:ea typeface="Noto Sans CJK SC" pitchFamily="2"/>
                <a:cs typeface="Lohit Devanagari" pitchFamily="2"/>
              </a:rPr>
              <a:t>Rental period</a:t>
            </a:r>
            <a:r>
              <a:rPr lang="en-US" sz="900" i="1" dirty="0" smtClean="0">
                <a:ea typeface="Noto Sans CJK SC" pitchFamily="2"/>
                <a:cs typeface="Lohit Devanagari" pitchFamily="2"/>
              </a:rPr>
              <a:t>: no </a:t>
            </a:r>
            <a:r>
              <a:rPr lang="en-US" sz="900" i="1" dirty="0">
                <a:ea typeface="Noto Sans CJK SC" pitchFamily="2"/>
                <a:cs typeface="Lohit Devanagari" pitchFamily="2"/>
              </a:rPr>
              <a:t>selection(empty) </a:t>
            </a:r>
            <a:r>
              <a:rPr lang="en-US" sz="900" i="1" dirty="0" smtClean="0">
                <a:ea typeface="Noto Sans CJK SC" pitchFamily="2"/>
                <a:cs typeface="Lohit Devanagari" pitchFamily="2"/>
              </a:rPr>
              <a:t>or from-to a date</a:t>
            </a:r>
          </a:p>
          <a:p>
            <a:pPr marL="628650" lvl="1" indent="-171450" algn="just" hangingPunct="0">
              <a:buFontTx/>
              <a:buChar char="-"/>
            </a:pPr>
            <a:r>
              <a:rPr lang="en-US" sz="900" b="1" dirty="0" smtClean="0">
                <a:ea typeface="Noto Sans CJK SC" pitchFamily="2"/>
                <a:cs typeface="Lohit Devanagari" pitchFamily="2"/>
              </a:rPr>
              <a:t>Rental costs</a:t>
            </a:r>
            <a:r>
              <a:rPr lang="en-US" sz="900" i="1" dirty="0" smtClean="0">
                <a:ea typeface="Noto Sans CJK SC" pitchFamily="2"/>
                <a:cs typeface="Lohit Devanagari" pitchFamily="2"/>
              </a:rPr>
              <a:t>: no </a:t>
            </a:r>
            <a:r>
              <a:rPr lang="en-US" sz="900" i="1" dirty="0">
                <a:ea typeface="Noto Sans CJK SC" pitchFamily="2"/>
                <a:cs typeface="Lohit Devanagari" pitchFamily="2"/>
              </a:rPr>
              <a:t>selection(empty) </a:t>
            </a:r>
            <a:r>
              <a:rPr lang="en-US" sz="900" i="1" dirty="0" smtClean="0">
                <a:ea typeface="Noto Sans CJK SC" pitchFamily="2"/>
                <a:cs typeface="Lohit Devanagari" pitchFamily="2"/>
              </a:rPr>
              <a:t>or min-max a number</a:t>
            </a:r>
          </a:p>
          <a:p>
            <a:pPr marL="171450" indent="-171450" algn="just" hangingPunct="0">
              <a:buFontTx/>
              <a:buChar char="-"/>
            </a:pPr>
            <a:r>
              <a:rPr lang="en-US" sz="900" b="1" dirty="0" smtClean="0">
                <a:ea typeface="Noto Sans CJK SC" pitchFamily="2"/>
                <a:cs typeface="Lohit Devanagari" pitchFamily="2"/>
              </a:rPr>
              <a:t>Urgency of Renting</a:t>
            </a:r>
            <a:r>
              <a:rPr lang="en-US" sz="900" i="1" dirty="0" smtClean="0">
                <a:ea typeface="Noto Sans CJK SC" pitchFamily="2"/>
                <a:cs typeface="Lohit Devanagari" pitchFamily="2"/>
              </a:rPr>
              <a:t>: no </a:t>
            </a:r>
            <a:r>
              <a:rPr lang="en-US" sz="900" i="1" dirty="0">
                <a:ea typeface="Noto Sans CJK SC" pitchFamily="2"/>
                <a:cs typeface="Lohit Devanagari" pitchFamily="2"/>
              </a:rPr>
              <a:t>selection(empty) </a:t>
            </a:r>
            <a:r>
              <a:rPr lang="en-US" sz="900" i="1" dirty="0" smtClean="0">
                <a:ea typeface="Noto Sans CJK SC" pitchFamily="2"/>
                <a:cs typeface="Lohit Devanagari" pitchFamily="2"/>
              </a:rPr>
              <a:t>or </a:t>
            </a:r>
            <a:r>
              <a:rPr lang="en-US" sz="900" i="1" dirty="0" smtClean="0">
                <a:ea typeface="Noto Sans CJK SC" pitchFamily="2"/>
                <a:cs typeface="Lohit Devanagari" pitchFamily="2"/>
              </a:rPr>
              <a:t>yes</a:t>
            </a:r>
          </a:p>
          <a:p>
            <a:pPr marL="171450" indent="-171450" algn="just" hangingPunct="0">
              <a:buFontTx/>
              <a:buChar char="-"/>
            </a:pPr>
            <a:endParaRPr lang="en-US" sz="900" i="1" dirty="0">
              <a:ea typeface="Noto Sans CJK SC" pitchFamily="2"/>
              <a:cs typeface="Lohit Devanagari" pitchFamily="2"/>
            </a:endParaRPr>
          </a:p>
          <a:p>
            <a:pPr algn="just" hangingPunct="0"/>
            <a:r>
              <a:rPr lang="en-US" sz="900" dirty="0" smtClean="0">
                <a:ea typeface="Noto Sans CJK SC" pitchFamily="2"/>
                <a:cs typeface="Lohit Devanagari" pitchFamily="2"/>
              </a:rPr>
              <a:t>Please let us know your feedback regarding the </a:t>
            </a:r>
            <a:r>
              <a:rPr lang="en-US" sz="900" b="1" dirty="0" smtClean="0">
                <a:ea typeface="Noto Sans CJK SC" pitchFamily="2"/>
                <a:cs typeface="Lohit Devanagari" pitchFamily="2"/>
              </a:rPr>
              <a:t>Age</a:t>
            </a:r>
            <a:r>
              <a:rPr lang="en-US" sz="900" dirty="0" smtClean="0">
                <a:ea typeface="Noto Sans CJK SC" pitchFamily="2"/>
                <a:cs typeface="Lohit Devanagari" pitchFamily="2"/>
              </a:rPr>
              <a:t>, </a:t>
            </a:r>
            <a:r>
              <a:rPr lang="en-US" sz="900" b="1" dirty="0" smtClean="0">
                <a:ea typeface="Noto Sans CJK SC" pitchFamily="2"/>
                <a:cs typeface="Lohit Devanagari" pitchFamily="2"/>
              </a:rPr>
              <a:t>Location</a:t>
            </a:r>
            <a:r>
              <a:rPr lang="en-US" sz="900" dirty="0" smtClean="0">
                <a:ea typeface="Noto Sans CJK SC" pitchFamily="2"/>
                <a:cs typeface="Lohit Devanagari" pitchFamily="2"/>
              </a:rPr>
              <a:t> and </a:t>
            </a:r>
            <a:r>
              <a:rPr lang="en-US" sz="900" b="1" dirty="0" smtClean="0">
                <a:ea typeface="Noto Sans CJK SC" pitchFamily="2"/>
                <a:cs typeface="Lohit Devanagari" pitchFamily="2"/>
              </a:rPr>
              <a:t>Accessibility </a:t>
            </a:r>
            <a:r>
              <a:rPr lang="en-US" sz="900" dirty="0" smtClean="0">
                <a:ea typeface="Noto Sans CJK SC" pitchFamily="2"/>
                <a:cs typeface="Lohit Devanagari" pitchFamily="2"/>
              </a:rPr>
              <a:t>preferences. </a:t>
            </a:r>
          </a:p>
          <a:p>
            <a:pPr algn="just" hangingPunct="0"/>
            <a:r>
              <a:rPr lang="en-US" sz="900" dirty="0" smtClean="0">
                <a:ea typeface="Noto Sans CJK SC" pitchFamily="2"/>
                <a:cs typeface="Lohit Devanagari" pitchFamily="2"/>
              </a:rPr>
              <a:t>Since the domains (e.g. “</a:t>
            </a:r>
            <a:r>
              <a:rPr lang="en-US" sz="900" i="1" dirty="0">
                <a:ea typeface="Noto Sans CJK SC" pitchFamily="2"/>
                <a:cs typeface="Lohit Devanagari" pitchFamily="2"/>
              </a:rPr>
              <a:t>no selection(empty) or </a:t>
            </a:r>
            <a:r>
              <a:rPr lang="en-US" sz="900" i="1" dirty="0" smtClean="0">
                <a:ea typeface="Noto Sans CJK SC" pitchFamily="2"/>
                <a:cs typeface="Lohit Devanagari" pitchFamily="2"/>
              </a:rPr>
              <a:t>yes”) </a:t>
            </a:r>
            <a:r>
              <a:rPr lang="en-US" sz="900" dirty="0" smtClean="0">
                <a:ea typeface="Noto Sans CJK SC" pitchFamily="2"/>
                <a:cs typeface="Lohit Devanagari" pitchFamily="2"/>
              </a:rPr>
              <a:t>are </a:t>
            </a:r>
            <a:r>
              <a:rPr lang="en-US" sz="900" b="1" dirty="0" smtClean="0">
                <a:ea typeface="Noto Sans CJK SC" pitchFamily="2"/>
                <a:cs typeface="Lohit Devanagari" pitchFamily="2"/>
              </a:rPr>
              <a:t>not explicitly defined</a:t>
            </a:r>
            <a:r>
              <a:rPr lang="en-US" sz="900" dirty="0" smtClean="0">
                <a:ea typeface="Noto Sans CJK SC" pitchFamily="2"/>
                <a:cs typeface="Lohit Devanagari" pitchFamily="2"/>
              </a:rPr>
              <a:t>, please let us know your feedback whether everything written above is </a:t>
            </a:r>
            <a:r>
              <a:rPr lang="en-US" sz="900" b="1" dirty="0" smtClean="0">
                <a:ea typeface="Noto Sans CJK SC" pitchFamily="2"/>
                <a:cs typeface="Lohit Devanagari" pitchFamily="2"/>
              </a:rPr>
              <a:t>OK </a:t>
            </a:r>
            <a:r>
              <a:rPr lang="en-US" sz="900" dirty="0" smtClean="0">
                <a:ea typeface="Noto Sans CJK SC" pitchFamily="2"/>
                <a:cs typeface="Lohit Devanagari" pitchFamily="2"/>
              </a:rPr>
              <a:t>from your side.</a:t>
            </a:r>
          </a:p>
        </p:txBody>
      </p:sp>
    </p:spTree>
    <p:extLst>
      <p:ext uri="{BB962C8B-B14F-4D97-AF65-F5344CB8AC3E}">
        <p14:creationId xmlns:p14="http://schemas.microsoft.com/office/powerpoint/2010/main" val="251364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3</a:t>
            </a:fld>
            <a:endParaRPr lang="en-US"/>
          </a:p>
        </p:txBody>
      </p:sp>
      <p:sp>
        <p:nvSpPr>
          <p:cNvPr id="2" name="Title 1"/>
          <p:cNvSpPr txBox="1">
            <a:spLocks noGrp="1"/>
          </p:cNvSpPr>
          <p:nvPr>
            <p:ph type="title" idx="4294967295"/>
          </p:nvPr>
        </p:nvSpPr>
        <p:spPr>
          <a:xfrm>
            <a:off x="382670" y="225452"/>
            <a:ext cx="9071322" cy="252831"/>
          </a:xfrm>
        </p:spPr>
        <p:txBody>
          <a:bodyPr>
            <a:noAutofit/>
          </a:bodyPr>
          <a:lstStyle/>
          <a:p>
            <a:pPr algn="ctr" hangingPunct="0"/>
            <a:r>
              <a:rPr lang="en-US" sz="1488" b="1" dirty="0" smtClean="0">
                <a:ea typeface="Noto Sans CJK SC" pitchFamily="2"/>
                <a:cs typeface="Lohit Devanagari" pitchFamily="2"/>
              </a:rPr>
              <a:t>Assumptions in CHC</a:t>
            </a:r>
            <a:endParaRPr lang="en-US" sz="1488" b="1" dirty="0">
              <a:ea typeface="Noto Sans CJK SC" pitchFamily="2"/>
              <a:cs typeface="Lohit Devanagari" pitchFamily="2"/>
            </a:endParaRPr>
          </a:p>
        </p:txBody>
      </p:sp>
      <p:sp>
        <p:nvSpPr>
          <p:cNvPr id="7" name="TextBox 6"/>
          <p:cNvSpPr txBox="1"/>
          <p:nvPr/>
        </p:nvSpPr>
        <p:spPr>
          <a:xfrm>
            <a:off x="382670" y="478283"/>
            <a:ext cx="9071322" cy="1799163"/>
          </a:xfrm>
          <a:prstGeom prst="rect">
            <a:avLst/>
          </a:prstGeom>
          <a:noFill/>
          <a:ln>
            <a:noFill/>
          </a:ln>
        </p:spPr>
        <p:txBody>
          <a:bodyPr wrap="square" lIns="89997" tIns="44998" rIns="89997" bIns="44998" anchorCtr="0" compatLnSpc="0">
            <a:spAutoFit/>
          </a:bodyPr>
          <a:lstStyle/>
          <a:p>
            <a:pPr algn="just" hangingPunct="0"/>
            <a:r>
              <a:rPr lang="en-US" sz="992" b="1" dirty="0" smtClean="0">
                <a:ea typeface="Noto Sans CJK SC" pitchFamily="2"/>
                <a:cs typeface="Lohit Devanagari" pitchFamily="2"/>
              </a:rPr>
              <a:t>Assumption 1</a:t>
            </a:r>
            <a:r>
              <a:rPr lang="en-US" sz="992" dirty="0" smtClean="0">
                <a:ea typeface="Noto Sans CJK SC" pitchFamily="2"/>
                <a:cs typeface="Lohit Devanagari" pitchFamily="2"/>
              </a:rPr>
              <a:t>. The agent of the TCN can share the personal info (age, gender, religion, etc.) of its TCN with other agents (of other TCNs) </a:t>
            </a:r>
            <a:r>
              <a:rPr lang="en-US" sz="992" b="1" dirty="0" smtClean="0">
                <a:ea typeface="Noto Sans CJK SC" pitchFamily="2"/>
                <a:cs typeface="Lohit Devanagari" pitchFamily="2"/>
              </a:rPr>
              <a:t>without</a:t>
            </a:r>
            <a:r>
              <a:rPr lang="en-US" sz="992" dirty="0" smtClean="0">
                <a:ea typeface="Noto Sans CJK SC" pitchFamily="2"/>
                <a:cs typeface="Lohit Devanagari" pitchFamily="2"/>
              </a:rPr>
              <a:t> sharing the identity of its TCN (name, surname).</a:t>
            </a:r>
          </a:p>
          <a:p>
            <a:pPr algn="just" hangingPunct="0"/>
            <a:r>
              <a:rPr lang="en-US" sz="992" b="1" dirty="0" smtClean="0">
                <a:ea typeface="Noto Sans CJK SC" pitchFamily="2"/>
                <a:cs typeface="Lohit Devanagari" pitchFamily="2"/>
              </a:rPr>
              <a:t>Assumption 2</a:t>
            </a:r>
            <a:r>
              <a:rPr lang="en-US" sz="992" dirty="0" smtClean="0">
                <a:ea typeface="Noto Sans CJK SC" pitchFamily="2"/>
                <a:cs typeface="Lohit Devanagari" pitchFamily="2"/>
              </a:rPr>
              <a:t>. The agent of the TCN cannot share the preferences (age pref., gender pref., religion pref., etc.) except Apartment preferences of its TCN with other agents (of other TCNs). Apartment preferences can be shared </a:t>
            </a:r>
            <a:r>
              <a:rPr lang="en-US" sz="992" dirty="0">
                <a:ea typeface="Noto Sans CJK SC" pitchFamily="2"/>
                <a:cs typeface="Lohit Devanagari" pitchFamily="2"/>
              </a:rPr>
              <a:t>because there is no </a:t>
            </a:r>
            <a:r>
              <a:rPr lang="en-US" sz="992" dirty="0" smtClean="0">
                <a:ea typeface="Noto Sans CJK SC" pitchFamily="2"/>
                <a:cs typeface="Lohit Devanagari" pitchFamily="2"/>
              </a:rPr>
              <a:t>counterpart of Apartment preferences in the list of personal info. </a:t>
            </a:r>
          </a:p>
          <a:p>
            <a:pPr algn="just" hangingPunct="0"/>
            <a:r>
              <a:rPr lang="en-US" sz="992" dirty="0" smtClean="0">
                <a:ea typeface="Noto Sans CJK SC" pitchFamily="2"/>
                <a:cs typeface="Lohit Devanagari" pitchFamily="2"/>
              </a:rPr>
              <a:t>For example, gender preference of a TCN can be compared with the gender information of other TCNs. However, there is no personal info called “number of bathroom” such that the preference “number of bathroom” can be compared with. </a:t>
            </a:r>
          </a:p>
          <a:p>
            <a:pPr algn="just" hangingPunct="0"/>
            <a:r>
              <a:rPr lang="en-US" sz="992" b="1" dirty="0" smtClean="0">
                <a:ea typeface="Noto Sans CJK SC" pitchFamily="2"/>
                <a:cs typeface="Lohit Devanagari" pitchFamily="2"/>
              </a:rPr>
              <a:t>Assumption 3</a:t>
            </a:r>
            <a:r>
              <a:rPr lang="en-US" sz="992" dirty="0" smtClean="0">
                <a:ea typeface="Noto Sans CJK SC" pitchFamily="2"/>
                <a:cs typeface="Lohit Devanagari" pitchFamily="2"/>
              </a:rPr>
              <a:t>. The process of CHC scenario will end with the same set of agents (TCNs) that it started with. In other words, the CHC process will not support adding extra TCNs dynamically while the agents already started doing the computation. </a:t>
            </a:r>
          </a:p>
          <a:p>
            <a:pPr algn="just" hangingPunct="0"/>
            <a:r>
              <a:rPr lang="en-US" sz="992" b="1" dirty="0" smtClean="0">
                <a:ea typeface="Noto Sans CJK SC" pitchFamily="2"/>
                <a:cs typeface="Lohit Devanagari" pitchFamily="2"/>
              </a:rPr>
              <a:t>Assumption 4</a:t>
            </a:r>
            <a:r>
              <a:rPr lang="en-US" sz="992" dirty="0" smtClean="0">
                <a:ea typeface="Noto Sans CJK SC" pitchFamily="2"/>
                <a:cs typeface="Lohit Devanagari" pitchFamily="2"/>
              </a:rPr>
              <a:t>. Once the CHC process starts, the participant TCNs cannot change their personal info or preferences for the ongoing CHC process. Any change in the personal info or preferences, will be taken into account in the next CHC process. </a:t>
            </a:r>
            <a:endParaRPr lang="en-US" sz="992" dirty="0">
              <a:ea typeface="Noto Sans CJK SC" pitchFamily="2"/>
              <a:cs typeface="Lohit Devanagari" pitchFamily="2"/>
            </a:endParaRPr>
          </a:p>
          <a:p>
            <a:pPr marL="628650" lvl="1" indent="-171450" algn="just" hangingPunct="0">
              <a:buFont typeface="Arial" panose="020B0604020202020204" pitchFamily="34" charset="0"/>
              <a:buChar char="•"/>
            </a:pPr>
            <a:r>
              <a:rPr lang="en-US" sz="992" dirty="0" smtClean="0">
                <a:ea typeface="Noto Sans CJK SC" pitchFamily="2"/>
                <a:cs typeface="Lohit Devanagari" pitchFamily="2"/>
              </a:rPr>
              <a:t>Please let us know your feedback regarding Assumptions 3 and 4.  </a:t>
            </a:r>
          </a:p>
        </p:txBody>
      </p:sp>
    </p:spTree>
    <p:extLst>
      <p:ext uri="{BB962C8B-B14F-4D97-AF65-F5344CB8AC3E}">
        <p14:creationId xmlns:p14="http://schemas.microsoft.com/office/powerpoint/2010/main" val="288829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4</a:t>
            </a:fld>
            <a:endParaRPr lang="en-US"/>
          </a:p>
        </p:txBody>
      </p:sp>
      <p:sp>
        <p:nvSpPr>
          <p:cNvPr id="2" name="Title 1"/>
          <p:cNvSpPr txBox="1">
            <a:spLocks noGrp="1"/>
          </p:cNvSpPr>
          <p:nvPr>
            <p:ph type="title" idx="4294967295"/>
          </p:nvPr>
        </p:nvSpPr>
        <p:spPr>
          <a:xfrm>
            <a:off x="382670" y="108720"/>
            <a:ext cx="9071322" cy="252831"/>
          </a:xfrm>
        </p:spPr>
        <p:txBody>
          <a:bodyPr>
            <a:noAutofit/>
          </a:bodyPr>
          <a:lstStyle/>
          <a:p>
            <a:pPr algn="ctr" hangingPunct="0"/>
            <a:r>
              <a:rPr lang="en-US" sz="1488" b="1" dirty="0" smtClean="0">
                <a:ea typeface="Noto Sans CJK SC" pitchFamily="2"/>
                <a:cs typeface="Lohit Devanagari" pitchFamily="2"/>
              </a:rPr>
              <a:t>Questions</a:t>
            </a:r>
            <a:endParaRPr lang="en-US" sz="1488" b="1" dirty="0">
              <a:ea typeface="Noto Sans CJK SC" pitchFamily="2"/>
              <a:cs typeface="Lohit Devanagari" pitchFamily="2"/>
            </a:endParaRPr>
          </a:p>
        </p:txBody>
      </p:sp>
      <p:sp>
        <p:nvSpPr>
          <p:cNvPr id="7" name="TextBox 6"/>
          <p:cNvSpPr txBox="1"/>
          <p:nvPr/>
        </p:nvSpPr>
        <p:spPr>
          <a:xfrm>
            <a:off x="382670" y="361551"/>
            <a:ext cx="9071322" cy="5371038"/>
          </a:xfrm>
          <a:prstGeom prst="rect">
            <a:avLst/>
          </a:prstGeom>
          <a:noFill/>
          <a:ln>
            <a:noFill/>
          </a:ln>
        </p:spPr>
        <p:txBody>
          <a:bodyPr wrap="square" lIns="89997" tIns="44998" rIns="89997" bIns="44998" anchorCtr="0" compatLnSpc="0">
            <a:spAutoFit/>
          </a:bodyPr>
          <a:lstStyle/>
          <a:p>
            <a:pPr algn="just" hangingPunct="0"/>
            <a:r>
              <a:rPr lang="en-US" sz="992" b="1" dirty="0" smtClean="0">
                <a:ea typeface="Noto Sans CJK SC" pitchFamily="2"/>
                <a:cs typeface="Lohit Devanagari" pitchFamily="2"/>
              </a:rPr>
              <a:t>Question1. </a:t>
            </a:r>
            <a:r>
              <a:rPr lang="en-US" sz="992" dirty="0" smtClean="0">
                <a:ea typeface="Noto Sans CJK SC" pitchFamily="2"/>
                <a:cs typeface="Lohit Devanagari" pitchFamily="2"/>
              </a:rPr>
              <a:t>How to show results (name of similar TCNs, only contact info of similar TCNs or else) to TCNs in the </a:t>
            </a:r>
            <a:r>
              <a:rPr lang="en-US" sz="992" dirty="0" err="1" smtClean="0">
                <a:ea typeface="Noto Sans CJK SC" pitchFamily="2"/>
                <a:cs typeface="Lohit Devanagari" pitchFamily="2"/>
              </a:rPr>
              <a:t>MyWelcome</a:t>
            </a:r>
            <a:r>
              <a:rPr lang="en-US" sz="992" dirty="0" smtClean="0">
                <a:ea typeface="Noto Sans CJK SC" pitchFamily="2"/>
                <a:cs typeface="Lohit Devanagari" pitchFamily="2"/>
              </a:rPr>
              <a:t> app?</a:t>
            </a:r>
          </a:p>
          <a:p>
            <a:pPr marL="628650" lvl="1" indent="-171450" algn="just" hangingPunct="0">
              <a:buFont typeface="Courier New" panose="02070309020205020404" pitchFamily="49" charset="0"/>
              <a:buChar char="o"/>
            </a:pPr>
            <a:r>
              <a:rPr lang="en-US" sz="992" dirty="0" smtClean="0">
                <a:ea typeface="Noto Sans CJK SC" pitchFamily="2"/>
                <a:cs typeface="Lohit Devanagari" pitchFamily="2"/>
              </a:rPr>
              <a:t>According to Assumption 1, agents of TCNs don’t know the names of other TCNs. Therefore, an agent will not be able to inform its TCN with the names of other similar TCNs.  </a:t>
            </a:r>
          </a:p>
          <a:p>
            <a:pPr marL="628650" lvl="1" indent="-171450" algn="just" hangingPunct="0">
              <a:buFont typeface="Courier New" panose="02070309020205020404" pitchFamily="49" charset="0"/>
              <a:buChar char="o"/>
            </a:pPr>
            <a:r>
              <a:rPr lang="en-US" sz="992" dirty="0" smtClean="0">
                <a:ea typeface="Noto Sans CJK SC" pitchFamily="2"/>
                <a:cs typeface="Lohit Devanagari" pitchFamily="2"/>
              </a:rPr>
              <a:t>Under those assumptions, agents could share the contact info (e.g. WhatsApp number) of other similar TCNs, with their own TCNs. </a:t>
            </a:r>
          </a:p>
          <a:p>
            <a:pPr marL="628650" lvl="1" indent="-171450" algn="just" hangingPunct="0">
              <a:buFont typeface="Courier New" panose="02070309020205020404" pitchFamily="49" charset="0"/>
              <a:buChar char="o"/>
            </a:pPr>
            <a:r>
              <a:rPr lang="en-US" sz="992" dirty="0" smtClean="0">
                <a:ea typeface="Noto Sans CJK SC" pitchFamily="2"/>
                <a:cs typeface="Lohit Devanagari" pitchFamily="2"/>
              </a:rPr>
              <a:t>Is it ok from privacy perspective if agents share the identities of their TCNs with each others such that the result of CHC scenario can be represented as the, for example, a name list of similar TCNs? </a:t>
            </a:r>
          </a:p>
          <a:p>
            <a:pPr algn="just" hangingPunct="0"/>
            <a:r>
              <a:rPr lang="en-US" sz="992" b="1" dirty="0" smtClean="0">
                <a:ea typeface="Noto Sans CJK SC" pitchFamily="2"/>
                <a:cs typeface="Lohit Devanagari" pitchFamily="2"/>
              </a:rPr>
              <a:t>Question2</a:t>
            </a:r>
            <a:r>
              <a:rPr lang="en-US" sz="992" dirty="0" smtClean="0">
                <a:ea typeface="Noto Sans CJK SC" pitchFamily="2"/>
                <a:cs typeface="Lohit Devanagari" pitchFamily="2"/>
              </a:rPr>
              <a:t>. Which of the following information about TCNs should never be shared among their agents and why?</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Personal info (gender, age, religion, etc.)</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Identity (name, surname)</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Individual preferences (age pref., gender pref., etc.)</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Individual apartment preferences (location, number of bedroom, etc.)</a:t>
            </a:r>
          </a:p>
          <a:p>
            <a:pPr algn="just" hangingPunct="0"/>
            <a:r>
              <a:rPr lang="en-US" sz="992" b="1" dirty="0" smtClean="0">
                <a:ea typeface="Noto Sans CJK SC" pitchFamily="2"/>
                <a:cs typeface="Lohit Devanagari" pitchFamily="2"/>
              </a:rPr>
              <a:t>Question3</a:t>
            </a:r>
            <a:r>
              <a:rPr lang="en-US" sz="992" dirty="0" smtClean="0">
                <a:ea typeface="Noto Sans CJK SC" pitchFamily="2"/>
                <a:cs typeface="Lohit Devanagari" pitchFamily="2"/>
              </a:rPr>
              <a:t>. Should each TCN be able to initiate CHC scenarios </a:t>
            </a:r>
            <a:r>
              <a:rPr lang="en-US" sz="992" dirty="0">
                <a:ea typeface="Noto Sans CJK SC" pitchFamily="2"/>
                <a:cs typeface="Lohit Devanagari" pitchFamily="2"/>
              </a:rPr>
              <a:t>in </a:t>
            </a:r>
            <a:r>
              <a:rPr lang="en-US" sz="992" dirty="0" smtClean="0">
                <a:ea typeface="Noto Sans CJK SC" pitchFamily="2"/>
                <a:cs typeface="Lohit Devanagari" pitchFamily="2"/>
              </a:rPr>
              <a:t>parallel, as many as he/she wants? </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Yes</a:t>
            </a:r>
            <a:r>
              <a:rPr lang="en-US" sz="992" dirty="0" smtClean="0">
                <a:ea typeface="Noto Sans CJK SC" pitchFamily="2"/>
                <a:cs typeface="Lohit Devanagari" pitchFamily="2"/>
              </a:rPr>
              <a:t>: </a:t>
            </a:r>
          </a:p>
          <a:p>
            <a:pPr marL="1085850" lvl="2" indent="-171450" algn="just" hangingPunct="0">
              <a:buFont typeface="Wingdings" panose="05000000000000000000" pitchFamily="2" charset="2"/>
              <a:buChar char="Ø"/>
            </a:pPr>
            <a:r>
              <a:rPr lang="en-US" sz="992" i="1" dirty="0" smtClean="0">
                <a:ea typeface="Noto Sans CJK SC" pitchFamily="2"/>
                <a:cs typeface="Lohit Devanagari" pitchFamily="2"/>
              </a:rPr>
              <a:t>Cons</a:t>
            </a:r>
            <a:r>
              <a:rPr lang="en-US" sz="992" dirty="0" smtClean="0">
                <a:ea typeface="Noto Sans CJK SC" pitchFamily="2"/>
                <a:cs typeface="Lohit Devanagari" pitchFamily="2"/>
              </a:rPr>
              <a:t>: </a:t>
            </a:r>
          </a:p>
          <a:p>
            <a:pPr marL="1543050" lvl="3" indent="-171450" algn="just" hangingPunct="0">
              <a:buFont typeface="Wingdings" panose="05000000000000000000" pitchFamily="2" charset="2"/>
              <a:buChar char="Ø"/>
            </a:pPr>
            <a:r>
              <a:rPr lang="en-US" sz="992" dirty="0" smtClean="0">
                <a:ea typeface="Noto Sans CJK SC" pitchFamily="2"/>
                <a:cs typeface="Lohit Devanagari" pitchFamily="2"/>
              </a:rPr>
              <a:t>If there are 1000 TCNs and if each of them initiates at least 2 CHC processes, then there will be 2000 processes running in parallel. Hence each of 1000 participating TCNs will receive a notification for each process. In other words, each of 1000 TCNs will receive 2000 notifications.</a:t>
            </a:r>
          </a:p>
          <a:p>
            <a:pPr marL="1085850" lvl="2" indent="-171450" algn="just" hangingPunct="0">
              <a:buFont typeface="Wingdings" panose="05000000000000000000" pitchFamily="2" charset="2"/>
              <a:buChar char="Ø"/>
            </a:pPr>
            <a:r>
              <a:rPr lang="en-US" sz="992" i="1" dirty="0" smtClean="0">
                <a:ea typeface="Noto Sans CJK SC" pitchFamily="2"/>
                <a:cs typeface="Lohit Devanagari" pitchFamily="2"/>
              </a:rPr>
              <a:t>Pros</a:t>
            </a:r>
            <a:r>
              <a:rPr lang="en-US" sz="992" dirty="0" smtClean="0">
                <a:ea typeface="Noto Sans CJK SC" pitchFamily="2"/>
                <a:cs typeface="Lohit Devanagari" pitchFamily="2"/>
              </a:rPr>
              <a:t>:</a:t>
            </a:r>
          </a:p>
          <a:p>
            <a:pPr marL="1543050" lvl="3" indent="-171450" algn="just" hangingPunct="0">
              <a:buFont typeface="Wingdings" panose="05000000000000000000" pitchFamily="2" charset="2"/>
              <a:buChar char="Ø"/>
            </a:pPr>
            <a:r>
              <a:rPr lang="en-US" sz="992" dirty="0" smtClean="0">
                <a:ea typeface="Noto Sans CJK SC" pitchFamily="2"/>
                <a:cs typeface="Lohit Devanagari" pitchFamily="2"/>
              </a:rPr>
              <a:t>TCNs will be able to search for similar flat mates at any time. </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No</a:t>
            </a:r>
            <a:r>
              <a:rPr lang="en-US" sz="992" dirty="0" smtClean="0">
                <a:ea typeface="Noto Sans CJK SC" pitchFamily="2"/>
                <a:cs typeface="Lohit Devanagari" pitchFamily="2"/>
              </a:rPr>
              <a:t>:</a:t>
            </a:r>
          </a:p>
          <a:p>
            <a:pPr marL="1085850" lvl="2" indent="-171450" algn="just" hangingPunct="0">
              <a:buFont typeface="Wingdings" panose="05000000000000000000" pitchFamily="2" charset="2"/>
              <a:buChar char="Ø"/>
            </a:pPr>
            <a:r>
              <a:rPr lang="en-US" sz="992" dirty="0" smtClean="0">
                <a:ea typeface="Noto Sans CJK SC" pitchFamily="2"/>
                <a:cs typeface="Lohit Devanagari" pitchFamily="2"/>
              </a:rPr>
              <a:t>Cons:</a:t>
            </a:r>
          </a:p>
          <a:p>
            <a:pPr marL="1543050" lvl="3" indent="-171450" algn="just" hangingPunct="0">
              <a:buFont typeface="Wingdings" panose="05000000000000000000" pitchFamily="2" charset="2"/>
              <a:buChar char="Ø"/>
            </a:pPr>
            <a:r>
              <a:rPr lang="en-US" sz="992" dirty="0" smtClean="0">
                <a:ea typeface="Noto Sans CJK SC" pitchFamily="2"/>
                <a:cs typeface="Lohit Devanagari" pitchFamily="2"/>
              </a:rPr>
              <a:t>If a TCN changes his/her personal info or preferences during the computation of CHC result, then his/her modifications will only be taken into account in the next CHC process which will start after the current one ends.</a:t>
            </a:r>
          </a:p>
          <a:p>
            <a:pPr marL="1085850" lvl="2" indent="-171450" algn="just" hangingPunct="0">
              <a:buFont typeface="Wingdings" panose="05000000000000000000" pitchFamily="2" charset="2"/>
              <a:buChar char="Ø"/>
            </a:pPr>
            <a:r>
              <a:rPr lang="en-US" sz="992" i="1" dirty="0" smtClean="0">
                <a:ea typeface="Noto Sans CJK SC" pitchFamily="2"/>
                <a:cs typeface="Lohit Devanagari" pitchFamily="2"/>
              </a:rPr>
              <a:t>Pros</a:t>
            </a:r>
            <a:r>
              <a:rPr lang="en-US" sz="992" dirty="0" smtClean="0">
                <a:ea typeface="Noto Sans CJK SC" pitchFamily="2"/>
                <a:cs typeface="Lohit Devanagari" pitchFamily="2"/>
              </a:rPr>
              <a:t>: </a:t>
            </a:r>
          </a:p>
          <a:p>
            <a:pPr marL="1543050" lvl="3" indent="-171450" algn="just" hangingPunct="0">
              <a:buFont typeface="Wingdings" panose="05000000000000000000" pitchFamily="2" charset="2"/>
              <a:buChar char="Ø"/>
            </a:pPr>
            <a:r>
              <a:rPr lang="en-US" sz="992" dirty="0" smtClean="0">
                <a:ea typeface="Noto Sans CJK SC" pitchFamily="2"/>
                <a:cs typeface="Lohit Devanagari" pitchFamily="2"/>
              </a:rPr>
              <a:t>If 1000 TCNs participate in a CHC process, then each of them will receive a single notification/result. And since there will be 1 process for 1000 TCNs, it will be much more efficient in terms of resource consumption and consequently, the result will be computed faster compared to 1000 processes. </a:t>
            </a:r>
          </a:p>
          <a:p>
            <a:pPr marL="628650" lvl="1" indent="-171450" algn="just" hangingPunct="0">
              <a:buFont typeface="Wingdings" panose="05000000000000000000" pitchFamily="2" charset="2"/>
              <a:buChar char="q"/>
            </a:pPr>
            <a:r>
              <a:rPr lang="en-US" sz="992" dirty="0" smtClean="0">
                <a:ea typeface="Noto Sans CJK SC" pitchFamily="2"/>
                <a:cs typeface="Lohit Devanagari" pitchFamily="2"/>
              </a:rPr>
              <a:t>Please let us know your feedback/decision (which can be different than the approaches given above) regarding this functionality since they imply different implementations in the background. </a:t>
            </a:r>
            <a:endParaRPr lang="en-US" sz="992" dirty="0">
              <a:ea typeface="Noto Sans CJK SC" pitchFamily="2"/>
              <a:cs typeface="Lohit Devanagari" pitchFamily="2"/>
            </a:endParaRPr>
          </a:p>
          <a:p>
            <a:pPr algn="just" hangingPunct="0"/>
            <a:r>
              <a:rPr lang="en-US" sz="992" b="1" dirty="0" smtClean="0">
                <a:ea typeface="Noto Sans CJK SC" pitchFamily="2"/>
                <a:cs typeface="Lohit Devanagari" pitchFamily="2"/>
              </a:rPr>
              <a:t>Question4</a:t>
            </a:r>
            <a:r>
              <a:rPr lang="en-US" sz="992" dirty="0" smtClean="0">
                <a:ea typeface="Noto Sans CJK SC" pitchFamily="2"/>
                <a:cs typeface="Lohit Devanagari" pitchFamily="2"/>
              </a:rPr>
              <a:t>. How many TCNs will there be for CHC scenario?</a:t>
            </a:r>
          </a:p>
          <a:p>
            <a:pPr algn="just" hangingPunct="0"/>
            <a:r>
              <a:rPr lang="en-US" sz="992" b="1" dirty="0" smtClean="0">
                <a:ea typeface="Noto Sans CJK SC" pitchFamily="2"/>
                <a:cs typeface="Lohit Devanagari" pitchFamily="2"/>
              </a:rPr>
              <a:t>Question5</a:t>
            </a:r>
            <a:r>
              <a:rPr lang="en-US" sz="992" dirty="0" smtClean="0">
                <a:ea typeface="Noto Sans CJK SC" pitchFamily="2"/>
                <a:cs typeface="Lohit Devanagari" pitchFamily="2"/>
              </a:rPr>
              <a:t>. Is it necessary to display the CHC scenario result history to TCNs? Is it enough to display only the latest CHC scenario result with the latest preferences of TCN?</a:t>
            </a:r>
          </a:p>
          <a:p>
            <a:pPr marL="628650" lvl="1" indent="-171450" algn="just" hangingPunct="0">
              <a:buFont typeface="Wingdings" panose="05000000000000000000" pitchFamily="2" charset="2"/>
              <a:buChar char="Ø"/>
            </a:pPr>
            <a:r>
              <a:rPr lang="en-US" sz="992" dirty="0" smtClean="0">
                <a:ea typeface="Noto Sans CJK SC" pitchFamily="2"/>
                <a:cs typeface="Lohit Devanagari" pitchFamily="2"/>
              </a:rPr>
              <a:t>If  it is important to display the history of results, then each CHC scenario result can be stored by the agent as a pair – specified preferences and the result, and each TCN would be able to view the previous results together with the preferences.</a:t>
            </a:r>
          </a:p>
          <a:p>
            <a:pPr marL="628650" lvl="1" indent="-171450" algn="just" hangingPunct="0">
              <a:buFont typeface="Wingdings" panose="05000000000000000000" pitchFamily="2" charset="2"/>
              <a:buChar char="q"/>
            </a:pPr>
            <a:r>
              <a:rPr lang="en-US" sz="992" dirty="0" smtClean="0">
                <a:ea typeface="Noto Sans CJK SC" pitchFamily="2"/>
                <a:cs typeface="Lohit Devanagari" pitchFamily="2"/>
              </a:rPr>
              <a:t>Please let us know your feedback or suggestion regarding the history of results functionality</a:t>
            </a:r>
          </a:p>
        </p:txBody>
      </p:sp>
    </p:spTree>
    <p:extLst>
      <p:ext uri="{BB962C8B-B14F-4D97-AF65-F5344CB8AC3E}">
        <p14:creationId xmlns:p14="http://schemas.microsoft.com/office/powerpoint/2010/main" val="17561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5</a:t>
            </a:fld>
            <a:endParaRPr lang="en-US"/>
          </a:p>
        </p:txBody>
      </p:sp>
      <p:sp>
        <p:nvSpPr>
          <p:cNvPr id="2" name="Title 1"/>
          <p:cNvSpPr txBox="1">
            <a:spLocks noGrp="1"/>
          </p:cNvSpPr>
          <p:nvPr>
            <p:ph type="title" idx="4294967295"/>
          </p:nvPr>
        </p:nvSpPr>
        <p:spPr>
          <a:xfrm>
            <a:off x="504318" y="2372022"/>
            <a:ext cx="9071322" cy="252831"/>
          </a:xfrm>
        </p:spPr>
        <p:txBody>
          <a:bodyPr>
            <a:noAutofit/>
          </a:bodyPr>
          <a:lstStyle/>
          <a:p>
            <a:pPr algn="ctr" hangingPunct="0"/>
            <a:r>
              <a:rPr lang="en-US" sz="2400" b="1" dirty="0" smtClean="0">
                <a:ea typeface="Noto Sans CJK SC" pitchFamily="2"/>
                <a:cs typeface="Lohit Devanagari" pitchFamily="2"/>
              </a:rPr>
              <a:t>Thanks!</a:t>
            </a:r>
            <a:endParaRPr lang="en-US" sz="2400" b="1" dirty="0">
              <a:ea typeface="Noto Sans CJK SC" pitchFamily="2"/>
              <a:cs typeface="Lohit Devanagari" pitchFamily="2"/>
            </a:endParaRPr>
          </a:p>
        </p:txBody>
      </p:sp>
    </p:spTree>
    <p:extLst>
      <p:ext uri="{BB962C8B-B14F-4D97-AF65-F5344CB8AC3E}">
        <p14:creationId xmlns:p14="http://schemas.microsoft.com/office/powerpoint/2010/main" val="240240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4642</TotalTime>
  <Words>1159</Words>
  <Application>Microsoft Office PowerPoint</Application>
  <PresentationFormat>Custom</PresentationFormat>
  <Paragraphs>82</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Courier New</vt:lpstr>
      <vt:lpstr>DejaVu Sans</vt:lpstr>
      <vt:lpstr>Liberation Sans</vt:lpstr>
      <vt:lpstr>Liberation Serif</vt:lpstr>
      <vt:lpstr>Lohit Devanagari</vt:lpstr>
      <vt:lpstr>Noto Sans CJK SC</vt:lpstr>
      <vt:lpstr>Wingdings</vt:lpstr>
      <vt:lpstr>Default</vt:lpstr>
      <vt:lpstr>Content</vt:lpstr>
      <vt:lpstr>CHC</vt:lpstr>
      <vt:lpstr>Assumptions in CHC</vt:lpstr>
      <vt:lpstr>Questions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334</cp:revision>
  <dcterms:created xsi:type="dcterms:W3CDTF">2020-10-25T17:43:52Z</dcterms:created>
  <dcterms:modified xsi:type="dcterms:W3CDTF">2021-03-19T12:34:45Z</dcterms:modified>
</cp:coreProperties>
</file>