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4" r:id="rId2"/>
    <p:sldId id="292" r:id="rId3"/>
    <p:sldId id="296" r:id="rId4"/>
    <p:sldId id="295" r:id="rId5"/>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564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80946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96934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54888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a:t>
            </a:fld>
            <a:endParaRPr lang="en-US"/>
          </a:p>
        </p:txBody>
      </p:sp>
      <p:sp>
        <p:nvSpPr>
          <p:cNvPr id="2" name="Title 1"/>
          <p:cNvSpPr txBox="1">
            <a:spLocks noGrp="1"/>
          </p:cNvSpPr>
          <p:nvPr>
            <p:ph type="title" idx="4294967295"/>
          </p:nvPr>
        </p:nvSpPr>
        <p:spPr>
          <a:xfrm>
            <a:off x="529560" y="1979640"/>
            <a:ext cx="9071640" cy="946440"/>
          </a:xfrm>
        </p:spPr>
        <p:txBody>
          <a:bodyPr/>
          <a:lstStyle/>
          <a:p>
            <a:pPr lvl="0"/>
            <a:r>
              <a:rPr lang="en-US" sz="5400" dirty="0" smtClean="0"/>
              <a:t>LCC</a:t>
            </a:r>
            <a:r>
              <a:rPr lang="en-US" sz="5400" dirty="0"/>
              <a:t> </a:t>
            </a:r>
            <a:r>
              <a:rPr lang="en-US" sz="5400" dirty="0" smtClean="0"/>
              <a:t>Coordination</a:t>
            </a:r>
            <a:r>
              <a:rPr lang="en-US" sz="5400" dirty="0" smtClean="0"/>
              <a:t> </a:t>
            </a:r>
            <a:r>
              <a:rPr lang="en-US" sz="5400" dirty="0" smtClean="0"/>
              <a:t>Protocol</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2</a:t>
            </a:fld>
            <a:endParaRPr lang="en-US"/>
          </a:p>
        </p:txBody>
      </p:sp>
      <p:sp>
        <p:nvSpPr>
          <p:cNvPr id="7" name="TextBox 6"/>
          <p:cNvSpPr txBox="1"/>
          <p:nvPr/>
        </p:nvSpPr>
        <p:spPr>
          <a:xfrm>
            <a:off x="395641" y="698776"/>
            <a:ext cx="9071322" cy="2908954"/>
          </a:xfrm>
          <a:prstGeom prst="rect">
            <a:avLst/>
          </a:prstGeom>
          <a:noFill/>
          <a:ln>
            <a:noFill/>
          </a:ln>
        </p:spPr>
        <p:txBody>
          <a:bodyPr wrap="square" lIns="89997" tIns="44998" rIns="89997" bIns="44998" anchorCtr="0" compatLnSpc="0">
            <a:spAutoFit/>
          </a:bodyPr>
          <a:lstStyle/>
          <a:p>
            <a:pPr marL="228600" indent="-228600" algn="just" hangingPunct="0">
              <a:buAutoNum type="arabicPeriod"/>
            </a:pPr>
            <a:r>
              <a:rPr lang="en-US" sz="1200" b="1" dirty="0" smtClean="0">
                <a:ea typeface="Noto Sans CJK SC" pitchFamily="2"/>
                <a:cs typeface="Lohit Devanagari" pitchFamily="2"/>
              </a:rPr>
              <a:t>Assessment Exercises </a:t>
            </a:r>
            <a:r>
              <a:rPr lang="en-US" sz="1200" dirty="0" smtClean="0">
                <a:ea typeface="Noto Sans CJK SC" pitchFamily="2"/>
                <a:cs typeface="Lohit Devanagari" pitchFamily="2"/>
              </a:rPr>
              <a:t>via </a:t>
            </a:r>
            <a:r>
              <a:rPr lang="en-US" sz="1200" dirty="0" err="1" smtClean="0">
                <a:ea typeface="Noto Sans CJK SC" pitchFamily="2"/>
                <a:cs typeface="Lohit Devanagari" pitchFamily="2"/>
              </a:rPr>
              <a:t>MyWelcome</a:t>
            </a:r>
            <a:r>
              <a:rPr lang="en-US" sz="1200" dirty="0" smtClean="0">
                <a:ea typeface="Noto Sans CJK SC" pitchFamily="2"/>
                <a:cs typeface="Lohit Devanagari" pitchFamily="2"/>
              </a:rPr>
              <a:t> app</a:t>
            </a:r>
          </a:p>
          <a:p>
            <a:pPr marL="685800" lvl="1" indent="-228600" algn="just" hangingPunct="0">
              <a:buAutoNum type="arabicPeriod"/>
            </a:pPr>
            <a:r>
              <a:rPr lang="en-US" sz="1200" dirty="0" smtClean="0">
                <a:ea typeface="Noto Sans CJK SC" pitchFamily="2"/>
                <a:cs typeface="Lohit Devanagari" pitchFamily="2"/>
              </a:rPr>
              <a:t>Teacher sends signal to agents to start assessment phase</a:t>
            </a:r>
          </a:p>
          <a:p>
            <a:pPr marL="685800" lvl="1" indent="-228600" algn="just" hangingPunct="0">
              <a:buAutoNum type="arabicPeriod"/>
            </a:pPr>
            <a:r>
              <a:rPr lang="en-US" sz="1200" dirty="0" smtClean="0">
                <a:ea typeface="Noto Sans CJK SC" pitchFamily="2"/>
                <a:cs typeface="Lohit Devanagari" pitchFamily="2"/>
              </a:rPr>
              <a:t>Agents send signal to the respective </a:t>
            </a:r>
            <a:r>
              <a:rPr lang="en-US" sz="1200" dirty="0" err="1" smtClean="0">
                <a:ea typeface="Noto Sans CJK SC" pitchFamily="2"/>
                <a:cs typeface="Lohit Devanagari" pitchFamily="2"/>
              </a:rPr>
              <a:t>MyWelcome</a:t>
            </a:r>
            <a:r>
              <a:rPr lang="en-US" sz="1200" dirty="0" smtClean="0">
                <a:ea typeface="Noto Sans CJK SC" pitchFamily="2"/>
                <a:cs typeface="Lohit Devanagari" pitchFamily="2"/>
              </a:rPr>
              <a:t> apps to enable the Assessment Exercise for the specified lesson</a:t>
            </a:r>
          </a:p>
          <a:p>
            <a:pPr marL="685800" lvl="1" indent="-228600" algn="just" hangingPunct="0">
              <a:buAutoNum type="arabicPeriod"/>
            </a:pPr>
            <a:r>
              <a:rPr lang="en-US" sz="1200" dirty="0" smtClean="0">
                <a:ea typeface="Noto Sans CJK SC" pitchFamily="2"/>
                <a:cs typeface="Lohit Devanagari" pitchFamily="2"/>
              </a:rPr>
              <a:t>Apps send the results back to agents either when the exercise time is up or when the TCN submits the answers</a:t>
            </a:r>
          </a:p>
          <a:p>
            <a:pPr marL="685800" lvl="1" indent="-228600" algn="just" hangingPunct="0">
              <a:buAutoNum type="arabicPeriod"/>
            </a:pPr>
            <a:r>
              <a:rPr lang="en-US" sz="1200" dirty="0" smtClean="0">
                <a:ea typeface="Noto Sans CJK SC" pitchFamily="2"/>
                <a:cs typeface="Lohit Devanagari" pitchFamily="2"/>
              </a:rPr>
              <a:t>Agents store the results of Assessment Exercises into LAKR</a:t>
            </a:r>
          </a:p>
          <a:p>
            <a:pPr marL="685800" lvl="1" indent="-228600" algn="just" hangingPunct="0">
              <a:buAutoNum type="arabicPeriod"/>
            </a:pPr>
            <a:endParaRPr lang="en-US" sz="1200" dirty="0">
              <a:ea typeface="Noto Sans CJK SC" pitchFamily="2"/>
              <a:cs typeface="Lohit Devanagari" pitchFamily="2"/>
            </a:endParaRPr>
          </a:p>
          <a:p>
            <a:pPr lvl="1" algn="just" hangingPunct="0"/>
            <a:endParaRPr lang="en-US" sz="1200" dirty="0" smtClean="0">
              <a:ea typeface="Noto Sans CJK SC" pitchFamily="2"/>
              <a:cs typeface="Lohit Devanagari" pitchFamily="2"/>
            </a:endParaRPr>
          </a:p>
          <a:p>
            <a:pPr marL="228600" indent="-228600" algn="just" hangingPunct="0">
              <a:buAutoNum type="arabicPeriod"/>
            </a:pPr>
            <a:r>
              <a:rPr lang="en-US" sz="1200" b="1" dirty="0" smtClean="0">
                <a:ea typeface="Noto Sans CJK SC" pitchFamily="2"/>
                <a:cs typeface="Lohit Devanagari" pitchFamily="2"/>
              </a:rPr>
              <a:t>Coordination </a:t>
            </a:r>
            <a:r>
              <a:rPr lang="en-US" sz="1200" dirty="0" smtClean="0">
                <a:ea typeface="Noto Sans CJK SC" pitchFamily="2"/>
                <a:cs typeface="Lohit Devanagari" pitchFamily="2"/>
              </a:rPr>
              <a:t>to compute grouping results</a:t>
            </a:r>
          </a:p>
          <a:p>
            <a:pPr marL="685800" lvl="1" indent="-228600" algn="just" hangingPunct="0">
              <a:buAutoNum type="arabicPeriod"/>
            </a:pPr>
            <a:r>
              <a:rPr lang="en-US" sz="1200" dirty="0" smtClean="0">
                <a:ea typeface="Noto Sans CJK SC" pitchFamily="2"/>
                <a:cs typeface="Lohit Devanagari" pitchFamily="2"/>
              </a:rPr>
              <a:t>Teacher sends signal to agents to start the coordination phase</a:t>
            </a:r>
          </a:p>
          <a:p>
            <a:pPr marL="685800" lvl="1" indent="-228600" algn="just" hangingPunct="0">
              <a:buAutoNum type="arabicPeriod"/>
            </a:pPr>
            <a:r>
              <a:rPr lang="en-US" sz="1200" dirty="0" smtClean="0">
                <a:ea typeface="Noto Sans CJK SC" pitchFamily="2"/>
                <a:cs typeface="Lohit Devanagari" pitchFamily="2"/>
              </a:rPr>
              <a:t>Agents receive the signal and start coordinating to compute the result(s) for LCC scenario</a:t>
            </a:r>
          </a:p>
          <a:p>
            <a:pPr marL="685800" lvl="1" indent="-228600" algn="just" hangingPunct="0">
              <a:buAutoNum type="arabicPeriod"/>
            </a:pPr>
            <a:r>
              <a:rPr lang="en-US" sz="1200" dirty="0" smtClean="0">
                <a:ea typeface="Noto Sans CJK SC" pitchFamily="2"/>
                <a:cs typeface="Lohit Devanagari" pitchFamily="2"/>
              </a:rPr>
              <a:t>Once agents complete their coordination, they send the result(s) to Teacher Panel</a:t>
            </a:r>
          </a:p>
          <a:p>
            <a:pPr marL="685800" lvl="1" indent="-228600" algn="just" hangingPunct="0">
              <a:buFontTx/>
              <a:buAutoNum type="arabicPeriod"/>
            </a:pPr>
            <a:r>
              <a:rPr lang="en-US" sz="1200" dirty="0" smtClean="0">
                <a:ea typeface="Noto Sans CJK SC" pitchFamily="2"/>
                <a:cs typeface="Lohit Devanagari" pitchFamily="2"/>
              </a:rPr>
              <a:t>Once teacher </a:t>
            </a:r>
            <a:r>
              <a:rPr lang="en-US" sz="1200" dirty="0">
                <a:ea typeface="Noto Sans CJK SC" pitchFamily="2"/>
                <a:cs typeface="Lohit Devanagari" pitchFamily="2"/>
              </a:rPr>
              <a:t>receives a rank list of </a:t>
            </a:r>
            <a:r>
              <a:rPr lang="en-US" sz="1200" dirty="0" smtClean="0">
                <a:ea typeface="Noto Sans CJK SC" pitchFamily="2"/>
                <a:cs typeface="Lohit Devanagari" pitchFamily="2"/>
              </a:rPr>
              <a:t>results, she will need </a:t>
            </a:r>
            <a:r>
              <a:rPr lang="en-US" sz="1200" dirty="0">
                <a:ea typeface="Noto Sans CJK SC" pitchFamily="2"/>
                <a:cs typeface="Lohit Devanagari" pitchFamily="2"/>
              </a:rPr>
              <a:t>to either select or modify one of them and approve</a:t>
            </a:r>
            <a:r>
              <a:rPr lang="en-US" sz="1200" dirty="0" smtClean="0">
                <a:ea typeface="Noto Sans CJK SC" pitchFamily="2"/>
                <a:cs typeface="Lohit Devanagari" pitchFamily="2"/>
              </a:rPr>
              <a:t>.</a:t>
            </a:r>
          </a:p>
          <a:p>
            <a:pPr marL="685800" lvl="1" indent="-228600" algn="just" hangingPunct="0">
              <a:buFontTx/>
              <a:buAutoNum type="arabicPeriod"/>
            </a:pPr>
            <a:r>
              <a:rPr lang="en-US" sz="1200" dirty="0" smtClean="0">
                <a:ea typeface="Noto Sans CJK SC" pitchFamily="2"/>
                <a:cs typeface="Lohit Devanagari" pitchFamily="2"/>
              </a:rPr>
              <a:t>Once approved, the final result is sent to agents such that they store it into LAKR.</a:t>
            </a:r>
          </a:p>
          <a:p>
            <a:pPr marL="685800" lvl="1" indent="-228600" algn="just" hangingPunct="0">
              <a:buFontTx/>
              <a:buAutoNum type="arabicPeriod"/>
            </a:pPr>
            <a:r>
              <a:rPr lang="en-US" sz="1200" dirty="0">
                <a:ea typeface="Noto Sans CJK SC" pitchFamily="2"/>
                <a:cs typeface="Lohit Devanagari" pitchFamily="2"/>
              </a:rPr>
              <a:t>Agents </a:t>
            </a:r>
            <a:r>
              <a:rPr lang="en-US" sz="1200" b="1" dirty="0">
                <a:ea typeface="Noto Sans CJK SC" pitchFamily="2"/>
                <a:cs typeface="Lohit Devanagari" pitchFamily="2"/>
              </a:rPr>
              <a:t>don’t </a:t>
            </a:r>
            <a:r>
              <a:rPr lang="en-US" sz="1200" dirty="0">
                <a:ea typeface="Noto Sans CJK SC" pitchFamily="2"/>
                <a:cs typeface="Lohit Devanagari" pitchFamily="2"/>
              </a:rPr>
              <a:t>inform TCNs about their groups	</a:t>
            </a:r>
          </a:p>
          <a:p>
            <a:pPr marL="685800" lvl="1" indent="-228600" algn="just" hangingPunct="0">
              <a:buAutoNum type="arabicPeriod"/>
            </a:pPr>
            <a:endParaRPr lang="en-US" sz="1200" dirty="0" smtClean="0">
              <a:ea typeface="Noto Sans CJK SC" pitchFamily="2"/>
              <a:cs typeface="Lohit Devanagari" pitchFamily="2"/>
            </a:endParaRPr>
          </a:p>
        </p:txBody>
      </p:sp>
      <p:sp>
        <p:nvSpPr>
          <p:cNvPr id="8"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LCC Coordination </a:t>
            </a:r>
            <a:r>
              <a:rPr lang="en-US" sz="1488" b="1" dirty="0" smtClean="0">
                <a:solidFill>
                  <a:sysClr val="windowText" lastClr="000000"/>
                </a:solidFill>
                <a:ea typeface="Noto Sans CJK SC" pitchFamily="2"/>
                <a:cs typeface="Lohit Devanagari" pitchFamily="2"/>
              </a:rPr>
              <a:t>Protocol</a:t>
            </a:r>
          </a:p>
          <a:p>
            <a:r>
              <a:rPr lang="en-US" sz="1488" b="1" dirty="0" smtClean="0">
                <a:solidFill>
                  <a:sysClr val="windowText" lastClr="000000"/>
                </a:solidFill>
                <a:ea typeface="Noto Sans CJK SC" pitchFamily="2"/>
                <a:cs typeface="Lohit Devanagari" pitchFamily="2"/>
              </a:rPr>
              <a:t>Overview</a:t>
            </a:r>
            <a:endParaRPr lang="en-US" sz="1488" b="1" dirty="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223185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3</a:t>
            </a:fld>
            <a:endParaRPr lang="en-US"/>
          </a:p>
        </p:txBody>
      </p:sp>
      <p:sp>
        <p:nvSpPr>
          <p:cNvPr id="7" name="TextBox 6"/>
          <p:cNvSpPr txBox="1"/>
          <p:nvPr/>
        </p:nvSpPr>
        <p:spPr>
          <a:xfrm>
            <a:off x="395641" y="698776"/>
            <a:ext cx="9071322" cy="4128647"/>
          </a:xfrm>
          <a:prstGeom prst="rect">
            <a:avLst/>
          </a:prstGeom>
          <a:noFill/>
          <a:ln>
            <a:noFill/>
          </a:ln>
        </p:spPr>
        <p:txBody>
          <a:bodyPr wrap="square" lIns="89997" tIns="44998" rIns="89997" bIns="44998" anchorCtr="0" compatLnSpc="0">
            <a:spAutoFit/>
          </a:bodyPr>
          <a:lstStyle/>
          <a:p>
            <a:pPr marL="228600" indent="-228600" algn="just" hangingPunct="0">
              <a:buAutoNum type="arabicParenR"/>
            </a:pPr>
            <a:r>
              <a:rPr lang="en-US" sz="992" b="1" dirty="0" smtClean="0">
                <a:ea typeface="Noto Sans CJK SC" pitchFamily="2"/>
                <a:cs typeface="Lohit Devanagari" pitchFamily="2"/>
              </a:rPr>
              <a:t>Assessment Exercises</a:t>
            </a:r>
            <a:r>
              <a:rPr lang="en-US" sz="992" dirty="0" smtClean="0">
                <a:ea typeface="Noto Sans CJK SC" pitchFamily="2"/>
                <a:cs typeface="Lohit Devanagari" pitchFamily="2"/>
              </a:rPr>
              <a:t>:</a:t>
            </a:r>
          </a:p>
          <a:p>
            <a:pPr marL="685800" lvl="1" indent="-228600" algn="just" hangingPunct="0">
              <a:buAutoNum type="arabicParenR"/>
            </a:pPr>
            <a:r>
              <a:rPr lang="en-US" sz="992" dirty="0" smtClean="0">
                <a:ea typeface="Noto Sans CJK SC" pitchFamily="2"/>
                <a:cs typeface="Lohit Devanagari" pitchFamily="2"/>
              </a:rPr>
              <a:t>Teacher sends signal (“Lesson No”, “Attendance info”) to agents to start the assessment exercise phase</a:t>
            </a:r>
          </a:p>
          <a:p>
            <a:pPr marL="685800" lvl="1" indent="-228600" algn="just" hangingPunct="0">
              <a:buAutoNum type="arabicParenR"/>
            </a:pPr>
            <a:r>
              <a:rPr lang="en-US" sz="992" dirty="0" smtClean="0">
                <a:ea typeface="Noto Sans CJK SC" pitchFamily="2"/>
                <a:cs typeface="Lohit Devanagari" pitchFamily="2"/>
              </a:rPr>
              <a:t>Agents store the information into LAKR</a:t>
            </a:r>
          </a:p>
          <a:p>
            <a:pPr marL="685800" lvl="1" indent="-228600" algn="just" hangingPunct="0">
              <a:buAutoNum type="arabicParenR"/>
            </a:pPr>
            <a:r>
              <a:rPr lang="en-US" sz="992" dirty="0" smtClean="0">
                <a:ea typeface="Noto Sans CJK SC" pitchFamily="2"/>
                <a:cs typeface="Lohit Devanagari" pitchFamily="2"/>
              </a:rPr>
              <a:t>If TCN attends the lesson, then agents informs the app to enable the assessment activities for the lesson</a:t>
            </a:r>
          </a:p>
          <a:p>
            <a:pPr marL="685800" lvl="1" indent="-228600" algn="just" hangingPunct="0">
              <a:buAutoNum type="arabicParenR"/>
            </a:pPr>
            <a:r>
              <a:rPr lang="en-US" sz="992" dirty="0" smtClean="0">
                <a:ea typeface="Noto Sans CJK SC" pitchFamily="2"/>
                <a:cs typeface="Lohit Devanagari" pitchFamily="2"/>
              </a:rPr>
              <a:t>App enables the assessment activities for a certain amount of time (e.g. 1 hour)</a:t>
            </a:r>
          </a:p>
          <a:p>
            <a:pPr marL="685800" lvl="1" indent="-228600" algn="just" hangingPunct="0">
              <a:buAutoNum type="arabicParenR"/>
            </a:pPr>
            <a:r>
              <a:rPr lang="en-US" sz="992" dirty="0" smtClean="0">
                <a:ea typeface="Noto Sans CJK SC" pitchFamily="2"/>
                <a:cs typeface="Lohit Devanagari" pitchFamily="2"/>
              </a:rPr>
              <a:t>App sends the results to agents either when the time is up or when TCN submits the answers</a:t>
            </a:r>
          </a:p>
          <a:p>
            <a:pPr marL="685800" lvl="1" indent="-228600" algn="just" hangingPunct="0">
              <a:buAutoNum type="arabicParenR"/>
            </a:pPr>
            <a:r>
              <a:rPr lang="en-US" sz="992" dirty="0" smtClean="0">
                <a:ea typeface="Noto Sans CJK SC" pitchFamily="2"/>
                <a:cs typeface="Lohit Devanagari" pitchFamily="2"/>
              </a:rPr>
              <a:t>Agents store the results in the LAKR</a:t>
            </a:r>
          </a:p>
          <a:p>
            <a:pPr marL="685800" lvl="1" indent="-228600" algn="just" hangingPunct="0">
              <a:buAutoNum type="arabicParenR"/>
            </a:pPr>
            <a:endParaRPr lang="en-US" sz="992" dirty="0">
              <a:ea typeface="Noto Sans CJK SC" pitchFamily="2"/>
              <a:cs typeface="Lohit Devanagari" pitchFamily="2"/>
            </a:endParaRPr>
          </a:p>
          <a:p>
            <a:pPr lvl="1" algn="just" hangingPunct="0"/>
            <a:endParaRPr lang="en-US" sz="992" dirty="0" smtClean="0">
              <a:ea typeface="Noto Sans CJK SC" pitchFamily="2"/>
              <a:cs typeface="Lohit Devanagari" pitchFamily="2"/>
            </a:endParaRPr>
          </a:p>
          <a:p>
            <a:pPr marL="228600" indent="-228600" algn="just" hangingPunct="0">
              <a:buAutoNum type="arabicParenR"/>
            </a:pPr>
            <a:r>
              <a:rPr lang="en-US" sz="992" b="1" dirty="0" smtClean="0">
                <a:ea typeface="Noto Sans CJK SC" pitchFamily="2"/>
                <a:cs typeface="Lohit Devanagari" pitchFamily="2"/>
              </a:rPr>
              <a:t>Coordination</a:t>
            </a:r>
            <a:r>
              <a:rPr lang="en-US" sz="992" dirty="0" smtClean="0">
                <a:ea typeface="Noto Sans CJK SC" pitchFamily="2"/>
                <a:cs typeface="Lohit Devanagari" pitchFamily="2"/>
              </a:rPr>
              <a:t>:</a:t>
            </a:r>
          </a:p>
          <a:p>
            <a:pPr marL="685800" lvl="1" indent="-228600" algn="just" hangingPunct="0">
              <a:buAutoNum type="arabicParenR"/>
            </a:pPr>
            <a:r>
              <a:rPr lang="en-US" sz="992" dirty="0" smtClean="0">
                <a:ea typeface="Noto Sans CJK SC" pitchFamily="2"/>
                <a:cs typeface="Lohit Devanagari" pitchFamily="2"/>
              </a:rPr>
              <a:t>Teacher sends signal(“group size”) to agents via Teacher Panel to start the coordination. Signal should also include the info about the id of dedicated agent. This shall be selected either based on the available resources or randomly by Teacher Panel/WPM. </a:t>
            </a:r>
          </a:p>
          <a:p>
            <a:pPr marL="685800" lvl="1" indent="-228600" algn="just" hangingPunct="0">
              <a:buAutoNum type="arabicParenR"/>
            </a:pPr>
            <a:r>
              <a:rPr lang="en-US" sz="992" dirty="0" smtClean="0">
                <a:ea typeface="Noto Sans CJK SC" pitchFamily="2"/>
                <a:cs typeface="Lohit Devanagari" pitchFamily="2"/>
              </a:rPr>
              <a:t>WPM Updates the status of agents into “</a:t>
            </a:r>
            <a:r>
              <a:rPr lang="en-US" sz="992" i="1" dirty="0" err="1" smtClean="0">
                <a:ea typeface="Noto Sans CJK SC" pitchFamily="2"/>
                <a:cs typeface="Lohit Devanagari" pitchFamily="2"/>
              </a:rPr>
              <a:t>In_Coordination</a:t>
            </a:r>
            <a:r>
              <a:rPr lang="en-US" sz="992" dirty="0" smtClean="0">
                <a:ea typeface="Noto Sans CJK SC" pitchFamily="2"/>
                <a:cs typeface="Lohit Devanagari" pitchFamily="2"/>
              </a:rPr>
              <a:t>” in WAR. </a:t>
            </a:r>
          </a:p>
          <a:p>
            <a:pPr marL="685800" lvl="1" indent="-228600" algn="just" hangingPunct="0">
              <a:buAutoNum type="arabicParenR"/>
            </a:pPr>
            <a:r>
              <a:rPr lang="en-US" sz="992" dirty="0" smtClean="0">
                <a:ea typeface="Noto Sans CJK SC" pitchFamily="2"/>
                <a:cs typeface="Lohit Devanagari" pitchFamily="2"/>
              </a:rPr>
              <a:t>Once agents receive this coordination signal, </a:t>
            </a:r>
          </a:p>
          <a:p>
            <a:pPr marL="1143000" lvl="2" indent="-228600" algn="just" hangingPunct="0">
              <a:buFont typeface="Wingdings" panose="05000000000000000000" pitchFamily="2" charset="2"/>
              <a:buChar char="§"/>
            </a:pPr>
            <a:r>
              <a:rPr lang="en-US" sz="992" dirty="0" smtClean="0">
                <a:ea typeface="Noto Sans CJK SC" pitchFamily="2"/>
                <a:cs typeface="Lohit Devanagari" pitchFamily="2"/>
              </a:rPr>
              <a:t>They change their status to “</a:t>
            </a:r>
            <a:r>
              <a:rPr lang="en-US" sz="992" i="1" dirty="0" err="1" smtClean="0">
                <a:ea typeface="Noto Sans CJK SC" pitchFamily="2"/>
                <a:cs typeface="Lohit Devanagari" pitchFamily="2"/>
              </a:rPr>
              <a:t>In_Coordination</a:t>
            </a:r>
            <a:r>
              <a:rPr lang="en-US" sz="992" dirty="0" smtClean="0">
                <a:ea typeface="Noto Sans CJK SC" pitchFamily="2"/>
                <a:cs typeface="Lohit Devanagari" pitchFamily="2"/>
              </a:rPr>
              <a:t>” in LAR</a:t>
            </a:r>
          </a:p>
          <a:p>
            <a:pPr marL="1143000" lvl="2" indent="-228600" algn="just" hangingPunct="0">
              <a:buFont typeface="Wingdings" panose="05000000000000000000" pitchFamily="2" charset="2"/>
              <a:buChar char="§"/>
            </a:pPr>
            <a:r>
              <a:rPr lang="en-US" sz="992" dirty="0">
                <a:ea typeface="Noto Sans CJK SC" pitchFamily="2"/>
                <a:cs typeface="Lohit Devanagari" pitchFamily="2"/>
              </a:rPr>
              <a:t>T</a:t>
            </a:r>
            <a:r>
              <a:rPr lang="en-US" sz="992" dirty="0" smtClean="0">
                <a:ea typeface="Noto Sans CJK SC" pitchFamily="2"/>
                <a:cs typeface="Lohit Devanagari" pitchFamily="2"/>
              </a:rPr>
              <a:t>hey send their Personal info to Dedicated agent.</a:t>
            </a:r>
          </a:p>
          <a:p>
            <a:pPr marL="685800" lvl="1" indent="-228600" algn="just" hangingPunct="0">
              <a:buAutoNum type="arabicParenR"/>
            </a:pPr>
            <a:r>
              <a:rPr lang="en-US" sz="992" dirty="0" smtClean="0">
                <a:ea typeface="Noto Sans CJK SC" pitchFamily="2"/>
                <a:cs typeface="Lohit Devanagari" pitchFamily="2"/>
              </a:rPr>
              <a:t>Once Dedicated agent collects the complete Personal info, it generates the possible CSs and shares the corresponding coalitions and complete Personal Info with the agents to collect their Utility values</a:t>
            </a:r>
          </a:p>
          <a:p>
            <a:pPr marL="685800" lvl="1" indent="-228600" algn="just" hangingPunct="0">
              <a:buAutoNum type="arabicParenR"/>
            </a:pPr>
            <a:r>
              <a:rPr lang="en-US" sz="992" dirty="0" smtClean="0">
                <a:ea typeface="Noto Sans CJK SC" pitchFamily="2"/>
                <a:cs typeface="Lohit Devanagari" pitchFamily="2"/>
              </a:rPr>
              <a:t>Each agent computes the Utility values and shares with the Dedicated agent.</a:t>
            </a:r>
          </a:p>
          <a:p>
            <a:pPr marL="685800" lvl="1" indent="-228600" algn="just" hangingPunct="0">
              <a:buAutoNum type="arabicParenR"/>
            </a:pPr>
            <a:r>
              <a:rPr lang="en-US" sz="992" dirty="0" smtClean="0">
                <a:ea typeface="Noto Sans CJK SC" pitchFamily="2"/>
                <a:cs typeface="Lohit Devanagari" pitchFamily="2"/>
              </a:rPr>
              <a:t>Once Dedicated agent collects all the Utility values, it builds the CSGP and runs BOSS algorithm to find the best solutions as a rank list. </a:t>
            </a:r>
          </a:p>
          <a:p>
            <a:pPr marL="685800" lvl="1" indent="-228600" algn="just" hangingPunct="0">
              <a:buAutoNum type="arabicParenR"/>
            </a:pPr>
            <a:r>
              <a:rPr lang="en-US" sz="992" dirty="0" smtClean="0">
                <a:ea typeface="Noto Sans CJK SC" pitchFamily="2"/>
                <a:cs typeface="Lohit Devanagari" pitchFamily="2"/>
              </a:rPr>
              <a:t>(Optional) Dedicated agent could share the complete results with other agents. </a:t>
            </a:r>
          </a:p>
          <a:p>
            <a:pPr marL="685800" lvl="1" indent="-228600" algn="just" hangingPunct="0">
              <a:buAutoNum type="arabicParenR"/>
            </a:pPr>
            <a:r>
              <a:rPr lang="en-US" sz="992" dirty="0" smtClean="0">
                <a:ea typeface="Noto Sans CJK SC" pitchFamily="2"/>
                <a:cs typeface="Lohit Devanagari" pitchFamily="2"/>
              </a:rPr>
              <a:t>Dedicated agent sends the grouping result(s) to Teacher Panel. </a:t>
            </a:r>
          </a:p>
          <a:p>
            <a:pPr marL="1143000" lvl="2" indent="-228600" algn="just" hangingPunct="0">
              <a:buFont typeface="Arial" panose="020B0604020202020204" pitchFamily="34" charset="0"/>
              <a:buChar char="•"/>
            </a:pPr>
            <a:r>
              <a:rPr lang="en-US" sz="992" dirty="0">
                <a:ea typeface="Noto Sans CJK SC" pitchFamily="2"/>
                <a:cs typeface="Lohit Devanagari" pitchFamily="2"/>
              </a:rPr>
              <a:t>WPM changes the status of agents into “</a:t>
            </a:r>
            <a:r>
              <a:rPr lang="en-US" sz="992" i="1" dirty="0">
                <a:ea typeface="Noto Sans CJK SC" pitchFamily="2"/>
                <a:cs typeface="Lohit Devanagari" pitchFamily="2"/>
              </a:rPr>
              <a:t>Active</a:t>
            </a:r>
            <a:r>
              <a:rPr lang="en-US" sz="992" dirty="0">
                <a:ea typeface="Noto Sans CJK SC" pitchFamily="2"/>
                <a:cs typeface="Lohit Devanagari" pitchFamily="2"/>
              </a:rPr>
              <a:t>”</a:t>
            </a:r>
            <a:endParaRPr lang="en-US" sz="992" dirty="0" smtClean="0">
              <a:ea typeface="Noto Sans CJK SC" pitchFamily="2"/>
              <a:cs typeface="Lohit Devanagari" pitchFamily="2"/>
            </a:endParaRPr>
          </a:p>
          <a:p>
            <a:pPr marL="685800" lvl="1" indent="-228600" algn="just" hangingPunct="0">
              <a:buAutoNum type="arabicParenR"/>
            </a:pPr>
            <a:r>
              <a:rPr lang="en-US" sz="992" dirty="0" smtClean="0">
                <a:ea typeface="Noto Sans CJK SC" pitchFamily="2"/>
                <a:cs typeface="Lohit Devanagari" pitchFamily="2"/>
              </a:rPr>
              <a:t>Teacher receives a rank list of results which she need to either select or modify one of them and approve.</a:t>
            </a:r>
          </a:p>
          <a:p>
            <a:pPr marL="685800" lvl="1" indent="-228600" algn="just" hangingPunct="0">
              <a:buAutoNum type="arabicParenR"/>
            </a:pPr>
            <a:r>
              <a:rPr lang="en-US" sz="992" dirty="0" smtClean="0">
                <a:ea typeface="Noto Sans CJK SC" pitchFamily="2"/>
                <a:cs typeface="Lohit Devanagari" pitchFamily="2"/>
              </a:rPr>
              <a:t>Once teacher approves, Teacher Panel sends the final result to agents such that they store it in the LAKR. </a:t>
            </a:r>
          </a:p>
          <a:p>
            <a:pPr marL="685800" lvl="1" indent="-228600" algn="just" hangingPunct="0">
              <a:buAutoNum type="arabicParenR"/>
            </a:pPr>
            <a:r>
              <a:rPr lang="en-US" sz="992" dirty="0" smtClean="0">
                <a:ea typeface="Noto Sans CJK SC" pitchFamily="2"/>
                <a:cs typeface="Lohit Devanagari" pitchFamily="2"/>
              </a:rPr>
              <a:t>Agents </a:t>
            </a:r>
            <a:r>
              <a:rPr lang="en-US" sz="992" b="1" dirty="0" smtClean="0">
                <a:ea typeface="Noto Sans CJK SC" pitchFamily="2"/>
                <a:cs typeface="Lohit Devanagari" pitchFamily="2"/>
              </a:rPr>
              <a:t>don’t </a:t>
            </a:r>
            <a:r>
              <a:rPr lang="en-US" sz="992" dirty="0" smtClean="0">
                <a:ea typeface="Noto Sans CJK SC" pitchFamily="2"/>
                <a:cs typeface="Lohit Devanagari" pitchFamily="2"/>
              </a:rPr>
              <a:t>inform TCNs about their groups</a:t>
            </a:r>
            <a:r>
              <a:rPr lang="en-US" sz="992" dirty="0">
                <a:ea typeface="Noto Sans CJK SC" pitchFamily="2"/>
                <a:cs typeface="Lohit Devanagari" pitchFamily="2"/>
              </a:rPr>
              <a:t>	</a:t>
            </a:r>
            <a:endParaRPr lang="en-US" sz="992" dirty="0" smtClean="0">
              <a:ea typeface="Noto Sans CJK SC" pitchFamily="2"/>
              <a:cs typeface="Lohit Devanagari" pitchFamily="2"/>
            </a:endParaRPr>
          </a:p>
        </p:txBody>
      </p:sp>
      <p:sp>
        <p:nvSpPr>
          <p:cNvPr id="8" name="Title 1"/>
          <p:cNvSpPr txBox="1">
            <a:spLocks/>
          </p:cNvSpPr>
          <p:nvPr/>
        </p:nvSpPr>
        <p:spPr>
          <a:xfrm>
            <a:off x="382670" y="55725"/>
            <a:ext cx="9071322" cy="527935"/>
          </a:xfrm>
          <a:prstGeom prst="rect">
            <a:avLst/>
          </a:prstGeom>
          <a:noFill/>
          <a:ln>
            <a:noFill/>
          </a:ln>
        </p:spPr>
        <p:txBody>
          <a:bodyPr lIns="0" tIns="0" rIns="0" bIns="0" anchor="ctr">
            <a:noAutofit/>
          </a:bodyPr>
          <a:lstStyle>
            <a:lvl1pPr algn="ctr" hangingPunct="0">
              <a:tabLst/>
              <a:defRPr lang="en-US" sz="4400" b="0" i="0" u="none" strike="noStrike" kern="1200" cap="none">
                <a:ln>
                  <a:noFill/>
                </a:ln>
                <a:highlight>
                  <a:scrgbClr r="0" g="0" b="0">
                    <a:alpha val="0"/>
                  </a:scrgbClr>
                </a:highlight>
                <a:latin typeface="Liberation Sans" pitchFamily="18"/>
              </a:defRPr>
            </a:lvl1pPr>
          </a:lstStyle>
          <a:p>
            <a:r>
              <a:rPr lang="en-US" sz="1488" b="1" dirty="0" smtClean="0">
                <a:solidFill>
                  <a:sysClr val="windowText" lastClr="000000"/>
                </a:solidFill>
                <a:ea typeface="Noto Sans CJK SC" pitchFamily="2"/>
                <a:cs typeface="Lohit Devanagari" pitchFamily="2"/>
              </a:rPr>
              <a:t>LCC Coordination </a:t>
            </a:r>
            <a:r>
              <a:rPr lang="en-US" sz="1488" b="1" dirty="0" smtClean="0">
                <a:solidFill>
                  <a:sysClr val="windowText" lastClr="000000"/>
                </a:solidFill>
                <a:ea typeface="Noto Sans CJK SC" pitchFamily="2"/>
                <a:cs typeface="Lohit Devanagari" pitchFamily="2"/>
              </a:rPr>
              <a:t>Protocol</a:t>
            </a:r>
          </a:p>
          <a:p>
            <a:r>
              <a:rPr lang="en-US" sz="1488" b="1" dirty="0" smtClean="0">
                <a:solidFill>
                  <a:sysClr val="windowText" lastClr="000000"/>
                </a:solidFill>
                <a:ea typeface="Noto Sans CJK SC" pitchFamily="2"/>
                <a:cs typeface="Lohit Devanagari" pitchFamily="2"/>
              </a:rPr>
              <a:t>Overview</a:t>
            </a:r>
            <a:endParaRPr lang="en-US" sz="1488" b="1" dirty="0">
              <a:solidFill>
                <a:sysClr val="windowText" lastClr="000000"/>
              </a:solidFill>
              <a:ea typeface="Noto Sans CJK SC" pitchFamily="2"/>
              <a:cs typeface="Lohit Devanagari" pitchFamily="2"/>
            </a:endParaRPr>
          </a:p>
        </p:txBody>
      </p:sp>
    </p:spTree>
    <p:extLst>
      <p:ext uri="{BB962C8B-B14F-4D97-AF65-F5344CB8AC3E}">
        <p14:creationId xmlns:p14="http://schemas.microsoft.com/office/powerpoint/2010/main" val="73937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4</a:t>
            </a:fld>
            <a:endParaRPr lang="en-US"/>
          </a:p>
        </p:txBody>
      </p:sp>
      <p:sp>
        <p:nvSpPr>
          <p:cNvPr id="2" name="Title 1"/>
          <p:cNvSpPr txBox="1">
            <a:spLocks noGrp="1"/>
          </p:cNvSpPr>
          <p:nvPr>
            <p:ph type="title" idx="4294967295"/>
          </p:nvPr>
        </p:nvSpPr>
        <p:spPr>
          <a:xfrm>
            <a:off x="504318" y="2372022"/>
            <a:ext cx="9071322" cy="252831"/>
          </a:xfrm>
        </p:spPr>
        <p:txBody>
          <a:bodyPr>
            <a:noAutofit/>
          </a:bodyPr>
          <a:lstStyle/>
          <a:p>
            <a:pPr algn="ctr" hangingPunct="0"/>
            <a:r>
              <a:rPr lang="en-US" sz="2400" b="1" dirty="0" smtClean="0">
                <a:ea typeface="Noto Sans CJK SC" pitchFamily="2"/>
                <a:cs typeface="Lohit Devanagari" pitchFamily="2"/>
              </a:rPr>
              <a:t>Thanks!</a:t>
            </a:r>
            <a:endParaRPr lang="en-US" sz="2400" b="1" dirty="0">
              <a:ea typeface="Noto Sans CJK SC" pitchFamily="2"/>
              <a:cs typeface="Lohit Devanagari" pitchFamily="2"/>
            </a:endParaRPr>
          </a:p>
        </p:txBody>
      </p:sp>
    </p:spTree>
    <p:extLst>
      <p:ext uri="{BB962C8B-B14F-4D97-AF65-F5344CB8AC3E}">
        <p14:creationId xmlns:p14="http://schemas.microsoft.com/office/powerpoint/2010/main" val="40905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3973</TotalTime>
  <Words>505</Words>
  <Application>Microsoft Office PowerPoint</Application>
  <PresentationFormat>Custom</PresentationFormat>
  <Paragraphs>52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DejaVu Sans</vt:lpstr>
      <vt:lpstr>Liberation Sans</vt:lpstr>
      <vt:lpstr>Liberation Serif</vt:lpstr>
      <vt:lpstr>Lohit Devanagari</vt:lpstr>
      <vt:lpstr>Noto Sans CJK SC</vt:lpstr>
      <vt:lpstr>Wingdings</vt:lpstr>
      <vt:lpstr>Default</vt:lpstr>
      <vt:lpstr>LCC Coordination Protocol</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372</cp:revision>
  <dcterms:created xsi:type="dcterms:W3CDTF">2020-10-25T17:43:52Z</dcterms:created>
  <dcterms:modified xsi:type="dcterms:W3CDTF">2021-06-09T14:13:09Z</dcterms:modified>
</cp:coreProperties>
</file>