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4" r:id="rId2"/>
    <p:sldId id="281" r:id="rId3"/>
    <p:sldId id="280" r:id="rId4"/>
    <p:sldId id="284" r:id="rId5"/>
    <p:sldId id="290" r:id="rId6"/>
    <p:sldId id="287" r:id="rId7"/>
    <p:sldId id="291" r:id="rId8"/>
    <p:sldId id="292" r:id="rId9"/>
    <p:sldId id="293" r:id="rId10"/>
    <p:sldId id="294" r:id="rId11"/>
    <p:sldId id="295" r:id="rId12"/>
    <p:sldId id="296" r:id="rId13"/>
    <p:sldId id="297" r:id="rId14"/>
    <p:sldId id="298" r:id="rId15"/>
    <p:sldId id="299" r:id="rId16"/>
    <p:sldId id="288" r:id="rId17"/>
    <p:sldId id="300" r:id="rId18"/>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564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A45CCAE-3F7B-431E-AFD6-CB80F712FF97}" type="slidenum">
              <a:t>12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05311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5C6A1AA-9A60-4EEF-ACA0-E2BC74A02CCB}" type="slidenum">
              <a:t>13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8653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1A7EA2F-7417-49CF-B524-9E123348F278}" type="slidenum">
              <a:t>14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947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1A7EA2F-7417-49CF-B524-9E123348F278}" type="slidenum">
              <a:t>15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1108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16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307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17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125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9890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4904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7664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4713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A6CB22B-89A9-4824-8D0D-697E59865E15}"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6536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570592-D3C4-49CF-961D-7714ABC37497}" type="slidenum">
              <a:t>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4846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10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9750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11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7097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hal.archives-ouvertes.fr/hal-03091652"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hal.archives-ouvertes.fr/hal-03091643"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a:t>
            </a:fld>
            <a:endParaRPr lang="en-US"/>
          </a:p>
        </p:txBody>
      </p:sp>
      <p:sp>
        <p:nvSpPr>
          <p:cNvPr id="2" name="Title 1"/>
          <p:cNvSpPr txBox="1">
            <a:spLocks noGrp="1"/>
          </p:cNvSpPr>
          <p:nvPr>
            <p:ph type="title" idx="4294967295"/>
          </p:nvPr>
        </p:nvSpPr>
        <p:spPr>
          <a:xfrm>
            <a:off x="529560" y="1979640"/>
            <a:ext cx="9071640" cy="946440"/>
          </a:xfrm>
        </p:spPr>
        <p:txBody>
          <a:bodyPr/>
          <a:lstStyle/>
          <a:p>
            <a:pPr lvl="0"/>
            <a:r>
              <a:rPr lang="en-US" dirty="0" smtClean="0"/>
              <a:t>Constrained </a:t>
            </a:r>
            <a:r>
              <a:rPr lang="en-US" dirty="0" err="1" smtClean="0"/>
              <a:t>Kmeans</a:t>
            </a:r>
            <a:r>
              <a:rPr lang="en-US" dirty="0" smtClean="0"/>
              <a:t> clustering algorithms for LCC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10</a:t>
            </a:fld>
            <a:endParaRPr lang="en-US"/>
          </a:p>
        </p:txBody>
      </p:sp>
      <p:sp>
        <p:nvSpPr>
          <p:cNvPr id="2" name="TextBox 1"/>
          <p:cNvSpPr txBox="1"/>
          <p:nvPr/>
        </p:nvSpPr>
        <p:spPr>
          <a:xfrm>
            <a:off x="4269308" y="2348192"/>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25920"/>
            <a:ext cx="9071640" cy="41838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a:latin typeface="+mn-lt"/>
              </a:rPr>
              <a:t>Agents share info</a:t>
            </a:r>
          </a:p>
        </p:txBody>
      </p:sp>
      <p:sp>
        <p:nvSpPr>
          <p:cNvPr id="5" name="Freeform 4"/>
          <p:cNvSpPr/>
          <p:nvPr/>
        </p:nvSpPr>
        <p:spPr>
          <a:xfrm>
            <a:off x="108943" y="1718150"/>
            <a:ext cx="513053" cy="571320"/>
          </a:xfrm>
          <a:custGeom>
            <a:avLst>
              <a:gd name="f0" fmla="val 6524"/>
              <a:gd name="f1" fmla="val 29445"/>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cxnSp>
        <p:nvCxnSpPr>
          <p:cNvPr id="6" name="Elbow Connector 5"/>
          <p:cNvCxnSpPr>
            <a:stCxn id="37" idx="2"/>
            <a:endCxn id="40" idx="2"/>
          </p:cNvCxnSpPr>
          <p:nvPr/>
        </p:nvCxnSpPr>
        <p:spPr>
          <a:xfrm rot="5400000">
            <a:off x="1710603" y="277251"/>
            <a:ext cx="1789829" cy="3778377"/>
          </a:xfrm>
          <a:prstGeom prst="bentConnector3">
            <a:avLst>
              <a:gd name="adj1" fmla="val 163498"/>
            </a:avLst>
          </a:prstGeom>
          <a:noFill/>
          <a:ln w="0">
            <a:solidFill>
              <a:srgbClr val="000000"/>
            </a:solidFill>
            <a:prstDash val="solid"/>
            <a:tailEnd type="arrow"/>
          </a:ln>
        </p:spPr>
      </p:cxnSp>
      <p:cxnSp>
        <p:nvCxnSpPr>
          <p:cNvPr id="7" name="Elbow Connector 6"/>
          <p:cNvCxnSpPr>
            <a:stCxn id="37" idx="2"/>
            <a:endCxn id="43" idx="2"/>
          </p:cNvCxnSpPr>
          <p:nvPr/>
        </p:nvCxnSpPr>
        <p:spPr>
          <a:xfrm rot="16200000" flipH="1">
            <a:off x="5717563" y="48667"/>
            <a:ext cx="1789829" cy="4235544"/>
          </a:xfrm>
          <a:prstGeom prst="bentConnector3">
            <a:avLst>
              <a:gd name="adj1" fmla="val 163499"/>
            </a:avLst>
          </a:prstGeom>
          <a:noFill/>
          <a:ln w="0">
            <a:solidFill>
              <a:srgbClr val="000000"/>
            </a:solidFill>
            <a:prstDash val="solid"/>
            <a:tailEnd type="arrow"/>
          </a:ln>
        </p:spPr>
      </p:cxnSp>
      <p:cxnSp>
        <p:nvCxnSpPr>
          <p:cNvPr id="11" name="Elbow Connector 10"/>
          <p:cNvCxnSpPr>
            <a:stCxn id="39" idx="0"/>
            <a:endCxn id="34" idx="3"/>
          </p:cNvCxnSpPr>
          <p:nvPr/>
        </p:nvCxnSpPr>
        <p:spPr>
          <a:xfrm rot="5400000" flipH="1" flipV="1">
            <a:off x="1626831" y="35730"/>
            <a:ext cx="1446396" cy="3272181"/>
          </a:xfrm>
          <a:prstGeom prst="bentConnector2">
            <a:avLst/>
          </a:prstGeom>
          <a:noFill/>
          <a:ln w="0">
            <a:solidFill>
              <a:srgbClr val="000000"/>
            </a:solidFill>
            <a:prstDash val="solid"/>
            <a:tailEnd type="arrow"/>
          </a:ln>
        </p:spPr>
      </p:cxnSp>
      <p:cxnSp>
        <p:nvCxnSpPr>
          <p:cNvPr id="18" name="Elbow Connector 17"/>
          <p:cNvCxnSpPr>
            <a:stCxn id="42" idx="0"/>
            <a:endCxn id="34" idx="1"/>
          </p:cNvCxnSpPr>
          <p:nvPr/>
        </p:nvCxnSpPr>
        <p:spPr>
          <a:xfrm rot="16200000" flipV="1">
            <a:off x="6142234" y="-190609"/>
            <a:ext cx="1446396" cy="3724857"/>
          </a:xfrm>
          <a:prstGeom prst="bentConnector2">
            <a:avLst/>
          </a:prstGeom>
          <a:noFill/>
          <a:ln w="0">
            <a:solidFill>
              <a:srgbClr val="000000"/>
            </a:solidFill>
            <a:prstDash val="solid"/>
            <a:tailEnd type="arrow"/>
          </a:ln>
        </p:spPr>
      </p:cxnSp>
      <p:sp>
        <p:nvSpPr>
          <p:cNvPr id="20" name="TextBox 19"/>
          <p:cNvSpPr txBox="1"/>
          <p:nvPr/>
        </p:nvSpPr>
        <p:spPr>
          <a:xfrm>
            <a:off x="9054202" y="4241905"/>
            <a:ext cx="957996" cy="654366"/>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2.a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2.c –</a:t>
            </a:r>
            <a:r>
              <a:rPr lang="en-US" sz="900" b="1" dirty="0" smtClean="0">
                <a:ea typeface="Noto Sans CJK SC" pitchFamily="2"/>
                <a:cs typeface="Lohit Devanagari" pitchFamily="2"/>
              </a:rPr>
              <a:t> m-1</a:t>
            </a:r>
          </a:p>
          <a:p>
            <a:pPr marL="0" marR="0" lvl="0" indent="0" algn="l" hangingPunct="0">
              <a:lnSpc>
                <a:spcPct val="100000"/>
              </a:lnSpc>
              <a:spcBef>
                <a:spcPts val="0"/>
              </a:spcBef>
              <a:spcAft>
                <a:spcPts val="0"/>
              </a:spcAft>
              <a:buNone/>
              <a:tabLst/>
            </a:pPr>
            <a:r>
              <a:rPr lang="en-US" sz="900" i="0" u="none" strike="noStrike" kern="1200" cap="none" dirty="0" smtClean="0">
                <a:ln>
                  <a:noFill/>
                </a:ln>
                <a:ea typeface="Noto Sans CJK SC" pitchFamily="2"/>
                <a:cs typeface="Lohit Devanagari" pitchFamily="2"/>
              </a:rPr>
              <a:t>Phase 2.e – </a:t>
            </a:r>
            <a:r>
              <a:rPr lang="en-US" sz="900" b="1" i="0" u="none" strike="noStrike" kern="1200" cap="none" dirty="0" smtClean="0">
                <a:ln>
                  <a:noFill/>
                </a:ln>
                <a:ea typeface="Noto Sans CJK SC" pitchFamily="2"/>
                <a:cs typeface="Lohit Devanagari" pitchFamily="2"/>
              </a:rPr>
              <a:t>m-1</a:t>
            </a:r>
            <a:endParaRPr lang="en-US" sz="900" b="1" i="0" u="none" strike="noStrike" kern="1200" cap="none" dirty="0">
              <a:ln>
                <a:noFill/>
              </a:ln>
              <a:ea typeface="Noto Sans CJK SC" pitchFamily="2"/>
              <a:cs typeface="Lohit Devanagari" pitchFamily="2"/>
            </a:endParaRPr>
          </a:p>
        </p:txBody>
      </p:sp>
      <p:sp>
        <p:nvSpPr>
          <p:cNvPr id="34" name="Freeform 33"/>
          <p:cNvSpPr/>
          <p:nvPr/>
        </p:nvSpPr>
        <p:spPr>
          <a:xfrm>
            <a:off x="3986120" y="708051"/>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206543" y="605189"/>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4050879" y="1069166"/>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207743" y="249788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428166" y="239501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72502" y="285899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221664" y="249788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442087" y="239501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86423" y="285899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2888081" y="365365"/>
            <a:ext cx="964106" cy="356681"/>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Received signal to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start coordination</a:t>
            </a:r>
            <a:endParaRPr lang="en-US" sz="900" b="0" i="0" u="none" strike="noStrike" kern="1200" cap="none" dirty="0">
              <a:ln>
                <a:noFill/>
              </a:ln>
              <a:ea typeface="Noto Sans CJK SC" pitchFamily="2"/>
              <a:cs typeface="Lohit Devanagari" pitchFamily="2"/>
            </a:endParaRPr>
          </a:p>
        </p:txBody>
      </p:sp>
      <p:sp>
        <p:nvSpPr>
          <p:cNvPr id="52" name="Freeform 51"/>
          <p:cNvSpPr/>
          <p:nvPr/>
        </p:nvSpPr>
        <p:spPr>
          <a:xfrm>
            <a:off x="7736056" y="1483631"/>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3" name="TextBox 52"/>
          <p:cNvSpPr txBox="1"/>
          <p:nvPr/>
        </p:nvSpPr>
        <p:spPr>
          <a:xfrm>
            <a:off x="7761627" y="1475709"/>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4" name="TextBox 53"/>
          <p:cNvSpPr txBox="1"/>
          <p:nvPr/>
        </p:nvSpPr>
        <p:spPr>
          <a:xfrm>
            <a:off x="7686117" y="974952"/>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5" name="Rectangle 54"/>
          <p:cNvSpPr/>
          <p:nvPr/>
        </p:nvSpPr>
        <p:spPr>
          <a:xfrm>
            <a:off x="7686116" y="994712"/>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6" name="Freeform 55"/>
          <p:cNvSpPr/>
          <p:nvPr/>
        </p:nvSpPr>
        <p:spPr>
          <a:xfrm>
            <a:off x="803502" y="1485107"/>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7" name="TextBox 56"/>
          <p:cNvSpPr txBox="1"/>
          <p:nvPr/>
        </p:nvSpPr>
        <p:spPr>
          <a:xfrm>
            <a:off x="829073" y="1477185"/>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8" name="TextBox 57"/>
          <p:cNvSpPr txBox="1"/>
          <p:nvPr/>
        </p:nvSpPr>
        <p:spPr>
          <a:xfrm>
            <a:off x="753563" y="976428"/>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753562" y="996188"/>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5" name="Freeform 74"/>
          <p:cNvSpPr/>
          <p:nvPr/>
        </p:nvSpPr>
        <p:spPr>
          <a:xfrm>
            <a:off x="3421845" y="2876111"/>
            <a:ext cx="732185" cy="5731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6" name="TextBox 75"/>
          <p:cNvSpPr txBox="1"/>
          <p:nvPr/>
        </p:nvSpPr>
        <p:spPr>
          <a:xfrm>
            <a:off x="3379486" y="2821057"/>
            <a:ext cx="843369"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Agent#1 info </a:t>
            </a:r>
          </a:p>
          <a:p>
            <a:pPr lvl="0" hangingPunct="0"/>
            <a:r>
              <a:rPr lang="en-US" sz="900" b="0" i="0" u="none" strike="noStrike" kern="1200" cap="none" dirty="0" smtClean="0">
                <a:ln>
                  <a:noFill/>
                </a:ln>
                <a:ea typeface="Noto Sans CJK SC" pitchFamily="2"/>
                <a:cs typeface="Lohit Devanagari" pitchFamily="2"/>
              </a:rPr>
              <a:t>.                       </a:t>
            </a:r>
          </a:p>
          <a:p>
            <a:pPr lvl="0" hangingPunct="0"/>
            <a:r>
              <a:rPr lang="en-US" sz="900" dirty="0" err="1" smtClean="0">
                <a:ea typeface="Noto Sans CJK SC" pitchFamily="2"/>
                <a:cs typeface="Lohit Devanagari" pitchFamily="2"/>
              </a:rPr>
              <a:t>Agent#m</a:t>
            </a:r>
            <a:r>
              <a:rPr lang="en-US" sz="900" dirty="0" smtClean="0">
                <a:ea typeface="Noto Sans CJK SC" pitchFamily="2"/>
                <a:cs typeface="Lohit Devanagari" pitchFamily="2"/>
              </a:rPr>
              <a:t> info</a:t>
            </a:r>
          </a:p>
        </p:txBody>
      </p:sp>
      <p:sp>
        <p:nvSpPr>
          <p:cNvPr id="77" name="TextBox 76"/>
          <p:cNvSpPr txBox="1"/>
          <p:nvPr/>
        </p:nvSpPr>
        <p:spPr>
          <a:xfrm>
            <a:off x="3328394" y="2388507"/>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2.c.1</a:t>
            </a:r>
            <a:r>
              <a:rPr lang="en-US" sz="900" b="1" dirty="0" smtClean="0">
                <a:ea typeface="Noto Sans CJK SC" pitchFamily="2"/>
                <a:cs typeface="Lohit Devanagari" pitchFamily="2"/>
              </a:rPr>
              <a:t>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agent#10 </a:t>
            </a:r>
            <a:endParaRPr lang="en-US" sz="900" b="0" i="1" u="none" strike="noStrike" kern="1200" cap="none" dirty="0">
              <a:ln>
                <a:noFill/>
              </a:ln>
              <a:ea typeface="Noto Sans CJK SC" pitchFamily="2"/>
              <a:cs typeface="Lohit Devanagari" pitchFamily="2"/>
            </a:endParaRPr>
          </a:p>
        </p:txBody>
      </p:sp>
      <p:sp>
        <p:nvSpPr>
          <p:cNvPr id="78" name="Rectangle 77"/>
          <p:cNvSpPr/>
          <p:nvPr/>
        </p:nvSpPr>
        <p:spPr>
          <a:xfrm>
            <a:off x="3328392" y="2408269"/>
            <a:ext cx="1013897" cy="1102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9018124" y="143092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238547" y="132806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82883" y="179204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91082" y="911169"/>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received any signal </a:t>
            </a:r>
          </a:p>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to start coordination</a:t>
            </a:r>
            <a:endParaRPr lang="en-US" sz="800" b="0" i="0" u="none" strike="noStrike" kern="1200" cap="none" dirty="0">
              <a:ln>
                <a:noFill/>
              </a:ln>
              <a:ea typeface="Noto Sans CJK SC" pitchFamily="2"/>
              <a:cs typeface="Lohit Devanagari" pitchFamily="2"/>
            </a:endParaRPr>
          </a:p>
        </p:txBody>
      </p:sp>
      <p:cxnSp>
        <p:nvCxnSpPr>
          <p:cNvPr id="110" name="Elbow Connector 109"/>
          <p:cNvCxnSpPr>
            <a:stCxn id="37" idx="2"/>
            <a:endCxn id="37" idx="1"/>
          </p:cNvCxnSpPr>
          <p:nvPr/>
        </p:nvCxnSpPr>
        <p:spPr>
          <a:xfrm rot="5400000" flipH="1" flipV="1">
            <a:off x="4666027" y="999023"/>
            <a:ext cx="101179" cy="443825"/>
          </a:xfrm>
          <a:prstGeom prst="bentConnector4">
            <a:avLst>
              <a:gd name="adj1" fmla="val -930986"/>
              <a:gd name="adj2" fmla="val 252329"/>
            </a:avLst>
          </a:prstGeom>
          <a:noFill/>
          <a:ln w="0">
            <a:solidFill>
              <a:srgbClr val="000000"/>
            </a:solidFill>
            <a:prstDash val="solid"/>
            <a:tailEnd type="arrow"/>
          </a:ln>
        </p:spPr>
      </p:cxnSp>
      <p:sp>
        <p:nvSpPr>
          <p:cNvPr id="127" name="TextBox 126"/>
          <p:cNvSpPr txBox="1"/>
          <p:nvPr/>
        </p:nvSpPr>
        <p:spPr>
          <a:xfrm>
            <a:off x="166284" y="3197584"/>
            <a:ext cx="1111086" cy="795239"/>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Generate </a:t>
            </a:r>
            <a:r>
              <a:rPr lang="en-US" sz="900" b="1" i="0" u="none" strike="noStrike" kern="1200" cap="none" dirty="0" smtClean="0">
                <a:ln>
                  <a:noFill/>
                </a:ln>
                <a:ea typeface="Noto Sans CJK SC" pitchFamily="2"/>
                <a:cs typeface="Lohit Devanagari" pitchFamily="2"/>
              </a:rPr>
              <a:t>individual </a:t>
            </a:r>
            <a:r>
              <a:rPr lang="en-US" sz="900" b="1" i="0" u="none" strike="noStrike" kern="1200" cap="none" dirty="0" smtClean="0">
                <a:ln>
                  <a:noFill/>
                </a:ln>
                <a:ea typeface="Noto Sans CJK SC" pitchFamily="2"/>
                <a:cs typeface="Lohit Devanagari" pitchFamily="2"/>
              </a:rPr>
              <a:t>constraints (</a:t>
            </a:r>
            <a:r>
              <a:rPr lang="en-US" sz="900" b="1" i="0" u="none" strike="noStrike" kern="1200" cap="none" dirty="0" smtClean="0">
                <a:ln>
                  <a:noFill/>
                </a:ln>
                <a:ea typeface="Noto Sans CJK SC" pitchFamily="2"/>
                <a:cs typeface="Lohit Devanagari" pitchFamily="2"/>
              </a:rPr>
              <a:t>IC) </a:t>
            </a:r>
            <a:r>
              <a:rPr lang="en-US" sz="900" b="0" i="0" u="none" strike="noStrike" kern="1200" cap="none" dirty="0" smtClean="0">
                <a:ln>
                  <a:noFill/>
                </a:ln>
                <a:ea typeface="Noto Sans CJK SC" pitchFamily="2"/>
                <a:cs typeface="Lohit Devanagari" pitchFamily="2"/>
              </a:rPr>
              <a:t>set based on individual preferences</a:t>
            </a:r>
            <a:endParaRPr lang="en-US" sz="900" b="0" i="1" u="none" strike="noStrike" kern="1200" cap="none" dirty="0">
              <a:ln>
                <a:noFill/>
              </a:ln>
              <a:ea typeface="Noto Sans CJK SC" pitchFamily="2"/>
              <a:cs typeface="Lohit Devanagari" pitchFamily="2"/>
            </a:endParaRPr>
          </a:p>
        </p:txBody>
      </p:sp>
      <p:sp>
        <p:nvSpPr>
          <p:cNvPr id="128" name="Rectangle 127"/>
          <p:cNvSpPr/>
          <p:nvPr/>
        </p:nvSpPr>
        <p:spPr>
          <a:xfrm>
            <a:off x="207742" y="3243577"/>
            <a:ext cx="990924" cy="725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29" name="Elbow Connector 128"/>
          <p:cNvCxnSpPr>
            <a:stCxn id="40" idx="1"/>
            <a:endCxn id="40" idx="3"/>
          </p:cNvCxnSpPr>
          <p:nvPr/>
        </p:nvCxnSpPr>
        <p:spPr>
          <a:xfrm flipH="1">
            <a:off x="272502" y="2960175"/>
            <a:ext cx="887651" cy="12700"/>
          </a:xfrm>
          <a:prstGeom prst="bentConnector5">
            <a:avLst>
              <a:gd name="adj1" fmla="val -11872"/>
              <a:gd name="adj2" fmla="val 9286055"/>
              <a:gd name="adj3" fmla="val 115525"/>
            </a:avLst>
          </a:prstGeom>
          <a:noFill/>
          <a:ln w="0">
            <a:solidFill>
              <a:srgbClr val="000000"/>
            </a:solidFill>
            <a:prstDash val="solid"/>
            <a:tailEnd type="arrow"/>
          </a:ln>
        </p:spPr>
      </p:cxnSp>
      <p:cxnSp>
        <p:nvCxnSpPr>
          <p:cNvPr id="159" name="Elbow Connector 158"/>
          <p:cNvCxnSpPr>
            <a:stCxn id="43" idx="1"/>
            <a:endCxn id="43" idx="3"/>
          </p:cNvCxnSpPr>
          <p:nvPr/>
        </p:nvCxnSpPr>
        <p:spPr>
          <a:xfrm flipH="1">
            <a:off x="8286423" y="2960175"/>
            <a:ext cx="887651" cy="12700"/>
          </a:xfrm>
          <a:prstGeom prst="bentConnector5">
            <a:avLst>
              <a:gd name="adj1" fmla="val -8949"/>
              <a:gd name="adj2" fmla="val 9183921"/>
              <a:gd name="adj3" fmla="val 112602"/>
            </a:avLst>
          </a:prstGeom>
          <a:noFill/>
          <a:ln w="0">
            <a:solidFill>
              <a:srgbClr val="000000"/>
            </a:solidFill>
            <a:prstDash val="solid"/>
            <a:tailEnd type="arrow"/>
          </a:ln>
        </p:spPr>
      </p:cxnSp>
      <p:cxnSp>
        <p:nvCxnSpPr>
          <p:cNvPr id="166" name="Elbow Connector 165"/>
          <p:cNvCxnSpPr>
            <a:stCxn id="41" idx="3"/>
            <a:endCxn id="36" idx="1"/>
          </p:cNvCxnSpPr>
          <p:nvPr/>
        </p:nvCxnSpPr>
        <p:spPr>
          <a:xfrm rot="10800000">
            <a:off x="4778088" y="689609"/>
            <a:ext cx="3443576" cy="2048842"/>
          </a:xfrm>
          <a:prstGeom prst="bentConnector3">
            <a:avLst>
              <a:gd name="adj1" fmla="val 60358"/>
            </a:avLst>
          </a:prstGeom>
          <a:noFill/>
          <a:ln w="0">
            <a:solidFill>
              <a:srgbClr val="000000"/>
            </a:solidFill>
            <a:prstDash val="solid"/>
            <a:tailEnd type="arrow"/>
          </a:ln>
        </p:spPr>
      </p:cxnSp>
      <p:cxnSp>
        <p:nvCxnSpPr>
          <p:cNvPr id="179" name="Elbow Connector 178"/>
          <p:cNvCxnSpPr>
            <a:stCxn id="38" idx="1"/>
            <a:endCxn id="36" idx="3"/>
          </p:cNvCxnSpPr>
          <p:nvPr/>
        </p:nvCxnSpPr>
        <p:spPr>
          <a:xfrm flipV="1">
            <a:off x="1224626" y="689609"/>
            <a:ext cx="2981917" cy="2048842"/>
          </a:xfrm>
          <a:prstGeom prst="bentConnector3">
            <a:avLst>
              <a:gd name="adj1" fmla="val 55002"/>
            </a:avLst>
          </a:prstGeom>
          <a:noFill/>
          <a:ln w="0">
            <a:solidFill>
              <a:srgbClr val="000000"/>
            </a:solidFill>
            <a:prstDash val="solid"/>
            <a:tailEnd type="arrow"/>
          </a:ln>
        </p:spPr>
      </p:cxnSp>
      <p:sp>
        <p:nvSpPr>
          <p:cNvPr id="185" name="TextBox 184"/>
          <p:cNvSpPr txBox="1"/>
          <p:nvPr/>
        </p:nvSpPr>
        <p:spPr>
          <a:xfrm>
            <a:off x="105407" y="4228412"/>
            <a:ext cx="8908225" cy="1186500"/>
          </a:xfrm>
          <a:prstGeom prst="rect">
            <a:avLst/>
          </a:prstGeom>
          <a:noFill/>
          <a:ln>
            <a:noFill/>
          </a:ln>
        </p:spPr>
        <p:txBody>
          <a:bodyPr wrap="square" lIns="90000" tIns="45000" rIns="90000" bIns="45000" anchorCtr="0" compatLnSpc="0">
            <a:spAutoFit/>
          </a:bodyPr>
          <a:lstStyle/>
          <a:p>
            <a:pPr marL="0" marR="0" lvl="0" indent="0" algn="l"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1000" b="1" dirty="0" smtClean="0">
                <a:ea typeface="Noto Sans CJK SC" pitchFamily="2"/>
                <a:cs typeface="Lohit Devanagari" pitchFamily="2"/>
              </a:rPr>
              <a:t>Phase 2.a</a:t>
            </a:r>
            <a:r>
              <a:rPr lang="en-US" sz="1000" dirty="0" smtClean="0">
                <a:ea typeface="Noto Sans CJK SC" pitchFamily="2"/>
                <a:cs typeface="Lohit Devanagari" pitchFamily="2"/>
              </a:rPr>
              <a:t>. Each agent receives the signal and sends its personal info to </a:t>
            </a:r>
            <a:r>
              <a:rPr lang="en-US" sz="1000" i="1" dirty="0" smtClean="0">
                <a:ea typeface="Noto Sans CJK SC" pitchFamily="2"/>
                <a:cs typeface="Lohit Devanagari" pitchFamily="2"/>
              </a:rPr>
              <a:t>dedicated agent. </a:t>
            </a:r>
            <a:r>
              <a:rPr lang="en-US" sz="1000" dirty="0" smtClean="0">
                <a:ea typeface="Noto Sans CJK SC" pitchFamily="2"/>
                <a:cs typeface="Lohit Devanagari" pitchFamily="2"/>
              </a:rPr>
              <a:t>Agents don’t share their preferences. </a:t>
            </a:r>
            <a:endParaRPr lang="en-US" sz="1000" i="1" dirty="0" smtClean="0">
              <a:ea typeface="Noto Sans CJK SC" pitchFamily="2"/>
              <a:cs typeface="Lohit Devanagari" pitchFamily="2"/>
            </a:endParaRPr>
          </a:p>
          <a:p>
            <a:pPr marL="0" marR="0" lvl="0" indent="0" algn="l"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2.b. </a:t>
            </a:r>
            <a:r>
              <a:rPr lang="en-US" sz="1000" u="none" strike="noStrike" kern="1200" cap="none" dirty="0" smtClean="0">
                <a:ln>
                  <a:noFill/>
                </a:ln>
                <a:ea typeface="Noto Sans CJK SC" pitchFamily="2"/>
                <a:cs typeface="Lohit Devanagari" pitchFamily="2"/>
              </a:rPr>
              <a:t>Dedicated agent collects the necessary info from coordinating agents and builds the </a:t>
            </a:r>
            <a:r>
              <a:rPr lang="en-US" sz="1000" b="1" u="none" strike="noStrike" kern="1200" cap="none" dirty="0" smtClean="0">
                <a:ln>
                  <a:noFill/>
                </a:ln>
                <a:ea typeface="Noto Sans CJK SC" pitchFamily="2"/>
                <a:cs typeface="Lohit Devanagari" pitchFamily="2"/>
              </a:rPr>
              <a:t>complete info</a:t>
            </a:r>
            <a:r>
              <a:rPr lang="en-US" sz="1000" u="none" strike="noStrike" kern="1200" cap="none" dirty="0" smtClean="0">
                <a:ln>
                  <a:noFill/>
                </a:ln>
                <a:ea typeface="Noto Sans CJK SC" pitchFamily="2"/>
                <a:cs typeface="Lohit Devanagari" pitchFamily="2"/>
              </a:rPr>
              <a:t> of all agents.</a:t>
            </a:r>
          </a:p>
          <a:p>
            <a:pPr marL="0" marR="0" lvl="0" indent="0" algn="l" hangingPunct="0">
              <a:lnSpc>
                <a:spcPct val="100000"/>
              </a:lnSpc>
              <a:spcBef>
                <a:spcPts val="0"/>
              </a:spcBef>
              <a:spcAft>
                <a:spcPts val="0"/>
              </a:spcAft>
              <a:buNone/>
              <a:tabLst/>
            </a:pPr>
            <a:r>
              <a:rPr lang="en-US" sz="1000" b="1" i="0" u="none" strike="noStrike" kern="1200" cap="none" dirty="0" smtClean="0">
                <a:ln>
                  <a:noFill/>
                </a:ln>
                <a:ea typeface="Noto Sans CJK SC" pitchFamily="2"/>
                <a:cs typeface="Lohit Devanagari" pitchFamily="2"/>
              </a:rPr>
              <a:t>Phase 2.c</a:t>
            </a:r>
            <a:r>
              <a:rPr lang="en-US" sz="1000" b="0" i="0" u="none" strike="noStrike" kern="1200" cap="none" dirty="0" smtClean="0">
                <a:ln>
                  <a:noFill/>
                </a:ln>
                <a:ea typeface="Noto Sans CJK SC" pitchFamily="2"/>
                <a:cs typeface="Lohit Devanagari" pitchFamily="2"/>
              </a:rPr>
              <a:t>. Dedicated agent broadcasts the complete info to all agents. </a:t>
            </a:r>
          </a:p>
          <a:p>
            <a:pPr lvl="0" hangingPunct="0"/>
            <a:r>
              <a:rPr lang="en-US" sz="1000" b="1" dirty="0" smtClean="0">
                <a:ea typeface="Noto Sans CJK SC" pitchFamily="2"/>
                <a:cs typeface="Lohit Devanagari" pitchFamily="2"/>
              </a:rPr>
              <a:t>Phase 2.d</a:t>
            </a:r>
            <a:r>
              <a:rPr lang="en-US" sz="1000" dirty="0" smtClean="0">
                <a:ea typeface="Noto Sans CJK SC" pitchFamily="2"/>
                <a:cs typeface="Lohit Devanagari" pitchFamily="2"/>
              </a:rPr>
              <a:t>. Since each agent has the complete info, each of them </a:t>
            </a:r>
            <a:r>
              <a:rPr lang="en-US" sz="1000" dirty="0" smtClean="0">
                <a:solidFill>
                  <a:srgbClr val="FF0000"/>
                </a:solidFill>
                <a:ea typeface="Noto Sans CJK SC" pitchFamily="2"/>
                <a:cs typeface="Lohit Devanagari" pitchFamily="2"/>
              </a:rPr>
              <a:t>generates a set (</a:t>
            </a:r>
            <a:r>
              <a:rPr lang="en-US" sz="1000" b="1" dirty="0" smtClean="0">
                <a:solidFill>
                  <a:srgbClr val="FF0000"/>
                </a:solidFill>
                <a:ea typeface="Noto Sans CJK SC" pitchFamily="2"/>
                <a:cs typeface="Lohit Devanagari" pitchFamily="2"/>
              </a:rPr>
              <a:t>IC</a:t>
            </a:r>
            <a:r>
              <a:rPr lang="en-US" sz="1000" dirty="0" smtClean="0">
                <a:solidFill>
                  <a:srgbClr val="FF0000"/>
                </a:solidFill>
                <a:ea typeface="Noto Sans CJK SC" pitchFamily="2"/>
                <a:cs typeface="Lohit Devanagari" pitchFamily="2"/>
              </a:rPr>
              <a:t>) </a:t>
            </a:r>
            <a:r>
              <a:rPr lang="en-US" sz="1000" dirty="0" smtClean="0">
                <a:solidFill>
                  <a:srgbClr val="FF0000"/>
                </a:solidFill>
                <a:ea typeface="Noto Sans CJK SC" pitchFamily="2"/>
                <a:cs typeface="Lohit Devanagari" pitchFamily="2"/>
              </a:rPr>
              <a:t>of individual </a:t>
            </a:r>
            <a:r>
              <a:rPr lang="en-US" sz="1000" dirty="0" smtClean="0">
                <a:solidFill>
                  <a:srgbClr val="FF0000"/>
                </a:solidFill>
                <a:ea typeface="Noto Sans CJK SC" pitchFamily="2"/>
                <a:cs typeface="Lohit Devanagari" pitchFamily="2"/>
              </a:rPr>
              <a:t>constraints </a:t>
            </a:r>
            <a:r>
              <a:rPr lang="en-US" sz="1000" dirty="0" smtClean="0">
                <a:ea typeface="Noto Sans CJK SC" pitchFamily="2"/>
                <a:cs typeface="Lohit Devanagari" pitchFamily="2"/>
              </a:rPr>
              <a:t>based </a:t>
            </a:r>
            <a:r>
              <a:rPr lang="en-US" sz="1000" dirty="0" smtClean="0">
                <a:ea typeface="Noto Sans CJK SC" pitchFamily="2"/>
                <a:cs typeface="Lohit Devanagari" pitchFamily="2"/>
              </a:rPr>
              <a:t>on their individual preferences. To do so, they make use if </a:t>
            </a:r>
            <a:r>
              <a:rPr lang="en-US" sz="1000" dirty="0" smtClean="0">
                <a:solidFill>
                  <a:srgbClr val="FF0000"/>
                </a:solidFill>
                <a:ea typeface="Noto Sans CJK SC" pitchFamily="2"/>
                <a:cs typeface="Lohit Devanagari" pitchFamily="2"/>
              </a:rPr>
              <a:t>Individual Preference Evaluation (</a:t>
            </a:r>
            <a:r>
              <a:rPr lang="en-US" sz="1000" b="1" dirty="0" smtClean="0">
                <a:solidFill>
                  <a:srgbClr val="FF0000"/>
                </a:solidFill>
                <a:ea typeface="Noto Sans CJK SC" pitchFamily="2"/>
                <a:cs typeface="Lohit Devanagari" pitchFamily="2"/>
              </a:rPr>
              <a:t>IPE</a:t>
            </a:r>
            <a:r>
              <a:rPr lang="en-US" sz="1000" dirty="0" smtClean="0">
                <a:solidFill>
                  <a:srgbClr val="FF0000"/>
                </a:solidFill>
                <a:ea typeface="Noto Sans CJK SC" pitchFamily="2"/>
                <a:cs typeface="Lohit Devanagari" pitchFamily="2"/>
              </a:rPr>
              <a:t>) function</a:t>
            </a:r>
            <a:r>
              <a:rPr lang="en-US" sz="1000" dirty="0" smtClean="0">
                <a:ea typeface="Noto Sans CJK SC" pitchFamily="2"/>
                <a:cs typeface="Lohit Devanagari" pitchFamily="2"/>
              </a:rPr>
              <a:t>. Detailed info given in the last slides. </a:t>
            </a:r>
            <a:endParaRPr lang="en-US" sz="1000" b="0" u="none" strike="noStrike" kern="1200" cap="none" dirty="0" smtClean="0">
              <a:ln>
                <a:noFill/>
              </a:ln>
              <a:ea typeface="Noto Sans CJK SC" pitchFamily="2"/>
              <a:cs typeface="Lohit Devanagari" pitchFamily="2"/>
            </a:endParaRPr>
          </a:p>
          <a:p>
            <a:pPr marL="0" marR="0" lvl="0" indent="0" algn="l" hangingPunct="0">
              <a:lnSpc>
                <a:spcPct val="100000"/>
              </a:lnSpc>
              <a:spcBef>
                <a:spcPts val="0"/>
              </a:spcBef>
              <a:spcAft>
                <a:spcPts val="0"/>
              </a:spcAft>
              <a:buNone/>
              <a:tabLst/>
            </a:pPr>
            <a:r>
              <a:rPr lang="en-US" sz="1000" b="1" i="0" u="none" strike="noStrike" kern="1200" cap="none" dirty="0" smtClean="0">
                <a:ln>
                  <a:noFill/>
                </a:ln>
                <a:ea typeface="Noto Sans CJK SC" pitchFamily="2"/>
                <a:cs typeface="Lohit Devanagari" pitchFamily="2"/>
              </a:rPr>
              <a:t>Phase 2.e</a:t>
            </a:r>
            <a:r>
              <a:rPr lang="en-US" sz="1000" b="0" i="0" u="none" strike="noStrike" kern="1200" cap="none" dirty="0" smtClean="0">
                <a:ln>
                  <a:noFill/>
                </a:ln>
                <a:ea typeface="Noto Sans CJK SC" pitchFamily="2"/>
                <a:cs typeface="Lohit Devanagari" pitchFamily="2"/>
              </a:rPr>
              <a:t>. Each agent sends </a:t>
            </a:r>
            <a:r>
              <a:rPr lang="en-US" sz="1000" b="0" i="0" u="none" strike="noStrike" kern="1200" cap="none" dirty="0" smtClean="0">
                <a:ln>
                  <a:noFill/>
                </a:ln>
                <a:solidFill>
                  <a:srgbClr val="FF0000"/>
                </a:solidFill>
                <a:ea typeface="Noto Sans CJK SC" pitchFamily="2"/>
                <a:cs typeface="Lohit Devanagari" pitchFamily="2"/>
              </a:rPr>
              <a:t>its </a:t>
            </a:r>
            <a:r>
              <a:rPr lang="en-US" sz="1000" b="0" i="0" u="none" strike="noStrike" kern="1200" cap="none" dirty="0" smtClean="0">
                <a:ln>
                  <a:noFill/>
                </a:ln>
                <a:solidFill>
                  <a:srgbClr val="FF0000"/>
                </a:solidFill>
                <a:ea typeface="Noto Sans CJK SC" pitchFamily="2"/>
                <a:cs typeface="Lohit Devanagari" pitchFamily="2"/>
              </a:rPr>
              <a:t>IC </a:t>
            </a:r>
            <a:r>
              <a:rPr lang="en-US" sz="1000" b="0" i="0" u="none" strike="noStrike" kern="1200" cap="none" dirty="0" smtClean="0">
                <a:ln>
                  <a:noFill/>
                </a:ln>
                <a:solidFill>
                  <a:srgbClr val="FF0000"/>
                </a:solidFill>
                <a:ea typeface="Noto Sans CJK SC" pitchFamily="2"/>
                <a:cs typeface="Lohit Devanagari" pitchFamily="2"/>
              </a:rPr>
              <a:t>set </a:t>
            </a:r>
            <a:r>
              <a:rPr lang="en-US" sz="1000" b="0" i="0" u="none" strike="noStrike" kern="1200" cap="none" dirty="0" smtClean="0">
                <a:ln>
                  <a:noFill/>
                </a:ln>
                <a:ea typeface="Noto Sans CJK SC" pitchFamily="2"/>
                <a:cs typeface="Lohit Devanagari" pitchFamily="2"/>
              </a:rPr>
              <a:t>to </a:t>
            </a:r>
            <a:r>
              <a:rPr lang="en-US" sz="1000" b="0" i="1" u="none" strike="noStrike" kern="1200" cap="none" dirty="0" smtClean="0">
                <a:ln>
                  <a:noFill/>
                </a:ln>
                <a:ea typeface="Noto Sans CJK SC" pitchFamily="2"/>
                <a:cs typeface="Lohit Devanagari" pitchFamily="2"/>
              </a:rPr>
              <a:t>dedicated agent. </a:t>
            </a:r>
            <a:endParaRPr lang="en-US" sz="1000" b="0" i="1" u="none" strike="noStrike" kern="1200" cap="none" dirty="0">
              <a:ln>
                <a:noFill/>
              </a:ln>
              <a:ea typeface="Noto Sans CJK SC" pitchFamily="2"/>
              <a:cs typeface="Lohit Devanagari" pitchFamily="2"/>
            </a:endParaRPr>
          </a:p>
        </p:txBody>
      </p:sp>
      <p:sp>
        <p:nvSpPr>
          <p:cNvPr id="186" name="Freeform 185"/>
          <p:cNvSpPr/>
          <p:nvPr/>
        </p:nvSpPr>
        <p:spPr>
          <a:xfrm>
            <a:off x="9411500" y="2089598"/>
            <a:ext cx="513053" cy="571320"/>
          </a:xfrm>
          <a:custGeom>
            <a:avLst>
              <a:gd name="f0" fmla="val -7127"/>
              <a:gd name="f1" fmla="val 1792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cxnSp>
        <p:nvCxnSpPr>
          <p:cNvPr id="63" name="Elbow Connector 62"/>
          <p:cNvCxnSpPr>
            <a:stCxn id="37" idx="2"/>
            <a:endCxn id="37" idx="3"/>
          </p:cNvCxnSpPr>
          <p:nvPr/>
        </p:nvCxnSpPr>
        <p:spPr>
          <a:xfrm rot="5400000" flipH="1">
            <a:off x="4222202" y="999023"/>
            <a:ext cx="101179" cy="443826"/>
          </a:xfrm>
          <a:prstGeom prst="bentConnector4">
            <a:avLst>
              <a:gd name="adj1" fmla="val -751520"/>
              <a:gd name="adj2" fmla="val 262557"/>
            </a:avLst>
          </a:prstGeom>
          <a:noFill/>
          <a:ln w="0">
            <a:solidFill>
              <a:srgbClr val="000000"/>
            </a:solidFill>
            <a:prstDash val="solid"/>
            <a:tailEnd type="arrow"/>
          </a:ln>
        </p:spPr>
      </p:cxnSp>
      <p:sp>
        <p:nvSpPr>
          <p:cNvPr id="64" name="TextBox 63"/>
          <p:cNvSpPr txBox="1"/>
          <p:nvPr/>
        </p:nvSpPr>
        <p:spPr>
          <a:xfrm>
            <a:off x="3354164" y="1244691"/>
            <a:ext cx="1142644" cy="795239"/>
          </a:xfrm>
          <a:prstGeom prst="rect">
            <a:avLst/>
          </a:prstGeom>
          <a:noFill/>
          <a:ln>
            <a:noFill/>
          </a:ln>
        </p:spPr>
        <p:txBody>
          <a:bodyPr wrap="square" lIns="90000" tIns="45000" rIns="90000" bIns="45000" anchorCtr="0" compatLnSpc="0">
            <a:spAutoFit/>
          </a:bodyPr>
          <a:lstStyle/>
          <a:p>
            <a:pPr lvl="0" hangingPunct="0"/>
            <a:r>
              <a:rPr lang="en-US" sz="900" b="1" i="0" u="none" strike="noStrike" kern="1200" cap="none" dirty="0" smtClean="0">
                <a:ln>
                  <a:noFill/>
                </a:ln>
                <a:ea typeface="Noto Sans CJK SC" pitchFamily="2"/>
                <a:cs typeface="Lohit Devanagari" pitchFamily="2"/>
              </a:rPr>
              <a:t>Phase 2.b</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Collection of </a:t>
            </a:r>
            <a:r>
              <a:rPr lang="en-US" sz="900" dirty="0">
                <a:ea typeface="Noto Sans CJK SC" pitchFamily="2"/>
                <a:cs typeface="Lohit Devanagari" pitchFamily="2"/>
              </a:rPr>
              <a:t>personal info (</a:t>
            </a:r>
            <a:r>
              <a:rPr lang="en-US" sz="900" b="1" dirty="0">
                <a:ea typeface="Noto Sans CJK SC" pitchFamily="2"/>
                <a:cs typeface="Lohit Devanagari" pitchFamily="2"/>
              </a:rPr>
              <a:t>no </a:t>
            </a:r>
            <a:r>
              <a:rPr lang="en-US" sz="900" dirty="0">
                <a:ea typeface="Noto Sans CJK SC" pitchFamily="2"/>
                <a:cs typeface="Lohit Devanagari" pitchFamily="2"/>
              </a:rPr>
              <a:t>preference) from </a:t>
            </a:r>
            <a:r>
              <a:rPr lang="en-US" sz="900" b="0" i="0" u="none" strike="noStrike" kern="1200" cap="none" dirty="0" smtClean="0">
                <a:ln>
                  <a:noFill/>
                </a:ln>
                <a:ea typeface="Noto Sans CJK SC" pitchFamily="2"/>
                <a:cs typeface="Lohit Devanagari" pitchFamily="2"/>
              </a:rPr>
              <a:t>agents </a:t>
            </a:r>
            <a:endParaRPr lang="en-US" sz="900" b="0" i="1" u="none" strike="noStrike" kern="1200" cap="none" dirty="0">
              <a:ln>
                <a:noFill/>
              </a:ln>
              <a:ea typeface="Noto Sans CJK SC" pitchFamily="2"/>
              <a:cs typeface="Lohit Devanagari" pitchFamily="2"/>
            </a:endParaRPr>
          </a:p>
        </p:txBody>
      </p:sp>
      <p:sp>
        <p:nvSpPr>
          <p:cNvPr id="65" name="Rectangle 64"/>
          <p:cNvSpPr/>
          <p:nvPr/>
        </p:nvSpPr>
        <p:spPr>
          <a:xfrm>
            <a:off x="3385465" y="1305299"/>
            <a:ext cx="990924" cy="693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5" name="TextBox 84"/>
          <p:cNvSpPr txBox="1"/>
          <p:nvPr/>
        </p:nvSpPr>
        <p:spPr>
          <a:xfrm>
            <a:off x="1898896" y="1568862"/>
            <a:ext cx="946284"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2.e.10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b="0" i="0" u="none" strike="noStrike" kern="1200" cap="none" dirty="0" smtClean="0">
                <a:ln>
                  <a:noFill/>
                </a:ln>
                <a:ea typeface="Noto Sans CJK SC" pitchFamily="2"/>
                <a:cs typeface="Lohit Devanagari" pitchFamily="2"/>
              </a:rPr>
              <a:t>IC </a:t>
            </a: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86" name="Rectangle 85"/>
          <p:cNvSpPr/>
          <p:nvPr/>
        </p:nvSpPr>
        <p:spPr>
          <a:xfrm>
            <a:off x="1949718" y="1623917"/>
            <a:ext cx="871845" cy="1068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7" name="Freeform 86"/>
          <p:cNvSpPr/>
          <p:nvPr/>
        </p:nvSpPr>
        <p:spPr>
          <a:xfrm>
            <a:off x="1998889" y="2186320"/>
            <a:ext cx="768824" cy="4662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8" name="TextBox 87"/>
          <p:cNvSpPr txBox="1"/>
          <p:nvPr/>
        </p:nvSpPr>
        <p:spPr>
          <a:xfrm>
            <a:off x="1926667" y="2139094"/>
            <a:ext cx="935948"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 </a:t>
            </a:r>
          </a:p>
          <a:p>
            <a:pPr lvl="0" hangingPunct="0"/>
            <a:r>
              <a:rPr lang="en-US" sz="900" dirty="0" smtClean="0"/>
              <a:t>Individual constraints</a:t>
            </a:r>
            <a:endParaRPr lang="en-US" sz="900" b="0" i="0" u="none" strike="noStrike" kern="1200" cap="none" dirty="0">
              <a:ln>
                <a:noFill/>
              </a:ln>
              <a:ea typeface="Noto Sans CJK SC" pitchFamily="2"/>
              <a:cs typeface="Lohit Devanagari" pitchFamily="2"/>
            </a:endParaRPr>
          </a:p>
        </p:txBody>
      </p:sp>
      <p:sp>
        <p:nvSpPr>
          <p:cNvPr id="69" name="Freeform 68"/>
          <p:cNvSpPr/>
          <p:nvPr/>
        </p:nvSpPr>
        <p:spPr>
          <a:xfrm>
            <a:off x="4676743" y="2882620"/>
            <a:ext cx="732185" cy="5731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0" name="TextBox 69"/>
          <p:cNvSpPr txBox="1"/>
          <p:nvPr/>
        </p:nvSpPr>
        <p:spPr>
          <a:xfrm>
            <a:off x="4634384" y="2827566"/>
            <a:ext cx="843369"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Agent#1 info </a:t>
            </a:r>
          </a:p>
          <a:p>
            <a:pPr lvl="0" hangingPunct="0"/>
            <a:r>
              <a:rPr lang="en-US" sz="900" b="0" i="0" u="none" strike="noStrike" kern="1200" cap="none" dirty="0" smtClean="0">
                <a:ln>
                  <a:noFill/>
                </a:ln>
                <a:ea typeface="Noto Sans CJK SC" pitchFamily="2"/>
                <a:cs typeface="Lohit Devanagari" pitchFamily="2"/>
              </a:rPr>
              <a:t>.                       </a:t>
            </a:r>
          </a:p>
          <a:p>
            <a:pPr lvl="0" hangingPunct="0"/>
            <a:r>
              <a:rPr lang="en-US" sz="900" dirty="0" err="1" smtClean="0">
                <a:ea typeface="Noto Sans CJK SC" pitchFamily="2"/>
                <a:cs typeface="Lohit Devanagari" pitchFamily="2"/>
              </a:rPr>
              <a:t>Agent#m</a:t>
            </a:r>
            <a:r>
              <a:rPr lang="en-US" sz="900" dirty="0" smtClean="0">
                <a:ea typeface="Noto Sans CJK SC" pitchFamily="2"/>
                <a:cs typeface="Lohit Devanagari" pitchFamily="2"/>
              </a:rPr>
              <a:t> info</a:t>
            </a:r>
          </a:p>
        </p:txBody>
      </p:sp>
      <p:sp>
        <p:nvSpPr>
          <p:cNvPr id="71" name="TextBox 70"/>
          <p:cNvSpPr txBox="1"/>
          <p:nvPr/>
        </p:nvSpPr>
        <p:spPr>
          <a:xfrm>
            <a:off x="4583292" y="2395016"/>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0" u="none" strike="noStrike" kern="1200" cap="none" dirty="0" err="1" smtClean="0">
                <a:ln>
                  <a:noFill/>
                </a:ln>
                <a:ea typeface="Noto Sans CJK SC" pitchFamily="2"/>
                <a:cs typeface="Lohit Devanagari" pitchFamily="2"/>
              </a:rPr>
              <a:t>agent#m</a:t>
            </a:r>
            <a:r>
              <a:rPr lang="en-US" sz="900" b="0" i="0" u="none" strike="noStrike" kern="1200" cap="none" dirty="0" smtClean="0">
                <a:ln>
                  <a:noFill/>
                </a:ln>
                <a:ea typeface="Noto Sans CJK SC" pitchFamily="2"/>
                <a:cs typeface="Lohit Devanagari" pitchFamily="2"/>
              </a:rPr>
              <a:t> </a:t>
            </a:r>
            <a:endParaRPr lang="en-US" sz="900" b="0" i="1" u="none" strike="noStrike" kern="1200" cap="none" dirty="0">
              <a:ln>
                <a:noFill/>
              </a:ln>
              <a:ea typeface="Noto Sans CJK SC" pitchFamily="2"/>
              <a:cs typeface="Lohit Devanagari" pitchFamily="2"/>
            </a:endParaRPr>
          </a:p>
        </p:txBody>
      </p:sp>
      <p:sp>
        <p:nvSpPr>
          <p:cNvPr id="72" name="Rectangle 71"/>
          <p:cNvSpPr/>
          <p:nvPr/>
        </p:nvSpPr>
        <p:spPr>
          <a:xfrm>
            <a:off x="4583290" y="2414778"/>
            <a:ext cx="1013897" cy="1102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3" name="TextBox 72"/>
          <p:cNvSpPr txBox="1"/>
          <p:nvPr/>
        </p:nvSpPr>
        <p:spPr>
          <a:xfrm>
            <a:off x="8206165" y="3202796"/>
            <a:ext cx="1111086" cy="795239"/>
          </a:xfrm>
          <a:prstGeom prst="rect">
            <a:avLst/>
          </a:prstGeom>
          <a:noFill/>
          <a:ln>
            <a:noFill/>
          </a:ln>
        </p:spPr>
        <p:txBody>
          <a:bodyPr wrap="square" lIns="90000" tIns="45000" rIns="90000" bIns="45000" anchorCtr="0" compatLnSpc="0">
            <a:spAutoFit/>
          </a:bodyPr>
          <a:lstStyle/>
          <a:p>
            <a:pPr lvl="0" hangingPunct="0"/>
            <a:r>
              <a:rPr lang="en-US" sz="900" b="1" dirty="0">
                <a:ea typeface="Noto Sans CJK SC" pitchFamily="2"/>
                <a:cs typeface="Lohit Devanagari" pitchFamily="2"/>
              </a:rPr>
              <a:t>Phase 2.d</a:t>
            </a:r>
            <a:r>
              <a:rPr lang="en-US" sz="900" dirty="0">
                <a:ea typeface="Noto Sans CJK SC" pitchFamily="2"/>
                <a:cs typeface="Lohit Devanagari" pitchFamily="2"/>
              </a:rPr>
              <a:t> </a:t>
            </a:r>
            <a:br>
              <a:rPr lang="en-US" sz="900" dirty="0">
                <a:ea typeface="Noto Sans CJK SC" pitchFamily="2"/>
                <a:cs typeface="Lohit Devanagari" pitchFamily="2"/>
              </a:rPr>
            </a:br>
            <a:r>
              <a:rPr lang="en-US" sz="900" dirty="0">
                <a:ea typeface="Noto Sans CJK SC" pitchFamily="2"/>
                <a:cs typeface="Lohit Devanagari" pitchFamily="2"/>
              </a:rPr>
              <a:t>Generate </a:t>
            </a:r>
            <a:r>
              <a:rPr lang="en-US" sz="900" b="1" dirty="0">
                <a:ea typeface="Noto Sans CJK SC" pitchFamily="2"/>
                <a:cs typeface="Lohit Devanagari" pitchFamily="2"/>
              </a:rPr>
              <a:t>individual </a:t>
            </a:r>
            <a:r>
              <a:rPr lang="en-US" sz="900" b="1" dirty="0" smtClean="0">
                <a:ea typeface="Noto Sans CJK SC" pitchFamily="2"/>
                <a:cs typeface="Lohit Devanagari" pitchFamily="2"/>
              </a:rPr>
              <a:t>constraints (IC) </a:t>
            </a:r>
            <a:r>
              <a:rPr lang="en-US" sz="900" dirty="0">
                <a:ea typeface="Noto Sans CJK SC" pitchFamily="2"/>
                <a:cs typeface="Lohit Devanagari" pitchFamily="2"/>
              </a:rPr>
              <a:t>set based on individual preferences</a:t>
            </a:r>
            <a:endParaRPr lang="en-US" sz="900" i="1" dirty="0">
              <a:ea typeface="Noto Sans CJK SC" pitchFamily="2"/>
              <a:cs typeface="Lohit Devanagari" pitchFamily="2"/>
            </a:endParaRPr>
          </a:p>
        </p:txBody>
      </p:sp>
      <p:sp>
        <p:nvSpPr>
          <p:cNvPr id="74" name="Rectangle 73"/>
          <p:cNvSpPr/>
          <p:nvPr/>
        </p:nvSpPr>
        <p:spPr>
          <a:xfrm>
            <a:off x="8247623" y="3248790"/>
            <a:ext cx="990924" cy="74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9" name="TextBox 88"/>
          <p:cNvSpPr txBox="1"/>
          <p:nvPr/>
        </p:nvSpPr>
        <p:spPr>
          <a:xfrm>
            <a:off x="4540585" y="1273641"/>
            <a:ext cx="1111086" cy="795239"/>
          </a:xfrm>
          <a:prstGeom prst="rect">
            <a:avLst/>
          </a:prstGeom>
          <a:noFill/>
          <a:ln>
            <a:noFill/>
          </a:ln>
        </p:spPr>
        <p:txBody>
          <a:bodyPr wrap="square" lIns="90000" tIns="45000" rIns="90000" bIns="45000" anchorCtr="0" compatLnSpc="0">
            <a:spAutoFit/>
          </a:bodyPr>
          <a:lstStyle/>
          <a:p>
            <a:pPr lvl="0" hangingPunct="0"/>
            <a:r>
              <a:rPr lang="en-US" sz="900" b="1" dirty="0">
                <a:ea typeface="Noto Sans CJK SC" pitchFamily="2"/>
                <a:cs typeface="Lohit Devanagari" pitchFamily="2"/>
              </a:rPr>
              <a:t>Phase 2.d</a:t>
            </a:r>
            <a:r>
              <a:rPr lang="en-US" sz="900" dirty="0">
                <a:ea typeface="Noto Sans CJK SC" pitchFamily="2"/>
                <a:cs typeface="Lohit Devanagari" pitchFamily="2"/>
              </a:rPr>
              <a:t> </a:t>
            </a:r>
            <a:br>
              <a:rPr lang="en-US" sz="900" dirty="0">
                <a:ea typeface="Noto Sans CJK SC" pitchFamily="2"/>
                <a:cs typeface="Lohit Devanagari" pitchFamily="2"/>
              </a:rPr>
            </a:br>
            <a:r>
              <a:rPr lang="en-US" sz="900" dirty="0">
                <a:ea typeface="Noto Sans CJK SC" pitchFamily="2"/>
                <a:cs typeface="Lohit Devanagari" pitchFamily="2"/>
              </a:rPr>
              <a:t>Generate </a:t>
            </a:r>
            <a:r>
              <a:rPr lang="en-US" sz="900" b="1" dirty="0">
                <a:ea typeface="Noto Sans CJK SC" pitchFamily="2"/>
                <a:cs typeface="Lohit Devanagari" pitchFamily="2"/>
              </a:rPr>
              <a:t>individual </a:t>
            </a:r>
            <a:r>
              <a:rPr lang="en-US" sz="900" b="1" dirty="0" smtClean="0">
                <a:ea typeface="Noto Sans CJK SC" pitchFamily="2"/>
                <a:cs typeface="Lohit Devanagari" pitchFamily="2"/>
              </a:rPr>
              <a:t>constraints (IC) </a:t>
            </a:r>
            <a:r>
              <a:rPr lang="en-US" sz="900" dirty="0">
                <a:ea typeface="Noto Sans CJK SC" pitchFamily="2"/>
                <a:cs typeface="Lohit Devanagari" pitchFamily="2"/>
              </a:rPr>
              <a:t>set based on individual preferences</a:t>
            </a:r>
            <a:endParaRPr lang="en-US" sz="900" i="1" dirty="0">
              <a:ea typeface="Noto Sans CJK SC" pitchFamily="2"/>
              <a:cs typeface="Lohit Devanagari" pitchFamily="2"/>
            </a:endParaRPr>
          </a:p>
        </p:txBody>
      </p:sp>
      <p:sp>
        <p:nvSpPr>
          <p:cNvPr id="90" name="Rectangle 89"/>
          <p:cNvSpPr/>
          <p:nvPr/>
        </p:nvSpPr>
        <p:spPr>
          <a:xfrm>
            <a:off x="4582043" y="1319634"/>
            <a:ext cx="990924" cy="731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1" name="TextBox 90"/>
          <p:cNvSpPr txBox="1"/>
          <p:nvPr/>
        </p:nvSpPr>
        <p:spPr>
          <a:xfrm>
            <a:off x="6155213" y="1574484"/>
            <a:ext cx="946284"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2.e.m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b="0" i="0" u="none" strike="noStrike" kern="1200" cap="none" dirty="0" smtClean="0">
                <a:ln>
                  <a:noFill/>
                </a:ln>
                <a:ea typeface="Noto Sans CJK SC" pitchFamily="2"/>
                <a:cs typeface="Lohit Devanagari" pitchFamily="2"/>
              </a:rPr>
              <a:t>IC </a:t>
            </a: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92" name="Rectangle 91"/>
          <p:cNvSpPr/>
          <p:nvPr/>
        </p:nvSpPr>
        <p:spPr>
          <a:xfrm>
            <a:off x="6206035" y="1629539"/>
            <a:ext cx="871845" cy="1068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3" name="Freeform 92"/>
          <p:cNvSpPr/>
          <p:nvPr/>
        </p:nvSpPr>
        <p:spPr>
          <a:xfrm>
            <a:off x="6255206" y="2191942"/>
            <a:ext cx="768824" cy="4662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7" name="TextBox 96"/>
          <p:cNvSpPr txBox="1"/>
          <p:nvPr/>
        </p:nvSpPr>
        <p:spPr>
          <a:xfrm>
            <a:off x="6182984" y="2144716"/>
            <a:ext cx="935948" cy="513495"/>
          </a:xfrm>
          <a:prstGeom prst="rect">
            <a:avLst/>
          </a:prstGeom>
          <a:noFill/>
          <a:ln>
            <a:noFill/>
          </a:ln>
        </p:spPr>
        <p:txBody>
          <a:bodyPr wrap="square" lIns="90000" tIns="45000" rIns="90000" bIns="45000" anchorCtr="0" compatLnSpc="0">
            <a:spAutoFit/>
          </a:bodyPr>
          <a:lstStyle/>
          <a:p>
            <a:pPr lvl="0" hangingPunct="0"/>
            <a:r>
              <a:rPr lang="en-US" sz="900" b="1" u="sng" dirty="0">
                <a:ea typeface="Noto Sans CJK SC" pitchFamily="2"/>
                <a:cs typeface="Lohit Devanagari" pitchFamily="2"/>
              </a:rPr>
              <a:t>Info package</a:t>
            </a:r>
            <a:r>
              <a:rPr lang="en-US" sz="900" dirty="0">
                <a:ea typeface="Noto Sans CJK SC" pitchFamily="2"/>
                <a:cs typeface="Lohit Devanagari" pitchFamily="2"/>
              </a:rPr>
              <a:t>  </a:t>
            </a:r>
          </a:p>
          <a:p>
            <a:pPr lvl="0" hangingPunct="0"/>
            <a:r>
              <a:rPr lang="en-US" sz="900" dirty="0"/>
              <a:t>Individual constraints</a:t>
            </a:r>
            <a:endParaRPr lang="en-US" sz="900" dirty="0">
              <a:ea typeface="Noto Sans CJK SC" pitchFamily="2"/>
              <a:cs typeface="Lohit Devanagari" pitchFamily="2"/>
            </a:endParaRPr>
          </a:p>
        </p:txBody>
      </p:sp>
    </p:spTree>
    <p:extLst>
      <p:ext uri="{BB962C8B-B14F-4D97-AF65-F5344CB8AC3E}">
        <p14:creationId xmlns:p14="http://schemas.microsoft.com/office/powerpoint/2010/main" val="303223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11</a:t>
            </a:fld>
            <a:endParaRPr lang="en-US"/>
          </a:p>
        </p:txBody>
      </p:sp>
      <p:sp>
        <p:nvSpPr>
          <p:cNvPr id="3" name="Title 2"/>
          <p:cNvSpPr txBox="1">
            <a:spLocks noGrp="1"/>
          </p:cNvSpPr>
          <p:nvPr>
            <p:ph type="title" idx="4294967295"/>
          </p:nvPr>
        </p:nvSpPr>
        <p:spPr>
          <a:xfrm>
            <a:off x="344343" y="33226"/>
            <a:ext cx="9071640" cy="41838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a:latin typeface="+mn-lt"/>
              </a:rPr>
              <a:t>Agents </a:t>
            </a:r>
            <a:r>
              <a:rPr lang="en-US" sz="1600" dirty="0" smtClean="0">
                <a:latin typeface="+mn-lt"/>
              </a:rPr>
              <a:t>find solution</a:t>
            </a:r>
            <a:endParaRPr lang="en-US" sz="1600" dirty="0">
              <a:latin typeface="+mn-lt"/>
            </a:endParaRPr>
          </a:p>
        </p:txBody>
      </p:sp>
      <p:cxnSp>
        <p:nvCxnSpPr>
          <p:cNvPr id="11" name="Elbow Connector 10"/>
          <p:cNvCxnSpPr>
            <a:stCxn id="34" idx="3"/>
            <a:endCxn id="39" idx="0"/>
          </p:cNvCxnSpPr>
          <p:nvPr/>
        </p:nvCxnSpPr>
        <p:spPr>
          <a:xfrm rot="10800000" flipV="1">
            <a:off x="655573" y="882257"/>
            <a:ext cx="3272181" cy="1446396"/>
          </a:xfrm>
          <a:prstGeom prst="bentConnector2">
            <a:avLst/>
          </a:prstGeom>
          <a:noFill/>
          <a:ln w="0">
            <a:solidFill>
              <a:srgbClr val="000000"/>
            </a:solidFill>
            <a:prstDash val="solid"/>
            <a:tailEnd type="arrow"/>
          </a:ln>
        </p:spPr>
      </p:cxnSp>
      <p:cxnSp>
        <p:nvCxnSpPr>
          <p:cNvPr id="18" name="Elbow Connector 17"/>
          <p:cNvCxnSpPr>
            <a:stCxn id="34" idx="1"/>
            <a:endCxn id="42" idx="0"/>
          </p:cNvCxnSpPr>
          <p:nvPr/>
        </p:nvCxnSpPr>
        <p:spPr>
          <a:xfrm>
            <a:off x="4944636" y="882257"/>
            <a:ext cx="3724857" cy="1446396"/>
          </a:xfrm>
          <a:prstGeom prst="bentConnector2">
            <a:avLst/>
          </a:prstGeom>
          <a:noFill/>
          <a:ln w="0">
            <a:solidFill>
              <a:srgbClr val="000000"/>
            </a:solidFill>
            <a:prstDash val="solid"/>
            <a:tailEnd type="arrow"/>
          </a:ln>
        </p:spPr>
      </p:cxnSp>
      <p:sp>
        <p:nvSpPr>
          <p:cNvPr id="20" name="TextBox 19"/>
          <p:cNvSpPr txBox="1"/>
          <p:nvPr/>
        </p:nvSpPr>
        <p:spPr>
          <a:xfrm>
            <a:off x="8832715" y="4054654"/>
            <a:ext cx="957996" cy="513495"/>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3.b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3.d –</a:t>
            </a:r>
            <a:r>
              <a:rPr lang="en-US" sz="900" b="1" dirty="0" smtClean="0">
                <a:ea typeface="Noto Sans CJK SC" pitchFamily="2"/>
                <a:cs typeface="Lohit Devanagari" pitchFamily="2"/>
              </a:rPr>
              <a:t> m</a:t>
            </a:r>
          </a:p>
        </p:txBody>
      </p:sp>
      <p:sp>
        <p:nvSpPr>
          <p:cNvPr id="34" name="Freeform 33"/>
          <p:cNvSpPr/>
          <p:nvPr/>
        </p:nvSpPr>
        <p:spPr>
          <a:xfrm>
            <a:off x="3927753" y="64168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148176" y="53882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3992512" y="100280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149376"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369799"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14135"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163297"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383720"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28056"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3080426" y="168614"/>
            <a:ext cx="706876" cy="487068"/>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Collected </a:t>
            </a:r>
            <a:r>
              <a:rPr lang="en-US" sz="900" dirty="0" smtClean="0">
                <a:ea typeface="Noto Sans CJK SC" pitchFamily="2"/>
                <a:cs typeface="Lohit Devanagari" pitchFamily="2"/>
              </a:rPr>
              <a:t>ML</a:t>
            </a:r>
            <a:r>
              <a:rPr lang="en-US" sz="900" dirty="0">
                <a:ea typeface="Noto Sans CJK SC" pitchFamily="2"/>
                <a:cs typeface="Lohit Devanagari" pitchFamily="2"/>
              </a:rPr>
              <a:t/>
            </a:r>
            <a:br>
              <a:rPr lang="en-US" sz="900" dirty="0">
                <a:ea typeface="Noto Sans CJK SC" pitchFamily="2"/>
                <a:cs typeface="Lohit Devanagari" pitchFamily="2"/>
              </a:rPr>
            </a:br>
            <a:r>
              <a:rPr lang="en-US" sz="900" dirty="0" smtClean="0">
                <a:ea typeface="Noto Sans CJK SC" pitchFamily="2"/>
                <a:cs typeface="Lohit Devanagari" pitchFamily="2"/>
              </a:rPr>
              <a:t>and CL from </a:t>
            </a:r>
            <a:br>
              <a:rPr lang="en-US" sz="900" dirty="0" smtClean="0">
                <a:ea typeface="Noto Sans CJK SC" pitchFamily="2"/>
                <a:cs typeface="Lohit Devanagari" pitchFamily="2"/>
              </a:rPr>
            </a:br>
            <a:r>
              <a:rPr lang="en-US" sz="900" dirty="0" smtClean="0">
                <a:ea typeface="Noto Sans CJK SC" pitchFamily="2"/>
                <a:cs typeface="Lohit Devanagari" pitchFamily="2"/>
              </a:rPr>
              <a:t>all agents</a:t>
            </a:r>
          </a:p>
        </p:txBody>
      </p:sp>
      <p:sp>
        <p:nvSpPr>
          <p:cNvPr id="58" name="TextBox 57"/>
          <p:cNvSpPr txBox="1"/>
          <p:nvPr/>
        </p:nvSpPr>
        <p:spPr>
          <a:xfrm>
            <a:off x="695195" y="910063"/>
            <a:ext cx="1098133"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a:t>
            </a:r>
            <a:r>
              <a:rPr lang="en-US" sz="900" b="1" i="0" u="none" strike="noStrike" kern="1200" cap="none" dirty="0" smtClean="0">
                <a:ln>
                  <a:noFill/>
                </a:ln>
                <a:ea typeface="Noto Sans CJK SC" pitchFamily="2"/>
                <a:cs typeface="Lohit Devanagari" pitchFamily="2"/>
              </a:rPr>
              <a:t>FC</a:t>
            </a:r>
            <a:r>
              <a:rPr lang="en-US" sz="900" b="0" i="0" u="none" strike="noStrike" kern="1200" cap="none" dirty="0" smtClean="0">
                <a:ln>
                  <a:noFill/>
                </a:ln>
                <a:ea typeface="Noto Sans CJK SC" pitchFamily="2"/>
                <a:cs typeface="Lohit Devanagari" pitchFamily="2"/>
              </a:rPr>
              <a:t> to </a:t>
            </a: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695195" y="929823"/>
            <a:ext cx="990924" cy="572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8959757" y="1364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180180" y="1261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24516" y="1725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32715" y="844804"/>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participating in the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sp>
        <p:nvSpPr>
          <p:cNvPr id="125" name="TextBox 124"/>
          <p:cNvSpPr txBox="1"/>
          <p:nvPr/>
        </p:nvSpPr>
        <p:spPr>
          <a:xfrm>
            <a:off x="3271459" y="1237073"/>
            <a:ext cx="1086724" cy="795239"/>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3.a</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Build the complete </a:t>
            </a:r>
            <a:r>
              <a:rPr lang="en-US" sz="900" i="0" u="none" strike="noStrike" kern="1200" cap="none" dirty="0" smtClean="0">
                <a:ln>
                  <a:noFill/>
                </a:ln>
                <a:ea typeface="Noto Sans CJK SC" pitchFamily="2"/>
                <a:cs typeface="Lohit Devanagari" pitchFamily="2"/>
              </a:rPr>
              <a:t>constraints</a:t>
            </a:r>
            <a:r>
              <a:rPr lang="en-US" sz="900" b="0" i="0" u="none" strike="noStrike" kern="1200" cap="none" dirty="0" smtClean="0">
                <a:ln>
                  <a:noFill/>
                </a:ln>
                <a:ea typeface="Noto Sans CJK SC" pitchFamily="2"/>
                <a:cs typeface="Lohit Devanagari" pitchFamily="2"/>
              </a:rPr>
              <a:t> and refine to get </a:t>
            </a:r>
            <a:r>
              <a:rPr lang="en-US" sz="900" b="0" i="1" u="none" strike="noStrike" kern="1200" cap="none" dirty="0" smtClean="0">
                <a:ln>
                  <a:noFill/>
                </a:ln>
                <a:ea typeface="Noto Sans CJK SC" pitchFamily="2"/>
                <a:cs typeface="Lohit Devanagari" pitchFamily="2"/>
              </a:rPr>
              <a:t>final constraints </a:t>
            </a:r>
            <a:r>
              <a:rPr lang="en-US" sz="900" b="0" i="0" u="none" strike="noStrike" kern="1200" cap="none" dirty="0" smtClean="0">
                <a:ln>
                  <a:noFill/>
                </a:ln>
                <a:ea typeface="Noto Sans CJK SC" pitchFamily="2"/>
                <a:cs typeface="Lohit Devanagari" pitchFamily="2"/>
              </a:rPr>
              <a:t>(</a:t>
            </a:r>
            <a:r>
              <a:rPr lang="en-US" sz="900" b="1" i="0" u="none" strike="noStrike" kern="1200" cap="none" dirty="0" smtClean="0">
                <a:ln>
                  <a:noFill/>
                </a:ln>
                <a:ea typeface="Noto Sans CJK SC" pitchFamily="2"/>
                <a:cs typeface="Lohit Devanagari" pitchFamily="2"/>
              </a:rPr>
              <a:t>FC</a:t>
            </a:r>
            <a:r>
              <a:rPr lang="en-US" sz="900" b="0" i="0" u="none" strike="noStrike" kern="1200" cap="none" dirty="0" smtClean="0">
                <a:ln>
                  <a:noFill/>
                </a:ln>
                <a:ea typeface="Noto Sans CJK SC" pitchFamily="2"/>
                <a:cs typeface="Lohit Devanagari" pitchFamily="2"/>
              </a:rPr>
              <a:t>) set</a:t>
            </a:r>
            <a:endParaRPr lang="en-US" sz="900" b="0" i="1" u="none" strike="noStrike" kern="1200" cap="none" dirty="0">
              <a:ln>
                <a:noFill/>
              </a:ln>
              <a:ea typeface="Noto Sans CJK SC" pitchFamily="2"/>
              <a:cs typeface="Lohit Devanagari" pitchFamily="2"/>
            </a:endParaRPr>
          </a:p>
        </p:txBody>
      </p:sp>
      <p:sp>
        <p:nvSpPr>
          <p:cNvPr id="126" name="Rectangle 125"/>
          <p:cNvSpPr/>
          <p:nvPr/>
        </p:nvSpPr>
        <p:spPr>
          <a:xfrm>
            <a:off x="3271458" y="1256833"/>
            <a:ext cx="990924" cy="772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66" name="Elbow Connector 165"/>
          <p:cNvCxnSpPr>
            <a:stCxn id="36" idx="1"/>
            <a:endCxn id="41" idx="3"/>
          </p:cNvCxnSpPr>
          <p:nvPr/>
        </p:nvCxnSpPr>
        <p:spPr>
          <a:xfrm>
            <a:off x="4719721" y="623244"/>
            <a:ext cx="3443576" cy="2048842"/>
          </a:xfrm>
          <a:prstGeom prst="bentConnector3">
            <a:avLst>
              <a:gd name="adj1" fmla="val 46422"/>
            </a:avLst>
          </a:prstGeom>
          <a:noFill/>
          <a:ln w="0">
            <a:solidFill>
              <a:srgbClr val="000000"/>
            </a:solidFill>
            <a:prstDash val="solid"/>
            <a:tailEnd type="arrow"/>
          </a:ln>
        </p:spPr>
      </p:cxnSp>
      <p:cxnSp>
        <p:nvCxnSpPr>
          <p:cNvPr id="179" name="Elbow Connector 178"/>
          <p:cNvCxnSpPr>
            <a:stCxn id="36" idx="3"/>
            <a:endCxn id="38" idx="1"/>
          </p:cNvCxnSpPr>
          <p:nvPr/>
        </p:nvCxnSpPr>
        <p:spPr>
          <a:xfrm rot="10800000" flipV="1">
            <a:off x="1166260" y="623244"/>
            <a:ext cx="2981917" cy="2048842"/>
          </a:xfrm>
          <a:prstGeom prst="bentConnector3">
            <a:avLst>
              <a:gd name="adj1" fmla="val 50000"/>
            </a:avLst>
          </a:prstGeom>
          <a:noFill/>
          <a:ln w="0">
            <a:solidFill>
              <a:srgbClr val="000000"/>
            </a:solidFill>
            <a:prstDash val="solid"/>
            <a:tailEnd type="arrow"/>
          </a:ln>
        </p:spPr>
      </p:cxnSp>
      <p:sp>
        <p:nvSpPr>
          <p:cNvPr id="182" name="TextBox 181"/>
          <p:cNvSpPr txBox="1"/>
          <p:nvPr/>
        </p:nvSpPr>
        <p:spPr>
          <a:xfrm>
            <a:off x="1709664"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183" name="Rectangle 182"/>
          <p:cNvSpPr/>
          <p:nvPr/>
        </p:nvSpPr>
        <p:spPr>
          <a:xfrm>
            <a:off x="1709663"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5" name="TextBox 184"/>
          <p:cNvSpPr txBox="1"/>
          <p:nvPr/>
        </p:nvSpPr>
        <p:spPr>
          <a:xfrm>
            <a:off x="149375" y="4045900"/>
            <a:ext cx="8683339" cy="1343017"/>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lvl="0" algn="just" hangingPunct="0"/>
            <a:r>
              <a:rPr lang="en-US" sz="1000" b="1" dirty="0" smtClean="0">
                <a:ea typeface="Noto Sans CJK SC" pitchFamily="2"/>
                <a:cs typeface="Lohit Devanagari" pitchFamily="2"/>
              </a:rPr>
              <a:t>Phase 3.a.</a:t>
            </a:r>
            <a:r>
              <a:rPr lang="en-US" sz="1000" dirty="0" smtClean="0">
                <a:ea typeface="Noto Sans CJK SC" pitchFamily="2"/>
                <a:cs typeface="Lohit Devanagari" pitchFamily="2"/>
              </a:rPr>
              <a:t> Dedicated agent builds the </a:t>
            </a:r>
            <a:r>
              <a:rPr lang="en-US" sz="1000" dirty="0" smtClean="0">
                <a:solidFill>
                  <a:srgbClr val="FF0000"/>
                </a:solidFill>
                <a:ea typeface="Noto Sans CJK SC" pitchFamily="2"/>
                <a:cs typeface="Lohit Devanagari" pitchFamily="2"/>
              </a:rPr>
              <a:t>complete constraints</a:t>
            </a:r>
            <a:r>
              <a:rPr lang="en-US" sz="1000" b="1" dirty="0" smtClean="0">
                <a:solidFill>
                  <a:srgbClr val="FF0000"/>
                </a:solidFill>
                <a:ea typeface="Noto Sans CJK SC" pitchFamily="2"/>
                <a:cs typeface="Lohit Devanagari" pitchFamily="2"/>
              </a:rPr>
              <a:t> </a:t>
            </a:r>
            <a:r>
              <a:rPr lang="en-US" sz="1000" dirty="0" smtClean="0">
                <a:solidFill>
                  <a:srgbClr val="FF0000"/>
                </a:solidFill>
                <a:ea typeface="Noto Sans CJK SC" pitchFamily="2"/>
                <a:cs typeface="Lohit Devanagari" pitchFamily="2"/>
              </a:rPr>
              <a:t>set by combining all individual IC sets which are collected from agents. Then it refines the complete constraints set and get Final Constraints (</a:t>
            </a:r>
            <a:r>
              <a:rPr lang="en-US" sz="1000" b="1" dirty="0" smtClean="0">
                <a:solidFill>
                  <a:srgbClr val="FF0000"/>
                </a:solidFill>
                <a:ea typeface="Noto Sans CJK SC" pitchFamily="2"/>
                <a:cs typeface="Lohit Devanagari" pitchFamily="2"/>
              </a:rPr>
              <a:t>FC</a:t>
            </a:r>
            <a:r>
              <a:rPr lang="en-US" sz="1000" dirty="0" smtClean="0">
                <a:solidFill>
                  <a:srgbClr val="FF0000"/>
                </a:solidFill>
                <a:ea typeface="Noto Sans CJK SC" pitchFamily="2"/>
                <a:cs typeface="Lohit Devanagari" pitchFamily="2"/>
              </a:rPr>
              <a:t>) set. Detailed info is given in the last slides. </a:t>
            </a:r>
            <a:endParaRPr lang="en-US" sz="1000" dirty="0" smtClean="0">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3.b</a:t>
            </a:r>
            <a:r>
              <a:rPr lang="en-US" sz="1000" b="0" u="none" strike="noStrike" kern="1200" cap="none" dirty="0" smtClean="0">
                <a:ln>
                  <a:noFill/>
                </a:ln>
                <a:ea typeface="Noto Sans CJK SC" pitchFamily="2"/>
                <a:cs typeface="Lohit Devanagari" pitchFamily="2"/>
              </a:rPr>
              <a:t>. (Optional) Broadcast the </a:t>
            </a:r>
            <a:r>
              <a:rPr lang="en-US" sz="1000" b="0" u="none" strike="noStrike" kern="1200" cap="none" dirty="0" smtClean="0">
                <a:ln>
                  <a:noFill/>
                </a:ln>
                <a:solidFill>
                  <a:srgbClr val="FF0000"/>
                </a:solidFill>
                <a:ea typeface="Noto Sans CJK SC" pitchFamily="2"/>
                <a:cs typeface="Lohit Devanagari" pitchFamily="2"/>
              </a:rPr>
              <a:t>FC </a:t>
            </a:r>
            <a:r>
              <a:rPr lang="en-US" sz="1000" b="0" u="none" strike="noStrike" kern="1200" cap="none" dirty="0" smtClean="0">
                <a:ln>
                  <a:noFill/>
                </a:ln>
                <a:ea typeface="Noto Sans CJK SC" pitchFamily="2"/>
                <a:cs typeface="Lohit Devanagari" pitchFamily="2"/>
              </a:rPr>
              <a:t>to other agents such that they can solve the problem in case </a:t>
            </a:r>
            <a:r>
              <a:rPr lang="en-US" sz="1000" b="0" i="1" u="none" strike="noStrike" kern="1200" cap="none" dirty="0" smtClean="0">
                <a:ln>
                  <a:noFill/>
                </a:ln>
                <a:ea typeface="Noto Sans CJK SC" pitchFamily="2"/>
                <a:cs typeface="Lohit Devanagari" pitchFamily="2"/>
              </a:rPr>
              <a:t>dedicated agent</a:t>
            </a:r>
            <a:r>
              <a:rPr lang="en-US" sz="1000" b="0" u="none" strike="noStrike" kern="1200" cap="none" dirty="0" smtClean="0">
                <a:ln>
                  <a:noFill/>
                </a:ln>
                <a:ea typeface="Noto Sans CJK SC" pitchFamily="2"/>
                <a:cs typeface="Lohit Devanagari" pitchFamily="2"/>
              </a:rPr>
              <a:t> is accidentally killed. In this case, WPM signals another agent</a:t>
            </a:r>
            <a:r>
              <a:rPr lang="en-US" sz="1000" dirty="0" smtClean="0">
                <a:ea typeface="Noto Sans CJK SC" pitchFamily="2"/>
                <a:cs typeface="Lohit Devanagari" pitchFamily="2"/>
              </a:rPr>
              <a:t> </a:t>
            </a:r>
            <a:r>
              <a:rPr lang="en-US" sz="1000" b="0" u="none" strike="noStrike" kern="1200" cap="none" dirty="0" smtClean="0">
                <a:ln>
                  <a:noFill/>
                </a:ln>
                <a:ea typeface="Noto Sans CJK SC" pitchFamily="2"/>
                <a:cs typeface="Lohit Devanagari" pitchFamily="2"/>
              </a:rPr>
              <a:t>to become the dedicated agent who must approve that it has the complete ML and CL. Otherwise, it requests all agents to start from </a:t>
            </a:r>
            <a:r>
              <a:rPr lang="en-US" sz="1000" b="1" u="none" strike="noStrike" kern="1200" cap="none" dirty="0" smtClean="0">
                <a:ln>
                  <a:noFill/>
                </a:ln>
                <a:ea typeface="Noto Sans CJK SC" pitchFamily="2"/>
                <a:cs typeface="Lohit Devanagari" pitchFamily="2"/>
              </a:rPr>
              <a:t>phase 2.d</a:t>
            </a:r>
            <a:r>
              <a:rPr lang="en-US" sz="1000" dirty="0">
                <a:ea typeface="Noto Sans CJK SC" pitchFamily="2"/>
                <a:cs typeface="Lohit Devanagari" pitchFamily="2"/>
              </a:rPr>
              <a:t> </a:t>
            </a:r>
            <a:r>
              <a:rPr lang="en-US" sz="1000" dirty="0" smtClean="0">
                <a:ea typeface="Noto Sans CJK SC" pitchFamily="2"/>
                <a:cs typeface="Lohit Devanagari" pitchFamily="2"/>
              </a:rPr>
              <a:t>again. </a:t>
            </a: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3.c</a:t>
            </a:r>
            <a:r>
              <a:rPr lang="en-US" sz="1000" b="0" u="none" strike="noStrike" kern="1200" cap="none" dirty="0" smtClean="0">
                <a:ln>
                  <a:noFill/>
                </a:ln>
                <a:ea typeface="Noto Sans CJK SC" pitchFamily="2"/>
                <a:cs typeface="Lohit Devanagari" pitchFamily="2"/>
              </a:rPr>
              <a:t>. Since dedicated agent has all the necessary info, it solves the LCC problem by </a:t>
            </a:r>
            <a:r>
              <a:rPr lang="en-US" sz="1000" b="0" u="none" strike="noStrike" kern="1200" cap="none" dirty="0" smtClean="0">
                <a:ln>
                  <a:noFill/>
                </a:ln>
                <a:solidFill>
                  <a:srgbClr val="FF0000"/>
                </a:solidFill>
                <a:ea typeface="Noto Sans CJK SC" pitchFamily="2"/>
                <a:cs typeface="Lohit Devanagari" pitchFamily="2"/>
              </a:rPr>
              <a:t>running </a:t>
            </a:r>
            <a:r>
              <a:rPr lang="en-US" sz="1000" b="1" u="none" strike="noStrike" kern="1200" cap="none" dirty="0" smtClean="0">
                <a:ln>
                  <a:noFill/>
                </a:ln>
                <a:solidFill>
                  <a:srgbClr val="FF0000"/>
                </a:solidFill>
                <a:ea typeface="Noto Sans CJK SC" pitchFamily="2"/>
                <a:cs typeface="Lohit Devanagari" pitchFamily="2"/>
              </a:rPr>
              <a:t>SCOP-</a:t>
            </a:r>
            <a:r>
              <a:rPr lang="en-US" sz="1000" b="1" u="none" strike="noStrike" kern="1200" cap="none" dirty="0" err="1" smtClean="0">
                <a:ln>
                  <a:noFill/>
                </a:ln>
                <a:solidFill>
                  <a:srgbClr val="FF0000"/>
                </a:solidFill>
                <a:ea typeface="Noto Sans CJK SC" pitchFamily="2"/>
                <a:cs typeface="Lohit Devanagari" pitchFamily="2"/>
              </a:rPr>
              <a:t>KMeans</a:t>
            </a:r>
            <a:r>
              <a:rPr lang="en-US" sz="1000" b="1" u="none" strike="noStrike" kern="1200" cap="none" dirty="0" smtClean="0">
                <a:ln>
                  <a:noFill/>
                </a:ln>
                <a:solidFill>
                  <a:srgbClr val="FF0000"/>
                </a:solidFill>
                <a:ea typeface="Noto Sans CJK SC" pitchFamily="2"/>
                <a:cs typeface="Lohit Devanagari" pitchFamily="2"/>
              </a:rPr>
              <a:t> </a:t>
            </a:r>
            <a:r>
              <a:rPr lang="en-US" sz="1000" b="0" u="none" strike="noStrike" kern="1200" cap="none" dirty="0" smtClean="0">
                <a:ln>
                  <a:noFill/>
                </a:ln>
                <a:solidFill>
                  <a:srgbClr val="FF0000"/>
                </a:solidFill>
                <a:ea typeface="Noto Sans CJK SC" pitchFamily="2"/>
                <a:cs typeface="Lohit Devanagari" pitchFamily="2"/>
              </a:rPr>
              <a:t>algorithm (in the last slides)</a:t>
            </a:r>
            <a:r>
              <a:rPr lang="en-US" sz="1000" b="0" u="none" strike="noStrike" kern="1200" cap="none" dirty="0" smtClean="0">
                <a:ln>
                  <a:noFill/>
                </a:ln>
                <a:ea typeface="Noto Sans CJK SC" pitchFamily="2"/>
                <a:cs typeface="Lohit Devanagari" pitchFamily="2"/>
              </a:rPr>
              <a:t> and finds a result. </a:t>
            </a:r>
          </a:p>
          <a:p>
            <a:pPr marL="0" marR="0" lvl="0" indent="0" algn="just" hangingPunct="0">
              <a:lnSpc>
                <a:spcPct val="100000"/>
              </a:lnSpc>
              <a:spcBef>
                <a:spcPts val="0"/>
              </a:spcBef>
              <a:spcAft>
                <a:spcPts val="0"/>
              </a:spcAft>
              <a:buNone/>
              <a:tabLst/>
            </a:pPr>
            <a:r>
              <a:rPr lang="en-US" sz="1000" b="1" dirty="0" smtClean="0">
                <a:ea typeface="Noto Sans CJK SC" pitchFamily="2"/>
                <a:cs typeface="Lohit Devanagari" pitchFamily="2"/>
              </a:rPr>
              <a:t>Phase 3.d</a:t>
            </a:r>
            <a:r>
              <a:rPr lang="en-US" sz="1000" dirty="0" smtClean="0">
                <a:ea typeface="Noto Sans CJK SC" pitchFamily="2"/>
                <a:cs typeface="Lohit Devanagari" pitchFamily="2"/>
              </a:rPr>
              <a:t>. Dedicated agent sends the result to all agents and WPM. (Optional) WPM might decide to request to kill the agents which were involved in the coordination process. </a:t>
            </a:r>
          </a:p>
        </p:txBody>
      </p:sp>
      <p:cxnSp>
        <p:nvCxnSpPr>
          <p:cNvPr id="97" name="Elbow Connector 96"/>
          <p:cNvCxnSpPr>
            <a:stCxn id="37" idx="2"/>
            <a:endCxn id="34" idx="1"/>
          </p:cNvCxnSpPr>
          <p:nvPr/>
        </p:nvCxnSpPr>
        <p:spPr>
          <a:xfrm rot="5400000" flipH="1" flipV="1">
            <a:off x="4529035" y="789560"/>
            <a:ext cx="322903" cy="508298"/>
          </a:xfrm>
          <a:prstGeom prst="bentConnector4">
            <a:avLst>
              <a:gd name="adj1" fmla="val -209375"/>
              <a:gd name="adj2" fmla="val 250869"/>
            </a:avLst>
          </a:prstGeom>
          <a:noFill/>
          <a:ln w="0">
            <a:solidFill>
              <a:srgbClr val="000000"/>
            </a:solidFill>
            <a:prstDash val="solid"/>
            <a:tailEnd type="arrow"/>
          </a:ln>
        </p:spPr>
      </p:cxnSp>
      <p:cxnSp>
        <p:nvCxnSpPr>
          <p:cNvPr id="98" name="Elbow Connector 97"/>
          <p:cNvCxnSpPr>
            <a:stCxn id="34" idx="3"/>
            <a:endCxn id="37" idx="2"/>
          </p:cNvCxnSpPr>
          <p:nvPr/>
        </p:nvCxnSpPr>
        <p:spPr>
          <a:xfrm rot="10800000" flipH="1" flipV="1">
            <a:off x="3927752" y="882256"/>
            <a:ext cx="508585" cy="322903"/>
          </a:xfrm>
          <a:prstGeom prst="bentConnector4">
            <a:avLst>
              <a:gd name="adj1" fmla="val -141858"/>
              <a:gd name="adj2" fmla="val 373639"/>
            </a:avLst>
          </a:prstGeom>
          <a:noFill/>
          <a:ln w="0">
            <a:solidFill>
              <a:srgbClr val="000000"/>
            </a:solidFill>
            <a:prstDash val="solid"/>
            <a:tailEnd type="arrow"/>
          </a:ln>
        </p:spPr>
      </p:cxnSp>
      <p:sp>
        <p:nvSpPr>
          <p:cNvPr id="103" name="TextBox 102"/>
          <p:cNvSpPr txBox="1"/>
          <p:nvPr/>
        </p:nvSpPr>
        <p:spPr>
          <a:xfrm>
            <a:off x="4559893" y="1240986"/>
            <a:ext cx="1281187"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Since all necessary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info is collected, run the </a:t>
            </a:r>
            <a:r>
              <a:rPr lang="en-US" sz="900" b="1" i="0" u="none" strike="noStrike" kern="1200" cap="none" dirty="0" smtClean="0">
                <a:ln>
                  <a:noFill/>
                </a:ln>
                <a:ea typeface="Noto Sans CJK SC" pitchFamily="2"/>
                <a:cs typeface="Lohit Devanagari" pitchFamily="2"/>
              </a:rPr>
              <a:t>SCOP-</a:t>
            </a:r>
            <a:r>
              <a:rPr lang="en-US" sz="900" b="1" i="0" u="none" strike="noStrike" kern="1200" cap="none" dirty="0" err="1" smtClean="0">
                <a:ln>
                  <a:noFill/>
                </a:ln>
                <a:ea typeface="Noto Sans CJK SC" pitchFamily="2"/>
                <a:cs typeface="Lohit Devanagari" pitchFamily="2"/>
              </a:rPr>
              <a:t>Kmeans</a:t>
            </a:r>
            <a:endParaRPr lang="en-US" sz="900" b="1" i="1" u="none" strike="noStrike" kern="1200" cap="none" dirty="0">
              <a:ln>
                <a:noFill/>
              </a:ln>
              <a:ea typeface="Noto Sans CJK SC" pitchFamily="2"/>
              <a:cs typeface="Lohit Devanagari" pitchFamily="2"/>
            </a:endParaRPr>
          </a:p>
        </p:txBody>
      </p:sp>
      <p:sp>
        <p:nvSpPr>
          <p:cNvPr id="104" name="Rectangle 103"/>
          <p:cNvSpPr/>
          <p:nvPr/>
        </p:nvSpPr>
        <p:spPr>
          <a:xfrm>
            <a:off x="4559892" y="1260746"/>
            <a:ext cx="1066416" cy="58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4" name="TextBox 113"/>
          <p:cNvSpPr txBox="1"/>
          <p:nvPr/>
        </p:nvSpPr>
        <p:spPr>
          <a:xfrm>
            <a:off x="6399579"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115" name="Rectangle 114"/>
          <p:cNvSpPr/>
          <p:nvPr/>
        </p:nvSpPr>
        <p:spPr>
          <a:xfrm>
            <a:off x="6399578"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7" name="Freeform 116"/>
          <p:cNvSpPr/>
          <p:nvPr/>
        </p:nvSpPr>
        <p:spPr>
          <a:xfrm>
            <a:off x="3866761" y="3125734"/>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8" name="Freeform 117"/>
          <p:cNvSpPr/>
          <p:nvPr/>
        </p:nvSpPr>
        <p:spPr>
          <a:xfrm>
            <a:off x="4187407" y="3034474"/>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119" name="Freeform 118"/>
          <p:cNvSpPr/>
          <p:nvPr/>
        </p:nvSpPr>
        <p:spPr>
          <a:xfrm>
            <a:off x="4358183" y="3230693"/>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120" name="Freeform 119"/>
          <p:cNvSpPr/>
          <p:nvPr/>
        </p:nvSpPr>
        <p:spPr>
          <a:xfrm>
            <a:off x="3907879" y="3784894"/>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122" name="Elbow Connector 121"/>
          <p:cNvCxnSpPr>
            <a:stCxn id="37" idx="2"/>
            <a:endCxn id="118" idx="0"/>
          </p:cNvCxnSpPr>
          <p:nvPr/>
        </p:nvCxnSpPr>
        <p:spPr>
          <a:xfrm rot="5400000">
            <a:off x="3519433" y="2117569"/>
            <a:ext cx="1829314" cy="4496"/>
          </a:xfrm>
          <a:prstGeom prst="bentConnector3">
            <a:avLst>
              <a:gd name="adj1" fmla="val 50000"/>
            </a:avLst>
          </a:prstGeom>
          <a:noFill/>
          <a:ln w="0">
            <a:solidFill>
              <a:srgbClr val="000000"/>
            </a:solidFill>
            <a:prstDash val="solid"/>
            <a:tailEnd type="arrow"/>
          </a:ln>
        </p:spPr>
      </p:cxnSp>
      <p:sp>
        <p:nvSpPr>
          <p:cNvPr id="130" name="TextBox 129"/>
          <p:cNvSpPr txBox="1"/>
          <p:nvPr/>
        </p:nvSpPr>
        <p:spPr>
          <a:xfrm>
            <a:off x="4478424" y="2432767"/>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3.d.w</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31" name="Rectangle 130"/>
          <p:cNvSpPr/>
          <p:nvPr/>
        </p:nvSpPr>
        <p:spPr>
          <a:xfrm>
            <a:off x="4478423" y="2452529"/>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7" name="TextBox 56"/>
          <p:cNvSpPr txBox="1"/>
          <p:nvPr/>
        </p:nvSpPr>
        <p:spPr>
          <a:xfrm>
            <a:off x="7624370" y="915310"/>
            <a:ext cx="1098133"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a:t>
            </a:r>
            <a:r>
              <a:rPr lang="en-US" sz="900" b="1" i="0" u="none" strike="noStrike" kern="1200" cap="none" dirty="0" smtClean="0">
                <a:ln>
                  <a:noFill/>
                </a:ln>
                <a:ea typeface="Noto Sans CJK SC" pitchFamily="2"/>
                <a:cs typeface="Lohit Devanagari" pitchFamily="2"/>
              </a:rPr>
              <a:t>FC </a:t>
            </a:r>
            <a:r>
              <a:rPr lang="en-US" sz="900" b="0" i="0" u="none" strike="noStrike" kern="1200" cap="none" dirty="0" smtClean="0">
                <a:ln>
                  <a:noFill/>
                </a:ln>
                <a:ea typeface="Noto Sans CJK SC" pitchFamily="2"/>
                <a:cs typeface="Lohit Devanagari" pitchFamily="2"/>
              </a:rPr>
              <a:t>to </a:t>
            </a: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60" name="Rectangle 59"/>
          <p:cNvSpPr/>
          <p:nvPr/>
        </p:nvSpPr>
        <p:spPr>
          <a:xfrm>
            <a:off x="7624370" y="935070"/>
            <a:ext cx="990924" cy="572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12706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29ADE38A-F4B6-40B4-A919-974643A2DCAF}" type="slidenum">
              <a:t>12</a:t>
            </a:fld>
            <a:endParaRPr lang="en-US"/>
          </a:p>
        </p:txBody>
      </p:sp>
      <p:sp>
        <p:nvSpPr>
          <p:cNvPr id="3" name="Title 2"/>
          <p:cNvSpPr txBox="1">
            <a:spLocks noGrp="1"/>
          </p:cNvSpPr>
          <p:nvPr>
            <p:ph type="title" idx="4294967295"/>
          </p:nvPr>
        </p:nvSpPr>
        <p:spPr>
          <a:xfrm>
            <a:off x="548640" y="-19800"/>
            <a:ext cx="9071640" cy="47699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smtClean="0">
                <a:latin typeface="+mn-lt"/>
              </a:rPr>
              <a:t>Sending </a:t>
            </a:r>
            <a:r>
              <a:rPr lang="en-US" sz="1600" dirty="0">
                <a:latin typeface="+mn-lt"/>
              </a:rPr>
              <a:t>final grouping to agents</a:t>
            </a:r>
          </a:p>
        </p:txBody>
      </p:sp>
      <p:cxnSp>
        <p:nvCxnSpPr>
          <p:cNvPr id="10" name="Elbow Connector 9"/>
          <p:cNvCxnSpPr>
            <a:stCxn id="45" idx="3"/>
            <a:endCxn id="94" idx="0"/>
          </p:cNvCxnSpPr>
          <p:nvPr/>
        </p:nvCxnSpPr>
        <p:spPr>
          <a:xfrm rot="10800000" flipV="1">
            <a:off x="688468" y="1436178"/>
            <a:ext cx="3266848" cy="2796074"/>
          </a:xfrm>
          <a:prstGeom prst="bentConnector2">
            <a:avLst/>
          </a:prstGeom>
          <a:noFill/>
          <a:ln w="0">
            <a:solidFill>
              <a:srgbClr val="000000"/>
            </a:solidFill>
            <a:prstDash val="solid"/>
            <a:tailEnd type="arrow"/>
          </a:ln>
        </p:spPr>
      </p:cxnSp>
      <p:cxnSp>
        <p:nvCxnSpPr>
          <p:cNvPr id="13" name="Elbow Connector 12"/>
          <p:cNvCxnSpPr>
            <a:stCxn id="45" idx="3"/>
            <a:endCxn id="98" idx="0"/>
          </p:cNvCxnSpPr>
          <p:nvPr/>
        </p:nvCxnSpPr>
        <p:spPr>
          <a:xfrm rot="10800000" flipV="1">
            <a:off x="2449468" y="1436178"/>
            <a:ext cx="1505849" cy="2813666"/>
          </a:xfrm>
          <a:prstGeom prst="bentConnector2">
            <a:avLst/>
          </a:prstGeom>
          <a:noFill/>
          <a:ln w="0">
            <a:solidFill>
              <a:srgbClr val="000000"/>
            </a:solidFill>
            <a:prstDash val="solid"/>
            <a:tailEnd type="arrow"/>
          </a:ln>
        </p:spPr>
      </p:cxnSp>
      <p:sp>
        <p:nvSpPr>
          <p:cNvPr id="15" name="Freeform 14"/>
          <p:cNvSpPr/>
          <p:nvPr/>
        </p:nvSpPr>
        <p:spPr>
          <a:xfrm>
            <a:off x="2681846" y="694307"/>
            <a:ext cx="1092599" cy="435600"/>
          </a:xfrm>
          <a:custGeom>
            <a:avLst>
              <a:gd name="f0" fmla="val 25455"/>
              <a:gd name="f1" fmla="val 18793"/>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Teacher received</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the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grouping proposal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from agents</a:t>
            </a:r>
            <a:endParaRPr lang="en-US" sz="900" b="0" i="0" u="none" strike="noStrike" kern="1200" cap="none" dirty="0">
              <a:ln>
                <a:noFill/>
              </a:ln>
              <a:ea typeface="Noto Sans CJK SC" pitchFamily="2"/>
              <a:cs typeface="Lohit Devanagari" pitchFamily="2"/>
            </a:endParaRPr>
          </a:p>
        </p:txBody>
      </p:sp>
      <p:sp>
        <p:nvSpPr>
          <p:cNvPr id="31" name="TextBox 30"/>
          <p:cNvSpPr txBox="1"/>
          <p:nvPr/>
        </p:nvSpPr>
        <p:spPr>
          <a:xfrm>
            <a:off x="5144659" y="2990849"/>
            <a:ext cx="4671641" cy="1217854"/>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L="0" marR="0" lvl="0" indent="0" algn="just" hangingPunct="0">
              <a:lnSpc>
                <a:spcPct val="100000"/>
              </a:lnSpc>
              <a:spcBef>
                <a:spcPts val="0"/>
              </a:spcBef>
              <a:spcAft>
                <a:spcPts val="0"/>
              </a:spcAft>
              <a:buNone/>
              <a:tabLst/>
            </a:pPr>
            <a:r>
              <a:rPr lang="en-US" sz="900" b="1" dirty="0" smtClean="0">
                <a:ea typeface="Noto Sans CJK SC" pitchFamily="2"/>
                <a:cs typeface="Lohit Devanagari" pitchFamily="2"/>
              </a:rPr>
              <a:t>Phase 4.a</a:t>
            </a:r>
            <a:r>
              <a:rPr lang="en-US" sz="900" dirty="0" smtClean="0">
                <a:ea typeface="Noto Sans CJK SC" pitchFamily="2"/>
                <a:cs typeface="Lohit Devanagari" pitchFamily="2"/>
              </a:rPr>
              <a:t>. After receiving a proposal, teacher can </a:t>
            </a:r>
            <a:r>
              <a:rPr lang="en-US" sz="900" b="1" dirty="0" smtClean="0">
                <a:ea typeface="Noto Sans CJK SC" pitchFamily="2"/>
                <a:cs typeface="Lohit Devanagari" pitchFamily="2"/>
              </a:rPr>
              <a:t>modify </a:t>
            </a:r>
            <a:r>
              <a:rPr lang="en-US" sz="900" dirty="0" smtClean="0">
                <a:ea typeface="Noto Sans CJK SC" pitchFamily="2"/>
                <a:cs typeface="Lohit Devanagari" pitchFamily="2"/>
              </a:rPr>
              <a:t>or </a:t>
            </a:r>
            <a:r>
              <a:rPr lang="en-US" sz="900" b="1" dirty="0" smtClean="0">
                <a:ea typeface="Noto Sans CJK SC" pitchFamily="2"/>
                <a:cs typeface="Lohit Devanagari" pitchFamily="2"/>
              </a:rPr>
              <a:t>approve </a:t>
            </a:r>
            <a:r>
              <a:rPr lang="en-US" sz="900" dirty="0" smtClean="0">
                <a:ea typeface="Noto Sans CJK SC" pitchFamily="2"/>
                <a:cs typeface="Lohit Devanagari" pitchFamily="2"/>
              </a:rPr>
              <a:t>the proposal which is </a:t>
            </a:r>
            <a:br>
              <a:rPr lang="en-US" sz="900" dirty="0" smtClean="0">
                <a:ea typeface="Noto Sans CJK SC" pitchFamily="2"/>
                <a:cs typeface="Lohit Devanagari" pitchFamily="2"/>
              </a:rPr>
            </a:br>
            <a:r>
              <a:rPr lang="en-US" sz="900" dirty="0" smtClean="0">
                <a:ea typeface="Noto Sans CJK SC" pitchFamily="2"/>
                <a:cs typeface="Lohit Devanagari" pitchFamily="2"/>
              </a:rPr>
              <a:t>sent by agents. </a:t>
            </a:r>
          </a:p>
          <a:p>
            <a:pPr marL="0" marR="0" lvl="0" indent="0" algn="just"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4.b</a:t>
            </a:r>
            <a:r>
              <a:rPr lang="en-US" sz="900" b="0" i="0" u="none" strike="noStrike" kern="1200" cap="none" dirty="0" smtClean="0">
                <a:ln>
                  <a:noFill/>
                </a:ln>
                <a:ea typeface="Noto Sans CJK SC" pitchFamily="2"/>
                <a:cs typeface="Lohit Devanagari" pitchFamily="2"/>
              </a:rPr>
              <a:t>. Once the teacher submits/approves, WPM needs to </a:t>
            </a:r>
            <a:r>
              <a:rPr lang="en-US" sz="900" b="1" i="0" u="none" strike="noStrike" kern="1200" cap="none" dirty="0" smtClean="0">
                <a:ln>
                  <a:noFill/>
                </a:ln>
                <a:ea typeface="Noto Sans CJK SC" pitchFamily="2"/>
                <a:cs typeface="Lohit Devanagari" pitchFamily="2"/>
              </a:rPr>
              <a:t>reactivate</a:t>
            </a:r>
            <a:r>
              <a:rPr lang="en-US" sz="900" b="0" i="0" u="none" strike="noStrike" kern="1200" cap="none" dirty="0" smtClean="0">
                <a:ln>
                  <a:noFill/>
                </a:ln>
                <a:ea typeface="Noto Sans CJK SC" pitchFamily="2"/>
                <a:cs typeface="Lohit Devanagari" pitchFamily="2"/>
              </a:rPr>
              <a:t> the inactive agents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in the submitted/approved grouping such that all of them can receive the final grouping. </a:t>
            </a:r>
          </a:p>
          <a:p>
            <a:pPr marL="0" marR="0" lvl="0" indent="0" algn="just" hangingPunct="0">
              <a:lnSpc>
                <a:spcPct val="100000"/>
              </a:lnSpc>
              <a:spcBef>
                <a:spcPts val="0"/>
              </a:spcBef>
              <a:spcAft>
                <a:spcPts val="0"/>
              </a:spcAft>
              <a:buNone/>
              <a:tabLst/>
            </a:pPr>
            <a:r>
              <a:rPr lang="en-US" sz="900" b="1" dirty="0" smtClean="0">
                <a:ea typeface="Noto Sans CJK SC" pitchFamily="2"/>
                <a:cs typeface="Lohit Devanagari" pitchFamily="2"/>
              </a:rPr>
              <a:t>Phase 4.c</a:t>
            </a:r>
            <a:r>
              <a:rPr lang="en-US" sz="900" dirty="0" smtClean="0">
                <a:ea typeface="Noto Sans CJK SC" pitchFamily="2"/>
                <a:cs typeface="Lohit Devanagari" pitchFamily="2"/>
              </a:rPr>
              <a:t>. WPM </a:t>
            </a:r>
            <a:r>
              <a:rPr lang="en-US" sz="900" b="1" dirty="0" smtClean="0">
                <a:ea typeface="Noto Sans CJK SC" pitchFamily="2"/>
                <a:cs typeface="Lohit Devanagari" pitchFamily="2"/>
              </a:rPr>
              <a:t>informs </a:t>
            </a:r>
            <a:r>
              <a:rPr lang="en-US" sz="900" dirty="0" smtClean="0">
                <a:ea typeface="Noto Sans CJK SC" pitchFamily="2"/>
                <a:cs typeface="Lohit Devanagari" pitchFamily="2"/>
              </a:rPr>
              <a:t>each agent which is in the final grouping. The signal should contain </a:t>
            </a:r>
            <a:br>
              <a:rPr lang="en-US" sz="900" dirty="0" smtClean="0">
                <a:ea typeface="Noto Sans CJK SC" pitchFamily="2"/>
                <a:cs typeface="Lohit Devanagari" pitchFamily="2"/>
              </a:rPr>
            </a:br>
            <a:r>
              <a:rPr lang="en-US" sz="900" dirty="0" smtClean="0">
                <a:ea typeface="Noto Sans CJK SC" pitchFamily="2"/>
                <a:cs typeface="Lohit Devanagari" pitchFamily="2"/>
              </a:rPr>
              <a:t>either the </a:t>
            </a:r>
            <a:r>
              <a:rPr lang="en-US" sz="900" i="1" dirty="0" smtClean="0">
                <a:ea typeface="Noto Sans CJK SC" pitchFamily="2"/>
                <a:cs typeface="Lohit Devanagari" pitchFamily="2"/>
              </a:rPr>
              <a:t>grouping result </a:t>
            </a:r>
            <a:r>
              <a:rPr lang="en-US" sz="900" dirty="0" smtClean="0">
                <a:ea typeface="Noto Sans CJK SC" pitchFamily="2"/>
                <a:cs typeface="Lohit Devanagari" pitchFamily="2"/>
              </a:rPr>
              <a:t>or “</a:t>
            </a:r>
            <a:r>
              <a:rPr lang="en-US" sz="900" i="1" dirty="0" smtClean="0">
                <a:ea typeface="Noto Sans CJK SC" pitchFamily="2"/>
                <a:cs typeface="Lohit Devanagari" pitchFamily="2"/>
              </a:rPr>
              <a:t>approved</a:t>
            </a:r>
            <a:r>
              <a:rPr lang="en-US" sz="900" dirty="0" smtClean="0">
                <a:ea typeface="Noto Sans CJK SC" pitchFamily="2"/>
                <a:cs typeface="Lohit Devanagari" pitchFamily="2"/>
              </a:rPr>
              <a:t>”, respectively, depending on whether teacher </a:t>
            </a:r>
            <a:r>
              <a:rPr lang="en-US" sz="900" b="1" dirty="0" smtClean="0">
                <a:ea typeface="Noto Sans CJK SC" pitchFamily="2"/>
                <a:cs typeface="Lohit Devanagari" pitchFamily="2"/>
              </a:rPr>
              <a:t>modifies </a:t>
            </a:r>
            <a:r>
              <a:rPr lang="en-US" sz="900" dirty="0" smtClean="0">
                <a:ea typeface="Noto Sans CJK SC" pitchFamily="2"/>
                <a:cs typeface="Lohit Devanagari" pitchFamily="2"/>
              </a:rPr>
              <a:t/>
            </a:r>
            <a:br>
              <a:rPr lang="en-US" sz="900" dirty="0" smtClean="0">
                <a:ea typeface="Noto Sans CJK SC" pitchFamily="2"/>
                <a:cs typeface="Lohit Devanagari" pitchFamily="2"/>
              </a:rPr>
            </a:br>
            <a:r>
              <a:rPr lang="en-US" sz="900" dirty="0" smtClean="0">
                <a:ea typeface="Noto Sans CJK SC" pitchFamily="2"/>
                <a:cs typeface="Lohit Devanagari" pitchFamily="2"/>
              </a:rPr>
              <a:t>or </a:t>
            </a:r>
            <a:r>
              <a:rPr lang="en-US" sz="900" b="1" dirty="0" smtClean="0">
                <a:ea typeface="Noto Sans CJK SC" pitchFamily="2"/>
                <a:cs typeface="Lohit Devanagari" pitchFamily="2"/>
              </a:rPr>
              <a:t>approves</a:t>
            </a:r>
            <a:r>
              <a:rPr lang="en-US" sz="900" dirty="0" smtClean="0">
                <a:ea typeface="Noto Sans CJK SC" pitchFamily="2"/>
                <a:cs typeface="Lohit Devanagari" pitchFamily="2"/>
              </a:rPr>
              <a:t>. </a:t>
            </a:r>
            <a:endParaRPr lang="en-US" sz="900" b="0" i="0" u="none" strike="noStrike" kern="1200" cap="none" dirty="0">
              <a:ln>
                <a:noFill/>
              </a:ln>
              <a:ea typeface="Noto Sans CJK SC" pitchFamily="2"/>
              <a:cs typeface="Lohit Devanagari" pitchFamily="2"/>
            </a:endParaRPr>
          </a:p>
        </p:txBody>
      </p:sp>
      <p:sp>
        <p:nvSpPr>
          <p:cNvPr id="45" name="Freeform 44"/>
          <p:cNvSpPr/>
          <p:nvPr/>
        </p:nvSpPr>
        <p:spPr>
          <a:xfrm>
            <a:off x="3955316" y="1048458"/>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7" name="Freeform 46"/>
          <p:cNvSpPr/>
          <p:nvPr/>
        </p:nvSpPr>
        <p:spPr>
          <a:xfrm>
            <a:off x="4275962" y="957198"/>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48" name="Freeform 47"/>
          <p:cNvSpPr/>
          <p:nvPr/>
        </p:nvSpPr>
        <p:spPr>
          <a:xfrm>
            <a:off x="4446738" y="1309853"/>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49" name="Freeform 48"/>
          <p:cNvSpPr/>
          <p:nvPr/>
        </p:nvSpPr>
        <p:spPr>
          <a:xfrm>
            <a:off x="3996434" y="1707618"/>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14" name="Elbow Connector 13"/>
          <p:cNvCxnSpPr>
            <a:stCxn id="48" idx="0"/>
            <a:endCxn id="48" idx="1"/>
          </p:cNvCxnSpPr>
          <p:nvPr/>
        </p:nvCxnSpPr>
        <p:spPr>
          <a:xfrm rot="16200000" flipH="1">
            <a:off x="4826949" y="1247736"/>
            <a:ext cx="193860" cy="318094"/>
          </a:xfrm>
          <a:prstGeom prst="bentConnector4">
            <a:avLst>
              <a:gd name="adj1" fmla="val -268456"/>
              <a:gd name="adj2" fmla="val 577575"/>
            </a:avLst>
          </a:prstGeom>
          <a:noFill/>
          <a:ln w="0">
            <a:solidFill>
              <a:srgbClr val="000000"/>
            </a:solidFill>
            <a:prstDash val="solid"/>
            <a:tailEnd type="arrow"/>
          </a:ln>
        </p:spPr>
      </p:cxnSp>
      <p:sp>
        <p:nvSpPr>
          <p:cNvPr id="73" name="TextBox 72"/>
          <p:cNvSpPr txBox="1"/>
          <p:nvPr/>
        </p:nvSpPr>
        <p:spPr>
          <a:xfrm>
            <a:off x="5126574" y="767532"/>
            <a:ext cx="1368045" cy="59178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4.a</a:t>
            </a:r>
            <a:r>
              <a:rPr lang="en-US" sz="800" b="0" i="0" u="none" strike="noStrike" kern="1200" cap="none" dirty="0" smtClean="0">
                <a:ln>
                  <a:noFill/>
                </a:ln>
                <a:ea typeface="Noto Sans CJK SC" pitchFamily="2"/>
                <a:cs typeface="Lohit Devanagari" pitchFamily="2"/>
              </a:rPr>
              <a:t> </a:t>
            </a:r>
            <a:br>
              <a:rPr lang="en-US" sz="800" b="0" i="0" u="none" strike="noStrike" kern="1200" cap="none" dirty="0" smtClean="0">
                <a:ln>
                  <a:noFill/>
                </a:ln>
                <a:ea typeface="Noto Sans CJK SC" pitchFamily="2"/>
                <a:cs typeface="Lohit Devanagari" pitchFamily="2"/>
              </a:rPr>
            </a:br>
            <a:r>
              <a:rPr lang="en-US" sz="800" b="0" u="none" strike="noStrike" kern="1200" cap="none" dirty="0" smtClean="0">
                <a:ln>
                  <a:noFill/>
                </a:ln>
                <a:ea typeface="Noto Sans CJK SC" pitchFamily="2"/>
                <a:cs typeface="Lohit Devanagari" pitchFamily="2"/>
              </a:rPr>
              <a:t>Teacher either </a:t>
            </a:r>
          </a:p>
          <a:p>
            <a:pPr marL="228600" marR="0" lvl="0" indent="-228600" hangingPunct="0">
              <a:lnSpc>
                <a:spcPct val="100000"/>
              </a:lnSpc>
              <a:spcBef>
                <a:spcPts val="0"/>
              </a:spcBef>
              <a:spcAft>
                <a:spcPts val="0"/>
              </a:spcAft>
              <a:buAutoNum type="arabicPeriod"/>
              <a:tabLst/>
            </a:pPr>
            <a:r>
              <a:rPr lang="en-US" sz="800" b="1" u="none" strike="noStrike" kern="1200" cap="none" dirty="0" smtClean="0">
                <a:ln>
                  <a:noFill/>
                </a:ln>
                <a:ea typeface="Noto Sans CJK SC" pitchFamily="2"/>
                <a:cs typeface="Lohit Devanagari" pitchFamily="2"/>
              </a:rPr>
              <a:t>Modifies</a:t>
            </a:r>
            <a:r>
              <a:rPr lang="en-US" sz="800" u="none" strike="noStrike" kern="1200" cap="none" dirty="0" smtClean="0">
                <a:ln>
                  <a:noFill/>
                </a:ln>
                <a:ea typeface="Noto Sans CJK SC" pitchFamily="2"/>
                <a:cs typeface="Lohit Devanagari" pitchFamily="2"/>
              </a:rPr>
              <a:t> the proposal</a:t>
            </a:r>
          </a:p>
          <a:p>
            <a:pPr marL="228600" marR="0" lvl="0" indent="-228600" hangingPunct="0">
              <a:lnSpc>
                <a:spcPct val="100000"/>
              </a:lnSpc>
              <a:spcBef>
                <a:spcPts val="0"/>
              </a:spcBef>
              <a:spcAft>
                <a:spcPts val="0"/>
              </a:spcAft>
              <a:buAutoNum type="arabicPeriod"/>
              <a:tabLst/>
            </a:pPr>
            <a:r>
              <a:rPr lang="en-US" sz="800" b="1" dirty="0" smtClean="0">
                <a:ea typeface="Noto Sans CJK SC" pitchFamily="2"/>
                <a:cs typeface="Lohit Devanagari" pitchFamily="2"/>
              </a:rPr>
              <a:t>Approves</a:t>
            </a:r>
            <a:r>
              <a:rPr lang="en-US" sz="800" dirty="0" smtClean="0">
                <a:ea typeface="Noto Sans CJK SC" pitchFamily="2"/>
                <a:cs typeface="Lohit Devanagari" pitchFamily="2"/>
              </a:rPr>
              <a:t> the proposal</a:t>
            </a:r>
            <a:endParaRPr lang="en-US" sz="800" u="none" strike="noStrike" kern="1200" cap="none" dirty="0">
              <a:ln>
                <a:noFill/>
              </a:ln>
              <a:ea typeface="Noto Sans CJK SC" pitchFamily="2"/>
              <a:cs typeface="Lohit Devanagari" pitchFamily="2"/>
            </a:endParaRPr>
          </a:p>
        </p:txBody>
      </p:sp>
      <p:sp>
        <p:nvSpPr>
          <p:cNvPr id="74" name="Rectangle 73"/>
          <p:cNvSpPr/>
          <p:nvPr/>
        </p:nvSpPr>
        <p:spPr>
          <a:xfrm>
            <a:off x="5192332" y="826827"/>
            <a:ext cx="1338170" cy="622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2" name="TextBox 81"/>
          <p:cNvSpPr txBox="1"/>
          <p:nvPr/>
        </p:nvSpPr>
        <p:spPr>
          <a:xfrm>
            <a:off x="4773577" y="1944356"/>
            <a:ext cx="1082767" cy="59178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4.b</a:t>
            </a:r>
            <a:r>
              <a:rPr lang="en-US" sz="800" b="0" i="0" u="none" strike="noStrike" kern="1200" cap="none" dirty="0" smtClean="0">
                <a:ln>
                  <a:noFill/>
                </a:ln>
                <a:ea typeface="Noto Sans CJK SC" pitchFamily="2"/>
                <a:cs typeface="Lohit Devanagari" pitchFamily="2"/>
              </a:rPr>
              <a: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reactivates the </a:t>
            </a:r>
            <a:br>
              <a:rPr lang="en-US" sz="800" dirty="0" smtClean="0">
                <a:ea typeface="Noto Sans CJK SC" pitchFamily="2"/>
                <a:cs typeface="Lohit Devanagari" pitchFamily="2"/>
              </a:rPr>
            </a:br>
            <a:r>
              <a:rPr lang="en-US" sz="800" dirty="0" smtClean="0">
                <a:ea typeface="Noto Sans CJK SC" pitchFamily="2"/>
                <a:cs typeface="Lohit Devanagari" pitchFamily="2"/>
              </a:rPr>
              <a:t>inactive agents in the </a:t>
            </a:r>
            <a:br>
              <a:rPr lang="en-US" sz="800" dirty="0" smtClean="0">
                <a:ea typeface="Noto Sans CJK SC" pitchFamily="2"/>
                <a:cs typeface="Lohit Devanagari" pitchFamily="2"/>
              </a:rPr>
            </a:br>
            <a:r>
              <a:rPr lang="en-US" sz="800" dirty="0" smtClean="0">
                <a:ea typeface="Noto Sans CJK SC" pitchFamily="2"/>
                <a:cs typeface="Lohit Devanagari" pitchFamily="2"/>
              </a:rPr>
              <a:t>selected grouping</a:t>
            </a:r>
            <a:endParaRPr lang="en-US" sz="800" u="none" strike="noStrike" kern="1200" cap="none" dirty="0">
              <a:ln>
                <a:noFill/>
              </a:ln>
              <a:ea typeface="Noto Sans CJK SC" pitchFamily="2"/>
              <a:cs typeface="Lohit Devanagari" pitchFamily="2"/>
            </a:endParaRPr>
          </a:p>
        </p:txBody>
      </p:sp>
      <p:sp>
        <p:nvSpPr>
          <p:cNvPr id="83" name="Rectangle 82"/>
          <p:cNvSpPr/>
          <p:nvPr/>
        </p:nvSpPr>
        <p:spPr>
          <a:xfrm>
            <a:off x="4847168" y="1975064"/>
            <a:ext cx="931356" cy="561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84" name="Elbow Connector 83"/>
          <p:cNvCxnSpPr>
            <a:stCxn id="49" idx="2"/>
            <a:endCxn id="49" idx="1"/>
          </p:cNvCxnSpPr>
          <p:nvPr/>
        </p:nvCxnSpPr>
        <p:spPr>
          <a:xfrm rot="5400000" flipH="1" flipV="1">
            <a:off x="4730980" y="1617809"/>
            <a:ext cx="116280" cy="528457"/>
          </a:xfrm>
          <a:prstGeom prst="bentConnector4">
            <a:avLst>
              <a:gd name="adj1" fmla="val -547956"/>
              <a:gd name="adj2" fmla="val 243886"/>
            </a:avLst>
          </a:prstGeom>
          <a:noFill/>
          <a:ln w="0">
            <a:solidFill>
              <a:srgbClr val="000000"/>
            </a:solidFill>
            <a:prstDash val="solid"/>
            <a:tailEnd type="arrow"/>
          </a:ln>
        </p:spPr>
      </p:cxnSp>
      <p:sp>
        <p:nvSpPr>
          <p:cNvPr id="91" name="TextBox 90"/>
          <p:cNvSpPr txBox="1"/>
          <p:nvPr/>
        </p:nvSpPr>
        <p:spPr>
          <a:xfrm>
            <a:off x="647349" y="1449398"/>
            <a:ext cx="1148052" cy="34133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4.c.1</a:t>
            </a:r>
            <a:r>
              <a:rPr lang="en-US" sz="800" b="0" i="0" u="none" strike="noStrike" kern="1200" cap="none" dirty="0" smtClean="0">
                <a:ln>
                  <a:noFill/>
                </a:ln>
                <a:ea typeface="Noto Sans CJK SC" pitchFamily="2"/>
                <a:cs typeface="Lohit Devanagari" pitchFamily="2"/>
              </a:rPr>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informs </a:t>
            </a:r>
            <a:r>
              <a:rPr lang="en-US" sz="800" i="1" dirty="0" smtClean="0">
                <a:ea typeface="Noto Sans CJK SC" pitchFamily="2"/>
                <a:cs typeface="Lohit Devanagari" pitchFamily="2"/>
              </a:rPr>
              <a:t>agent#1</a:t>
            </a:r>
            <a:endParaRPr lang="en-US" sz="800" i="1" u="none" strike="noStrike" kern="1200" cap="none" dirty="0">
              <a:ln>
                <a:noFill/>
              </a:ln>
              <a:ea typeface="Noto Sans CJK SC" pitchFamily="2"/>
              <a:cs typeface="Lohit Devanagari" pitchFamily="2"/>
            </a:endParaRPr>
          </a:p>
        </p:txBody>
      </p:sp>
      <p:sp>
        <p:nvSpPr>
          <p:cNvPr id="92" name="Rectangle 91"/>
          <p:cNvSpPr/>
          <p:nvPr/>
        </p:nvSpPr>
        <p:spPr>
          <a:xfrm>
            <a:off x="720939" y="1480104"/>
            <a:ext cx="971492" cy="2220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3" name="Freeform 92"/>
          <p:cNvSpPr/>
          <p:nvPr/>
        </p:nvSpPr>
        <p:spPr>
          <a:xfrm>
            <a:off x="182272" y="4335114"/>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4" name="Freeform 93"/>
          <p:cNvSpPr/>
          <p:nvPr/>
        </p:nvSpPr>
        <p:spPr>
          <a:xfrm>
            <a:off x="402695" y="4232252"/>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95" name="Freeform 94"/>
          <p:cNvSpPr/>
          <p:nvPr/>
        </p:nvSpPr>
        <p:spPr>
          <a:xfrm>
            <a:off x="247031" y="4696229"/>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97" name="Freeform 96"/>
          <p:cNvSpPr/>
          <p:nvPr/>
        </p:nvSpPr>
        <p:spPr>
          <a:xfrm>
            <a:off x="1943271" y="435270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8" name="Freeform 97"/>
          <p:cNvSpPr/>
          <p:nvPr/>
        </p:nvSpPr>
        <p:spPr>
          <a:xfrm>
            <a:off x="2163694" y="424984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99" name="Freeform 98"/>
          <p:cNvSpPr/>
          <p:nvPr/>
        </p:nvSpPr>
        <p:spPr>
          <a:xfrm>
            <a:off x="2008030" y="471382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1" name="Freeform 100"/>
          <p:cNvSpPr/>
          <p:nvPr/>
        </p:nvSpPr>
        <p:spPr>
          <a:xfrm>
            <a:off x="3583771" y="4364698"/>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2" name="Freeform 101"/>
          <p:cNvSpPr/>
          <p:nvPr/>
        </p:nvSpPr>
        <p:spPr>
          <a:xfrm>
            <a:off x="3804194" y="4261836"/>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103" name="Freeform 102"/>
          <p:cNvSpPr/>
          <p:nvPr/>
        </p:nvSpPr>
        <p:spPr>
          <a:xfrm>
            <a:off x="3648530" y="4725813"/>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4" name="Freeform 103"/>
          <p:cNvSpPr/>
          <p:nvPr/>
        </p:nvSpPr>
        <p:spPr>
          <a:xfrm>
            <a:off x="767320" y="1783835"/>
            <a:ext cx="866868" cy="8361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5" name="TextBox 104"/>
          <p:cNvSpPr txBox="1"/>
          <p:nvPr/>
        </p:nvSpPr>
        <p:spPr>
          <a:xfrm>
            <a:off x="717718" y="1734084"/>
            <a:ext cx="901122" cy="93611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Grouping </a:t>
            </a:r>
            <a:br>
              <a:rPr lang="en-US" sz="900" i="1" u="sng" dirty="0" smtClean="0">
                <a:ea typeface="Noto Sans CJK SC" pitchFamily="2"/>
                <a:cs typeface="Lohit Devanagari" pitchFamily="2"/>
              </a:rPr>
            </a:br>
            <a:r>
              <a:rPr lang="en-US" sz="900" i="1" u="sng" dirty="0" smtClean="0">
                <a:ea typeface="Noto Sans CJK SC" pitchFamily="2"/>
                <a:cs typeface="Lohit Devanagari" pitchFamily="2"/>
              </a:rPr>
              <a:t>result</a:t>
            </a:r>
            <a:r>
              <a:rPr lang="en-US" sz="900" u="sng" dirty="0" smtClean="0">
                <a:ea typeface="Noto Sans CJK SC" pitchFamily="2"/>
                <a:cs typeface="Lohit Devanagari" pitchFamily="2"/>
              </a:rPr>
              <a:t> </a:t>
            </a:r>
            <a:r>
              <a:rPr lang="en-US" sz="900" b="1" dirty="0" smtClean="0">
                <a:ea typeface="Noto Sans CJK SC" pitchFamily="2"/>
                <a:cs typeface="Lohit Devanagari" pitchFamily="2"/>
              </a:rPr>
              <a:t>only if </a:t>
            </a:r>
            <a:br>
              <a:rPr lang="en-US" sz="900" b="1" dirty="0" smtClean="0">
                <a:ea typeface="Noto Sans CJK SC" pitchFamily="2"/>
                <a:cs typeface="Lohit Devanagari" pitchFamily="2"/>
              </a:rPr>
            </a:br>
            <a:r>
              <a:rPr lang="en-US" sz="900" dirty="0" smtClean="0">
                <a:ea typeface="Noto Sans CJK SC" pitchFamily="2"/>
                <a:cs typeface="Lohit Devanagari" pitchFamily="2"/>
              </a:rPr>
              <a:t>the teacher </a:t>
            </a:r>
            <a:br>
              <a:rPr lang="en-US" sz="900" dirty="0" smtClean="0">
                <a:ea typeface="Noto Sans CJK SC" pitchFamily="2"/>
                <a:cs typeface="Lohit Devanagari" pitchFamily="2"/>
              </a:rPr>
            </a:br>
            <a:r>
              <a:rPr lang="en-US" sz="900" b="1" dirty="0" smtClean="0">
                <a:ea typeface="Noto Sans CJK SC" pitchFamily="2"/>
                <a:cs typeface="Lohit Devanagari" pitchFamily="2"/>
              </a:rPr>
              <a:t>modified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proposal</a:t>
            </a:r>
          </a:p>
        </p:txBody>
      </p:sp>
      <p:sp>
        <p:nvSpPr>
          <p:cNvPr id="106" name="Freeform 105"/>
          <p:cNvSpPr/>
          <p:nvPr/>
        </p:nvSpPr>
        <p:spPr>
          <a:xfrm>
            <a:off x="765202" y="2906749"/>
            <a:ext cx="895368" cy="745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7" name="TextBox 106"/>
          <p:cNvSpPr txBox="1"/>
          <p:nvPr/>
        </p:nvSpPr>
        <p:spPr>
          <a:xfrm>
            <a:off x="715600" y="2856998"/>
            <a:ext cx="1035261"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Approved</a:t>
            </a:r>
            <a:r>
              <a:rPr lang="en-US" sz="900" u="sng" dirty="0" smtClean="0">
                <a:ea typeface="Noto Sans CJK SC" pitchFamily="2"/>
                <a:cs typeface="Lohit Devanagari" pitchFamily="2"/>
              </a:rPr>
              <a:t> </a:t>
            </a:r>
            <a:br>
              <a:rPr lang="en-US" sz="900" u="sng" dirty="0" smtClean="0">
                <a:ea typeface="Noto Sans CJK SC" pitchFamily="2"/>
                <a:cs typeface="Lohit Devanagari" pitchFamily="2"/>
              </a:rPr>
            </a:br>
            <a:r>
              <a:rPr lang="en-US" sz="900" b="1" dirty="0" smtClean="0">
                <a:ea typeface="Noto Sans CJK SC" pitchFamily="2"/>
                <a:cs typeface="Lohit Devanagari" pitchFamily="2"/>
              </a:rPr>
              <a:t>only if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teacher </a:t>
            </a:r>
            <a:r>
              <a:rPr lang="en-US" sz="900" b="1" dirty="0" smtClean="0">
                <a:ea typeface="Noto Sans CJK SC" pitchFamily="2"/>
                <a:cs typeface="Lohit Devanagari" pitchFamily="2"/>
              </a:rPr>
              <a:t>approves </a:t>
            </a:r>
            <a:br>
              <a:rPr lang="en-US" sz="900" b="1" dirty="0" smtClean="0">
                <a:ea typeface="Noto Sans CJK SC" pitchFamily="2"/>
                <a:cs typeface="Lohit Devanagari" pitchFamily="2"/>
              </a:rPr>
            </a:br>
            <a:r>
              <a:rPr lang="en-US" sz="900" dirty="0" smtClean="0">
                <a:ea typeface="Noto Sans CJK SC" pitchFamily="2"/>
                <a:cs typeface="Lohit Devanagari" pitchFamily="2"/>
              </a:rPr>
              <a:t>the proposal</a:t>
            </a:r>
          </a:p>
        </p:txBody>
      </p:sp>
      <p:sp>
        <p:nvSpPr>
          <p:cNvPr id="110" name="TextBox 109"/>
          <p:cNvSpPr txBox="1"/>
          <p:nvPr/>
        </p:nvSpPr>
        <p:spPr>
          <a:xfrm>
            <a:off x="1056764" y="2616096"/>
            <a:ext cx="293904" cy="2456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050" dirty="0" smtClean="0">
                <a:latin typeface="Liberation Sans" pitchFamily="18"/>
                <a:ea typeface="Noto Sans CJK SC" pitchFamily="2"/>
                <a:cs typeface="Lohit Devanagari" pitchFamily="2"/>
              </a:rPr>
              <a:t>o</a:t>
            </a:r>
            <a:r>
              <a:rPr lang="en-US" sz="1050" dirty="0">
                <a:latin typeface="Liberation Sans" pitchFamily="18"/>
                <a:ea typeface="Noto Sans CJK SC" pitchFamily="2"/>
                <a:cs typeface="Lohit Devanagari" pitchFamily="2"/>
              </a:rPr>
              <a:t>r</a:t>
            </a:r>
            <a:endParaRPr lang="en-US" sz="1050" dirty="0" smtClean="0">
              <a:latin typeface="Liberation Sans" pitchFamily="18"/>
              <a:ea typeface="Noto Sans CJK SC" pitchFamily="2"/>
              <a:cs typeface="Lohit Devanagari" pitchFamily="2"/>
            </a:endParaRPr>
          </a:p>
        </p:txBody>
      </p:sp>
      <p:sp>
        <p:nvSpPr>
          <p:cNvPr id="111" name="TextBox 110"/>
          <p:cNvSpPr txBox="1"/>
          <p:nvPr/>
        </p:nvSpPr>
        <p:spPr>
          <a:xfrm>
            <a:off x="2489302" y="1453136"/>
            <a:ext cx="1148052" cy="34133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4.c.m</a:t>
            </a:r>
            <a:r>
              <a:rPr lang="en-US" sz="800" b="0" i="0" u="none" strike="noStrike" kern="1200" cap="none" dirty="0" smtClean="0">
                <a:ln>
                  <a:noFill/>
                </a:ln>
                <a:ea typeface="Noto Sans CJK SC" pitchFamily="2"/>
                <a:cs typeface="Lohit Devanagari" pitchFamily="2"/>
              </a:rPr>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informs </a:t>
            </a:r>
            <a:r>
              <a:rPr lang="en-US" sz="800" i="1" dirty="0" err="1" smtClean="0">
                <a:ea typeface="Noto Sans CJK SC" pitchFamily="2"/>
                <a:cs typeface="Lohit Devanagari" pitchFamily="2"/>
              </a:rPr>
              <a:t>agent#m</a:t>
            </a:r>
            <a:endParaRPr lang="en-US" sz="800" i="1" u="none" strike="noStrike" kern="1200" cap="none" dirty="0">
              <a:ln>
                <a:noFill/>
              </a:ln>
              <a:ea typeface="Noto Sans CJK SC" pitchFamily="2"/>
              <a:cs typeface="Lohit Devanagari" pitchFamily="2"/>
            </a:endParaRPr>
          </a:p>
        </p:txBody>
      </p:sp>
      <p:sp>
        <p:nvSpPr>
          <p:cNvPr id="112" name="Rectangle 111"/>
          <p:cNvSpPr/>
          <p:nvPr/>
        </p:nvSpPr>
        <p:spPr>
          <a:xfrm>
            <a:off x="2562892" y="1483842"/>
            <a:ext cx="971492" cy="2284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3" name="Freeform 112"/>
          <p:cNvSpPr/>
          <p:nvPr/>
        </p:nvSpPr>
        <p:spPr>
          <a:xfrm>
            <a:off x="2609273" y="1787573"/>
            <a:ext cx="866868" cy="8826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4" name="TextBox 113"/>
          <p:cNvSpPr txBox="1"/>
          <p:nvPr/>
        </p:nvSpPr>
        <p:spPr>
          <a:xfrm>
            <a:off x="2559671" y="1737822"/>
            <a:ext cx="901122" cy="93611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Grouping </a:t>
            </a:r>
            <a:br>
              <a:rPr lang="en-US" sz="900" i="1" u="sng" dirty="0" smtClean="0">
                <a:ea typeface="Noto Sans CJK SC" pitchFamily="2"/>
                <a:cs typeface="Lohit Devanagari" pitchFamily="2"/>
              </a:rPr>
            </a:br>
            <a:r>
              <a:rPr lang="en-US" sz="900" i="1" u="sng" dirty="0" smtClean="0">
                <a:ea typeface="Noto Sans CJK SC" pitchFamily="2"/>
                <a:cs typeface="Lohit Devanagari" pitchFamily="2"/>
              </a:rPr>
              <a:t>result</a:t>
            </a:r>
            <a:r>
              <a:rPr lang="en-US" sz="900" u="sng" dirty="0" smtClean="0">
                <a:ea typeface="Noto Sans CJK SC" pitchFamily="2"/>
                <a:cs typeface="Lohit Devanagari" pitchFamily="2"/>
              </a:rPr>
              <a:t> </a:t>
            </a:r>
            <a:r>
              <a:rPr lang="en-US" sz="900" b="1" dirty="0" smtClean="0">
                <a:ea typeface="Noto Sans CJK SC" pitchFamily="2"/>
                <a:cs typeface="Lohit Devanagari" pitchFamily="2"/>
              </a:rPr>
              <a:t>only if </a:t>
            </a:r>
            <a:br>
              <a:rPr lang="en-US" sz="900" b="1" dirty="0" smtClean="0">
                <a:ea typeface="Noto Sans CJK SC" pitchFamily="2"/>
                <a:cs typeface="Lohit Devanagari" pitchFamily="2"/>
              </a:rPr>
            </a:br>
            <a:r>
              <a:rPr lang="en-US" sz="900" dirty="0" smtClean="0">
                <a:ea typeface="Noto Sans CJK SC" pitchFamily="2"/>
                <a:cs typeface="Lohit Devanagari" pitchFamily="2"/>
              </a:rPr>
              <a:t>the teacher </a:t>
            </a:r>
            <a:br>
              <a:rPr lang="en-US" sz="900" dirty="0" smtClean="0">
                <a:ea typeface="Noto Sans CJK SC" pitchFamily="2"/>
                <a:cs typeface="Lohit Devanagari" pitchFamily="2"/>
              </a:rPr>
            </a:br>
            <a:r>
              <a:rPr lang="en-US" sz="900" b="1" dirty="0" smtClean="0">
                <a:ea typeface="Noto Sans CJK SC" pitchFamily="2"/>
                <a:cs typeface="Lohit Devanagari" pitchFamily="2"/>
              </a:rPr>
              <a:t>modified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proposal</a:t>
            </a:r>
          </a:p>
        </p:txBody>
      </p:sp>
      <p:sp>
        <p:nvSpPr>
          <p:cNvPr id="115" name="Freeform 114"/>
          <p:cNvSpPr/>
          <p:nvPr/>
        </p:nvSpPr>
        <p:spPr>
          <a:xfrm>
            <a:off x="2586113" y="2954913"/>
            <a:ext cx="895368" cy="745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6" name="TextBox 115"/>
          <p:cNvSpPr txBox="1"/>
          <p:nvPr/>
        </p:nvSpPr>
        <p:spPr>
          <a:xfrm>
            <a:off x="2536511" y="2905162"/>
            <a:ext cx="1035261"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Approved</a:t>
            </a:r>
            <a:r>
              <a:rPr lang="en-US" sz="900" u="sng" dirty="0" smtClean="0">
                <a:ea typeface="Noto Sans CJK SC" pitchFamily="2"/>
                <a:cs typeface="Lohit Devanagari" pitchFamily="2"/>
              </a:rPr>
              <a:t> </a:t>
            </a:r>
            <a:br>
              <a:rPr lang="en-US" sz="900" u="sng" dirty="0" smtClean="0">
                <a:ea typeface="Noto Sans CJK SC" pitchFamily="2"/>
                <a:cs typeface="Lohit Devanagari" pitchFamily="2"/>
              </a:rPr>
            </a:br>
            <a:r>
              <a:rPr lang="en-US" sz="900" b="1" dirty="0" smtClean="0">
                <a:ea typeface="Noto Sans CJK SC" pitchFamily="2"/>
                <a:cs typeface="Lohit Devanagari" pitchFamily="2"/>
              </a:rPr>
              <a:t>only if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teacher </a:t>
            </a:r>
            <a:r>
              <a:rPr lang="en-US" sz="900" b="1" dirty="0" smtClean="0">
                <a:ea typeface="Noto Sans CJK SC" pitchFamily="2"/>
                <a:cs typeface="Lohit Devanagari" pitchFamily="2"/>
              </a:rPr>
              <a:t>approves </a:t>
            </a:r>
            <a:br>
              <a:rPr lang="en-US" sz="900" b="1" dirty="0" smtClean="0">
                <a:ea typeface="Noto Sans CJK SC" pitchFamily="2"/>
                <a:cs typeface="Lohit Devanagari" pitchFamily="2"/>
              </a:rPr>
            </a:br>
            <a:r>
              <a:rPr lang="en-US" sz="900" dirty="0" smtClean="0">
                <a:ea typeface="Noto Sans CJK SC" pitchFamily="2"/>
                <a:cs typeface="Lohit Devanagari" pitchFamily="2"/>
              </a:rPr>
              <a:t>the proposal</a:t>
            </a:r>
          </a:p>
        </p:txBody>
      </p:sp>
      <p:sp>
        <p:nvSpPr>
          <p:cNvPr id="117" name="TextBox 116"/>
          <p:cNvSpPr txBox="1"/>
          <p:nvPr/>
        </p:nvSpPr>
        <p:spPr>
          <a:xfrm>
            <a:off x="2877675" y="2664260"/>
            <a:ext cx="293904" cy="2456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050" dirty="0" smtClean="0">
                <a:latin typeface="Liberation Sans" pitchFamily="18"/>
                <a:ea typeface="Noto Sans CJK SC" pitchFamily="2"/>
                <a:cs typeface="Lohit Devanagari" pitchFamily="2"/>
              </a:rPr>
              <a:t>o</a:t>
            </a:r>
            <a:r>
              <a:rPr lang="en-US" sz="1050" dirty="0">
                <a:latin typeface="Liberation Sans" pitchFamily="18"/>
                <a:ea typeface="Noto Sans CJK SC" pitchFamily="2"/>
                <a:cs typeface="Lohit Devanagari" pitchFamily="2"/>
              </a:rPr>
              <a:t>r</a:t>
            </a:r>
            <a:endParaRPr lang="en-US" sz="1050" dirty="0" smtClean="0">
              <a:latin typeface="Liberation Sans" pitchFamily="18"/>
              <a:ea typeface="Noto Sans CJK SC" pitchFamily="2"/>
              <a:cs typeface="Lohit Devanagari" pitchFamily="2"/>
            </a:endParaRPr>
          </a:p>
        </p:txBody>
      </p:sp>
      <p:sp>
        <p:nvSpPr>
          <p:cNvPr id="118" name="TextBox 117"/>
          <p:cNvSpPr txBox="1"/>
          <p:nvPr/>
        </p:nvSpPr>
        <p:spPr>
          <a:xfrm>
            <a:off x="3082092" y="4419793"/>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19" name="TextBox 118"/>
          <p:cNvSpPr txBox="1"/>
          <p:nvPr/>
        </p:nvSpPr>
        <p:spPr>
          <a:xfrm>
            <a:off x="1441341" y="4430644"/>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21" name="TextBox 120"/>
          <p:cNvSpPr txBox="1"/>
          <p:nvPr/>
        </p:nvSpPr>
        <p:spPr>
          <a:xfrm>
            <a:off x="5192332" y="4447559"/>
            <a:ext cx="957996" cy="37262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4.c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1047000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3825" y="135895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6" name="Freeform 5"/>
          <p:cNvSpPr/>
          <p:nvPr/>
        </p:nvSpPr>
        <p:spPr>
          <a:xfrm>
            <a:off x="357065" y="1303075"/>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422045" y="1190479"/>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app</a:t>
            </a:r>
            <a:r>
              <a:rPr lang="en-US" sz="900" b="1" i="0" u="none" strike="noStrike" kern="1200" cap="none" dirty="0">
                <a:ln>
                  <a:noFill/>
                </a:ln>
                <a:ea typeface="Noto Sans CJK SC" pitchFamily="2"/>
                <a:cs typeface="Lohit Devanagari" pitchFamily="2"/>
              </a:rPr>
              <a:t>#1</a:t>
            </a:r>
          </a:p>
        </p:txBody>
      </p:sp>
      <p:sp>
        <p:nvSpPr>
          <p:cNvPr id="8" name="Freeform 7"/>
          <p:cNvSpPr/>
          <p:nvPr/>
        </p:nvSpPr>
        <p:spPr>
          <a:xfrm>
            <a:off x="439145" y="1460299"/>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9" name="Freeform 8"/>
          <p:cNvSpPr/>
          <p:nvPr/>
        </p:nvSpPr>
        <p:spPr>
          <a:xfrm>
            <a:off x="399318" y="1796370"/>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sp>
        <p:nvSpPr>
          <p:cNvPr id="11" name="Title 10"/>
          <p:cNvSpPr txBox="1">
            <a:spLocks noGrp="1"/>
          </p:cNvSpPr>
          <p:nvPr>
            <p:ph type="title" idx="4294967295"/>
          </p:nvPr>
        </p:nvSpPr>
        <p:spPr>
          <a:xfrm>
            <a:off x="504719" y="93240"/>
            <a:ext cx="9071640" cy="512157"/>
          </a:xfrm>
        </p:spPr>
        <p:txBody>
          <a:bodyPr/>
          <a:lstStyle/>
          <a:p>
            <a:pPr lvl="0"/>
            <a:r>
              <a:rPr lang="en-US" sz="1600" b="1" dirty="0">
                <a:latin typeface="+mn-lt"/>
              </a:rPr>
              <a:t>LCC Protocol : </a:t>
            </a:r>
            <a:br>
              <a:rPr lang="en-US" sz="1600" b="1" dirty="0">
                <a:latin typeface="+mn-lt"/>
              </a:rPr>
            </a:br>
            <a:r>
              <a:rPr lang="en-US" sz="1600" dirty="0" smtClean="0">
                <a:latin typeface="+mn-lt"/>
              </a:rPr>
              <a:t>Informing TCN about his/her group</a:t>
            </a:r>
            <a:endParaRPr lang="en-US" sz="1600" dirty="0">
              <a:latin typeface="+mn-lt"/>
            </a:endParaRPr>
          </a:p>
        </p:txBody>
      </p:sp>
      <p:cxnSp>
        <p:nvCxnSpPr>
          <p:cNvPr id="13" name="Straight Arrow Connector 12"/>
          <p:cNvCxnSpPr>
            <a:stCxn id="62" idx="0"/>
            <a:endCxn id="9" idx="2"/>
          </p:cNvCxnSpPr>
          <p:nvPr/>
        </p:nvCxnSpPr>
        <p:spPr>
          <a:xfrm flipH="1" flipV="1">
            <a:off x="917718" y="1972768"/>
            <a:ext cx="7713" cy="1218649"/>
          </a:xfrm>
          <a:prstGeom prst="straightConnector1">
            <a:avLst/>
          </a:prstGeom>
          <a:noFill/>
          <a:ln w="0">
            <a:solidFill>
              <a:srgbClr val="000000"/>
            </a:solidFill>
            <a:prstDash val="solid"/>
            <a:tailEnd type="arrow"/>
          </a:ln>
        </p:spPr>
      </p:cxnSp>
      <p:sp>
        <p:nvSpPr>
          <p:cNvPr id="61" name="Freeform 60"/>
          <p:cNvSpPr/>
          <p:nvPr/>
        </p:nvSpPr>
        <p:spPr>
          <a:xfrm>
            <a:off x="419235" y="329427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2" name="Freeform 61"/>
          <p:cNvSpPr/>
          <p:nvPr/>
        </p:nvSpPr>
        <p:spPr>
          <a:xfrm>
            <a:off x="639658" y="319141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63" name="Freeform 62"/>
          <p:cNvSpPr/>
          <p:nvPr/>
        </p:nvSpPr>
        <p:spPr>
          <a:xfrm>
            <a:off x="483994" y="365539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67" name="Freeform 66"/>
          <p:cNvSpPr/>
          <p:nvPr/>
        </p:nvSpPr>
        <p:spPr>
          <a:xfrm>
            <a:off x="2158943" y="4583942"/>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8" name="Freeform 67"/>
          <p:cNvSpPr/>
          <p:nvPr/>
        </p:nvSpPr>
        <p:spPr>
          <a:xfrm>
            <a:off x="2479589" y="4492682"/>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69" name="Freeform 68"/>
          <p:cNvSpPr/>
          <p:nvPr/>
        </p:nvSpPr>
        <p:spPr>
          <a:xfrm>
            <a:off x="2650365" y="4845337"/>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70" name="Freeform 69"/>
          <p:cNvSpPr/>
          <p:nvPr/>
        </p:nvSpPr>
        <p:spPr>
          <a:xfrm>
            <a:off x="2200061" y="5243102"/>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72" name="Elbow Connector 71"/>
          <p:cNvCxnSpPr>
            <a:stCxn id="63" idx="2"/>
            <a:endCxn id="67" idx="3"/>
          </p:cNvCxnSpPr>
          <p:nvPr/>
        </p:nvCxnSpPr>
        <p:spPr>
          <a:xfrm rot="16200000" flipH="1">
            <a:off x="986427" y="3799145"/>
            <a:ext cx="1113909" cy="1231123"/>
          </a:xfrm>
          <a:prstGeom prst="bentConnector2">
            <a:avLst/>
          </a:prstGeom>
          <a:noFill/>
          <a:ln w="0">
            <a:solidFill>
              <a:srgbClr val="000000"/>
            </a:solidFill>
            <a:prstDash val="solid"/>
            <a:tailEnd type="arrow"/>
          </a:ln>
        </p:spPr>
      </p:cxnSp>
      <p:sp>
        <p:nvSpPr>
          <p:cNvPr id="78" name="Freeform 77"/>
          <p:cNvSpPr/>
          <p:nvPr/>
        </p:nvSpPr>
        <p:spPr>
          <a:xfrm>
            <a:off x="4181320" y="1369514"/>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79" name="Freeform 78"/>
          <p:cNvSpPr/>
          <p:nvPr/>
        </p:nvSpPr>
        <p:spPr>
          <a:xfrm>
            <a:off x="4094560" y="1313630"/>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0" name="Freeform 79"/>
          <p:cNvSpPr/>
          <p:nvPr/>
        </p:nvSpPr>
        <p:spPr>
          <a:xfrm>
            <a:off x="4159540" y="1201034"/>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t>
            </a:r>
            <a:r>
              <a:rPr lang="en-US" sz="900" b="0" i="0" u="none" strike="noStrike" kern="1200" cap="none" dirty="0" err="1" smtClean="0">
                <a:ln>
                  <a:noFill/>
                </a:ln>
                <a:ea typeface="Noto Sans CJK SC" pitchFamily="2"/>
                <a:cs typeface="Lohit Devanagari" pitchFamily="2"/>
              </a:rPr>
              <a:t>app</a:t>
            </a:r>
            <a:r>
              <a:rPr lang="en-US" sz="900" b="1" i="0" u="none" strike="noStrike" kern="1200" cap="none" dirty="0" err="1"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
        <p:nvSpPr>
          <p:cNvPr id="81" name="Freeform 80"/>
          <p:cNvSpPr/>
          <p:nvPr/>
        </p:nvSpPr>
        <p:spPr>
          <a:xfrm>
            <a:off x="4176640" y="1470854"/>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82" name="Freeform 81"/>
          <p:cNvSpPr/>
          <p:nvPr/>
        </p:nvSpPr>
        <p:spPr>
          <a:xfrm>
            <a:off x="4136813" y="1806925"/>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83" name="Straight Arrow Connector 82"/>
          <p:cNvCxnSpPr>
            <a:stCxn id="85" idx="0"/>
            <a:endCxn id="82" idx="2"/>
          </p:cNvCxnSpPr>
          <p:nvPr/>
        </p:nvCxnSpPr>
        <p:spPr>
          <a:xfrm flipH="1" flipV="1">
            <a:off x="4655213" y="1983323"/>
            <a:ext cx="7713" cy="1218649"/>
          </a:xfrm>
          <a:prstGeom prst="straightConnector1">
            <a:avLst/>
          </a:prstGeom>
          <a:noFill/>
          <a:ln w="0">
            <a:solidFill>
              <a:srgbClr val="000000"/>
            </a:solidFill>
            <a:prstDash val="solid"/>
            <a:tailEnd type="arrow"/>
          </a:ln>
        </p:spPr>
      </p:cxnSp>
      <p:sp>
        <p:nvSpPr>
          <p:cNvPr id="84" name="Freeform 83"/>
          <p:cNvSpPr/>
          <p:nvPr/>
        </p:nvSpPr>
        <p:spPr>
          <a:xfrm>
            <a:off x="4156730" y="3304834"/>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5" name="Freeform 84"/>
          <p:cNvSpPr/>
          <p:nvPr/>
        </p:nvSpPr>
        <p:spPr>
          <a:xfrm>
            <a:off x="4377153" y="3201972"/>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86" name="Freeform 85"/>
          <p:cNvSpPr/>
          <p:nvPr/>
        </p:nvSpPr>
        <p:spPr>
          <a:xfrm>
            <a:off x="4221489" y="3665949"/>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87" name="Elbow Connector 86"/>
          <p:cNvCxnSpPr>
            <a:stCxn id="86" idx="2"/>
            <a:endCxn id="67" idx="1"/>
          </p:cNvCxnSpPr>
          <p:nvPr/>
        </p:nvCxnSpPr>
        <p:spPr>
          <a:xfrm rot="5400000">
            <a:off x="3442420" y="3748767"/>
            <a:ext cx="1103354" cy="1342437"/>
          </a:xfrm>
          <a:prstGeom prst="bentConnector2">
            <a:avLst/>
          </a:prstGeom>
          <a:noFill/>
          <a:ln w="0">
            <a:solidFill>
              <a:srgbClr val="000000"/>
            </a:solidFill>
            <a:prstDash val="solid"/>
            <a:tailEnd type="arrow"/>
          </a:ln>
        </p:spPr>
      </p:cxnSp>
      <p:sp>
        <p:nvSpPr>
          <p:cNvPr id="92" name="TextBox 91"/>
          <p:cNvSpPr txBox="1"/>
          <p:nvPr/>
        </p:nvSpPr>
        <p:spPr>
          <a:xfrm>
            <a:off x="925431" y="4326646"/>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5.b.1</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93" name="Rectangle 92"/>
          <p:cNvSpPr/>
          <p:nvPr/>
        </p:nvSpPr>
        <p:spPr>
          <a:xfrm>
            <a:off x="974064" y="4364059"/>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1047379" y="2588228"/>
            <a:ext cx="885183" cy="4539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TextBox 94"/>
          <p:cNvSpPr txBox="1"/>
          <p:nvPr/>
        </p:nvSpPr>
        <p:spPr>
          <a:xfrm>
            <a:off x="975370" y="2549559"/>
            <a:ext cx="1046459"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dirty="0" smtClean="0">
                <a:ea typeface="Noto Sans CJK SC" pitchFamily="2"/>
                <a:cs typeface="Lohit Devanagari" pitchFamily="2"/>
              </a:rPr>
              <a:t>the name </a:t>
            </a:r>
            <a:br>
              <a:rPr lang="en-US" sz="900" dirty="0" smtClean="0">
                <a:ea typeface="Noto Sans CJK SC" pitchFamily="2"/>
                <a:cs typeface="Lohit Devanagari" pitchFamily="2"/>
              </a:rPr>
            </a:br>
            <a:r>
              <a:rPr lang="en-US" sz="900" dirty="0" smtClean="0">
                <a:ea typeface="Noto Sans CJK SC" pitchFamily="2"/>
                <a:cs typeface="Lohit Devanagari" pitchFamily="2"/>
              </a:rPr>
              <a:t>of group</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of TCN#1</a:t>
            </a:r>
            <a:endParaRPr lang="en-US" sz="900" b="0" i="0" u="none" strike="noStrike" kern="1200" cap="none" dirty="0">
              <a:ln>
                <a:noFill/>
              </a:ln>
              <a:ea typeface="Noto Sans CJK SC" pitchFamily="2"/>
              <a:cs typeface="Lohit Devanagari" pitchFamily="2"/>
            </a:endParaRPr>
          </a:p>
        </p:txBody>
      </p:sp>
      <p:sp>
        <p:nvSpPr>
          <p:cNvPr id="96" name="TextBox 95"/>
          <p:cNvSpPr txBox="1"/>
          <p:nvPr/>
        </p:nvSpPr>
        <p:spPr>
          <a:xfrm>
            <a:off x="954011" y="2071023"/>
            <a:ext cx="77454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5.a.1</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app-logic</a:t>
            </a:r>
            <a:endParaRPr lang="en-US" sz="900" b="0" i="1" u="none" strike="noStrike" kern="1200" cap="none" dirty="0">
              <a:ln>
                <a:noFill/>
              </a:ln>
              <a:ea typeface="Noto Sans CJK SC" pitchFamily="2"/>
              <a:cs typeface="Lohit Devanagari" pitchFamily="2"/>
            </a:endParaRPr>
          </a:p>
        </p:txBody>
      </p:sp>
      <p:sp>
        <p:nvSpPr>
          <p:cNvPr id="97" name="Rectangle 96"/>
          <p:cNvSpPr/>
          <p:nvPr/>
        </p:nvSpPr>
        <p:spPr>
          <a:xfrm>
            <a:off x="997439" y="2111789"/>
            <a:ext cx="994223" cy="1014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8" name="Freeform 97"/>
          <p:cNvSpPr/>
          <p:nvPr/>
        </p:nvSpPr>
        <p:spPr>
          <a:xfrm>
            <a:off x="4807618" y="2610045"/>
            <a:ext cx="943993" cy="4539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9" name="TextBox 98"/>
          <p:cNvSpPr txBox="1"/>
          <p:nvPr/>
        </p:nvSpPr>
        <p:spPr>
          <a:xfrm>
            <a:off x="4756444" y="2561204"/>
            <a:ext cx="1131426"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i="0" u="none" strike="noStrike" kern="1200" cap="none" dirty="0" smtClean="0">
                <a:ln>
                  <a:noFill/>
                </a:ln>
                <a:ea typeface="Noto Sans CJK SC" pitchFamily="2"/>
                <a:cs typeface="Lohit Devanagari" pitchFamily="2"/>
              </a:rPr>
              <a:t>the name </a:t>
            </a:r>
            <a:br>
              <a:rPr lang="en-US" sz="900" i="0" u="none" strike="noStrike" kern="1200" cap="none" dirty="0" smtClean="0">
                <a:ln>
                  <a:noFill/>
                </a:ln>
                <a:ea typeface="Noto Sans CJK SC" pitchFamily="2"/>
                <a:cs typeface="Lohit Devanagari" pitchFamily="2"/>
              </a:rPr>
            </a:br>
            <a:r>
              <a:rPr lang="en-US" sz="900" i="0" u="none" strike="noStrike" kern="1200" cap="none" dirty="0" smtClean="0">
                <a:ln>
                  <a:noFill/>
                </a:ln>
                <a:ea typeface="Noto Sans CJK SC" pitchFamily="2"/>
                <a:cs typeface="Lohit Devanagari" pitchFamily="2"/>
              </a:rPr>
              <a:t>of</a:t>
            </a:r>
            <a:r>
              <a:rPr lang="en-US" sz="900" dirty="0">
                <a:ea typeface="Noto Sans CJK SC" pitchFamily="2"/>
                <a:cs typeface="Lohit Devanagari" pitchFamily="2"/>
              </a:rPr>
              <a:t> </a:t>
            </a:r>
            <a:r>
              <a:rPr lang="en-US" sz="900" dirty="0" smtClean="0">
                <a:ea typeface="Noto Sans CJK SC" pitchFamily="2"/>
                <a:cs typeface="Lohit Devanagari" pitchFamily="2"/>
              </a:rPr>
              <a:t>group </a:t>
            </a:r>
            <a:r>
              <a:rPr lang="en-US" sz="900" b="0" i="0" u="none" strike="noStrike" kern="1200" cap="none" dirty="0" smtClean="0">
                <a:ln>
                  <a:noFill/>
                </a:ln>
                <a:ea typeface="Noto Sans CJK SC" pitchFamily="2"/>
                <a:cs typeface="Lohit Devanagari" pitchFamily="2"/>
              </a:rPr>
              <a:t>of </a:t>
            </a:r>
            <a:r>
              <a:rPr lang="en-US" sz="900" b="0" i="0" u="none" strike="noStrike" kern="1200" cap="none" dirty="0" err="1" smtClean="0">
                <a:ln>
                  <a:noFill/>
                </a:ln>
                <a:ea typeface="Noto Sans CJK SC" pitchFamily="2"/>
                <a:cs typeface="Lohit Devanagari" pitchFamily="2"/>
              </a:rPr>
              <a:t>TCN#m</a:t>
            </a:r>
            <a:endParaRPr lang="en-US" sz="900" b="0" i="0" u="none" strike="noStrike" kern="1200" cap="none" dirty="0">
              <a:ln>
                <a:noFill/>
              </a:ln>
              <a:ea typeface="Noto Sans CJK SC" pitchFamily="2"/>
              <a:cs typeface="Lohit Devanagari" pitchFamily="2"/>
            </a:endParaRPr>
          </a:p>
        </p:txBody>
      </p:sp>
      <p:sp>
        <p:nvSpPr>
          <p:cNvPr id="100" name="TextBox 99"/>
          <p:cNvSpPr txBox="1"/>
          <p:nvPr/>
        </p:nvSpPr>
        <p:spPr>
          <a:xfrm>
            <a:off x="4714251" y="2092840"/>
            <a:ext cx="789488"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5.a.m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app-logic</a:t>
            </a:r>
            <a:endParaRPr lang="en-US" sz="900" b="0" i="1" u="none" strike="noStrike" kern="1200" cap="none" dirty="0">
              <a:ln>
                <a:noFill/>
              </a:ln>
              <a:ea typeface="Noto Sans CJK SC" pitchFamily="2"/>
              <a:cs typeface="Lohit Devanagari" pitchFamily="2"/>
            </a:endParaRPr>
          </a:p>
        </p:txBody>
      </p:sp>
      <p:sp>
        <p:nvSpPr>
          <p:cNvPr id="101" name="Rectangle 100"/>
          <p:cNvSpPr/>
          <p:nvPr/>
        </p:nvSpPr>
        <p:spPr>
          <a:xfrm>
            <a:off x="4724018" y="2111789"/>
            <a:ext cx="1073667" cy="1014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2" name="TextBox 101"/>
          <p:cNvSpPr txBox="1"/>
          <p:nvPr/>
        </p:nvSpPr>
        <p:spPr>
          <a:xfrm>
            <a:off x="3643524" y="4310899"/>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5.b.m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03" name="Rectangle 102"/>
          <p:cNvSpPr/>
          <p:nvPr/>
        </p:nvSpPr>
        <p:spPr>
          <a:xfrm>
            <a:off x="3692157" y="4348312"/>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7" name="TextBox 106"/>
          <p:cNvSpPr txBox="1"/>
          <p:nvPr/>
        </p:nvSpPr>
        <p:spPr>
          <a:xfrm>
            <a:off x="2532517" y="3411480"/>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08" name="TextBox 107"/>
          <p:cNvSpPr txBox="1"/>
          <p:nvPr/>
        </p:nvSpPr>
        <p:spPr>
          <a:xfrm>
            <a:off x="2541459" y="1537599"/>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09" name="TextBox 108"/>
          <p:cNvSpPr txBox="1"/>
          <p:nvPr/>
        </p:nvSpPr>
        <p:spPr>
          <a:xfrm>
            <a:off x="5578872" y="3294279"/>
            <a:ext cx="4555969" cy="1499598"/>
          </a:xfrm>
          <a:prstGeom prst="rect">
            <a:avLst/>
          </a:prstGeom>
          <a:noFill/>
          <a:ln>
            <a:noFill/>
          </a:ln>
        </p:spPr>
        <p:txBody>
          <a:bodyPr wrap="none" lIns="90000" tIns="45000" rIns="90000" bIns="45000" anchorCtr="0" compatLnSpc="0">
            <a:spAutoFit/>
          </a:bodyPr>
          <a:lstStyle/>
          <a:p>
            <a:pPr lvl="0" algn="just" hangingPunct="0"/>
            <a:r>
              <a:rPr lang="en-US" sz="900" u="sng" dirty="0">
                <a:ea typeface="Noto Sans CJK SC" pitchFamily="2"/>
                <a:cs typeface="Lohit Devanagari" pitchFamily="2"/>
              </a:rPr>
              <a:t>Steps</a:t>
            </a:r>
            <a:r>
              <a:rPr lang="en-US" sz="900" dirty="0">
                <a:ea typeface="Noto Sans CJK SC" pitchFamily="2"/>
                <a:cs typeface="Lohit Devanagari" pitchFamily="2"/>
              </a:rPr>
              <a:t>:</a:t>
            </a:r>
          </a:p>
          <a:p>
            <a:pPr lvl="0" algn="just" hangingPunct="0"/>
            <a:r>
              <a:rPr lang="en-US" sz="900" b="1" dirty="0">
                <a:ea typeface="Noto Sans CJK SC" pitchFamily="2"/>
                <a:cs typeface="Lohit Devanagari" pitchFamily="2"/>
              </a:rPr>
              <a:t>Phase 5.a</a:t>
            </a:r>
            <a:r>
              <a:rPr lang="en-US" sz="900" dirty="0">
                <a:ea typeface="Noto Sans CJK SC" pitchFamily="2"/>
                <a:cs typeface="Lohit Devanagari" pitchFamily="2"/>
              </a:rPr>
              <a:t>. Once an agent receives the final grouping from WPM (Teacher), it only sends the</a:t>
            </a:r>
            <a:br>
              <a:rPr lang="en-US" sz="900" dirty="0">
                <a:ea typeface="Noto Sans CJK SC" pitchFamily="2"/>
                <a:cs typeface="Lohit Devanagari" pitchFamily="2"/>
              </a:rPr>
            </a:br>
            <a:r>
              <a:rPr lang="en-US" sz="900" dirty="0">
                <a:ea typeface="Noto Sans CJK SC" pitchFamily="2"/>
                <a:cs typeface="Lohit Devanagari" pitchFamily="2"/>
              </a:rPr>
              <a:t>name of the group of TCN to app-logic. Since agents don’t know the identities of other group </a:t>
            </a:r>
            <a:br>
              <a:rPr lang="en-US" sz="900" dirty="0">
                <a:ea typeface="Noto Sans CJK SC" pitchFamily="2"/>
                <a:cs typeface="Lohit Devanagari" pitchFamily="2"/>
              </a:rPr>
            </a:br>
            <a:r>
              <a:rPr lang="en-US" sz="900" dirty="0">
                <a:ea typeface="Noto Sans CJK SC" pitchFamily="2"/>
                <a:cs typeface="Lohit Devanagari" pitchFamily="2"/>
              </a:rPr>
              <a:t>members, they send the group name such that TCNs can find each other in the classroom. </a:t>
            </a:r>
          </a:p>
          <a:p>
            <a:pPr lvl="0" algn="just" hangingPunct="0"/>
            <a:r>
              <a:rPr lang="en-US" sz="900" b="1" dirty="0">
                <a:ea typeface="Noto Sans CJK SC" pitchFamily="2"/>
                <a:cs typeface="Lohit Devanagari" pitchFamily="2"/>
              </a:rPr>
              <a:t>Phase 5.b</a:t>
            </a:r>
            <a:r>
              <a:rPr lang="en-US" sz="900" dirty="0">
                <a:ea typeface="Noto Sans CJK SC" pitchFamily="2"/>
                <a:cs typeface="Lohit Devanagari" pitchFamily="2"/>
              </a:rPr>
              <a:t>. Agents send </a:t>
            </a:r>
            <a:r>
              <a:rPr lang="en-US" sz="900" i="1" dirty="0" err="1">
                <a:ea typeface="Noto Sans CJK SC" pitchFamily="2"/>
                <a:cs typeface="Lohit Devanagari" pitchFamily="2"/>
              </a:rPr>
              <a:t>coordination_ended</a:t>
            </a:r>
            <a:r>
              <a:rPr lang="en-US" sz="900" i="1" dirty="0">
                <a:ea typeface="Noto Sans CJK SC" pitchFamily="2"/>
                <a:cs typeface="Lohit Devanagari" pitchFamily="2"/>
              </a:rPr>
              <a:t> </a:t>
            </a:r>
            <a:r>
              <a:rPr lang="en-US" sz="900" dirty="0">
                <a:ea typeface="Noto Sans CJK SC" pitchFamily="2"/>
                <a:cs typeface="Lohit Devanagari" pitchFamily="2"/>
              </a:rPr>
              <a:t>signal to WPM. </a:t>
            </a:r>
          </a:p>
          <a:p>
            <a:pPr lvl="0" algn="just" hangingPunct="0"/>
            <a:endParaRPr lang="en-US" sz="900" dirty="0">
              <a:ea typeface="Noto Sans CJK SC" pitchFamily="2"/>
              <a:cs typeface="Lohit Devanagari" pitchFamily="2"/>
            </a:endParaRPr>
          </a:p>
          <a:p>
            <a:pPr lvl="0" algn="just" hangingPunct="0"/>
            <a:endParaRPr lang="en-US" sz="900" dirty="0">
              <a:ea typeface="Noto Sans CJK SC" pitchFamily="2"/>
              <a:cs typeface="Lohit Devanagari" pitchFamily="2"/>
            </a:endParaRPr>
          </a:p>
          <a:p>
            <a:pPr lvl="0" algn="just" hangingPunct="0"/>
            <a:r>
              <a:rPr lang="en-US" sz="900" dirty="0">
                <a:ea typeface="Noto Sans CJK SC" pitchFamily="2"/>
                <a:cs typeface="Lohit Devanagari" pitchFamily="2"/>
              </a:rPr>
              <a:t>-* Even if the TCN is logged out when agent sends the group name (at </a:t>
            </a:r>
            <a:r>
              <a:rPr lang="en-US" sz="900" b="1" dirty="0">
                <a:ea typeface="Noto Sans CJK SC" pitchFamily="2"/>
                <a:cs typeface="Lohit Devanagari" pitchFamily="2"/>
              </a:rPr>
              <a:t>phase 5.a</a:t>
            </a:r>
            <a:r>
              <a:rPr lang="en-US" sz="900" dirty="0">
                <a:ea typeface="Noto Sans CJK SC" pitchFamily="2"/>
                <a:cs typeface="Lohit Devanagari" pitchFamily="2"/>
              </a:rPr>
              <a:t>), the agent </a:t>
            </a:r>
            <a:br>
              <a:rPr lang="en-US" sz="900" dirty="0">
                <a:ea typeface="Noto Sans CJK SC" pitchFamily="2"/>
                <a:cs typeface="Lohit Devanagari" pitchFamily="2"/>
              </a:rPr>
            </a:br>
            <a:r>
              <a:rPr lang="en-US" sz="900" dirty="0">
                <a:ea typeface="Noto Sans CJK SC" pitchFamily="2"/>
                <a:cs typeface="Lohit Devanagari" pitchFamily="2"/>
              </a:rPr>
              <a:t>will still continue to </a:t>
            </a:r>
            <a:r>
              <a:rPr lang="en-US" sz="900" b="1" dirty="0">
                <a:ea typeface="Noto Sans CJK SC" pitchFamily="2"/>
                <a:cs typeface="Lohit Devanagari" pitchFamily="2"/>
              </a:rPr>
              <a:t>phase 5.b. </a:t>
            </a:r>
            <a:r>
              <a:rPr lang="en-US" sz="900" dirty="0">
                <a:ea typeface="Noto Sans CJK SC" pitchFamily="2"/>
                <a:cs typeface="Lohit Devanagari" pitchFamily="2"/>
              </a:rPr>
              <a:t>Since agent stores the group name into LAKR, it is not lost. </a:t>
            </a:r>
            <a:br>
              <a:rPr lang="en-US" sz="900" dirty="0">
                <a:ea typeface="Noto Sans CJK SC" pitchFamily="2"/>
                <a:cs typeface="Lohit Devanagari" pitchFamily="2"/>
              </a:rPr>
            </a:br>
            <a:r>
              <a:rPr lang="en-US" sz="900" dirty="0">
                <a:ea typeface="Noto Sans CJK SC" pitchFamily="2"/>
                <a:cs typeface="Lohit Devanagari" pitchFamily="2"/>
              </a:rPr>
              <a:t>Therefore, TCN will always be able request it from the agent via app-logic. </a:t>
            </a:r>
          </a:p>
        </p:txBody>
      </p:sp>
      <p:sp>
        <p:nvSpPr>
          <p:cNvPr id="110" name="TextBox 109"/>
          <p:cNvSpPr txBox="1"/>
          <p:nvPr/>
        </p:nvSpPr>
        <p:spPr>
          <a:xfrm>
            <a:off x="5666748" y="5046745"/>
            <a:ext cx="957996" cy="513495"/>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5.a – </a:t>
            </a:r>
            <a:r>
              <a:rPr lang="en-US" sz="900" b="1" i="0" u="none" strike="noStrike" kern="1200" cap="none" dirty="0" smtClean="0">
                <a:ln>
                  <a:noFill/>
                </a:ln>
                <a:ea typeface="Noto Sans CJK SC" pitchFamily="2"/>
                <a:cs typeface="Lohit Devanagari" pitchFamily="2"/>
              </a:rPr>
              <a:t>m</a:t>
            </a:r>
          </a:p>
          <a:p>
            <a:pPr hangingPunct="0"/>
            <a:r>
              <a:rPr lang="en-US" sz="900" dirty="0">
                <a:ea typeface="Noto Sans CJK SC" pitchFamily="2"/>
                <a:cs typeface="Lohit Devanagari" pitchFamily="2"/>
              </a:rPr>
              <a:t>Phase </a:t>
            </a:r>
            <a:r>
              <a:rPr lang="en-US" sz="900" dirty="0" smtClean="0">
                <a:ea typeface="Noto Sans CJK SC" pitchFamily="2"/>
                <a:cs typeface="Lohit Devanagari" pitchFamily="2"/>
              </a:rPr>
              <a:t>5.b </a:t>
            </a:r>
            <a:r>
              <a:rPr lang="en-US" sz="900" dirty="0">
                <a:ea typeface="Noto Sans CJK SC" pitchFamily="2"/>
                <a:cs typeface="Lohit Devanagari" pitchFamily="2"/>
              </a:rPr>
              <a:t>– </a:t>
            </a:r>
            <a:r>
              <a:rPr lang="en-US" sz="900" b="1" dirty="0" smtClean="0">
                <a:ea typeface="Noto Sans CJK SC" pitchFamily="2"/>
                <a:cs typeface="Lohit Devanagari" pitchFamily="2"/>
              </a:rPr>
              <a:t>m</a:t>
            </a:r>
            <a:endParaRPr lang="en-US" sz="900"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163096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pPr lvl="0"/>
            <a:fld id="{AC4006FC-CD54-4BB5-B464-E8610B16DCA8}" type="slidenum">
              <a:t>14</a:t>
            </a:fld>
            <a:endParaRPr lang="en-US"/>
          </a:p>
        </p:txBody>
      </p:sp>
      <p:sp>
        <p:nvSpPr>
          <p:cNvPr id="2" name="Title 1"/>
          <p:cNvSpPr txBox="1">
            <a:spLocks noGrp="1"/>
          </p:cNvSpPr>
          <p:nvPr>
            <p:ph type="title" idx="4294967295"/>
          </p:nvPr>
        </p:nvSpPr>
        <p:spPr>
          <a:xfrm>
            <a:off x="457200" y="-123480"/>
            <a:ext cx="9071640" cy="580680"/>
          </a:xfrm>
        </p:spPr>
        <p:txBody>
          <a:bodyPr/>
          <a:lstStyle/>
          <a:p>
            <a:pPr lvl="0"/>
            <a:r>
              <a:rPr lang="en-US" sz="1600" dirty="0">
                <a:latin typeface="+mn-lt"/>
              </a:rPr>
              <a:t>Involved </a:t>
            </a:r>
            <a:r>
              <a:rPr lang="en-US" sz="1600" dirty="0" smtClean="0">
                <a:latin typeface="+mn-lt"/>
              </a:rPr>
              <a:t>Components and Functionalities to be provided</a:t>
            </a:r>
            <a:endParaRPr lang="en-US" sz="1600" dirty="0">
              <a:latin typeface="+mn-lt"/>
            </a:endParaRPr>
          </a:p>
        </p:txBody>
      </p:sp>
      <p:sp>
        <p:nvSpPr>
          <p:cNvPr id="3" name="Freeform 2"/>
          <p:cNvSpPr/>
          <p:nvPr/>
        </p:nvSpPr>
        <p:spPr>
          <a:xfrm>
            <a:off x="91440" y="1017359"/>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 name="Freeform 3"/>
          <p:cNvSpPr/>
          <p:nvPr/>
        </p:nvSpPr>
        <p:spPr>
          <a:xfrm>
            <a:off x="229680" y="925919"/>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5" name="Freeform 4"/>
          <p:cNvSpPr/>
          <p:nvPr/>
        </p:nvSpPr>
        <p:spPr>
          <a:xfrm>
            <a:off x="914400" y="117252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6" name="Freeform 5"/>
          <p:cNvSpPr/>
          <p:nvPr/>
        </p:nvSpPr>
        <p:spPr>
          <a:xfrm>
            <a:off x="182880" y="171540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sp>
        <p:nvSpPr>
          <p:cNvPr id="7" name="Freeform 6"/>
          <p:cNvSpPr/>
          <p:nvPr/>
        </p:nvSpPr>
        <p:spPr>
          <a:xfrm>
            <a:off x="3291839" y="1005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 name="Freeform 7"/>
          <p:cNvSpPr/>
          <p:nvPr/>
        </p:nvSpPr>
        <p:spPr>
          <a:xfrm>
            <a:off x="3383280" y="9144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p>
        </p:txBody>
      </p:sp>
      <p:sp>
        <p:nvSpPr>
          <p:cNvPr id="9" name="Freeform 8"/>
          <p:cNvSpPr/>
          <p:nvPr/>
        </p:nvSpPr>
        <p:spPr>
          <a:xfrm>
            <a:off x="3383280" y="168731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0" name="Freeform 9"/>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 name="Freeform 10"/>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2" name="Freeform 11"/>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3" name="Freeform 12"/>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4" name="Freeform 13"/>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p>
        </p:txBody>
      </p:sp>
      <p:sp>
        <p:nvSpPr>
          <p:cNvPr id="16" name="Freeform 15"/>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7" name="Freeform 16"/>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8" name="Freeform 17"/>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9" name="Freeform 18"/>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20" name="Freeform 19"/>
          <p:cNvSpPr/>
          <p:nvPr/>
        </p:nvSpPr>
        <p:spPr>
          <a:xfrm>
            <a:off x="8407800"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1" name="Freeform 20"/>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2" name="Freeform 21"/>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B75BC"/>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Dispatcher</a:t>
            </a:r>
          </a:p>
        </p:txBody>
      </p:sp>
      <p:sp>
        <p:nvSpPr>
          <p:cNvPr id="24" name="Freeform 23"/>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Dispatcher Interface</a:t>
            </a:r>
          </a:p>
        </p:txBody>
      </p:sp>
      <p:sp>
        <p:nvSpPr>
          <p:cNvPr id="25" name="TextBox 24"/>
          <p:cNvSpPr txBox="1"/>
          <p:nvPr/>
        </p:nvSpPr>
        <p:spPr>
          <a:xfrm>
            <a:off x="91440" y="2256120"/>
            <a:ext cx="1876581" cy="1388157"/>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Teacher panel (doesn’t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have to be in WPM) </a:t>
            </a:r>
          </a:p>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Teacher panel would be </a:t>
            </a:r>
            <a:br>
              <a:rPr lang="en-US" sz="1100" dirty="0" smtClean="0">
                <a:latin typeface="Liberation Sans" pitchFamily="18"/>
                <a:ea typeface="Noto Sans CJK SC" pitchFamily="2"/>
                <a:cs typeface="Lohit Devanagari" pitchFamily="2"/>
              </a:rPr>
            </a:br>
            <a:r>
              <a:rPr lang="en-US" sz="1100" dirty="0" smtClean="0">
                <a:latin typeface="Liberation Sans" pitchFamily="18"/>
                <a:ea typeface="Noto Sans CJK SC" pitchFamily="2"/>
                <a:cs typeface="Lohit Devanagari" pitchFamily="2"/>
              </a:rPr>
              <a:t>able to receive the </a:t>
            </a:r>
            <a:br>
              <a:rPr lang="en-US" sz="1100" dirty="0" smtClean="0">
                <a:latin typeface="Liberation Sans" pitchFamily="18"/>
                <a:ea typeface="Noto Sans CJK SC" pitchFamily="2"/>
                <a:cs typeface="Lohit Devanagari" pitchFamily="2"/>
              </a:rPr>
            </a:br>
            <a:r>
              <a:rPr lang="en-US" sz="1100" dirty="0" smtClean="0">
                <a:latin typeface="Liberation Sans" pitchFamily="18"/>
                <a:ea typeface="Noto Sans CJK SC" pitchFamily="2"/>
                <a:cs typeface="Lohit Devanagari" pitchFamily="2"/>
              </a:rPr>
              <a:t>proposal from agents.</a:t>
            </a:r>
            <a:endParaRPr lang="en-US" sz="1100" b="0" i="0" u="none" strike="noStrike" kern="1200" cap="none" dirty="0" smtClean="0">
              <a:ln>
                <a:noFill/>
              </a:ln>
              <a:latin typeface="Liberation Sans" pitchFamily="18"/>
              <a:ea typeface="Noto Sans CJK SC" pitchFamily="2"/>
              <a:cs typeface="Lohit Devanagari" pitchFamily="2"/>
            </a:endParaRPr>
          </a:p>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Receiving </a:t>
            </a:r>
            <a:r>
              <a:rPr lang="en-US" sz="1100" i="1" dirty="0" smtClean="0">
                <a:latin typeface="Liberation Sans" pitchFamily="18"/>
                <a:ea typeface="Noto Sans CJK SC" pitchFamily="2"/>
                <a:cs typeface="Lohit Devanagari" pitchFamily="2"/>
              </a:rPr>
              <a:t>coordination_</a:t>
            </a:r>
            <a:br>
              <a:rPr lang="en-US" sz="1100" i="1" dirty="0" smtClean="0">
                <a:latin typeface="Liberation Sans" pitchFamily="18"/>
                <a:ea typeface="Noto Sans CJK SC" pitchFamily="2"/>
                <a:cs typeface="Lohit Devanagari" pitchFamily="2"/>
              </a:rPr>
            </a:br>
            <a:r>
              <a:rPr lang="en-US" sz="1100" i="1" dirty="0" smtClean="0">
                <a:latin typeface="Liberation Sans" pitchFamily="18"/>
                <a:ea typeface="Noto Sans CJK SC" pitchFamily="2"/>
                <a:cs typeface="Lohit Devanagari" pitchFamily="2"/>
              </a:rPr>
              <a:t>ended</a:t>
            </a:r>
            <a:r>
              <a:rPr lang="en-US" sz="1100" dirty="0" smtClean="0">
                <a:latin typeface="Liberation Sans" pitchFamily="18"/>
                <a:ea typeface="Noto Sans CJK SC" pitchFamily="2"/>
                <a:cs typeface="Lohit Devanagari" pitchFamily="2"/>
              </a:rPr>
              <a:t> signal</a:t>
            </a:r>
          </a:p>
          <a:p>
            <a:pPr marR="0" lvl="0" hangingPunct="0">
              <a:lnSpc>
                <a:spcPct val="100000"/>
              </a:lnSpc>
              <a:spcBef>
                <a:spcPts val="0"/>
              </a:spcBef>
              <a:spcAft>
                <a:spcPts val="0"/>
              </a:spcAft>
              <a:buSzPct val="45000"/>
              <a:tabLst/>
            </a:pPr>
            <a:endParaRPr lang="en-US" sz="1100" b="0" i="0" u="none" strike="noStrike" kern="1200" cap="none" dirty="0" smtClean="0">
              <a:ln>
                <a:noFill/>
              </a:ln>
              <a:latin typeface="Liberation Sans" pitchFamily="18"/>
              <a:ea typeface="Noto Sans CJK SC" pitchFamily="2"/>
              <a:cs typeface="Lohit Devanagari" pitchFamily="2"/>
            </a:endParaRPr>
          </a:p>
        </p:txBody>
      </p:sp>
      <p:sp>
        <p:nvSpPr>
          <p:cNvPr id="26" name="TextBox 25"/>
          <p:cNvSpPr txBox="1"/>
          <p:nvPr/>
        </p:nvSpPr>
        <p:spPr>
          <a:xfrm>
            <a:off x="2209458" y="2184189"/>
            <a:ext cx="4085006" cy="1712477"/>
          </a:xfrm>
          <a:prstGeom prst="rect">
            <a:avLst/>
          </a:prstGeom>
          <a:noFill/>
          <a:ln>
            <a:noFill/>
          </a:ln>
        </p:spPr>
        <p:txBody>
          <a:bodyPr wrap="none" lIns="90000" tIns="45000" rIns="90000" bIns="45000" anchorCtr="0" compatLnSpc="0">
            <a:spAutoFit/>
          </a:bodyPr>
          <a:lstStyle/>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Receive exercise result, calculate and store.</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a:t>
            </a:r>
            <a:r>
              <a:rPr lang="en-US" sz="1100" dirty="0" err="1" smtClean="0">
                <a:latin typeface="Liberation Sans" pitchFamily="18"/>
                <a:ea typeface="Noto Sans CJK SC" pitchFamily="2"/>
                <a:cs typeface="Lohit Devanagari" pitchFamily="2"/>
              </a:rPr>
              <a:t>start_coordination</a:t>
            </a:r>
            <a:r>
              <a:rPr lang="en-US" sz="1100" dirty="0" smtClean="0">
                <a:latin typeface="Liberation Sans" pitchFamily="18"/>
                <a:ea typeface="Noto Sans CJK SC" pitchFamily="2"/>
                <a:cs typeface="Lohit Devanagari" pitchFamily="2"/>
              </a:rPr>
              <a:t> signal and share info.</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personal info and broadcast to others (dedicated agent).</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complete personal info from dedicated agent. </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ML and CL </a:t>
            </a:r>
            <a:r>
              <a:rPr lang="en-US" sz="1100" dirty="0">
                <a:latin typeface="Liberation Sans" pitchFamily="18"/>
                <a:ea typeface="Noto Sans CJK SC" pitchFamily="2"/>
                <a:cs typeface="Lohit Devanagari" pitchFamily="2"/>
              </a:rPr>
              <a:t>from other </a:t>
            </a:r>
            <a:r>
              <a:rPr lang="en-US" sz="1100" dirty="0" smtClean="0">
                <a:latin typeface="Liberation Sans" pitchFamily="18"/>
                <a:ea typeface="Noto Sans CJK SC" pitchFamily="2"/>
                <a:cs typeface="Lohit Devanagari" pitchFamily="2"/>
              </a:rPr>
              <a:t>agents, build and </a:t>
            </a:r>
            <a:br>
              <a:rPr lang="en-US" sz="1100" dirty="0" smtClean="0">
                <a:latin typeface="Liberation Sans" pitchFamily="18"/>
                <a:ea typeface="Noto Sans CJK SC" pitchFamily="2"/>
                <a:cs typeface="Lohit Devanagari" pitchFamily="2"/>
              </a:rPr>
            </a:br>
            <a:r>
              <a:rPr lang="en-US" sz="1100" dirty="0" smtClean="0">
                <a:latin typeface="Liberation Sans" pitchFamily="18"/>
                <a:ea typeface="Noto Sans CJK SC" pitchFamily="2"/>
                <a:cs typeface="Lohit Devanagari" pitchFamily="2"/>
              </a:rPr>
              <a:t>broadcast complete ML and CL.</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Solve the LCC, broadcast the result to other agents and share </a:t>
            </a:r>
            <a:br>
              <a:rPr lang="en-US" sz="1100" dirty="0" smtClean="0">
                <a:latin typeface="Liberation Sans" pitchFamily="18"/>
                <a:ea typeface="Noto Sans CJK SC" pitchFamily="2"/>
                <a:cs typeface="Lohit Devanagari" pitchFamily="2"/>
              </a:rPr>
            </a:br>
            <a:r>
              <a:rPr lang="en-US" sz="1100" dirty="0" smtClean="0">
                <a:latin typeface="Liberation Sans" pitchFamily="18"/>
                <a:ea typeface="Noto Sans CJK SC" pitchFamily="2"/>
                <a:cs typeface="Lohit Devanagari" pitchFamily="2"/>
              </a:rPr>
              <a:t>with WPM.</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a:t>
            </a:r>
            <a:r>
              <a:rPr lang="en-US" sz="1100" i="1" dirty="0" smtClean="0">
                <a:latin typeface="Liberation Sans" pitchFamily="18"/>
                <a:ea typeface="Noto Sans CJK SC" pitchFamily="2"/>
                <a:cs typeface="Lohit Devanagari" pitchFamily="2"/>
              </a:rPr>
              <a:t>approved</a:t>
            </a:r>
            <a:r>
              <a:rPr lang="en-US" sz="1100" dirty="0" smtClean="0">
                <a:latin typeface="Liberation Sans" pitchFamily="18"/>
                <a:ea typeface="Noto Sans CJK SC" pitchFamily="2"/>
                <a:cs typeface="Lohit Devanagari" pitchFamily="2"/>
              </a:rPr>
              <a:t>” or grouping from WPM, share with TCN.</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Send </a:t>
            </a:r>
            <a:r>
              <a:rPr lang="en-US" sz="1100" i="1" dirty="0" err="1" smtClean="0">
                <a:latin typeface="Liberation Sans" pitchFamily="18"/>
                <a:ea typeface="Noto Sans CJK SC" pitchFamily="2"/>
                <a:cs typeface="Lohit Devanagari" pitchFamily="2"/>
              </a:rPr>
              <a:t>coordination_ended</a:t>
            </a:r>
            <a:r>
              <a:rPr lang="en-US" sz="1100" i="1" dirty="0" smtClean="0">
                <a:latin typeface="Liberation Sans" pitchFamily="18"/>
                <a:ea typeface="Noto Sans CJK SC" pitchFamily="2"/>
                <a:cs typeface="Lohit Devanagari" pitchFamily="2"/>
              </a:rPr>
              <a:t> </a:t>
            </a:r>
            <a:r>
              <a:rPr lang="en-US" sz="1100" dirty="0" smtClean="0">
                <a:latin typeface="Liberation Sans" pitchFamily="18"/>
                <a:ea typeface="Noto Sans CJK SC" pitchFamily="2"/>
                <a:cs typeface="Lohit Devanagari" pitchFamily="2"/>
              </a:rPr>
              <a:t>signal to WPM.</a:t>
            </a:r>
          </a:p>
        </p:txBody>
      </p:sp>
      <p:sp>
        <p:nvSpPr>
          <p:cNvPr id="27" name="TextBox 26"/>
          <p:cNvSpPr txBox="1"/>
          <p:nvPr/>
        </p:nvSpPr>
        <p:spPr>
          <a:xfrm>
            <a:off x="6400799" y="2191320"/>
            <a:ext cx="1868245" cy="415198"/>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Receive the name of the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group of TCN. </a:t>
            </a:r>
            <a:endParaRPr lang="en-US" sz="1100" b="0" i="0" u="none" strike="noStrike" kern="1200" cap="none" dirty="0">
              <a:ln>
                <a:noFill/>
              </a:ln>
              <a:latin typeface="Liberation Sans" pitchFamily="18"/>
              <a:ea typeface="Noto Sans CJK SC" pitchFamily="2"/>
              <a:cs typeface="Lohit Devanagari" pitchFamily="2"/>
            </a:endParaRPr>
          </a:p>
        </p:txBody>
      </p:sp>
      <p:sp>
        <p:nvSpPr>
          <p:cNvPr id="28" name="Straight Connector 27"/>
          <p:cNvSpPr/>
          <p:nvPr/>
        </p:nvSpPr>
        <p:spPr>
          <a:xfrm>
            <a:off x="2103120" y="1006559"/>
            <a:ext cx="0" cy="466344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Straight Connector 28"/>
          <p:cNvSpPr/>
          <p:nvPr/>
        </p:nvSpPr>
        <p:spPr>
          <a:xfrm>
            <a:off x="6400799" y="1097280"/>
            <a:ext cx="0" cy="4572720"/>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Straight Connector 29"/>
          <p:cNvSpPr/>
          <p:nvPr/>
        </p:nvSpPr>
        <p:spPr>
          <a:xfrm>
            <a:off x="8229600" y="1005119"/>
            <a:ext cx="0" cy="457272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2899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123480"/>
            <a:ext cx="9071640" cy="580680"/>
          </a:xfrm>
        </p:spPr>
        <p:txBody>
          <a:bodyPr/>
          <a:lstStyle/>
          <a:p>
            <a:pPr lvl="0"/>
            <a:r>
              <a:rPr lang="en-US" sz="1600" b="1" dirty="0" smtClean="0">
                <a:latin typeface="+mn-lt"/>
              </a:rPr>
              <a:t>Functions</a:t>
            </a:r>
            <a:endParaRPr lang="en-US" sz="1600" b="1" dirty="0">
              <a:latin typeface="+mn-lt"/>
            </a:endParaRPr>
          </a:p>
        </p:txBody>
      </p:sp>
      <mc:AlternateContent xmlns:mc="http://schemas.openxmlformats.org/markup-compatibility/2006">
        <mc:Choice xmlns:a14="http://schemas.microsoft.com/office/drawing/2010/main" Requires="a14">
          <p:sp>
            <p:nvSpPr>
              <p:cNvPr id="36" name="TextBox 35"/>
              <p:cNvSpPr txBox="1"/>
              <p:nvPr/>
            </p:nvSpPr>
            <p:spPr>
              <a:xfrm>
                <a:off x="457198" y="2825947"/>
                <a:ext cx="8665164" cy="2040130"/>
              </a:xfrm>
              <a:prstGeom prst="rect">
                <a:avLst/>
              </a:prstGeom>
              <a:noFill/>
              <a:ln>
                <a:noFill/>
              </a:ln>
            </p:spPr>
            <p:txBody>
              <a:bodyPr wrap="square" lIns="90000" tIns="45000" rIns="90000" bIns="45000" anchorCtr="0" compatLnSpc="0">
                <a:spAutoFit/>
              </a:bodyPr>
              <a:lstStyle/>
              <a:p>
                <a:pPr marR="0" lvl="0" hangingPunct="0">
                  <a:lnSpc>
                    <a:spcPct val="100000"/>
                  </a:lnSpc>
                  <a:spcBef>
                    <a:spcPts val="0"/>
                  </a:spcBef>
                  <a:spcAft>
                    <a:spcPts val="0"/>
                  </a:spcAft>
                  <a:buSzPct val="45000"/>
                  <a:tabLst/>
                </a:pPr>
                <a:r>
                  <a:rPr lang="en-US" sz="1000" u="sng" dirty="0" smtClean="0">
                    <a:ea typeface="Noto Sans CJK SC" pitchFamily="2"/>
                    <a:cs typeface="Lohit Devanagari" pitchFamily="2"/>
                  </a:rPr>
                  <a:t>Building complete constraint relationships set</a:t>
                </a:r>
              </a:p>
              <a:p>
                <a:pPr marR="0" lvl="0" hangingPunct="0">
                  <a:lnSpc>
                    <a:spcPct val="100000"/>
                  </a:lnSpc>
                  <a:spcBef>
                    <a:spcPts val="0"/>
                  </a:spcBef>
                  <a:spcAft>
                    <a:spcPts val="0"/>
                  </a:spcAft>
                  <a:buSzPct val="45000"/>
                  <a:tabLst/>
                </a:pPr>
                <a:endParaRPr lang="en-US" sz="1000" i="0" u="sng" strike="noStrike" kern="1200" cap="none" dirty="0">
                  <a:ln>
                    <a:noFill/>
                  </a:ln>
                  <a:ea typeface="Noto Sans CJK SC" pitchFamily="2"/>
                  <a:cs typeface="Lohit Devanagari" pitchFamily="2"/>
                </a:endParaRPr>
              </a:p>
              <a:p>
                <a:r>
                  <a:rPr lang="en-US" sz="1000" dirty="0"/>
                  <a:t>Once all agents submit their individual constraints, there can be at most 2 relationship constraints which include same agents, one from each </a:t>
                </a:r>
                <a:r>
                  <a:rPr lang="en-US" sz="1000" dirty="0" smtClean="0"/>
                  <a:t>agent’s </a:t>
                </a:r>
                <a:r>
                  <a:rPr lang="en-US" sz="1000" dirty="0"/>
                  <a:t>perspective. For example,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&gt;</m:t>
                    </m:r>
                  </m:oMath>
                </a14:m>
                <a:r>
                  <a:rPr lang="en-US" sz="1000" dirty="0" smtClean="0"/>
                  <a:t> (</a:t>
                </a:r>
                <a:r>
                  <a:rPr lang="en-US" sz="1000" i="1" dirty="0" smtClean="0"/>
                  <a:t>ex.1</a:t>
                </a:r>
                <a:r>
                  <a:rPr lang="en-US" sz="1000" dirty="0"/>
                  <a:t>) would be generated by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oMath>
                </a14:m>
                <a:r>
                  <a:rPr lang="ar-AE" sz="1000" dirty="0"/>
                  <a:t> </a:t>
                </a:r>
                <a:r>
                  <a:rPr lang="en-US" sz="1000" dirty="0"/>
                  <a:t>and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8</m:t>
                    </m:r>
                    <m:r>
                      <a:rPr lang="ar-AE" sz="1000" i="1">
                        <a:latin typeface="Cambria Math" panose="02040503050406030204" pitchFamily="18" charset="0"/>
                      </a:rPr>
                      <m:t>&gt;</m:t>
                    </m:r>
                  </m:oMath>
                </a14:m>
                <a:r>
                  <a:rPr lang="ar-AE" sz="1000" dirty="0"/>
                  <a:t> </a:t>
                </a:r>
                <a:r>
                  <a:rPr lang="en-US" sz="1000" dirty="0" smtClean="0"/>
                  <a:t>(</a:t>
                </a:r>
                <a:r>
                  <a:rPr lang="en-US" sz="1000" i="1" dirty="0" smtClean="0"/>
                  <a:t>ex.2</a:t>
                </a:r>
                <a:r>
                  <a:rPr lang="en-US" sz="1000" dirty="0"/>
                  <a:t>) would be generated by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oMath>
                </a14:m>
                <a:r>
                  <a:rPr lang="ar-AE" sz="1000" dirty="0"/>
                  <a:t> </a:t>
                </a:r>
                <a:r>
                  <a:rPr lang="en-US" sz="1000" dirty="0"/>
                  <a:t>based on their individual preferences. Therefore, dedicated agent needs to combine </a:t>
                </a:r>
                <a:r>
                  <a:rPr lang="en-US" sz="1000" dirty="0" smtClean="0"/>
                  <a:t>relationships which contain same agents such </a:t>
                </a:r>
                <a:r>
                  <a:rPr lang="en-US" sz="1000" dirty="0"/>
                  <a:t>that there are only unique relationship constraints in terms of the constrained agents. To do so, dedicated agent can take the lower (0) or higher (0.8) value out of the two relationships in </a:t>
                </a:r>
                <a:r>
                  <a:rPr lang="en-US" sz="1000" i="1" dirty="0"/>
                  <a:t>example.1 </a:t>
                </a:r>
                <a:r>
                  <a:rPr lang="en-US" sz="1000" dirty="0"/>
                  <a:t>and </a:t>
                </a:r>
                <a:r>
                  <a:rPr lang="en-US" sz="1000" i="1" dirty="0"/>
                  <a:t>example.2</a:t>
                </a:r>
                <a:r>
                  <a:rPr lang="en-US" sz="1000" dirty="0"/>
                  <a:t>.  However, to make the preferences of both agents </a:t>
                </a:r>
                <a14:m>
                  <m:oMath xmlns:m="http://schemas.openxmlformats.org/officeDocument/2006/math">
                    <m:d>
                      <m:dPr>
                        <m:ctrlPr>
                          <a:rPr lang="ar-AE" sz="1000" i="1">
                            <a:latin typeface="Cambria Math" panose="02040503050406030204" pitchFamily="18" charset="0"/>
                          </a:rPr>
                        </m:ctrlPr>
                      </m:dPr>
                      <m:e>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𝑎𝑛𝑑</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e>
                    </m:d>
                  </m:oMath>
                </a14:m>
                <a:r>
                  <a:rPr lang="ar-AE" sz="1000" dirty="0"/>
                  <a:t> </a:t>
                </a:r>
                <a:r>
                  <a:rPr lang="en-US" sz="1000" dirty="0" smtClean="0"/>
                  <a:t>to be considered </a:t>
                </a:r>
                <a:r>
                  <a:rPr lang="en-US" sz="1000" dirty="0"/>
                  <a:t>equally (fairly) in the final (unique) constraint relationship, dedicated agent calculates the average of two strength values. For </a:t>
                </a:r>
                <a:r>
                  <a:rPr lang="en-US" sz="1000" i="1" dirty="0" smtClean="0"/>
                  <a:t>ex.1</a:t>
                </a:r>
                <a:r>
                  <a:rPr lang="en-US" sz="1000" dirty="0" smtClean="0"/>
                  <a:t> </a:t>
                </a:r>
                <a:r>
                  <a:rPr lang="en-US" sz="1000" dirty="0"/>
                  <a:t>and </a:t>
                </a:r>
                <a:r>
                  <a:rPr lang="en-US" sz="1000" i="1" dirty="0" smtClean="0"/>
                  <a:t>ex.2</a:t>
                </a:r>
                <a:r>
                  <a:rPr lang="en-US" sz="1000" dirty="0"/>
                  <a:t>, </a:t>
                </a:r>
                <a14:m>
                  <m:oMath xmlns:m="http://schemas.openxmlformats.org/officeDocument/2006/math">
                    <m:f>
                      <m:fPr>
                        <m:ctrlPr>
                          <a:rPr lang="ar-AE" sz="1000" i="1">
                            <a:latin typeface="Cambria Math" panose="02040503050406030204" pitchFamily="18" charset="0"/>
                          </a:rPr>
                        </m:ctrlPr>
                      </m:fPr>
                      <m:num>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8</m:t>
                        </m:r>
                      </m:num>
                      <m:den>
                        <m:r>
                          <a:rPr lang="ar-AE" sz="1000" i="1">
                            <a:latin typeface="Cambria Math" panose="02040503050406030204" pitchFamily="18" charset="0"/>
                          </a:rPr>
                          <m:t>2</m:t>
                        </m:r>
                      </m:den>
                    </m:f>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4</m:t>
                    </m:r>
                  </m:oMath>
                </a14:m>
                <a:r>
                  <a:rPr lang="ar-AE" sz="1000" dirty="0"/>
                  <a:t>. </a:t>
                </a:r>
                <a:r>
                  <a:rPr lang="en-US" sz="1000" dirty="0"/>
                  <a:t>Consequently, dedicated agent generates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4</m:t>
                    </m:r>
                    <m:r>
                      <a:rPr lang="ar-AE" sz="1000" i="1">
                        <a:latin typeface="Cambria Math" panose="02040503050406030204" pitchFamily="18" charset="0"/>
                      </a:rPr>
                      <m:t>&gt;</m:t>
                    </m:r>
                  </m:oMath>
                </a14:m>
                <a:r>
                  <a:rPr lang="ar-AE" sz="1000" dirty="0"/>
                  <a:t> </a:t>
                </a:r>
                <a:r>
                  <a:rPr lang="en-US" sz="1000" dirty="0"/>
                  <a:t>and removes other relationships which contain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𝑎𝑛𝑑</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2</m:t>
                        </m:r>
                      </m:sub>
                    </m:sSub>
                  </m:oMath>
                </a14:m>
                <a:r>
                  <a:rPr lang="ar-AE" sz="1000" dirty="0"/>
                  <a:t>. </a:t>
                </a:r>
              </a:p>
              <a:p>
                <a:r>
                  <a:rPr lang="en-US" sz="1000" dirty="0"/>
                  <a:t>As a result of refinement/recalculation process of constraint relationships, dedicated agent would have a </a:t>
                </a:r>
                <a:r>
                  <a:rPr lang="en-US" sz="1000" dirty="0" smtClean="0"/>
                  <a:t>set, </a:t>
                </a:r>
                <a14:m>
                  <m:oMath xmlns:m="http://schemas.openxmlformats.org/officeDocument/2006/math">
                    <m:r>
                      <a:rPr lang="en-US" sz="1000" b="0" i="1" smtClean="0">
                        <a:latin typeface="Cambria Math" panose="02040503050406030204" pitchFamily="18" charset="0"/>
                      </a:rPr>
                      <m:t>𝐹𝑖𝑛𝑎𝑙</m:t>
                    </m:r>
                    <m:r>
                      <a:rPr lang="en-US" sz="1000" b="0" i="1" smtClean="0">
                        <a:latin typeface="Cambria Math" panose="02040503050406030204" pitchFamily="18" charset="0"/>
                      </a:rPr>
                      <m:t> </m:t>
                    </m:r>
                    <m:r>
                      <a:rPr lang="en-US" sz="1000" b="0" i="1" smtClean="0">
                        <a:latin typeface="Cambria Math" panose="02040503050406030204" pitchFamily="18" charset="0"/>
                      </a:rPr>
                      <m:t>𝐶𝑜𝑛𝑠𝑡𝑟𝑎𝑖𝑛𝑡𝑠</m:t>
                    </m:r>
                    <m:r>
                      <a:rPr lang="en-US" sz="1000" b="0" i="1" smtClean="0">
                        <a:latin typeface="Cambria Math" panose="02040503050406030204" pitchFamily="18" charset="0"/>
                      </a:rPr>
                      <m:t> </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𝐹𝐶</m:t>
                        </m:r>
                      </m:e>
                    </m:d>
                  </m:oMath>
                </a14:m>
                <a:r>
                  <a:rPr lang="en-US" sz="1000" dirty="0" smtClean="0"/>
                  <a:t> which </a:t>
                </a:r>
                <a:r>
                  <a:rPr lang="en-US" sz="1000" dirty="0"/>
                  <a:t>consists of unique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𝑗</m:t>
                        </m:r>
                      </m:sub>
                    </m:sSub>
                    <m:r>
                      <a:rPr lang="ar-AE" sz="1000" i="1">
                        <a:latin typeface="Cambria Math" panose="02040503050406030204" pitchFamily="18" charset="0"/>
                      </a:rPr>
                      <m:t>, </m:t>
                    </m:r>
                    <m:r>
                      <a:rPr lang="ar-AE" sz="1000" i="1">
                        <a:latin typeface="Cambria Math" panose="02040503050406030204" pitchFamily="18" charset="0"/>
                      </a:rPr>
                      <m:t>𝑠</m:t>
                    </m:r>
                    <m:r>
                      <a:rPr lang="ar-AE" sz="1000" i="1">
                        <a:latin typeface="Cambria Math" panose="02040503050406030204" pitchFamily="18" charset="0"/>
                      </a:rPr>
                      <m:t>&gt;</m:t>
                    </m:r>
                  </m:oMath>
                </a14:m>
                <a:r>
                  <a:rPr lang="en-US" sz="1000" dirty="0" smtClean="0"/>
                  <a:t> relationships where </a:t>
                </a:r>
                <a:r>
                  <a:rPr lang="en-US" sz="1000" dirty="0" err="1" smtClean="0"/>
                  <a:t>i</a:t>
                </a:r>
                <a:r>
                  <a:rPr lang="en-US" sz="1000" dirty="0"/>
                  <a:t> </a:t>
                </a:r>
                <a14:m>
                  <m:oMath xmlns:m="http://schemas.openxmlformats.org/officeDocument/2006/math">
                    <m:r>
                      <a:rPr lang="en-US" sz="1000" i="1"/>
                      <m:t>≠</m:t>
                    </m:r>
                  </m:oMath>
                </a14:m>
                <a:r>
                  <a:rPr lang="en-US" sz="1000" dirty="0" smtClean="0"/>
                  <a:t>j. </a:t>
                </a:r>
                <a:endParaRPr lang="ar-AE" sz="1000" dirty="0"/>
              </a:p>
              <a:p>
                <a:pPr marR="0" lvl="0" hangingPunct="0">
                  <a:lnSpc>
                    <a:spcPct val="100000"/>
                  </a:lnSpc>
                  <a:spcBef>
                    <a:spcPts val="0"/>
                  </a:spcBef>
                  <a:spcAft>
                    <a:spcPts val="0"/>
                  </a:spcAft>
                  <a:buSzPct val="45000"/>
                  <a:tabLst/>
                </a:pPr>
                <a:endParaRPr lang="en-US" sz="1000" u="sng" dirty="0" smtClean="0">
                  <a:ea typeface="Noto Sans CJK SC" pitchFamily="2"/>
                  <a:cs typeface="Lohit Devanagari" pitchFamily="2"/>
                </a:endParaRPr>
              </a:p>
              <a:p>
                <a:pPr marR="0" lvl="0" hangingPunct="0">
                  <a:lnSpc>
                    <a:spcPct val="100000"/>
                  </a:lnSpc>
                  <a:spcBef>
                    <a:spcPts val="0"/>
                  </a:spcBef>
                  <a:spcAft>
                    <a:spcPts val="0"/>
                  </a:spcAft>
                  <a:buSzPct val="45000"/>
                  <a:tabLst/>
                </a:pPr>
                <a:endParaRPr lang="en-US" sz="1000" i="0" strike="noStrike" kern="1200" cap="none" dirty="0" smtClean="0">
                  <a:ln>
                    <a:noFill/>
                  </a:ln>
                  <a:ea typeface="Noto Sans CJK SC" pitchFamily="2"/>
                  <a:cs typeface="Lohit Devanagari" pitchFamily="2"/>
                </a:endParaRPr>
              </a:p>
            </p:txBody>
          </p:sp>
        </mc:Choice>
        <mc:Fallback>
          <p:sp>
            <p:nvSpPr>
              <p:cNvPr id="36" name="TextBox 35"/>
              <p:cNvSpPr txBox="1">
                <a:spLocks noRot="1" noChangeAspect="1" noMove="1" noResize="1" noEditPoints="1" noAdjustHandles="1" noChangeArrowheads="1" noChangeShapeType="1" noTextEdit="1"/>
              </p:cNvSpPr>
              <p:nvPr/>
            </p:nvSpPr>
            <p:spPr>
              <a:xfrm>
                <a:off x="457198" y="2825947"/>
                <a:ext cx="8665164" cy="2040130"/>
              </a:xfrm>
              <a:prstGeom prst="rect">
                <a:avLst/>
              </a:prstGeom>
              <a:blipFill rotWithShape="0">
                <a:blip r:embed="rId3"/>
                <a:stretch>
                  <a:fillRect/>
                </a:stretch>
              </a:blipFill>
              <a:ln>
                <a:noFill/>
              </a:ln>
            </p:spPr>
            <p:txBody>
              <a:bodyPr/>
              <a:lstStyle/>
              <a:p>
                <a:r>
                  <a:rPr lang="">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57199" y="457200"/>
                <a:ext cx="8665163" cy="2182862"/>
              </a:xfrm>
              <a:prstGeom prst="rect">
                <a:avLst/>
              </a:prstGeom>
              <a:noFill/>
              <a:ln>
                <a:noFill/>
              </a:ln>
            </p:spPr>
            <p:txBody>
              <a:bodyPr wrap="square" lIns="90000" tIns="45000" rIns="90000" bIns="45000" anchorCtr="0" compatLnSpc="0">
                <a:spAutoFit/>
              </a:bodyPr>
              <a:lstStyle/>
              <a:p>
                <a:pPr marR="0" lvl="0" hangingPunct="0">
                  <a:lnSpc>
                    <a:spcPct val="100000"/>
                  </a:lnSpc>
                  <a:spcBef>
                    <a:spcPts val="0"/>
                  </a:spcBef>
                  <a:spcAft>
                    <a:spcPts val="0"/>
                  </a:spcAft>
                  <a:buSzPct val="45000"/>
                  <a:tabLst/>
                </a:pPr>
                <a:r>
                  <a:rPr lang="en-US" sz="1000" i="0" u="sng" strike="noStrike" kern="1200" cap="none" dirty="0" smtClean="0">
                    <a:ln>
                      <a:noFill/>
                    </a:ln>
                    <a:ea typeface="Noto Sans CJK SC" pitchFamily="2"/>
                    <a:cs typeface="Lohit Devanagari" pitchFamily="2"/>
                  </a:rPr>
                  <a:t>Individual Preference Evaluation (IPE) function</a:t>
                </a:r>
              </a:p>
              <a:p>
                <a:pPr marR="0" lvl="0" hangingPunct="0">
                  <a:lnSpc>
                    <a:spcPct val="100000"/>
                  </a:lnSpc>
                  <a:spcBef>
                    <a:spcPts val="0"/>
                  </a:spcBef>
                  <a:spcAft>
                    <a:spcPts val="0"/>
                  </a:spcAft>
                  <a:buSzPct val="45000"/>
                  <a:tabLst/>
                </a:pPr>
                <a:endParaRPr lang="en-US" sz="1000" u="sng" dirty="0">
                  <a:ea typeface="Noto Sans CJK SC" pitchFamily="2"/>
                  <a:cs typeface="Lohit Devanagari" pitchFamily="2"/>
                </a:endParaRPr>
              </a:p>
              <a:p>
                <a:r>
                  <a:rPr lang="en-US" sz="1000" dirty="0"/>
                  <a:t>Let </a:t>
                </a:r>
                <a14:m>
                  <m:oMath xmlns:m="http://schemas.openxmlformats.org/officeDocument/2006/math">
                    <m:r>
                      <a:rPr lang="en-US" sz="1000" b="1" i="1">
                        <a:latin typeface="Cambria Math" panose="02040503050406030204" pitchFamily="18" charset="0"/>
                      </a:rPr>
                      <m:t>𝑰𝑷𝑬</m:t>
                    </m:r>
                    <m:r>
                      <a:rPr lang="en-US" sz="1000" i="1">
                        <a:latin typeface="Cambria Math" panose="02040503050406030204" pitchFamily="18" charset="0"/>
                      </a:rPr>
                      <m:t>(</m:t>
                    </m:r>
                    <m:r>
                      <a:rPr lang="en-US" sz="1000" i="1">
                        <a:latin typeface="Cambria Math" panose="02040503050406030204" pitchFamily="18" charset="0"/>
                      </a:rPr>
                      <m:t>𝑎</m:t>
                    </m:r>
                    <m:r>
                      <a:rPr lang="en-US" sz="1000" i="1">
                        <a:latin typeface="Cambria Math" panose="02040503050406030204" pitchFamily="18" charset="0"/>
                      </a:rPr>
                      <m:t>)</m:t>
                    </m:r>
                  </m:oMath>
                </a14:m>
                <a:r>
                  <a:rPr lang="en-US" sz="1000" dirty="0"/>
                  <a:t> (Individual Preferences Evaluation) be a function that generates a set </a:t>
                </a:r>
                <a14:m>
                  <m:oMath xmlns:m="http://schemas.openxmlformats.org/officeDocument/2006/math">
                    <m:r>
                      <a:rPr lang="en-US" sz="1000" b="1" i="1">
                        <a:latin typeface="Cambria Math" panose="02040503050406030204" pitchFamily="18" charset="0"/>
                      </a:rPr>
                      <m:t>𝑰𝑪</m:t>
                    </m:r>
                    <m:r>
                      <a:rPr lang="en-US" sz="1000" i="1">
                        <a:latin typeface="Cambria Math" panose="02040503050406030204" pitchFamily="18" charset="0"/>
                      </a:rPr>
                      <m:t> (</m:t>
                    </m:r>
                    <m:r>
                      <a:rPr lang="en-US" sz="1000" i="1">
                        <a:latin typeface="Cambria Math" panose="02040503050406030204" pitchFamily="18" charset="0"/>
                      </a:rPr>
                      <m:t>𝐼𝑛𝑑𝑖𝑣𝑖𝑑𝑢𝑎𝑙</m:t>
                    </m:r>
                    <m:r>
                      <a:rPr lang="en-US" sz="1000" i="1">
                        <a:latin typeface="Cambria Math" panose="02040503050406030204" pitchFamily="18" charset="0"/>
                      </a:rPr>
                      <m:t> </m:t>
                    </m:r>
                    <m:r>
                      <a:rPr lang="en-US" sz="1000" i="1">
                        <a:latin typeface="Cambria Math" panose="02040503050406030204" pitchFamily="18" charset="0"/>
                      </a:rPr>
                      <m:t>𝐶𝑜𝑛𝑠𝑡𝑟𝑎𝑖𝑛𝑡𝑠</m:t>
                    </m:r>
                    <m:r>
                      <a:rPr lang="en-US" sz="1000" i="1">
                        <a:latin typeface="Cambria Math" panose="02040503050406030204" pitchFamily="18" charset="0"/>
                      </a:rPr>
                      <m:t>)</m:t>
                    </m:r>
                  </m:oMath>
                </a14:m>
                <a:r>
                  <a:rPr lang="en-US" sz="1000" dirty="0"/>
                  <a:t> which consists of </a:t>
                </a:r>
                <a14:m>
                  <m:oMath xmlns:m="http://schemas.openxmlformats.org/officeDocument/2006/math">
                    <m:r>
                      <a:rPr lang="en-US" sz="1000" i="1">
                        <a:latin typeface="Cambria Math" panose="02040503050406030204" pitchFamily="18" charset="0"/>
                      </a:rPr>
                      <m:t>&lt;</m:t>
                    </m:r>
                    <m:r>
                      <a:rPr lang="en-US" sz="1000" i="1">
                        <a:latin typeface="Cambria Math" panose="02040503050406030204" pitchFamily="18" charset="0"/>
                      </a:rPr>
                      <m:t>𝑎</m:t>
                    </m:r>
                    <m:r>
                      <a:rPr lang="en-US" sz="1000" i="1">
                        <a:latin typeface="Cambria Math" panose="02040503050406030204" pitchFamily="18" charset="0"/>
                      </a:rPr>
                      <m:t>,</m:t>
                    </m:r>
                    <m:sSup>
                      <m:sSupPr>
                        <m:ctrlPr>
                          <a:rPr lang="ar-AE" sz="1000" i="1">
                            <a:latin typeface="Cambria Math" panose="02040503050406030204" pitchFamily="18" charset="0"/>
                          </a:rPr>
                        </m:ctrlPr>
                      </m:sSupPr>
                      <m:e>
                        <m:r>
                          <a:rPr lang="ar-AE" sz="1000" i="1">
                            <a:latin typeface="Cambria Math" panose="02040503050406030204" pitchFamily="18" charset="0"/>
                          </a:rPr>
                          <m:t>𝑎</m:t>
                        </m:r>
                      </m:e>
                      <m:sup>
                        <m:r>
                          <a:rPr lang="ar-AE" sz="1000" i="1">
                            <a:latin typeface="Cambria Math" panose="02040503050406030204" pitchFamily="18" charset="0"/>
                          </a:rPr>
                          <m:t>′</m:t>
                        </m:r>
                      </m:sup>
                    </m:sSup>
                    <m:r>
                      <a:rPr lang="ar-AE" sz="1000" i="1">
                        <a:latin typeface="Cambria Math" panose="02040503050406030204" pitchFamily="18" charset="0"/>
                      </a:rPr>
                      <m:t>,</m:t>
                    </m:r>
                    <m:r>
                      <a:rPr lang="ar-AE" sz="1000" i="1">
                        <a:latin typeface="Cambria Math" panose="02040503050406030204" pitchFamily="18" charset="0"/>
                      </a:rPr>
                      <m:t>𝑠</m:t>
                    </m:r>
                    <m:r>
                      <a:rPr lang="ar-AE" sz="1000" i="1">
                        <a:latin typeface="Cambria Math" panose="02040503050406030204" pitchFamily="18" charset="0"/>
                      </a:rPr>
                      <m:t>&gt;</m:t>
                    </m:r>
                  </m:oMath>
                </a14:m>
                <a:r>
                  <a:rPr lang="ar-AE" sz="1000" dirty="0"/>
                  <a:t> </a:t>
                </a:r>
                <a:r>
                  <a:rPr lang="en-US" sz="1000" dirty="0"/>
                  <a:t>relationships with an additional </a:t>
                </a:r>
                <a:r>
                  <a:rPr lang="en-US" sz="1000" i="1" dirty="0"/>
                  <a:t>strength</a:t>
                </a:r>
                <a:r>
                  <a:rPr lang="en-US" sz="1000" dirty="0"/>
                  <a:t> factor, </a:t>
                </a:r>
                <a14:m>
                  <m:oMath xmlns:m="http://schemas.openxmlformats.org/officeDocument/2006/math">
                    <m:r>
                      <a:rPr lang="en-US" sz="1000" i="1">
                        <a:latin typeface="Cambria Math" panose="02040503050406030204" pitchFamily="18" charset="0"/>
                      </a:rPr>
                      <m:t>𝑠</m:t>
                    </m:r>
                  </m:oMath>
                </a14:m>
                <a:r>
                  <a:rPr lang="en-US" sz="1000" dirty="0"/>
                  <a:t>, that indicates how reliable the constraint is. The relationships that agent </a:t>
                </a:r>
                <a14:m>
                  <m:oMath xmlns:m="http://schemas.openxmlformats.org/officeDocument/2006/math">
                    <m:r>
                      <a:rPr lang="en-US" sz="1000" i="1">
                        <a:latin typeface="Cambria Math" panose="02040503050406030204" pitchFamily="18" charset="0"/>
                      </a:rPr>
                      <m:t>𝑎</m:t>
                    </m:r>
                  </m:oMath>
                </a14:m>
                <a:r>
                  <a:rPr lang="en-US" sz="1000" dirty="0"/>
                  <a:t> generates are in between agent </a:t>
                </a:r>
                <a14:m>
                  <m:oMath xmlns:m="http://schemas.openxmlformats.org/officeDocument/2006/math">
                    <m:r>
                      <a:rPr lang="en-US" sz="1000" i="1">
                        <a:latin typeface="Cambria Math" panose="02040503050406030204" pitchFamily="18" charset="0"/>
                      </a:rPr>
                      <m:t>𝑎</m:t>
                    </m:r>
                  </m:oMath>
                </a14:m>
                <a:r>
                  <a:rPr lang="en-US" sz="1000" dirty="0"/>
                  <a:t> and all other agents. Higher strength values indicate a stronger constraint. A constraint relationship</a:t>
                </a:r>
                <a:r>
                  <a:rPr lang="en-US" sz="1000" dirty="0" smtClean="0"/>
                  <a:t> </a:t>
                </a:r>
                <a14:m>
                  <m:oMath xmlns:m="http://schemas.openxmlformats.org/officeDocument/2006/math">
                    <m:r>
                      <a:rPr lang="en-US" sz="1000" i="1">
                        <a:latin typeface="Cambria Math" panose="02040503050406030204" pitchFamily="18" charset="0"/>
                      </a:rPr>
                      <m:t>&lt;</m:t>
                    </m:r>
                    <m:r>
                      <a:rPr lang="en-US" sz="1000" i="1">
                        <a:latin typeface="Cambria Math" panose="02040503050406030204" pitchFamily="18" charset="0"/>
                      </a:rPr>
                      <m:t>𝑎</m:t>
                    </m:r>
                    <m:r>
                      <a:rPr lang="en-US" sz="1000" i="1">
                        <a:latin typeface="Cambria Math" panose="02040503050406030204" pitchFamily="18" charset="0"/>
                      </a:rPr>
                      <m:t>,</m:t>
                    </m:r>
                    <m:sSup>
                      <m:sSupPr>
                        <m:ctrlPr>
                          <a:rPr lang="ar-AE" sz="1000" i="1">
                            <a:latin typeface="Cambria Math" panose="02040503050406030204" pitchFamily="18" charset="0"/>
                          </a:rPr>
                        </m:ctrlPr>
                      </m:sSupPr>
                      <m:e>
                        <m:r>
                          <a:rPr lang="ar-AE" sz="1000" i="1">
                            <a:latin typeface="Cambria Math" panose="02040503050406030204" pitchFamily="18" charset="0"/>
                          </a:rPr>
                          <m:t>𝑎</m:t>
                        </m:r>
                      </m:e>
                      <m:sup>
                        <m:r>
                          <a:rPr lang="ar-AE" sz="1000" i="1">
                            <a:latin typeface="Cambria Math" panose="02040503050406030204" pitchFamily="18" charset="0"/>
                          </a:rPr>
                          <m:t>′</m:t>
                        </m:r>
                      </m:sup>
                    </m:sSup>
                    <m:r>
                      <a:rPr lang="ar-AE" sz="1000" i="1">
                        <a:latin typeface="Cambria Math" panose="02040503050406030204" pitchFamily="18" charset="0"/>
                      </a:rPr>
                      <m:t>,</m:t>
                    </m:r>
                    <m:r>
                      <a:rPr lang="ar-AE" sz="1000" i="1">
                        <a:latin typeface="Cambria Math" panose="02040503050406030204" pitchFamily="18" charset="0"/>
                      </a:rPr>
                      <m:t>1</m:t>
                    </m:r>
                    <m:r>
                      <a:rPr lang="ar-AE" sz="1000" i="1">
                        <a:latin typeface="Cambria Math" panose="02040503050406030204" pitchFamily="18" charset="0"/>
                      </a:rPr>
                      <m:t>&gt;</m:t>
                    </m:r>
                  </m:oMath>
                </a14:m>
                <a:r>
                  <a:rPr lang="ar-AE" sz="1000" dirty="0"/>
                  <a:t> </a:t>
                </a:r>
                <a:r>
                  <a:rPr lang="en-US" sz="1000" dirty="0"/>
                  <a:t>corresponds to a must-link, </a:t>
                </a:r>
                <a14:m>
                  <m:oMath xmlns:m="http://schemas.openxmlformats.org/officeDocument/2006/math">
                    <m:r>
                      <a:rPr lang="en-US" sz="1000" i="1">
                        <a:latin typeface="Cambria Math" panose="02040503050406030204" pitchFamily="18" charset="0"/>
                      </a:rPr>
                      <m:t>&lt;</m:t>
                    </m:r>
                    <m:r>
                      <a:rPr lang="en-US" sz="1000" i="1">
                        <a:latin typeface="Cambria Math" panose="02040503050406030204" pitchFamily="18" charset="0"/>
                      </a:rPr>
                      <m:t>𝑎</m:t>
                    </m:r>
                    <m:r>
                      <a:rPr lang="en-US" sz="1000" i="1">
                        <a:latin typeface="Cambria Math" panose="02040503050406030204" pitchFamily="18" charset="0"/>
                      </a:rPr>
                      <m:t>,</m:t>
                    </m:r>
                    <m:sSup>
                      <m:sSupPr>
                        <m:ctrlPr>
                          <a:rPr lang="ar-AE" sz="1000" i="1">
                            <a:latin typeface="Cambria Math" panose="02040503050406030204" pitchFamily="18" charset="0"/>
                          </a:rPr>
                        </m:ctrlPr>
                      </m:sSupPr>
                      <m:e>
                        <m:r>
                          <a:rPr lang="ar-AE" sz="1000" i="1">
                            <a:latin typeface="Cambria Math" panose="02040503050406030204" pitchFamily="18" charset="0"/>
                          </a:rPr>
                          <m:t>𝑎</m:t>
                        </m:r>
                      </m:e>
                      <m:sup>
                        <m:r>
                          <a:rPr lang="ar-AE" sz="1000" i="1">
                            <a:latin typeface="Cambria Math" panose="02040503050406030204" pitchFamily="18" charset="0"/>
                          </a:rPr>
                          <m:t>′</m:t>
                        </m:r>
                      </m:sup>
                    </m:sSup>
                    <m:r>
                      <a:rPr lang="ar-AE" sz="1000" i="1">
                        <a:latin typeface="Cambria Math" panose="02040503050406030204" pitchFamily="18" charset="0"/>
                      </a:rPr>
                      <m:t>,−</m:t>
                    </m:r>
                    <m:r>
                      <a:rPr lang="ar-AE" sz="1000" i="1">
                        <a:latin typeface="Cambria Math" panose="02040503050406030204" pitchFamily="18" charset="0"/>
                      </a:rPr>
                      <m:t>1</m:t>
                    </m:r>
                    <m:r>
                      <a:rPr lang="ar-AE" sz="1000" i="1">
                        <a:latin typeface="Cambria Math" panose="02040503050406030204" pitchFamily="18" charset="0"/>
                      </a:rPr>
                      <m:t>&gt;</m:t>
                    </m:r>
                  </m:oMath>
                </a14:m>
                <a:r>
                  <a:rPr lang="ar-AE" sz="1000" dirty="0"/>
                  <a:t> </a:t>
                </a:r>
                <a:r>
                  <a:rPr lang="en-US" sz="1000" dirty="0"/>
                  <a:t>corresponds to a cannot-link constraint. A constraint</a:t>
                </a:r>
                <a:r>
                  <a:rPr lang="en-US" sz="1000" dirty="0" smtClean="0"/>
                  <a:t> </a:t>
                </a:r>
                <a14:m>
                  <m:oMath xmlns:m="http://schemas.openxmlformats.org/officeDocument/2006/math">
                    <m:r>
                      <a:rPr lang="en-US" sz="1000" i="1">
                        <a:latin typeface="Cambria Math" panose="02040503050406030204" pitchFamily="18" charset="0"/>
                      </a:rPr>
                      <m:t>&lt;</m:t>
                    </m:r>
                    <m:r>
                      <a:rPr lang="en-US" sz="1000" i="1">
                        <a:latin typeface="Cambria Math" panose="02040503050406030204" pitchFamily="18" charset="0"/>
                      </a:rPr>
                      <m:t>𝑎</m:t>
                    </m:r>
                    <m:r>
                      <a:rPr lang="en-US" sz="1000" i="1">
                        <a:latin typeface="Cambria Math" panose="02040503050406030204" pitchFamily="18" charset="0"/>
                      </a:rPr>
                      <m:t>,</m:t>
                    </m:r>
                    <m:sSup>
                      <m:sSupPr>
                        <m:ctrlPr>
                          <a:rPr lang="ar-AE" sz="1000" i="1">
                            <a:latin typeface="Cambria Math" panose="02040503050406030204" pitchFamily="18" charset="0"/>
                          </a:rPr>
                        </m:ctrlPr>
                      </m:sSupPr>
                      <m:e>
                        <m:r>
                          <a:rPr lang="ar-AE" sz="1000" i="1">
                            <a:latin typeface="Cambria Math" panose="02040503050406030204" pitchFamily="18" charset="0"/>
                          </a:rPr>
                          <m:t>𝑎</m:t>
                        </m:r>
                      </m:e>
                      <m:sup>
                        <m:r>
                          <a:rPr lang="ar-AE" sz="1000" i="1">
                            <a:latin typeface="Cambria Math" panose="02040503050406030204" pitchFamily="18" charset="0"/>
                          </a:rPr>
                          <m:t>′</m:t>
                        </m:r>
                      </m:sup>
                    </m:sSup>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&gt;</m:t>
                    </m:r>
                  </m:oMath>
                </a14:m>
                <a:r>
                  <a:rPr lang="ar-AE" sz="1000" dirty="0"/>
                  <a:t> </a:t>
                </a:r>
                <a:r>
                  <a:rPr lang="en-US" sz="1000" dirty="0"/>
                  <a:t>corresponds to “don’t care”. </a:t>
                </a:r>
              </a:p>
              <a:p>
                <a14:m>
                  <m:oMath xmlns:m="http://schemas.openxmlformats.org/officeDocument/2006/math">
                    <m:r>
                      <a:rPr lang="ar-AE" sz="1000" i="1"/>
                      <m:t>𝐼𝑃𝐸</m:t>
                    </m:r>
                    <m:d>
                      <m:dPr>
                        <m:ctrlPr>
                          <a:rPr lang="ar-AE" sz="1000" i="1"/>
                        </m:ctrlPr>
                      </m:dPr>
                      <m:e>
                        <m:r>
                          <a:rPr lang="ar-AE" sz="1000" i="1"/>
                          <m:t>𝑎</m:t>
                        </m:r>
                      </m:e>
                    </m:d>
                    <m:r>
                      <a:rPr lang="ar-AE" sz="1000" i="1"/>
                      <m:t>=</m:t>
                    </m:r>
                    <m:r>
                      <a:rPr lang="ar-AE" sz="1000" i="1"/>
                      <m:t>𝐼𝐶</m:t>
                    </m:r>
                    <m:r>
                      <a:rPr lang="ar-AE" sz="1000" i="1"/>
                      <m:t>=</m:t>
                    </m:r>
                    <m:nary>
                      <m:naryPr>
                        <m:chr m:val="⋃"/>
                        <m:limLoc m:val="undOvr"/>
                        <m:ctrlPr>
                          <a:rPr lang="ar-AE" sz="1000" i="1"/>
                        </m:ctrlPr>
                      </m:naryPr>
                      <m:sub>
                        <m:r>
                          <a:rPr lang="ar-AE" sz="1000" i="1"/>
                          <m:t>𝑖</m:t>
                        </m:r>
                        <m:r>
                          <a:rPr lang="ar-AE" sz="1000" i="1"/>
                          <m:t>=</m:t>
                        </m:r>
                        <m:r>
                          <a:rPr lang="ar-AE" sz="1000" i="1"/>
                          <m:t>1</m:t>
                        </m:r>
                        <m:r>
                          <a:rPr lang="ar-AE" sz="1000" i="1"/>
                          <m:t>,  </m:t>
                        </m:r>
                        <m:r>
                          <a:rPr lang="ar-AE" sz="1000" i="1"/>
                          <m:t>𝑎</m:t>
                        </m:r>
                        <m:r>
                          <a:rPr lang="ar-AE" sz="1000" i="1"/>
                          <m:t>≠</m:t>
                        </m:r>
                        <m:sSub>
                          <m:sSubPr>
                            <m:ctrlPr>
                              <a:rPr lang="ar-AE" sz="1000" i="1"/>
                            </m:ctrlPr>
                          </m:sSubPr>
                          <m:e>
                            <m:r>
                              <a:rPr lang="ar-AE" sz="1000" i="1"/>
                              <m:t>𝑎</m:t>
                            </m:r>
                          </m:e>
                          <m:sub>
                            <m:r>
                              <a:rPr lang="ar-AE" sz="1000" i="1"/>
                              <m:t>𝑖</m:t>
                            </m:r>
                          </m:sub>
                        </m:sSub>
                      </m:sub>
                      <m:sup>
                        <m:r>
                          <a:rPr lang="ar-AE" sz="1000" i="1"/>
                          <m:t>|</m:t>
                        </m:r>
                        <m:r>
                          <a:rPr lang="ar-AE" sz="1000" i="1"/>
                          <m:t>𝐴</m:t>
                        </m:r>
                        <m:r>
                          <a:rPr lang="ar-AE" sz="1000" i="1"/>
                          <m:t>|</m:t>
                        </m:r>
                      </m:sup>
                      <m:e>
                        <m:d>
                          <m:dPr>
                            <m:ctrlPr>
                              <a:rPr lang="ar-AE" sz="1000" i="1"/>
                            </m:ctrlPr>
                          </m:dPr>
                          <m:e>
                            <m:r>
                              <a:rPr lang="ar-AE" sz="1000" i="1"/>
                              <m:t>𝑎</m:t>
                            </m:r>
                            <m:r>
                              <a:rPr lang="ar-AE" sz="1000" i="1"/>
                              <m:t>,</m:t>
                            </m:r>
                            <m:sSub>
                              <m:sSubPr>
                                <m:ctrlPr>
                                  <a:rPr lang="ar-AE" sz="1000" i="1"/>
                                </m:ctrlPr>
                              </m:sSubPr>
                              <m:e>
                                <m:r>
                                  <a:rPr lang="ar-AE" sz="1000" i="1"/>
                                  <m:t>𝑎</m:t>
                                </m:r>
                              </m:e>
                              <m:sub>
                                <m:r>
                                  <a:rPr lang="ar-AE" sz="1000" i="1"/>
                                  <m:t>𝑖</m:t>
                                </m:r>
                              </m:sub>
                            </m:sSub>
                            <m:r>
                              <a:rPr lang="ar-AE" sz="1000" i="1"/>
                              <m:t>,</m:t>
                            </m:r>
                            <m:r>
                              <a:rPr lang="ar-AE" sz="1000" i="1"/>
                              <m:t>𝑠</m:t>
                            </m:r>
                          </m:e>
                        </m:d>
                      </m:e>
                    </m:nary>
                  </m:oMath>
                </a14:m>
                <a:r>
                  <a:rPr lang="ar-AE" sz="1000" dirty="0"/>
                  <a:t> </a:t>
                </a:r>
                <a:r>
                  <a:rPr lang="en-US" sz="1000" dirty="0"/>
                  <a:t>where </a:t>
                </a:r>
                <a14:m>
                  <m:oMath xmlns:m="http://schemas.openxmlformats.org/officeDocument/2006/math">
                    <m:r>
                      <a:rPr lang="en-US" sz="1000" i="1"/>
                      <m:t>𝑠</m:t>
                    </m:r>
                    <m:r>
                      <a:rPr lang="en-US" sz="1000" i="1"/>
                      <m:t>∈[−</m:t>
                    </m:r>
                    <m:r>
                      <a:rPr lang="en-US" sz="1000" i="1"/>
                      <m:t>1</m:t>
                    </m:r>
                    <m:r>
                      <a:rPr lang="en-US" sz="1000" i="1"/>
                      <m:t>,</m:t>
                    </m:r>
                    <m:r>
                      <a:rPr lang="en-US" sz="1000" i="1"/>
                      <m:t>1</m:t>
                    </m:r>
                    <m:r>
                      <a:rPr lang="en-US" sz="1000" i="1"/>
                      <m:t>]</m:t>
                    </m:r>
                  </m:oMath>
                </a14:m>
                <a:r>
                  <a:rPr lang="en-US" sz="1000" dirty="0"/>
                  <a:t>. </a:t>
                </a:r>
              </a:p>
              <a:p>
                <a:endParaRPr lang="en-US" sz="1000" dirty="0"/>
              </a:p>
              <a:p>
                <a:r>
                  <a:rPr lang="en-US" sz="1000" dirty="0"/>
                  <a:t>Each agent independently evaluates the relationship between itself and all other agents to decide the strength of the constraint based on its </a:t>
                </a:r>
                <a:r>
                  <a:rPr lang="en-US" sz="1000" dirty="0" smtClean="0"/>
                  <a:t>own individual </a:t>
                </a:r>
                <a:r>
                  <a:rPr lang="en-US" sz="1000" dirty="0"/>
                  <a:t>preferences. </a:t>
                </a:r>
              </a:p>
              <a:p>
                <a:r>
                  <a:rPr lang="en-US" sz="1000" dirty="0"/>
                  <a:t>For example, agent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oMath>
                </a14:m>
                <a:r>
                  <a:rPr lang="en-US" sz="1000" dirty="0"/>
                  <a:t>is free to generate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4</m:t>
                        </m:r>
                      </m:sub>
                    </m:sSub>
                    <m:r>
                      <a:rPr lang="ar-AE" sz="1000" i="1">
                        <a:latin typeface="Cambria Math" panose="02040503050406030204" pitchFamily="18" charset="0"/>
                      </a:rPr>
                      <m:t>, </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8</m:t>
                    </m:r>
                    <m:r>
                      <a:rPr lang="ar-AE" sz="1000" i="1">
                        <a:latin typeface="Cambria Math" panose="02040503050406030204" pitchFamily="18" charset="0"/>
                      </a:rPr>
                      <m:t>&gt;</m:t>
                    </m:r>
                  </m:oMath>
                </a14:m>
                <a:r>
                  <a:rPr lang="ar-AE" sz="1000" dirty="0"/>
                  <a:t> </a:t>
                </a:r>
                <a:r>
                  <a:rPr lang="en-US" sz="1000" dirty="0"/>
                  <a:t>if it highly wants to be clustered with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4</m:t>
                        </m:r>
                      </m:sub>
                    </m:sSub>
                    <m:r>
                      <a:rPr lang="en-US" sz="1000" b="0" i="1" smtClean="0">
                        <a:latin typeface="Cambria Math" panose="02040503050406030204" pitchFamily="18" charset="0"/>
                      </a:rPr>
                      <m:t>.</m:t>
                    </m:r>
                  </m:oMath>
                </a14:m>
                <a:r>
                  <a:rPr lang="ar-AE" sz="1000" dirty="0"/>
                  <a:t> </a:t>
                </a:r>
                <a:r>
                  <a:rPr lang="en-US" sz="1000" dirty="0"/>
                  <a:t>As well as, it can generate </a:t>
                </a:r>
                <a14:m>
                  <m:oMath xmlns:m="http://schemas.openxmlformats.org/officeDocument/2006/math">
                    <m:r>
                      <a:rPr lang="en-US" sz="1000" i="1">
                        <a:latin typeface="Cambria Math" panose="02040503050406030204" pitchFamily="18" charset="0"/>
                      </a:rPr>
                      <m:t>&lt;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6</m:t>
                        </m:r>
                      </m:sub>
                    </m:sSub>
                    <m:r>
                      <a:rPr lang="ar-AE" sz="1000" i="1">
                        <a:latin typeface="Cambria Math" panose="02040503050406030204" pitchFamily="18" charset="0"/>
                      </a:rPr>
                      <m:t>,−</m:t>
                    </m:r>
                    <m:r>
                      <a:rPr lang="ar-AE" sz="1000" i="1">
                        <a:latin typeface="Cambria Math" panose="02040503050406030204" pitchFamily="18" charset="0"/>
                      </a:rPr>
                      <m:t>0</m:t>
                    </m:r>
                    <m:r>
                      <a:rPr lang="ar-AE" sz="1000" i="1">
                        <a:latin typeface="Cambria Math" panose="02040503050406030204" pitchFamily="18" charset="0"/>
                      </a:rPr>
                      <m:t>.</m:t>
                    </m:r>
                    <m:r>
                      <a:rPr lang="ar-AE" sz="1000" i="1">
                        <a:latin typeface="Cambria Math" panose="02040503050406030204" pitchFamily="18" charset="0"/>
                      </a:rPr>
                      <m:t>7</m:t>
                    </m:r>
                    <m:r>
                      <a:rPr lang="ar-AE" sz="1000" i="1">
                        <a:latin typeface="Cambria Math" panose="02040503050406030204" pitchFamily="18" charset="0"/>
                      </a:rPr>
                      <m:t>&gt;</m:t>
                    </m:r>
                  </m:oMath>
                </a14:m>
                <a:r>
                  <a:rPr lang="ar-AE" sz="1000" dirty="0"/>
                  <a:t> </a:t>
                </a:r>
                <a:r>
                  <a:rPr lang="en-US" sz="1000" dirty="0"/>
                  <a:t>if it highly prefers to be in a different cluster than the cluster of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6</m:t>
                        </m:r>
                      </m:sub>
                    </m:sSub>
                  </m:oMath>
                </a14:m>
                <a:r>
                  <a:rPr lang="ar-AE" sz="1000" dirty="0"/>
                  <a:t>. </a:t>
                </a:r>
              </a:p>
              <a:p>
                <a:pPr marR="0" lvl="0" hangingPunct="0">
                  <a:lnSpc>
                    <a:spcPct val="100000"/>
                  </a:lnSpc>
                  <a:spcBef>
                    <a:spcPts val="0"/>
                  </a:spcBef>
                  <a:spcAft>
                    <a:spcPts val="0"/>
                  </a:spcAft>
                  <a:buSzPct val="45000"/>
                  <a:tabLst/>
                </a:pPr>
                <a:endParaRPr lang="en-US" sz="1000" i="0" strike="noStrike" kern="1200" cap="none" dirty="0" smtClean="0">
                  <a:ln>
                    <a:noFill/>
                  </a:ln>
                  <a:ea typeface="Noto Sans CJK SC" pitchFamily="2"/>
                  <a:cs typeface="Lohit Devanagari" pitchFamily="2"/>
                </a:endParaRPr>
              </a:p>
            </p:txBody>
          </p:sp>
        </mc:Choice>
        <mc:Fallback>
          <p:sp>
            <p:nvSpPr>
              <p:cNvPr id="10" name="TextBox 9"/>
              <p:cNvSpPr txBox="1">
                <a:spLocks noRot="1" noChangeAspect="1" noMove="1" noResize="1" noEditPoints="1" noAdjustHandles="1" noChangeArrowheads="1" noChangeShapeType="1" noTextEdit="1"/>
              </p:cNvSpPr>
              <p:nvPr/>
            </p:nvSpPr>
            <p:spPr>
              <a:xfrm>
                <a:off x="457199" y="457200"/>
                <a:ext cx="8665163" cy="2182862"/>
              </a:xfrm>
              <a:prstGeom prst="rect">
                <a:avLst/>
              </a:prstGeom>
              <a:blipFill rotWithShape="0">
                <a:blip r:embed="rId4"/>
                <a:stretch>
                  <a:fillRect/>
                </a:stretch>
              </a:blipFill>
              <a:ln>
                <a:noFill/>
              </a:ln>
            </p:spPr>
            <p:txBody>
              <a:bodyPr/>
              <a:lstStyle/>
              <a:p>
                <a:r>
                  <a:rPr lang="">
                    <a:noFill/>
                  </a:rPr>
                  <a:t> </a:t>
                </a:r>
              </a:p>
            </p:txBody>
          </p:sp>
        </mc:Fallback>
      </mc:AlternateContent>
    </p:spTree>
    <p:extLst>
      <p:ext uri="{BB962C8B-B14F-4D97-AF65-F5344CB8AC3E}">
        <p14:creationId xmlns:p14="http://schemas.microsoft.com/office/powerpoint/2010/main" val="187023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16</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1600" b="1" dirty="0" smtClean="0"/>
              <a:t>BOSS &amp; FACS</a:t>
            </a:r>
            <a:endParaRPr lang="en-US" sz="1600" b="1" dirty="0"/>
          </a:p>
        </p:txBody>
      </p:sp>
      <p:sp>
        <p:nvSpPr>
          <p:cNvPr id="3" name="TextBox 2"/>
          <p:cNvSpPr txBox="1"/>
          <p:nvPr/>
        </p:nvSpPr>
        <p:spPr>
          <a:xfrm>
            <a:off x="504718" y="784439"/>
            <a:ext cx="9070921" cy="435332"/>
          </a:xfrm>
          <a:prstGeom prst="rect">
            <a:avLst/>
          </a:prstGeom>
          <a:noFill/>
          <a:ln>
            <a:noFill/>
          </a:ln>
        </p:spPr>
        <p:txBody>
          <a:bodyPr wrap="square" lIns="90000" tIns="45000" rIns="90000" bIns="45000" anchorCtr="0" compatLnSpc="0">
            <a:spAutoFit/>
          </a:bodyPr>
          <a:lstStyle/>
          <a:p>
            <a:r>
              <a:rPr lang="en-US" sz="1100" b="1" dirty="0" smtClean="0"/>
              <a:t>FACS</a:t>
            </a:r>
            <a:r>
              <a:rPr lang="en-US" sz="1100" dirty="0" smtClean="0"/>
              <a:t> is submitted on 31 December, 2020 with </a:t>
            </a:r>
            <a:r>
              <a:rPr lang="en-US" sz="1100" b="1" dirty="0"/>
              <a:t>HAL</a:t>
            </a:r>
            <a:r>
              <a:rPr lang="en-US" sz="1100" dirty="0"/>
              <a:t> </a:t>
            </a:r>
            <a:r>
              <a:rPr lang="en-US" sz="1100" dirty="0" smtClean="0"/>
              <a:t>Id: </a:t>
            </a:r>
            <a:r>
              <a:rPr lang="en-US" sz="1100" i="1" dirty="0"/>
              <a:t>hal-03091652</a:t>
            </a:r>
            <a:r>
              <a:rPr lang="en-US" sz="1100" dirty="0"/>
              <a:t>, version </a:t>
            </a:r>
            <a:r>
              <a:rPr lang="en-US" sz="1100" dirty="0" smtClean="0"/>
              <a:t>1. </a:t>
            </a:r>
            <a:r>
              <a:rPr lang="en-US" sz="1100" dirty="0"/>
              <a:t>Website -- </a:t>
            </a:r>
            <a:r>
              <a:rPr lang="en-US" sz="1100" dirty="0">
                <a:hlinkClick r:id="rId3"/>
              </a:rPr>
              <a:t>https://</a:t>
            </a:r>
            <a:r>
              <a:rPr lang="en-US" sz="1100" dirty="0" smtClean="0">
                <a:hlinkClick r:id="rId3"/>
              </a:rPr>
              <a:t>hal.archives-ouvertes.fr/hal-03091652</a:t>
            </a:r>
            <a:endParaRPr lang="en-US" sz="1100" dirty="0" smtClean="0"/>
          </a:p>
          <a:p>
            <a:r>
              <a:rPr lang="en-US" sz="1100" b="1" dirty="0" smtClean="0"/>
              <a:t>BOSS</a:t>
            </a:r>
            <a:r>
              <a:rPr lang="en-US" sz="1100" dirty="0" smtClean="0"/>
              <a:t> is submitted on 31 December, 2020 with </a:t>
            </a:r>
            <a:r>
              <a:rPr lang="en-US" sz="1100" b="1" dirty="0"/>
              <a:t>HAL</a:t>
            </a:r>
            <a:r>
              <a:rPr lang="en-US" sz="1100" dirty="0"/>
              <a:t> </a:t>
            </a:r>
            <a:r>
              <a:rPr lang="en-US" sz="1100" dirty="0" smtClean="0"/>
              <a:t>Id: </a:t>
            </a:r>
            <a:r>
              <a:rPr lang="en-US" sz="1100" i="1" dirty="0"/>
              <a:t>hal-03091643</a:t>
            </a:r>
            <a:r>
              <a:rPr lang="en-US" sz="1100" dirty="0"/>
              <a:t>, version </a:t>
            </a:r>
            <a:r>
              <a:rPr lang="en-US" sz="1100" dirty="0" smtClean="0"/>
              <a:t>1. </a:t>
            </a:r>
            <a:r>
              <a:rPr lang="en-US" sz="1100" dirty="0"/>
              <a:t>Website -- </a:t>
            </a:r>
            <a:r>
              <a:rPr lang="en-US" sz="1100" dirty="0">
                <a:hlinkClick r:id="rId4"/>
              </a:rPr>
              <a:t>https://</a:t>
            </a:r>
            <a:r>
              <a:rPr lang="en-US" sz="1100" dirty="0" smtClean="0">
                <a:hlinkClick r:id="rId4"/>
              </a:rPr>
              <a:t>hal.archives-ouvertes.fr/hal-03091643</a:t>
            </a:r>
            <a:endParaRPr lang="en-US" sz="1100" dirty="0" smtClean="0"/>
          </a:p>
        </p:txBody>
      </p:sp>
    </p:spTree>
    <p:extLst>
      <p:ext uri="{BB962C8B-B14F-4D97-AF65-F5344CB8AC3E}">
        <p14:creationId xmlns:p14="http://schemas.microsoft.com/office/powerpoint/2010/main" val="415553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17</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1600" b="1" dirty="0" smtClean="0"/>
              <a:t>References</a:t>
            </a:r>
            <a:endParaRPr lang="en-US" sz="1800" b="1" dirty="0"/>
          </a:p>
        </p:txBody>
      </p:sp>
      <p:sp>
        <p:nvSpPr>
          <p:cNvPr id="3" name="TextBox 2"/>
          <p:cNvSpPr txBox="1"/>
          <p:nvPr/>
        </p:nvSpPr>
        <p:spPr>
          <a:xfrm>
            <a:off x="504718" y="784439"/>
            <a:ext cx="9070921" cy="952012"/>
          </a:xfrm>
          <a:prstGeom prst="rect">
            <a:avLst/>
          </a:prstGeom>
          <a:noFill/>
          <a:ln>
            <a:noFill/>
          </a:ln>
        </p:spPr>
        <p:txBody>
          <a:bodyPr wrap="square" lIns="90000" tIns="45000" rIns="90000" bIns="45000" anchorCtr="0" compatLnSpc="0">
            <a:spAutoFit/>
          </a:bodyPr>
          <a:lstStyle/>
          <a:p>
            <a:pPr marL="171450" indent="-171450">
              <a:buFont typeface="Arial" panose="020B0604020202020204" pitchFamily="34" charset="0"/>
              <a:buChar char="•"/>
            </a:pPr>
            <a:r>
              <a:rPr lang="en-US" sz="1100" dirty="0"/>
              <a:t>Okabe, M., &amp; Yamada, S. (2018). </a:t>
            </a:r>
            <a:r>
              <a:rPr lang="en-US" sz="1100" b="1" dirty="0"/>
              <a:t>Clustering Using Boosted Constrained k-Means Algorithm</a:t>
            </a:r>
            <a:r>
              <a:rPr lang="en-US" sz="1100" dirty="0"/>
              <a:t>. </a:t>
            </a:r>
            <a:r>
              <a:rPr lang="en-US" sz="1100" i="1" dirty="0"/>
              <a:t>Frontiers in Robotics and </a:t>
            </a:r>
            <a:r>
              <a:rPr lang="en-US" sz="1100" i="1" dirty="0" smtClean="0"/>
              <a:t>AI</a:t>
            </a:r>
            <a:r>
              <a:rPr lang="en-US" sz="1100" dirty="0" smtClean="0"/>
              <a:t>.</a:t>
            </a:r>
          </a:p>
          <a:p>
            <a:pPr marL="171450" indent="-171450">
              <a:buFont typeface="Arial" panose="020B0604020202020204" pitchFamily="34" charset="0"/>
              <a:buChar char="•"/>
            </a:pPr>
            <a:r>
              <a:rPr lang="en-US" sz="1100" dirty="0" err="1" smtClean="0"/>
              <a:t>Wagstaff</a:t>
            </a:r>
            <a:r>
              <a:rPr lang="en-US" sz="1100" dirty="0"/>
              <a:t>, K. L. (2002). </a:t>
            </a:r>
            <a:r>
              <a:rPr lang="en-US" sz="1100" b="1" dirty="0"/>
              <a:t>Intelligent Clustering with Instance-Level Constraints</a:t>
            </a:r>
            <a:r>
              <a:rPr lang="en-US" sz="1100" dirty="0"/>
              <a:t>. </a:t>
            </a:r>
            <a:r>
              <a:rPr lang="en-US" sz="1100" i="1" dirty="0"/>
              <a:t>PhD </a:t>
            </a:r>
            <a:r>
              <a:rPr lang="en-US" sz="1100" i="1" dirty="0" err="1"/>
              <a:t>thesis,Department</a:t>
            </a:r>
            <a:r>
              <a:rPr lang="en-US" sz="1100" i="1" dirty="0"/>
              <a:t> of Computer Science, Cornell </a:t>
            </a:r>
            <a:r>
              <a:rPr lang="en-US" sz="1100" i="1" dirty="0" smtClean="0"/>
              <a:t>University</a:t>
            </a:r>
            <a:r>
              <a:rPr lang="en-US" sz="1100" dirty="0" smtClean="0"/>
              <a:t>.</a:t>
            </a:r>
          </a:p>
          <a:p>
            <a:pPr marL="171450" indent="-171450">
              <a:buFont typeface="Arial" panose="020B0604020202020204" pitchFamily="34" charset="0"/>
              <a:buChar char="•"/>
            </a:pPr>
            <a:r>
              <a:rPr lang="en-US" sz="1100" dirty="0" err="1" smtClean="0"/>
              <a:t>Wagstaff</a:t>
            </a:r>
            <a:r>
              <a:rPr lang="en-US" sz="1100" dirty="0"/>
              <a:t>, K., Claire, C., Seth, R., &amp; Stefan, S. (2001). </a:t>
            </a:r>
            <a:r>
              <a:rPr lang="en-US" sz="1100" b="1" dirty="0"/>
              <a:t>Constrained K-means Clustering with Background Knowledge</a:t>
            </a:r>
            <a:r>
              <a:rPr lang="en-US" sz="1100" dirty="0"/>
              <a:t>. </a:t>
            </a:r>
            <a:r>
              <a:rPr lang="en-US" sz="1100" i="1" dirty="0"/>
              <a:t>Proceedings of the Eighteenth International Conference on Machine Learning</a:t>
            </a:r>
            <a:r>
              <a:rPr lang="en-US" sz="1100" dirty="0"/>
              <a:t>, </a:t>
            </a:r>
            <a:r>
              <a:rPr lang="en-US" sz="1100" dirty="0" smtClean="0"/>
              <a:t>577-584.</a:t>
            </a:r>
            <a:endParaRPr lang="en-US" sz="1100" dirty="0"/>
          </a:p>
          <a:p>
            <a:endParaRPr lang="en-US" sz="1100" dirty="0"/>
          </a:p>
        </p:txBody>
      </p:sp>
    </p:spTree>
    <p:extLst>
      <p:ext uri="{BB962C8B-B14F-4D97-AF65-F5344CB8AC3E}">
        <p14:creationId xmlns:p14="http://schemas.microsoft.com/office/powerpoint/2010/main" val="403899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2</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1600" b="1" dirty="0" smtClean="0"/>
              <a:t>Implications</a:t>
            </a:r>
            <a:endParaRPr lang="en-US" sz="1600" b="1" dirty="0"/>
          </a:p>
        </p:txBody>
      </p:sp>
      <p:sp>
        <p:nvSpPr>
          <p:cNvPr id="3" name="TextBox 2"/>
          <p:cNvSpPr txBox="1"/>
          <p:nvPr/>
        </p:nvSpPr>
        <p:spPr>
          <a:xfrm>
            <a:off x="505076" y="967883"/>
            <a:ext cx="4436573" cy="1499534"/>
          </a:xfrm>
          <a:prstGeom prst="rect">
            <a:avLst/>
          </a:prstGeom>
          <a:noFill/>
          <a:ln>
            <a:noFill/>
          </a:ln>
        </p:spPr>
        <p:txBody>
          <a:bodyPr wrap="square" lIns="90000" tIns="45000" rIns="90000" bIns="45000" anchorCtr="0" compatLnSpc="0">
            <a:spAutoFit/>
          </a:bodyPr>
          <a:lstStyle/>
          <a:p>
            <a:r>
              <a:rPr lang="en-US" sz="1000" b="1" dirty="0" smtClean="0"/>
              <a:t>Pros: </a:t>
            </a:r>
          </a:p>
          <a:p>
            <a:pPr marL="171450" indent="-171450">
              <a:buFont typeface="Wingdings" panose="05000000000000000000" pitchFamily="2" charset="2"/>
              <a:buChar char="Ø"/>
            </a:pPr>
            <a:r>
              <a:rPr lang="en-US" sz="1000" dirty="0" smtClean="0"/>
              <a:t>Multiple implementations exist</a:t>
            </a:r>
          </a:p>
          <a:p>
            <a:pPr marL="171450" indent="-171450">
              <a:buFont typeface="Wingdings" panose="05000000000000000000" pitchFamily="2" charset="2"/>
              <a:buChar char="Ø"/>
            </a:pPr>
            <a:r>
              <a:rPr lang="en-US" sz="1000" dirty="0" smtClean="0"/>
              <a:t>Faster than others (O(nk+n^2</a:t>
            </a:r>
            <a:r>
              <a:rPr lang="en-US" sz="1000" dirty="0" smtClean="0"/>
              <a:t>))</a:t>
            </a:r>
          </a:p>
          <a:p>
            <a:pPr marL="171450" indent="-171450">
              <a:buFont typeface="Wingdings" panose="05000000000000000000" pitchFamily="2" charset="2"/>
              <a:buChar char="Ø"/>
            </a:pPr>
            <a:r>
              <a:rPr lang="en-US" sz="1000" dirty="0"/>
              <a:t>Extended to consider cluster-level constraints (course constraints)</a:t>
            </a:r>
            <a:endParaRPr lang="en-US" sz="1000" dirty="0" smtClean="0"/>
          </a:p>
          <a:p>
            <a:r>
              <a:rPr lang="en-US" sz="1000" b="1" dirty="0" smtClean="0"/>
              <a:t>Cons:</a:t>
            </a:r>
          </a:p>
          <a:p>
            <a:pPr marL="171450" indent="-171450">
              <a:buFont typeface="Wingdings" panose="05000000000000000000" pitchFamily="2" charset="2"/>
              <a:buChar char="Ø"/>
            </a:pPr>
            <a:r>
              <a:rPr lang="en-US" sz="1000" dirty="0" smtClean="0"/>
              <a:t>Individual preferences are considered as hard constraints which doesn’t meet the LCC requirements (informal description)</a:t>
            </a:r>
          </a:p>
          <a:p>
            <a:pPr marL="171450" indent="-171450">
              <a:buFont typeface="Wingdings" panose="05000000000000000000" pitchFamily="2" charset="2"/>
              <a:buChar char="Ø"/>
            </a:pPr>
            <a:r>
              <a:rPr lang="en-US" sz="1000" dirty="0" smtClean="0"/>
              <a:t>A single violation of must-link (ML) or cannot-link (CL) aborts the </a:t>
            </a:r>
            <a:r>
              <a:rPr lang="en-US" sz="1000" dirty="0" smtClean="0"/>
              <a:t>algorithm</a:t>
            </a:r>
            <a:endParaRPr lang="en-US" sz="1000" dirty="0" smtClean="0"/>
          </a:p>
          <a:p>
            <a:pPr marL="171450" indent="-171450">
              <a:buFont typeface="Wingdings" panose="05000000000000000000" pitchFamily="2" charset="2"/>
              <a:buChar char="Ø"/>
            </a:pPr>
            <a:r>
              <a:rPr lang="en-US" sz="1000" dirty="0" smtClean="0"/>
              <a:t>Performs worse than </a:t>
            </a:r>
            <a:r>
              <a:rPr lang="en-US" sz="1000" dirty="0"/>
              <a:t>others (no comparison done by author)</a:t>
            </a:r>
            <a:endParaRPr lang="ar-AE" sz="1000" dirty="0"/>
          </a:p>
        </p:txBody>
      </p:sp>
      <p:sp>
        <p:nvSpPr>
          <p:cNvPr id="5" name="TextBox 4"/>
          <p:cNvSpPr txBox="1"/>
          <p:nvPr/>
        </p:nvSpPr>
        <p:spPr>
          <a:xfrm>
            <a:off x="504720" y="720486"/>
            <a:ext cx="4436932" cy="247397"/>
          </a:xfrm>
          <a:prstGeom prst="rect">
            <a:avLst/>
          </a:prstGeom>
          <a:noFill/>
          <a:ln>
            <a:noFill/>
          </a:ln>
        </p:spPr>
        <p:txBody>
          <a:bodyPr wrap="square" lIns="90000" tIns="45000" rIns="90000" bIns="45000" anchorCtr="0" compatLnSpc="0">
            <a:spAutoFit/>
          </a:bodyPr>
          <a:lstStyle/>
          <a:p>
            <a:r>
              <a:rPr lang="en-US" sz="1000" b="1" u="sng" dirty="0" smtClean="0"/>
              <a:t>COP-</a:t>
            </a:r>
            <a:r>
              <a:rPr lang="en-US" sz="1000" b="1" u="sng" dirty="0" err="1" smtClean="0"/>
              <a:t>Kmeans</a:t>
            </a:r>
            <a:r>
              <a:rPr lang="en-US" sz="1000" b="1" u="sng" dirty="0" smtClean="0"/>
              <a:t> algorithm </a:t>
            </a:r>
            <a:r>
              <a:rPr lang="en-US" sz="1000" dirty="0"/>
              <a:t>(</a:t>
            </a:r>
            <a:r>
              <a:rPr lang="en-US" sz="1000" dirty="0" err="1"/>
              <a:t>Wagstaff</a:t>
            </a:r>
            <a:r>
              <a:rPr lang="en-US" sz="1000" dirty="0"/>
              <a:t>, </a:t>
            </a:r>
            <a:r>
              <a:rPr lang="en-US" sz="1000" dirty="0" err="1"/>
              <a:t>Cardie</a:t>
            </a:r>
            <a:r>
              <a:rPr lang="en-US" sz="1000" dirty="0"/>
              <a:t>, Rogers, &amp; </a:t>
            </a:r>
            <a:r>
              <a:rPr lang="en-US" sz="1000" dirty="0" err="1"/>
              <a:t>Schrödl</a:t>
            </a:r>
            <a:r>
              <a:rPr lang="en-US" sz="1000" dirty="0"/>
              <a:t>, 2001)</a:t>
            </a:r>
            <a:endParaRPr lang="ar-AE" sz="1000" u="sng" dirty="0"/>
          </a:p>
        </p:txBody>
      </p:sp>
      <p:sp>
        <p:nvSpPr>
          <p:cNvPr id="7" name="TextBox 6"/>
          <p:cNvSpPr txBox="1"/>
          <p:nvPr/>
        </p:nvSpPr>
        <p:spPr>
          <a:xfrm>
            <a:off x="504719" y="2655288"/>
            <a:ext cx="4436931" cy="247397"/>
          </a:xfrm>
          <a:prstGeom prst="rect">
            <a:avLst/>
          </a:prstGeom>
          <a:noFill/>
          <a:ln>
            <a:noFill/>
          </a:ln>
        </p:spPr>
        <p:txBody>
          <a:bodyPr wrap="square" lIns="90000" tIns="45000" rIns="90000" bIns="45000" anchorCtr="0" compatLnSpc="0">
            <a:spAutoFit/>
          </a:bodyPr>
          <a:lstStyle/>
          <a:p>
            <a:pPr marL="171450" indent="-171450">
              <a:buFont typeface="Wingdings" panose="05000000000000000000" pitchFamily="2" charset="2"/>
              <a:buChar char="ü"/>
            </a:pPr>
            <a:r>
              <a:rPr lang="en-US" sz="1000" b="1" u="sng" dirty="0" smtClean="0"/>
              <a:t>SCOP-</a:t>
            </a:r>
            <a:r>
              <a:rPr lang="en-US" sz="1000" b="1" u="sng" dirty="0" err="1" smtClean="0"/>
              <a:t>Kmeans</a:t>
            </a:r>
            <a:r>
              <a:rPr lang="en-US" sz="1000" b="1" u="sng" dirty="0" smtClean="0"/>
              <a:t> algorithm </a:t>
            </a:r>
            <a:r>
              <a:rPr lang="en-US" sz="1000" dirty="0"/>
              <a:t>(</a:t>
            </a:r>
            <a:r>
              <a:rPr lang="en-US" sz="1000" dirty="0" err="1"/>
              <a:t>Wagstaff</a:t>
            </a:r>
            <a:r>
              <a:rPr lang="en-US" sz="1000" dirty="0"/>
              <a:t> K. L., 2002)</a:t>
            </a:r>
            <a:endParaRPr lang="ar-AE" sz="1000" u="sng" dirty="0"/>
          </a:p>
        </p:txBody>
      </p:sp>
      <p:sp>
        <p:nvSpPr>
          <p:cNvPr id="8" name="TextBox 7"/>
          <p:cNvSpPr txBox="1"/>
          <p:nvPr/>
        </p:nvSpPr>
        <p:spPr>
          <a:xfrm>
            <a:off x="504719" y="2902685"/>
            <a:ext cx="4436933" cy="1499534"/>
          </a:xfrm>
          <a:prstGeom prst="rect">
            <a:avLst/>
          </a:prstGeom>
          <a:noFill/>
          <a:ln>
            <a:noFill/>
          </a:ln>
        </p:spPr>
        <p:txBody>
          <a:bodyPr wrap="square" lIns="90000" tIns="45000" rIns="90000" bIns="45000" anchorCtr="0" compatLnSpc="0">
            <a:spAutoFit/>
          </a:bodyPr>
          <a:lstStyle/>
          <a:p>
            <a:r>
              <a:rPr lang="en-US" sz="1000" b="1" dirty="0" smtClean="0"/>
              <a:t>Pros: </a:t>
            </a:r>
          </a:p>
          <a:p>
            <a:pPr marL="171450" indent="-171450">
              <a:buFont typeface="Wingdings" panose="05000000000000000000" pitchFamily="2" charset="2"/>
              <a:buChar char="Ø"/>
            </a:pPr>
            <a:r>
              <a:rPr lang="en-US" sz="1000" dirty="0" smtClean="0"/>
              <a:t>Able to consider hard and soft constraints (meets LCC requirements</a:t>
            </a:r>
            <a:r>
              <a:rPr lang="en-US" sz="1000" dirty="0" smtClean="0"/>
              <a:t>)</a:t>
            </a:r>
          </a:p>
          <a:p>
            <a:pPr marL="171450" indent="-171450">
              <a:buFont typeface="Wingdings" panose="05000000000000000000" pitchFamily="2" charset="2"/>
              <a:buChar char="Ø"/>
            </a:pPr>
            <a:r>
              <a:rPr lang="en-US" sz="1000" dirty="0"/>
              <a:t>Extended to consider cluster-level constraints (course constraints)</a:t>
            </a:r>
            <a:endParaRPr lang="en-US" sz="1000" dirty="0" smtClean="0"/>
          </a:p>
          <a:p>
            <a:pPr marL="171450" indent="-171450">
              <a:buFont typeface="Wingdings" panose="05000000000000000000" pitchFamily="2" charset="2"/>
              <a:buChar char="Ø"/>
            </a:pPr>
            <a:r>
              <a:rPr lang="en-US" sz="1000" dirty="0" smtClean="0"/>
              <a:t>Aborts only when a course constraint cannot be satisfied</a:t>
            </a:r>
          </a:p>
          <a:p>
            <a:pPr marL="171450" indent="-171450">
              <a:buFont typeface="Wingdings" panose="05000000000000000000" pitchFamily="2" charset="2"/>
              <a:buChar char="Ø"/>
            </a:pPr>
            <a:r>
              <a:rPr lang="en-US" sz="1000" dirty="0" smtClean="0"/>
              <a:t>Performs better than </a:t>
            </a:r>
            <a:r>
              <a:rPr lang="en-US" sz="1000" dirty="0" smtClean="0"/>
              <a:t>COP-</a:t>
            </a:r>
            <a:r>
              <a:rPr lang="en-US" sz="1000" dirty="0" err="1" smtClean="0"/>
              <a:t>Kmeans</a:t>
            </a:r>
            <a:r>
              <a:rPr lang="en-US" sz="1000" dirty="0" smtClean="0"/>
              <a:t> (no comparison done by author)</a:t>
            </a:r>
            <a:endParaRPr lang="en-US" sz="1000" dirty="0" smtClean="0"/>
          </a:p>
          <a:p>
            <a:r>
              <a:rPr lang="en-US" sz="1000" b="1" dirty="0" smtClean="0"/>
              <a:t>Cons:</a:t>
            </a:r>
          </a:p>
          <a:p>
            <a:pPr marL="171450" indent="-171450">
              <a:buFont typeface="Wingdings" panose="05000000000000000000" pitchFamily="2" charset="2"/>
              <a:buChar char="Ø"/>
            </a:pPr>
            <a:r>
              <a:rPr lang="en-US" sz="1000" dirty="0" smtClean="0"/>
              <a:t>No implementation found and no response from author so far</a:t>
            </a:r>
          </a:p>
          <a:p>
            <a:pPr marL="171450" indent="-171450">
              <a:buFont typeface="Wingdings" panose="05000000000000000000" pitchFamily="2" charset="2"/>
              <a:buChar char="Ø"/>
            </a:pPr>
            <a:r>
              <a:rPr lang="en-US" sz="1000" dirty="0" smtClean="0"/>
              <a:t>Slower than COP-</a:t>
            </a:r>
            <a:r>
              <a:rPr lang="en-US" sz="1000" dirty="0" err="1" smtClean="0"/>
              <a:t>KMeans</a:t>
            </a:r>
            <a:r>
              <a:rPr lang="en-US" sz="1000" dirty="0" smtClean="0"/>
              <a:t> </a:t>
            </a:r>
          </a:p>
          <a:p>
            <a:pPr marL="171450" indent="-171450">
              <a:buFont typeface="Wingdings" panose="05000000000000000000" pitchFamily="2" charset="2"/>
              <a:buChar char="Ø"/>
            </a:pPr>
            <a:r>
              <a:rPr lang="en-US" sz="1000" dirty="0" smtClean="0"/>
              <a:t>Performs </a:t>
            </a:r>
            <a:r>
              <a:rPr lang="en-US" sz="1000" dirty="0" smtClean="0"/>
              <a:t>worse than </a:t>
            </a:r>
            <a:r>
              <a:rPr lang="en-US" sz="1000" dirty="0" smtClean="0"/>
              <a:t>BCOP-</a:t>
            </a:r>
            <a:r>
              <a:rPr lang="en-US" sz="1000" dirty="0" err="1" smtClean="0"/>
              <a:t>Kmeans</a:t>
            </a:r>
            <a:r>
              <a:rPr lang="en-US" sz="1000" dirty="0"/>
              <a:t> (no comparison done by author)</a:t>
            </a:r>
            <a:endParaRPr lang="ar-AE" sz="1000" dirty="0"/>
          </a:p>
        </p:txBody>
      </p:sp>
      <p:sp>
        <p:nvSpPr>
          <p:cNvPr id="9" name="TextBox 8"/>
          <p:cNvSpPr txBox="1"/>
          <p:nvPr/>
        </p:nvSpPr>
        <p:spPr>
          <a:xfrm>
            <a:off x="4941651" y="716687"/>
            <a:ext cx="4436932" cy="247397"/>
          </a:xfrm>
          <a:prstGeom prst="rect">
            <a:avLst/>
          </a:prstGeom>
          <a:noFill/>
          <a:ln>
            <a:noFill/>
          </a:ln>
        </p:spPr>
        <p:txBody>
          <a:bodyPr wrap="square" lIns="90000" tIns="45000" rIns="90000" bIns="45000" anchorCtr="0" compatLnSpc="0">
            <a:spAutoFit/>
          </a:bodyPr>
          <a:lstStyle/>
          <a:p>
            <a:r>
              <a:rPr lang="en-US" sz="1000" b="1" u="sng" dirty="0" smtClean="0"/>
              <a:t>BCOP-</a:t>
            </a:r>
            <a:r>
              <a:rPr lang="en-US" sz="1000" b="1" u="sng" dirty="0" err="1" smtClean="0"/>
              <a:t>Kmeans</a:t>
            </a:r>
            <a:r>
              <a:rPr lang="en-US" sz="1000" b="1" u="sng" dirty="0" smtClean="0"/>
              <a:t> (BCKM) algorithm </a:t>
            </a:r>
            <a:r>
              <a:rPr lang="en-US" sz="1000" dirty="0"/>
              <a:t>(Okabe &amp; Yamada, 2018)</a:t>
            </a:r>
            <a:endParaRPr lang="ar-AE" sz="1000" u="sng" dirty="0"/>
          </a:p>
        </p:txBody>
      </p:sp>
      <p:sp>
        <p:nvSpPr>
          <p:cNvPr id="10" name="TextBox 9"/>
          <p:cNvSpPr txBox="1"/>
          <p:nvPr/>
        </p:nvSpPr>
        <p:spPr>
          <a:xfrm>
            <a:off x="4941650" y="964084"/>
            <a:ext cx="4436933" cy="2125603"/>
          </a:xfrm>
          <a:prstGeom prst="rect">
            <a:avLst/>
          </a:prstGeom>
          <a:noFill/>
          <a:ln>
            <a:noFill/>
          </a:ln>
        </p:spPr>
        <p:txBody>
          <a:bodyPr wrap="square" lIns="90000" tIns="45000" rIns="90000" bIns="45000" anchorCtr="0" compatLnSpc="0">
            <a:spAutoFit/>
          </a:bodyPr>
          <a:lstStyle/>
          <a:p>
            <a:r>
              <a:rPr lang="en-US" sz="1000" b="1" dirty="0" smtClean="0"/>
              <a:t>Pros: </a:t>
            </a:r>
          </a:p>
          <a:p>
            <a:pPr marL="171450" indent="-171450">
              <a:buFont typeface="Wingdings" panose="05000000000000000000" pitchFamily="2" charset="2"/>
              <a:buChar char="Ø"/>
            </a:pPr>
            <a:r>
              <a:rPr lang="en-US" sz="1000" dirty="0" smtClean="0"/>
              <a:t>Evaluates ML and CL constraints as soft constraints.</a:t>
            </a:r>
          </a:p>
          <a:p>
            <a:pPr marL="171450" indent="-171450">
              <a:buFont typeface="Wingdings" panose="05000000000000000000" pitchFamily="2" charset="2"/>
              <a:buChar char="Ø"/>
            </a:pPr>
            <a:r>
              <a:rPr lang="en-US" sz="1000" dirty="0" smtClean="0"/>
              <a:t>Doesn’t abort even a connection (ML or CL) is violated</a:t>
            </a:r>
          </a:p>
          <a:p>
            <a:pPr marL="171450" indent="-171450">
              <a:buFont typeface="Wingdings" panose="05000000000000000000" pitchFamily="2" charset="2"/>
              <a:buChar char="Ø"/>
            </a:pPr>
            <a:r>
              <a:rPr lang="en-US" sz="1000" dirty="0" smtClean="0"/>
              <a:t>Performs better than </a:t>
            </a:r>
            <a:r>
              <a:rPr lang="en-US" sz="1000" dirty="0"/>
              <a:t>others </a:t>
            </a:r>
            <a:r>
              <a:rPr lang="en-US" sz="1000" dirty="0" smtClean="0"/>
              <a:t>(compared to COP-</a:t>
            </a:r>
            <a:r>
              <a:rPr lang="en-US" sz="1000" dirty="0" err="1" smtClean="0"/>
              <a:t>Kmeans</a:t>
            </a:r>
            <a:r>
              <a:rPr lang="en-US" sz="1000" dirty="0" smtClean="0"/>
              <a:t>, not compared to SCOP-</a:t>
            </a:r>
            <a:r>
              <a:rPr lang="en-US" sz="1000" dirty="0" err="1" smtClean="0"/>
              <a:t>Kmeans</a:t>
            </a:r>
            <a:r>
              <a:rPr lang="en-US" sz="1000" dirty="0" smtClean="0"/>
              <a:t> by author)</a:t>
            </a:r>
            <a:endParaRPr lang="en-US" sz="1000" dirty="0" smtClean="0"/>
          </a:p>
          <a:p>
            <a:r>
              <a:rPr lang="en-US" sz="1000" b="1" dirty="0" smtClean="0"/>
              <a:t>Cons:</a:t>
            </a:r>
          </a:p>
          <a:p>
            <a:pPr marL="171450" indent="-171450">
              <a:buFont typeface="Wingdings" panose="05000000000000000000" pitchFamily="2" charset="2"/>
              <a:buChar char="Ø"/>
            </a:pPr>
            <a:r>
              <a:rPr lang="en-US" sz="1000" dirty="0" smtClean="0"/>
              <a:t>No implementation found on the web and no response from author </a:t>
            </a:r>
            <a:r>
              <a:rPr lang="en-US" sz="1000" dirty="0"/>
              <a:t>so far </a:t>
            </a:r>
            <a:r>
              <a:rPr lang="en-US" sz="1000" dirty="0" smtClean="0"/>
              <a:t>regarding the implementation</a:t>
            </a:r>
          </a:p>
          <a:p>
            <a:pPr marL="171450" indent="-171450">
              <a:buFont typeface="Wingdings" panose="05000000000000000000" pitchFamily="2" charset="2"/>
              <a:buChar char="Ø"/>
            </a:pPr>
            <a:r>
              <a:rPr lang="en-US" sz="1000" dirty="0" smtClean="0"/>
              <a:t>Slightly slower </a:t>
            </a:r>
            <a:r>
              <a:rPr lang="en-US" sz="1000" dirty="0" smtClean="0"/>
              <a:t>than </a:t>
            </a:r>
            <a:r>
              <a:rPr lang="en-US" sz="1000" dirty="0"/>
              <a:t>others </a:t>
            </a:r>
            <a:r>
              <a:rPr lang="en-US" sz="1000" dirty="0" smtClean="0"/>
              <a:t>(</a:t>
            </a:r>
            <a:r>
              <a:rPr lang="en-US" sz="1000" dirty="0"/>
              <a:t>compared to COP-</a:t>
            </a:r>
            <a:r>
              <a:rPr lang="en-US" sz="1000" dirty="0" err="1"/>
              <a:t>Kmeans</a:t>
            </a:r>
            <a:r>
              <a:rPr lang="en-US" sz="1000" dirty="0"/>
              <a:t>, not compared to SCOP-</a:t>
            </a:r>
            <a:r>
              <a:rPr lang="en-US" sz="1000" dirty="0" err="1"/>
              <a:t>Kmeans</a:t>
            </a:r>
            <a:r>
              <a:rPr lang="en-US" sz="1000" dirty="0"/>
              <a:t> by </a:t>
            </a:r>
            <a:r>
              <a:rPr lang="en-US" sz="1000" dirty="0" smtClean="0"/>
              <a:t>author)</a:t>
            </a:r>
            <a:endParaRPr lang="en-US" sz="1000" dirty="0" smtClean="0"/>
          </a:p>
          <a:p>
            <a:pPr marL="171450" indent="-171450">
              <a:buFont typeface="Wingdings" panose="05000000000000000000" pitchFamily="2" charset="2"/>
              <a:buChar char="Ø"/>
            </a:pPr>
            <a:r>
              <a:rPr lang="en-US" sz="1000" dirty="0" smtClean="0"/>
              <a:t>Doesn’t consider cluster-level constraints, no other version has been developed by authors for cluster-level constraints</a:t>
            </a:r>
          </a:p>
          <a:p>
            <a:pPr marL="171450" indent="-171450">
              <a:buFont typeface="Wingdings" panose="05000000000000000000" pitchFamily="2" charset="2"/>
              <a:buChar char="Ø"/>
            </a:pPr>
            <a:r>
              <a:rPr lang="en-US" sz="1000" dirty="0" smtClean="0"/>
              <a:t>Hasn’t been extended to consider course constraints</a:t>
            </a:r>
            <a:endParaRPr lang="ar-AE" sz="1000" dirty="0"/>
          </a:p>
        </p:txBody>
      </p:sp>
      <p:sp>
        <p:nvSpPr>
          <p:cNvPr id="11" name="TextBox 10"/>
          <p:cNvSpPr txBox="1"/>
          <p:nvPr/>
        </p:nvSpPr>
        <p:spPr>
          <a:xfrm>
            <a:off x="504717" y="5165280"/>
            <a:ext cx="9070921" cy="419687"/>
          </a:xfrm>
          <a:prstGeom prst="rect">
            <a:avLst/>
          </a:prstGeom>
          <a:noFill/>
          <a:ln>
            <a:noFill/>
          </a:ln>
        </p:spPr>
        <p:txBody>
          <a:bodyPr wrap="square" lIns="90000" tIns="45000" rIns="90000" bIns="45000" anchorCtr="0" compatLnSpc="0">
            <a:spAutoFit/>
          </a:bodyPr>
          <a:lstStyle/>
          <a:p>
            <a:r>
              <a:rPr lang="en-US" sz="1050" dirty="0" smtClean="0"/>
              <a:t>S as “Soft” in </a:t>
            </a:r>
            <a:r>
              <a:rPr lang="en-US" sz="1050" dirty="0" smtClean="0"/>
              <a:t>SCOP</a:t>
            </a:r>
          </a:p>
          <a:p>
            <a:r>
              <a:rPr lang="en-US" sz="1050" dirty="0" smtClean="0"/>
              <a:t>B as “Boosted” in BCOP (BCKM)</a:t>
            </a:r>
            <a:endParaRPr lang="en-US" sz="1050" dirty="0"/>
          </a:p>
        </p:txBody>
      </p:sp>
    </p:spTree>
    <p:extLst>
      <p:ext uri="{BB962C8B-B14F-4D97-AF65-F5344CB8AC3E}">
        <p14:creationId xmlns:p14="http://schemas.microsoft.com/office/powerpoint/2010/main" val="261552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3</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1600" b="1" dirty="0" smtClean="0"/>
              <a:t>COP-</a:t>
            </a:r>
            <a:r>
              <a:rPr lang="en-US" sz="1600" b="1" dirty="0" err="1" smtClean="0"/>
              <a:t>KMeans</a:t>
            </a:r>
            <a:r>
              <a:rPr lang="en-US" sz="1600" b="1" dirty="0" smtClean="0"/>
              <a:t> </a:t>
            </a:r>
            <a:r>
              <a:rPr lang="en-US" sz="1600" b="1" dirty="0" smtClean="0"/>
              <a:t>algorithm </a:t>
            </a:r>
            <a:r>
              <a:rPr lang="en-US" sz="1800" b="1" dirty="0" smtClean="0"/>
              <a:t/>
            </a:r>
            <a:br>
              <a:rPr lang="en-US" sz="1800" b="1" dirty="0" smtClean="0"/>
            </a:br>
            <a:r>
              <a:rPr lang="en-US" sz="1100" dirty="0" smtClean="0"/>
              <a:t>(</a:t>
            </a:r>
            <a:r>
              <a:rPr lang="en-US" sz="1100" dirty="0" err="1"/>
              <a:t>Wagstaff</a:t>
            </a:r>
            <a:r>
              <a:rPr lang="en-US" sz="1100" dirty="0"/>
              <a:t>, </a:t>
            </a:r>
            <a:r>
              <a:rPr lang="en-US" sz="1100" dirty="0" err="1"/>
              <a:t>Cardie</a:t>
            </a:r>
            <a:r>
              <a:rPr lang="en-US" sz="1100" dirty="0"/>
              <a:t>, Rogers, &amp; </a:t>
            </a:r>
            <a:r>
              <a:rPr lang="en-US" sz="1100" dirty="0" err="1"/>
              <a:t>Schrödl</a:t>
            </a:r>
            <a:r>
              <a:rPr lang="en-US" sz="1100" dirty="0"/>
              <a:t>, 2001)</a:t>
            </a:r>
            <a:endParaRPr lang="en-US" sz="1800" b="1" dirty="0"/>
          </a:p>
        </p:txBody>
      </p:sp>
      <mc:AlternateContent xmlns:mc="http://schemas.openxmlformats.org/markup-compatibility/2006">
        <mc:Choice xmlns:a14="http://schemas.microsoft.com/office/drawing/2010/main" Requires="a14">
          <p:sp>
            <p:nvSpPr>
              <p:cNvPr id="3" name="TextBox 2"/>
              <p:cNvSpPr txBox="1"/>
              <p:nvPr/>
            </p:nvSpPr>
            <p:spPr>
              <a:xfrm>
                <a:off x="504718" y="784439"/>
                <a:ext cx="9070921" cy="4426297"/>
              </a:xfrm>
              <a:prstGeom prst="rect">
                <a:avLst/>
              </a:prstGeom>
              <a:noFill/>
              <a:ln>
                <a:noFill/>
              </a:ln>
            </p:spPr>
            <p:txBody>
              <a:bodyPr wrap="square" lIns="90000" tIns="45000" rIns="90000" bIns="45000" anchorCtr="0" compatLnSpc="0">
                <a:spAutoFit/>
              </a:bodyPr>
              <a:lstStyle/>
              <a:p>
                <a:r>
                  <a:rPr lang="en-US" sz="1000" b="1" u="sng" dirty="0" smtClean="0"/>
                  <a:t>COP-</a:t>
                </a:r>
                <a:r>
                  <a:rPr lang="en-US" sz="1000" b="1" u="sng" dirty="0" err="1"/>
                  <a:t>Kmeans</a:t>
                </a:r>
                <a:r>
                  <a:rPr lang="en-US" sz="1000" b="1" u="sng" dirty="0"/>
                  <a:t> </a:t>
                </a:r>
                <a:r>
                  <a:rPr lang="en-US" sz="1000" u="sng" dirty="0"/>
                  <a:t>(</a:t>
                </a:r>
                <a:r>
                  <a:rPr lang="en-US" sz="1000" b="1" u="sng" dirty="0"/>
                  <a:t>agent set</a:t>
                </a:r>
                <a:r>
                  <a:rPr lang="en-US" sz="1000" u="sng" dirty="0"/>
                  <a:t> A, </a:t>
                </a:r>
                <a:r>
                  <a:rPr lang="en-US" sz="1000" b="1" u="sng" dirty="0"/>
                  <a:t>must-link constraints</a:t>
                </a:r>
                <a:r>
                  <a:rPr lang="en-US" sz="1000" u="sng" dirty="0"/>
                  <a:t> </a:t>
                </a:r>
                <a14:m>
                  <m:oMath xmlns:m="http://schemas.openxmlformats.org/officeDocument/2006/math">
                    <m:sSub>
                      <m:sSubPr>
                        <m:ctrlPr>
                          <a:rPr lang="ar-AE" sz="1000" i="1" u="sng">
                            <a:latin typeface="Cambria Math" panose="02040503050406030204" pitchFamily="18" charset="0"/>
                          </a:rPr>
                        </m:ctrlPr>
                      </m:sSubPr>
                      <m:e>
                        <m:r>
                          <a:rPr lang="ar-AE" sz="1000" i="1" u="sng">
                            <a:latin typeface="Cambria Math" panose="02040503050406030204" pitchFamily="18" charset="0"/>
                          </a:rPr>
                          <m:t>𝐶𝑜𝑛</m:t>
                        </m:r>
                      </m:e>
                      <m:sub>
                        <m:r>
                          <m:rPr>
                            <m:nor/>
                          </m:rPr>
                          <a:rPr lang="ar-AE" sz="1000" u="sng"/>
                          <m:t>=</m:t>
                        </m:r>
                      </m:sub>
                    </m:sSub>
                    <m:r>
                      <a:rPr lang="ar-AE" sz="1000" i="1" u="sng">
                        <a:latin typeface="Cambria Math" panose="02040503050406030204" pitchFamily="18" charset="0"/>
                      </a:rPr>
                      <m:t>⊆</m:t>
                    </m:r>
                    <m:r>
                      <a:rPr lang="ar-AE" sz="1000" i="1" u="sng">
                        <a:latin typeface="Cambria Math" panose="02040503050406030204" pitchFamily="18" charset="0"/>
                      </a:rPr>
                      <m:t>𝐴</m:t>
                    </m:r>
                    <m:r>
                      <a:rPr lang="ar-AE" sz="1000" i="1" u="sng">
                        <a:latin typeface="Cambria Math" panose="02040503050406030204" pitchFamily="18" charset="0"/>
                      </a:rPr>
                      <m:t>×</m:t>
                    </m:r>
                    <m:r>
                      <a:rPr lang="ar-AE" sz="1000" i="1" u="sng">
                        <a:latin typeface="Cambria Math" panose="02040503050406030204" pitchFamily="18" charset="0"/>
                      </a:rPr>
                      <m:t>𝐴</m:t>
                    </m:r>
                  </m:oMath>
                </a14:m>
                <a:r>
                  <a:rPr lang="ar-AE" sz="1000" u="sng" dirty="0"/>
                  <a:t>, </a:t>
                </a:r>
                <a:r>
                  <a:rPr lang="en-US" sz="1000" b="1" u="sng" dirty="0"/>
                  <a:t>cannot-link constraints</a:t>
                </a:r>
                <a:r>
                  <a:rPr lang="en-US" sz="1000" u="sng" dirty="0"/>
                  <a:t> </a:t>
                </a:r>
                <a14:m>
                  <m:oMath xmlns:m="http://schemas.openxmlformats.org/officeDocument/2006/math">
                    <m:sSub>
                      <m:sSubPr>
                        <m:ctrlPr>
                          <a:rPr lang="ar-AE" sz="1000" i="1" u="sng">
                            <a:latin typeface="Cambria Math" panose="02040503050406030204" pitchFamily="18" charset="0"/>
                          </a:rPr>
                        </m:ctrlPr>
                      </m:sSubPr>
                      <m:e>
                        <m:r>
                          <a:rPr lang="ar-AE" sz="1000" i="1" u="sng">
                            <a:latin typeface="Cambria Math" panose="02040503050406030204" pitchFamily="18" charset="0"/>
                          </a:rPr>
                          <m:t>𝐶𝑜𝑛</m:t>
                        </m:r>
                      </m:e>
                      <m:sub>
                        <m:r>
                          <m:rPr>
                            <m:nor/>
                          </m:rPr>
                          <a:rPr lang="ar-AE" sz="1000" u="sng"/>
                          <m:t>≠</m:t>
                        </m:r>
                      </m:sub>
                    </m:sSub>
                    <m:r>
                      <a:rPr lang="ar-AE" sz="1000" i="1" u="sng">
                        <a:latin typeface="Cambria Math" panose="02040503050406030204" pitchFamily="18" charset="0"/>
                      </a:rPr>
                      <m:t>⊆</m:t>
                    </m:r>
                    <m:r>
                      <a:rPr lang="ar-AE" sz="1000" i="1" u="sng">
                        <a:latin typeface="Cambria Math" panose="02040503050406030204" pitchFamily="18" charset="0"/>
                      </a:rPr>
                      <m:t>𝐴</m:t>
                    </m:r>
                    <m:r>
                      <a:rPr lang="ar-AE" sz="1000" i="1" u="sng">
                        <a:latin typeface="Cambria Math" panose="02040503050406030204" pitchFamily="18" charset="0"/>
                      </a:rPr>
                      <m:t>×</m:t>
                    </m:r>
                    <m:r>
                      <a:rPr lang="ar-AE" sz="1000" i="1" u="sng" smtClean="0">
                        <a:latin typeface="Cambria Math" panose="02040503050406030204" pitchFamily="18" charset="0"/>
                      </a:rPr>
                      <m:t>𝐴</m:t>
                    </m:r>
                  </m:oMath>
                </a14:m>
                <a:endParaRPr lang="en-US" sz="1000" u="sng" dirty="0" smtClean="0"/>
              </a:p>
              <a:p>
                <a:r>
                  <a:rPr lang="en-US" sz="1000" b="1" dirty="0"/>
                  <a:t>INPUT: </a:t>
                </a:r>
                <a:r>
                  <a:rPr lang="en-US" sz="1000" dirty="0"/>
                  <a:t>Data set of agents, Must-link constraints and Cannot-link constraints</a:t>
                </a:r>
              </a:p>
              <a:p>
                <a:r>
                  <a:rPr lang="en-US" sz="1000" b="1" dirty="0"/>
                  <a:t>OUTPUT</a:t>
                </a:r>
                <a:r>
                  <a:rPr lang="en-US" sz="1000" dirty="0"/>
                  <a:t>: A set of clusters or Empty set</a:t>
                </a:r>
              </a:p>
              <a:p>
                <a:pPr marL="228600" indent="-228600">
                  <a:buAutoNum type="arabicPeriod"/>
                </a:pPr>
                <a:r>
                  <a:rPr lang="en-US" sz="1000" dirty="0" smtClean="0"/>
                  <a:t>Set </a:t>
                </a:r>
                <a:r>
                  <a:rPr lang="en-US" sz="1000" dirty="0"/>
                  <a:t>the minimum and maximum number for the cardinality of each cluster. </a:t>
                </a:r>
                <a:endParaRPr lang="en-US" sz="1000" dirty="0" smtClean="0"/>
              </a:p>
              <a:p>
                <a:pPr lvl="1"/>
                <a:endParaRPr lang="en-US" sz="1000" dirty="0" smtClean="0"/>
              </a:p>
              <a:p>
                <a:pPr lvl="1"/>
                <a:endParaRPr lang="en-US" sz="1000" dirty="0"/>
              </a:p>
              <a:p>
                <a:pPr marL="228600" indent="-228600">
                  <a:buAutoNum type="arabicPeriod"/>
                </a:pPr>
                <a:r>
                  <a:rPr lang="en-US" sz="1000" dirty="0" smtClean="0"/>
                  <a:t>Calculate </a:t>
                </a:r>
                <a:r>
                  <a:rPr lang="en-US" sz="1000" b="1" dirty="0"/>
                  <a:t>K</a:t>
                </a:r>
                <a:r>
                  <a:rPr lang="en-US" sz="1000" dirty="0"/>
                  <a:t> interval</a:t>
                </a:r>
                <a:r>
                  <a:rPr lang="en-US" sz="1000" dirty="0" smtClean="0"/>
                  <a:t>:</a:t>
                </a:r>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marL="228600" indent="-228600">
                  <a:buAutoNum type="arabicPeriod"/>
                </a:pP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𝑘</m:t>
                        </m:r>
                      </m:sub>
                    </m:sSub>
                  </m:oMath>
                </a14:m>
                <a:r>
                  <a:rPr lang="ar-AE" sz="1000" dirty="0"/>
                  <a:t> </a:t>
                </a:r>
                <a:r>
                  <a:rPr lang="en-US" sz="1000" dirty="0"/>
                  <a:t>are initial cluster centers.</a:t>
                </a:r>
              </a:p>
              <a:p>
                <a:pPr marL="228600" indent="-228600">
                  <a:buFontTx/>
                  <a:buAutoNum type="arabicPeriod"/>
                </a:pPr>
                <a:r>
                  <a:rPr lang="en-US" sz="1000" dirty="0"/>
                  <a:t>For each point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r>
                      <a:rPr lang="ar-AE" sz="1000" i="1">
                        <a:latin typeface="Cambria Math" panose="02040503050406030204" pitchFamily="18" charset="0"/>
                      </a:rPr>
                      <m:t>𝐴</m:t>
                    </m:r>
                  </m:oMath>
                </a14:m>
                <a:r>
                  <a:rPr lang="ar-AE" sz="1000" dirty="0"/>
                  <a:t>, </a:t>
                </a:r>
                <a:r>
                  <a:rPr lang="en-US" sz="1000" dirty="0"/>
                  <a:t>assign it to the closest cluster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𝑗</m:t>
                        </m:r>
                      </m:sub>
                    </m:sSub>
                  </m:oMath>
                </a14:m>
                <a:r>
                  <a:rPr lang="ar-AE" sz="1000" dirty="0"/>
                  <a:t> </a:t>
                </a:r>
                <a:r>
                  <a:rPr lang="en-US" sz="1000" dirty="0"/>
                  <a:t>such that </a:t>
                </a:r>
                <a14:m>
                  <m:oMath xmlns:m="http://schemas.openxmlformats.org/officeDocument/2006/math">
                    <m:r>
                      <a:rPr lang="en-US" sz="1000" i="1">
                        <a:latin typeface="Cambria Math" panose="02040503050406030204" pitchFamily="18" charset="0"/>
                      </a:rPr>
                      <m:t>𝑉𝐼𝑂𝐿𝐴𝑇𝐸</m:t>
                    </m:r>
                    <m:r>
                      <a:rPr lang="en-US" sz="1000" i="1">
                        <a:latin typeface="Cambria Math" panose="02040503050406030204" pitchFamily="18" charset="0"/>
                      </a:rPr>
                      <m:t>−</m:t>
                    </m:r>
                    <m:r>
                      <a:rPr lang="en-US" sz="1000" i="1">
                        <a:latin typeface="Cambria Math" panose="02040503050406030204" pitchFamily="18" charset="0"/>
                      </a:rPr>
                      <m:t>𝐶𝑂𝑁𝑆𝑇𝑅𝐴𝐼𝑁𝑇𝑆</m:t>
                    </m:r>
                    <m:r>
                      <a:rPr lang="en-US"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𝑗</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𝐶𝑜𝑛</m:t>
                        </m:r>
                      </m:e>
                      <m:sub>
                        <m:r>
                          <m:rPr>
                            <m:nor/>
                          </m:rPr>
                          <a:rPr lang="ar-AE" sz="1000"/>
                          <m:t>=</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𝐶𝑜𝑛</m:t>
                        </m:r>
                      </m:e>
                      <m:sub>
                        <m:r>
                          <m:rPr>
                            <m:nor/>
                          </m:rPr>
                          <a:rPr lang="ar-AE" sz="1000"/>
                          <m:t>≠</m:t>
                        </m:r>
                      </m:sub>
                    </m:sSub>
                    <m:r>
                      <a:rPr lang="ar-AE" sz="1000" i="1">
                        <a:latin typeface="Cambria Math" panose="02040503050406030204" pitchFamily="18" charset="0"/>
                      </a:rPr>
                      <m:t>)</m:t>
                    </m:r>
                  </m:oMath>
                </a14:m>
                <a:r>
                  <a:rPr lang="ar-AE" sz="1000" dirty="0"/>
                  <a:t> </a:t>
                </a:r>
                <a:r>
                  <a:rPr lang="en-US" sz="1000" dirty="0"/>
                  <a:t>is </a:t>
                </a:r>
                <a:r>
                  <a:rPr lang="en-US" sz="1000" b="1" dirty="0"/>
                  <a:t>false</a:t>
                </a:r>
                <a:r>
                  <a:rPr lang="en-US" sz="1000" dirty="0"/>
                  <a:t>. If </a:t>
                </a:r>
                <a:r>
                  <a:rPr lang="en-US" sz="1000" b="1" dirty="0"/>
                  <a:t>no</a:t>
                </a:r>
                <a:r>
                  <a:rPr lang="en-US" sz="1000" dirty="0"/>
                  <a:t> such cluster </a:t>
                </a:r>
                <a:r>
                  <a:rPr lang="en-US" sz="1000" b="1" dirty="0"/>
                  <a:t>exist</a:t>
                </a:r>
                <a:r>
                  <a:rPr lang="en-US" sz="1000" dirty="0"/>
                  <a:t>, increment </a:t>
                </a:r>
                <a14:m>
                  <m:oMath xmlns:m="http://schemas.openxmlformats.org/officeDocument/2006/math">
                    <m:r>
                      <a:rPr lang="en-US" sz="1000" i="1">
                        <a:latin typeface="Cambria Math" panose="02040503050406030204" pitchFamily="18" charset="0"/>
                      </a:rPr>
                      <m:t>𝐾</m:t>
                    </m:r>
                  </m:oMath>
                </a14:m>
                <a:r>
                  <a:rPr lang="en-US" sz="1000" dirty="0"/>
                  <a:t> by one and check whether </a:t>
                </a:r>
                <a14:m>
                  <m:oMath xmlns:m="http://schemas.openxmlformats.org/officeDocument/2006/math">
                    <m:r>
                      <a:rPr lang="en-US" sz="1000" i="1">
                        <a:latin typeface="Cambria Math" panose="02040503050406030204" pitchFamily="18" charset="0"/>
                      </a:rPr>
                      <m:t>𝐾</m:t>
                    </m:r>
                  </m:oMath>
                </a14:m>
                <a:r>
                  <a:rPr lang="en-US" sz="1000" dirty="0"/>
                  <a:t> is not greater than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𝐾</m:t>
                        </m:r>
                      </m:e>
                      <m:sub>
                        <m:r>
                          <a:rPr lang="ar-AE" sz="1000" i="1">
                            <a:latin typeface="Cambria Math" panose="02040503050406030204" pitchFamily="18" charset="0"/>
                          </a:rPr>
                          <m:t>𝑚𝑎𝑥</m:t>
                        </m:r>
                      </m:sub>
                    </m:sSub>
                  </m:oMath>
                </a14:m>
                <a:r>
                  <a:rPr lang="ar-AE" sz="1000" dirty="0"/>
                  <a:t>. </a:t>
                </a:r>
                <a:r>
                  <a:rPr lang="en-US" sz="1000" dirty="0"/>
                  <a:t>If incremented </a:t>
                </a:r>
                <a14:m>
                  <m:oMath xmlns:m="http://schemas.openxmlformats.org/officeDocument/2006/math">
                    <m:r>
                      <a:rPr lang="en-US" sz="1000" i="1">
                        <a:latin typeface="Cambria Math" panose="02040503050406030204" pitchFamily="18" charset="0"/>
                      </a:rPr>
                      <m:t>𝐾</m:t>
                    </m:r>
                  </m:oMath>
                </a14:m>
                <a:r>
                  <a:rPr lang="en-US" sz="1000" dirty="0"/>
                  <a:t> is not greater than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𝐾</m:t>
                        </m:r>
                      </m:e>
                      <m:sub>
                        <m:r>
                          <a:rPr lang="ar-AE" sz="1000" i="1">
                            <a:latin typeface="Cambria Math" panose="02040503050406030204" pitchFamily="18" charset="0"/>
                          </a:rPr>
                          <m:t>𝑚𝑎𝑥</m:t>
                        </m:r>
                      </m:sub>
                    </m:sSub>
                  </m:oMath>
                </a14:m>
                <a:r>
                  <a:rPr lang="ar-AE" sz="1000" dirty="0"/>
                  <a:t>, </a:t>
                </a:r>
                <a:r>
                  <a:rPr lang="en-US" sz="1000" dirty="0"/>
                  <a:t>then </a:t>
                </a:r>
                <a:r>
                  <a:rPr lang="en-US" sz="1000" b="1" dirty="0"/>
                  <a:t>break</a:t>
                </a:r>
                <a:r>
                  <a:rPr lang="en-US" sz="1000" dirty="0"/>
                  <a:t> iteration and start again from </a:t>
                </a:r>
                <a:r>
                  <a:rPr lang="en-US" sz="1000" b="1" dirty="0"/>
                  <a:t>(2)</a:t>
                </a:r>
                <a:r>
                  <a:rPr lang="en-US" sz="1000" dirty="0"/>
                  <a:t>. If it is greater, then </a:t>
                </a:r>
                <a:r>
                  <a:rPr lang="en-US" sz="1000" b="1" dirty="0"/>
                  <a:t>fail</a:t>
                </a:r>
                <a:r>
                  <a:rPr lang="en-US" sz="1000" dirty="0"/>
                  <a:t> (return {}).  </a:t>
                </a:r>
              </a:p>
              <a:p>
                <a:pPr marL="228600" indent="-228600">
                  <a:buFontTx/>
                  <a:buAutoNum type="arabicPeriod"/>
                </a:pPr>
                <a:r>
                  <a:rPr lang="en-US" sz="1000" dirty="0"/>
                  <a:t>For each cluster</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 </m:t>
                        </m:r>
                        <m:r>
                          <a:rPr lang="ar-AE" sz="1000" i="1">
                            <a:latin typeface="Cambria Math" panose="02040503050406030204" pitchFamily="18" charset="0"/>
                          </a:rPr>
                          <m:t>𝐶</m:t>
                        </m:r>
                      </m:e>
                      <m:sub>
                        <m:r>
                          <a:rPr lang="ar-AE" sz="1000" i="1">
                            <a:latin typeface="Cambria Math" panose="02040503050406030204" pitchFamily="18" charset="0"/>
                          </a:rPr>
                          <m:t>𝑖</m:t>
                        </m:r>
                      </m:sub>
                    </m:sSub>
                  </m:oMath>
                </a14:m>
                <a:r>
                  <a:rPr lang="ar-AE" sz="1000" dirty="0"/>
                  <a:t>, </a:t>
                </a:r>
                <a:r>
                  <a:rPr lang="en-US" sz="1000" dirty="0"/>
                  <a:t>update its center by </a:t>
                </a:r>
                <a:r>
                  <a:rPr lang="en-US" sz="1000" b="1" dirty="0"/>
                  <a:t>averaging</a:t>
                </a:r>
                <a:r>
                  <a:rPr lang="en-US" sz="1000" dirty="0"/>
                  <a:t> all of the points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oMath>
                </a14:m>
                <a:r>
                  <a:rPr lang="ar-AE" sz="1000" dirty="0"/>
                  <a:t> </a:t>
                </a:r>
                <a:r>
                  <a:rPr lang="en-US" sz="1000" dirty="0"/>
                  <a:t>that have been assigned to it.</a:t>
                </a:r>
              </a:p>
              <a:p>
                <a:pPr marL="228600" indent="-228600">
                  <a:buFontTx/>
                  <a:buAutoNum type="arabicPeriod"/>
                </a:pPr>
                <a:r>
                  <a:rPr lang="en-US" sz="1000" dirty="0"/>
                  <a:t>Iterate between </a:t>
                </a:r>
                <a:r>
                  <a:rPr lang="en-US" sz="1000" b="1" dirty="0"/>
                  <a:t>(3)</a:t>
                </a:r>
                <a:r>
                  <a:rPr lang="en-US" sz="1000" dirty="0"/>
                  <a:t> and </a:t>
                </a:r>
                <a:r>
                  <a:rPr lang="en-US" sz="1000" b="1" dirty="0"/>
                  <a:t>(4)</a:t>
                </a:r>
                <a:r>
                  <a:rPr lang="en-US" sz="1000" dirty="0"/>
                  <a:t> until </a:t>
                </a:r>
                <a:r>
                  <a:rPr lang="en-US" sz="1000" b="1" dirty="0"/>
                  <a:t>convergence</a:t>
                </a:r>
                <a:r>
                  <a:rPr lang="en-US" sz="1000" dirty="0"/>
                  <a:t>.</a:t>
                </a:r>
              </a:p>
              <a:p>
                <a:pPr marL="228600" indent="-228600">
                  <a:buFontTx/>
                  <a:buAutoNum type="arabicPeriod"/>
                </a:pPr>
                <a:r>
                  <a:rPr lang="en-US" sz="1000" dirty="0"/>
                  <a:t>Return </a:t>
                </a:r>
                <a14:m>
                  <m:oMath xmlns:m="http://schemas.openxmlformats.org/officeDocument/2006/math">
                    <m:r>
                      <a:rPr lang="en-US"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𝑘</m:t>
                        </m:r>
                      </m:sub>
                    </m:sSub>
                    <m:r>
                      <a:rPr lang="ar-AE" sz="1000" i="1">
                        <a:latin typeface="Cambria Math" panose="02040503050406030204" pitchFamily="18" charset="0"/>
                      </a:rPr>
                      <m:t>}</m:t>
                    </m:r>
                  </m:oMath>
                </a14:m>
                <a:endParaRPr lang="ar-AE" sz="1000" dirty="0"/>
              </a:p>
              <a:p>
                <a:pPr marL="228600" indent="-228600">
                  <a:buAutoNum type="arabicPeriod"/>
                </a:pPr>
                <a:endParaRPr lang="en-US" sz="1000" dirty="0"/>
              </a:p>
              <a:p>
                <a:pPr lvl="1"/>
                <a:endParaRPr lang="en-US" sz="1000" dirty="0"/>
              </a:p>
              <a:p>
                <a14:m>
                  <m:oMath xmlns:m="http://schemas.openxmlformats.org/officeDocument/2006/math">
                    <m:eqArr>
                      <m:eqArrPr>
                        <m:ctrlPr>
                          <a:rPr lang="ar-AE" sz="1000" i="1">
                            <a:latin typeface="Cambria Math" panose="02040503050406030204" pitchFamily="18" charset="0"/>
                          </a:rPr>
                        </m:ctrlPr>
                      </m:eqArrPr>
                      <m:e>
                        <m:r>
                          <m:rPr>
                            <m:nor/>
                          </m:rPr>
                          <a:rPr lang="en-US" sz="1000" b="1"/>
                          <m:t>VIOLATE</m:t>
                        </m:r>
                        <m:r>
                          <m:rPr>
                            <m:nor/>
                          </m:rPr>
                          <a:rPr lang="en-US" sz="1000" b="1" i="1"/>
                          <m:t>−</m:t>
                        </m:r>
                        <m:r>
                          <m:rPr>
                            <m:nor/>
                          </m:rPr>
                          <a:rPr lang="en-US" sz="1000" b="1"/>
                          <m:t>CONSTRAINTS</m:t>
                        </m:r>
                        <m:r>
                          <m:rPr>
                            <m:nor/>
                          </m:rPr>
                          <a:rPr lang="en-US" sz="1000"/>
                          <m:t>(</m:t>
                        </m:r>
                        <m:r>
                          <m:rPr>
                            <m:nor/>
                          </m:rPr>
                          <a:rPr lang="en-US" sz="1000"/>
                          <m:t>agent</m:t>
                        </m:r>
                        <m:r>
                          <m:rPr>
                            <m:nor/>
                          </m:rPr>
                          <a:rPr lang="en-US" sz="1000"/>
                          <m:t>  </m:t>
                        </m:r>
                        <m:r>
                          <a:rPr lang="en-US" sz="1000" b="1" i="1">
                            <a:latin typeface="Cambria Math" panose="02040503050406030204" pitchFamily="18" charset="0"/>
                          </a:rPr>
                          <m:t>𝒂</m:t>
                        </m:r>
                        <m:r>
                          <m:rPr>
                            <m:nor/>
                          </m:rPr>
                          <a:rPr lang="en-US" sz="1000"/>
                          <m:t>, </m:t>
                        </m:r>
                        <m:r>
                          <m:rPr>
                            <m:nor/>
                          </m:rPr>
                          <a:rPr lang="en-US" sz="1000"/>
                          <m:t>cluster</m:t>
                        </m:r>
                        <m:r>
                          <m:rPr>
                            <m:nor/>
                          </m:rPr>
                          <a:rPr lang="en-US" sz="1000"/>
                          <m:t> </m:t>
                        </m:r>
                        <m:r>
                          <a:rPr lang="en-US" sz="1000" b="1" i="1">
                            <a:latin typeface="Cambria Math" panose="02040503050406030204" pitchFamily="18" charset="0"/>
                          </a:rPr>
                          <m:t>𝑪</m:t>
                        </m:r>
                        <m:r>
                          <m:rPr>
                            <m:nor/>
                          </m:rPr>
                          <a:rPr lang="en-US" sz="1000"/>
                          <m:t>, </m:t>
                        </m:r>
                        <m:r>
                          <m:rPr>
                            <m:nor/>
                          </m:rPr>
                          <a:rPr lang="en-US" sz="1000"/>
                          <m:t>must</m:t>
                        </m:r>
                        <m:r>
                          <m:rPr>
                            <m:nor/>
                          </m:rPr>
                          <a:rPr lang="en-US" sz="1000" i="1"/>
                          <m:t>−</m:t>
                        </m:r>
                        <m:r>
                          <m:rPr>
                            <m:nor/>
                          </m:rPr>
                          <a:rPr lang="en-US" sz="1000"/>
                          <m:t>link</m:t>
                        </m:r>
                        <m:r>
                          <m:rPr>
                            <m:nor/>
                          </m:rPr>
                          <a:rPr lang="en-US" sz="1000"/>
                          <m:t> </m:t>
                        </m:r>
                        <m:r>
                          <m:rPr>
                            <m:nor/>
                          </m:rPr>
                          <a:rPr lang="en-US" sz="1000"/>
                          <m:t>constraints</m:t>
                        </m:r>
                        <m:r>
                          <m:rPr>
                            <m:nor/>
                          </m:rPr>
                          <a:rPr lang="en-US" sz="1000"/>
                          <m:t> </m:t>
                        </m:r>
                        <m:sSub>
                          <m:sSubPr>
                            <m:ctrlPr>
                              <a:rPr lang="ar-AE" sz="1000" b="1" i="1">
                                <a:latin typeface="Cambria Math" panose="02040503050406030204" pitchFamily="18" charset="0"/>
                              </a:rPr>
                            </m:ctrlPr>
                          </m:sSubPr>
                          <m:e>
                            <m:r>
                              <a:rPr lang="ar-AE" sz="1000" b="1" i="1">
                                <a:latin typeface="Cambria Math" panose="02040503050406030204" pitchFamily="18" charset="0"/>
                              </a:rPr>
                              <m:t>𝑪𝒐𝒏</m:t>
                            </m:r>
                          </m:e>
                          <m:sub>
                            <m:r>
                              <m:rPr>
                                <m:nor/>
                              </m:rPr>
                              <a:rPr lang="ar-AE" sz="1000" b="1"/>
                              <m:t>=</m:t>
                            </m:r>
                          </m:sub>
                        </m:sSub>
                        <m:r>
                          <m:rPr>
                            <m:nor/>
                          </m:rPr>
                          <a:rPr lang="ar-AE" sz="1000"/>
                          <m:t>,</m:t>
                        </m:r>
                      </m:e>
                      <m:e>
                        <m:r>
                          <m:rPr>
                            <m:nor/>
                          </m:rPr>
                          <a:rPr lang="en-US" sz="1000"/>
                          <m:t>cannot</m:t>
                        </m:r>
                        <m:r>
                          <m:rPr>
                            <m:nor/>
                          </m:rPr>
                          <a:rPr lang="en-US" sz="1000" i="1"/>
                          <m:t>−</m:t>
                        </m:r>
                        <m:r>
                          <m:rPr>
                            <m:nor/>
                          </m:rPr>
                          <a:rPr lang="en-US" sz="1000"/>
                          <m:t>link</m:t>
                        </m:r>
                        <m:r>
                          <m:rPr>
                            <m:nor/>
                          </m:rPr>
                          <a:rPr lang="en-US" sz="1000"/>
                          <m:t> </m:t>
                        </m:r>
                        <m:r>
                          <m:rPr>
                            <m:nor/>
                          </m:rPr>
                          <a:rPr lang="en-US" sz="1000"/>
                          <m:t>constraints</m:t>
                        </m:r>
                        <m:r>
                          <m:rPr>
                            <m:nor/>
                          </m:rPr>
                          <a:rPr lang="en-US" sz="1000"/>
                          <m:t> </m:t>
                        </m:r>
                        <m:sSub>
                          <m:sSubPr>
                            <m:ctrlPr>
                              <a:rPr lang="ar-AE" sz="1000" b="1" i="1">
                                <a:latin typeface="Cambria Math" panose="02040503050406030204" pitchFamily="18" charset="0"/>
                              </a:rPr>
                            </m:ctrlPr>
                          </m:sSubPr>
                          <m:e>
                            <m:r>
                              <a:rPr lang="ar-AE" sz="1000" b="1" i="1">
                                <a:latin typeface="Cambria Math" panose="02040503050406030204" pitchFamily="18" charset="0"/>
                              </a:rPr>
                              <m:t>𝑪𝒐𝒏</m:t>
                            </m:r>
                          </m:e>
                          <m:sub>
                            <m:r>
                              <m:rPr>
                                <m:nor/>
                              </m:rPr>
                              <a:rPr lang="ar-AE" sz="1000" b="1"/>
                              <m:t>≠</m:t>
                            </m:r>
                          </m:sub>
                        </m:sSub>
                        <m:r>
                          <m:rPr>
                            <m:nor/>
                          </m:rPr>
                          <a:rPr lang="ar-AE" sz="1000"/>
                          <m:t>)</m:t>
                        </m:r>
                      </m:e>
                    </m:eqArr>
                  </m:oMath>
                </a14:m>
                <a:r>
                  <a:rPr lang="ar-AE" sz="1000" dirty="0"/>
                  <a:t>  </a:t>
                </a:r>
              </a:p>
              <a:p>
                <a:r>
                  <a:rPr lang="en-US" sz="1000" dirty="0"/>
                  <a:t>For each</a:t>
                </a:r>
                <a14:m>
                  <m:oMath xmlns:m="http://schemas.openxmlformats.org/officeDocument/2006/math">
                    <m:d>
                      <m:dPr>
                        <m:ctrlPr>
                          <a:rPr lang="ar-AE" sz="1000" i="1">
                            <a:latin typeface="Cambria Math" panose="02040503050406030204" pitchFamily="18" charset="0"/>
                          </a:rPr>
                        </m:ctrlPr>
                      </m:dPr>
                      <m:e>
                        <m:r>
                          <a:rPr lang="ar-AE" sz="1000" i="1">
                            <a:latin typeface="Cambria Math" panose="02040503050406030204" pitchFamily="18" charset="0"/>
                          </a:rPr>
                          <m:t>𝑎</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𝑚</m:t>
                            </m:r>
                          </m:sub>
                        </m:sSub>
                      </m:e>
                    </m:d>
                    <m:r>
                      <a:rPr lang="ar-AE" sz="1000" i="1">
                        <a:latin typeface="Cambria Math" panose="02040503050406030204" pitchFamily="18" charset="0"/>
                      </a:rPr>
                      <m:t>∈</m:t>
                    </m:r>
                    <m:r>
                      <a:rPr lang="ar-AE" sz="1000" i="1">
                        <a:latin typeface="Cambria Math" panose="02040503050406030204" pitchFamily="18" charset="0"/>
                      </a:rPr>
                      <m:t>𝐶𝑜</m:t>
                    </m:r>
                    <m:sSub>
                      <m:sSubPr>
                        <m:ctrlPr>
                          <a:rPr lang="ar-AE" sz="1000" i="1">
                            <a:latin typeface="Cambria Math" panose="02040503050406030204" pitchFamily="18" charset="0"/>
                          </a:rPr>
                        </m:ctrlPr>
                      </m:sSubPr>
                      <m:e>
                        <m:r>
                          <a:rPr lang="ar-AE" sz="1000" i="1">
                            <a:latin typeface="Cambria Math" panose="02040503050406030204" pitchFamily="18" charset="0"/>
                          </a:rPr>
                          <m:t>𝑛</m:t>
                        </m:r>
                      </m:e>
                      <m:sub>
                        <m:r>
                          <a:rPr lang="ar-AE" sz="1000" i="1">
                            <a:latin typeface="Cambria Math" panose="02040503050406030204" pitchFamily="18" charset="0"/>
                          </a:rPr>
                          <m:t>=</m:t>
                        </m:r>
                      </m:sub>
                    </m:sSub>
                    <m:r>
                      <a:rPr lang="ar-AE" sz="1000" i="1">
                        <a:latin typeface="Cambria Math" panose="02040503050406030204" pitchFamily="18" charset="0"/>
                      </a:rPr>
                      <m:t>:</m:t>
                    </m:r>
                    <m:r>
                      <a:rPr lang="ar-AE" sz="1000" i="1">
                        <a:latin typeface="Cambria Math" panose="02040503050406030204" pitchFamily="18" charset="0"/>
                      </a:rPr>
                      <m:t>𝑖𝑓</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𝑚</m:t>
                        </m:r>
                      </m:sub>
                    </m:sSub>
                    <m:r>
                      <a:rPr lang="ar-AE" sz="1000" b="1">
                        <a:latin typeface="Cambria Math" panose="02040503050406030204" pitchFamily="18" charset="0"/>
                      </a:rPr>
                      <m:t>∉</m:t>
                    </m:r>
                    <m:r>
                      <m:rPr>
                        <m:sty m:val="p"/>
                      </m:rPr>
                      <a:rPr lang="en-US" sz="1000">
                        <a:latin typeface="Cambria Math" panose="02040503050406030204" pitchFamily="18" charset="0"/>
                      </a:rPr>
                      <m:t>C</m:t>
                    </m:r>
                  </m:oMath>
                </a14:m>
                <a:r>
                  <a:rPr lang="en-US" sz="1000" dirty="0"/>
                  <a:t>, return </a:t>
                </a:r>
                <a:r>
                  <a:rPr lang="en-US" sz="1000" b="1" dirty="0"/>
                  <a:t>true</a:t>
                </a:r>
                <a:endParaRPr lang="en-US" sz="1000" dirty="0"/>
              </a:p>
              <a:p>
                <a:r>
                  <a:rPr lang="en-US" sz="1000" dirty="0"/>
                  <a:t>For each </a:t>
                </a:r>
                <a14:m>
                  <m:oMath xmlns:m="http://schemas.openxmlformats.org/officeDocument/2006/math">
                    <m:d>
                      <m:dPr>
                        <m:ctrlPr>
                          <a:rPr lang="ar-AE" sz="1000" i="1">
                            <a:latin typeface="Cambria Math" panose="02040503050406030204" pitchFamily="18" charset="0"/>
                          </a:rPr>
                        </m:ctrlPr>
                      </m:dPr>
                      <m:e>
                        <m:r>
                          <a:rPr lang="ar-AE" sz="1000" i="1">
                            <a:latin typeface="Cambria Math" panose="02040503050406030204" pitchFamily="18" charset="0"/>
                          </a:rPr>
                          <m:t>𝑎</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𝑐</m:t>
                            </m:r>
                          </m:sub>
                        </m:sSub>
                      </m:e>
                    </m:d>
                    <m:r>
                      <a:rPr lang="ar-AE" sz="1000" i="1">
                        <a:latin typeface="Cambria Math" panose="02040503050406030204" pitchFamily="18" charset="0"/>
                      </a:rPr>
                      <m:t>∈</m:t>
                    </m:r>
                    <m:r>
                      <a:rPr lang="ar-AE" sz="1000" i="1">
                        <a:latin typeface="Cambria Math" panose="02040503050406030204" pitchFamily="18" charset="0"/>
                      </a:rPr>
                      <m:t>𝐶𝑜</m:t>
                    </m:r>
                    <m:sSub>
                      <m:sSubPr>
                        <m:ctrlPr>
                          <a:rPr lang="ar-AE" sz="1000" i="1">
                            <a:latin typeface="Cambria Math" panose="02040503050406030204" pitchFamily="18" charset="0"/>
                          </a:rPr>
                        </m:ctrlPr>
                      </m:sSubPr>
                      <m:e>
                        <m:r>
                          <a:rPr lang="ar-AE" sz="1000" i="1">
                            <a:latin typeface="Cambria Math" panose="02040503050406030204" pitchFamily="18" charset="0"/>
                          </a:rPr>
                          <m:t>𝑛</m:t>
                        </m:r>
                      </m:e>
                      <m:sub>
                        <m:r>
                          <m:rPr>
                            <m:nor/>
                          </m:rPr>
                          <a:rPr lang="ar-AE" sz="1000"/>
                          <m:t>≠</m:t>
                        </m:r>
                      </m:sub>
                    </m:sSub>
                    <m:r>
                      <a:rPr lang="ar-AE" sz="1000" i="1">
                        <a:latin typeface="Cambria Math" panose="02040503050406030204" pitchFamily="18" charset="0"/>
                      </a:rPr>
                      <m:t>:</m:t>
                    </m:r>
                    <m:r>
                      <a:rPr lang="ar-AE" sz="1000" i="1">
                        <a:latin typeface="Cambria Math" panose="02040503050406030204" pitchFamily="18" charset="0"/>
                      </a:rPr>
                      <m:t>𝑖𝑓</m:t>
                    </m:r>
                    <m:r>
                      <a:rPr lang="ar-AE" sz="1000" i="1">
                        <a:latin typeface="Cambria Math" panose="02040503050406030204" pitchFamily="18" charset="0"/>
                      </a:rPr>
                      <m:t> </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𝑐</m:t>
                        </m:r>
                      </m:sub>
                    </m:sSub>
                    <m:r>
                      <a:rPr lang="ar-AE" sz="1000" i="1">
                        <a:latin typeface="Cambria Math" panose="02040503050406030204" pitchFamily="18" charset="0"/>
                      </a:rPr>
                      <m:t>∈</m:t>
                    </m:r>
                    <m:r>
                      <m:rPr>
                        <m:sty m:val="p"/>
                      </m:rPr>
                      <a:rPr lang="en-US" sz="1000">
                        <a:latin typeface="Cambria Math" panose="02040503050406030204" pitchFamily="18" charset="0"/>
                      </a:rPr>
                      <m:t>C</m:t>
                    </m:r>
                  </m:oMath>
                </a14:m>
                <a:r>
                  <a:rPr lang="en-US" sz="1000" dirty="0"/>
                  <a:t>, return </a:t>
                </a:r>
                <a:r>
                  <a:rPr lang="en-US" sz="1000" b="1" dirty="0"/>
                  <a:t>true</a:t>
                </a:r>
                <a:endParaRPr lang="en-US" sz="1000" dirty="0"/>
              </a:p>
              <a:p>
                <a:r>
                  <a:rPr lang="en-US" sz="1000" dirty="0"/>
                  <a:t>Otherwise, return</a:t>
                </a:r>
                <a:r>
                  <a:rPr lang="en-US" sz="1000" b="1" dirty="0"/>
                  <a:t> false</a:t>
                </a:r>
                <a:endParaRPr lang="en-US" sz="1000" dirty="0"/>
              </a:p>
              <a:p>
                <a:endParaRPr lang="ar-AE" sz="1000" dirty="0"/>
              </a:p>
            </p:txBody>
          </p:sp>
        </mc:Choice>
        <mc:Fallback>
          <p:sp>
            <p:nvSpPr>
              <p:cNvPr id="3" name="TextBox 2"/>
              <p:cNvSpPr txBox="1">
                <a:spLocks noRot="1" noChangeAspect="1" noMove="1" noResize="1" noEditPoints="1" noAdjustHandles="1" noChangeArrowheads="1" noChangeShapeType="1" noTextEdit="1"/>
              </p:cNvSpPr>
              <p:nvPr/>
            </p:nvSpPr>
            <p:spPr>
              <a:xfrm>
                <a:off x="504718" y="784439"/>
                <a:ext cx="9070921" cy="4426297"/>
              </a:xfrm>
              <a:prstGeom prst="rect">
                <a:avLst/>
              </a:prstGeom>
              <a:blipFill rotWithShape="0">
                <a:blip r:embed="rId3"/>
                <a:stretch>
                  <a:fillRect r="-134"/>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09704" y="1509022"/>
                <a:ext cx="9070921" cy="255283"/>
              </a:xfrm>
              <a:prstGeom prst="rect">
                <a:avLst/>
              </a:prstGeom>
              <a:noFill/>
              <a:ln>
                <a:noFill/>
              </a:ln>
            </p:spPr>
            <p:txBody>
              <a:bodyPr wrap="square" lIns="90000" tIns="45000" rIns="90000" bIns="45000" anchorCtr="0" compatLnSpc="0">
                <a:spAutoFit/>
              </a:bodyPr>
              <a:lstStyle/>
              <a:p>
                <a:pPr/>
                <a14:m>
                  <m:oMathPara xmlns:m="http://schemas.openxmlformats.org/officeDocument/2006/math">
                    <m:oMathParaPr>
                      <m:jc m:val="left"/>
                    </m:oMathParaPr>
                    <m:oMath xmlns:m="http://schemas.openxmlformats.org/officeDocument/2006/math">
                      <m:sSub>
                        <m:sSubPr>
                          <m:ctrlPr>
                            <a:rPr lang="ar-AE" sz="1050" i="1">
                              <a:latin typeface="Cambria Math" panose="02040503050406030204" pitchFamily="18" charset="0"/>
                            </a:rPr>
                          </m:ctrlPr>
                        </m:sSubPr>
                        <m:e>
                          <m:r>
                            <a:rPr lang="ar-AE" sz="1050" i="1">
                              <a:latin typeface="Cambria Math" panose="02040503050406030204" pitchFamily="18" charset="0"/>
                            </a:rPr>
                            <m:t>𝑡𝑐𝑛</m:t>
                          </m:r>
                        </m:e>
                        <m:sub>
                          <m:r>
                            <a:rPr lang="ar-AE" sz="1050" i="1">
                              <a:latin typeface="Cambria Math" panose="02040503050406030204" pitchFamily="18" charset="0"/>
                            </a:rPr>
                            <m:t>𝑚𝑖𝑛</m:t>
                          </m:r>
                        </m:sub>
                      </m:sSub>
                      <m:r>
                        <a:rPr lang="ar-AE" sz="1050" i="1">
                          <a:latin typeface="Cambria Math" panose="02040503050406030204" pitchFamily="18" charset="0"/>
                        </a:rPr>
                        <m:t>=</m:t>
                      </m:r>
                      <m:r>
                        <a:rPr lang="ar-AE" sz="1050">
                          <a:latin typeface="Cambria Math" panose="02040503050406030204" pitchFamily="18" charset="0"/>
                        </a:rPr>
                        <m:t>2</m:t>
                      </m:r>
                      <m:r>
                        <a:rPr lang="ar-AE" sz="1050">
                          <a:latin typeface="Cambria Math" panose="02040503050406030204" pitchFamily="18" charset="0"/>
                        </a:rPr>
                        <m:t>,</m:t>
                      </m:r>
                      <m:sSub>
                        <m:sSubPr>
                          <m:ctrlPr>
                            <a:rPr lang="ar-AE" sz="1050" i="1">
                              <a:latin typeface="Cambria Math" panose="02040503050406030204" pitchFamily="18" charset="0"/>
                            </a:rPr>
                          </m:ctrlPr>
                        </m:sSubPr>
                        <m:e>
                          <m:r>
                            <a:rPr lang="ar-AE" sz="1050" i="1">
                              <a:latin typeface="Cambria Math" panose="02040503050406030204" pitchFamily="18" charset="0"/>
                            </a:rPr>
                            <m:t>𝑡𝑐𝑛</m:t>
                          </m:r>
                        </m:e>
                        <m:sub>
                          <m:r>
                            <a:rPr lang="ar-AE" sz="1050" i="1">
                              <a:latin typeface="Cambria Math" panose="02040503050406030204" pitchFamily="18" charset="0"/>
                            </a:rPr>
                            <m:t>𝑚𝑎𝑥</m:t>
                          </m:r>
                        </m:sub>
                      </m:sSub>
                      <m:r>
                        <a:rPr lang="ar-AE" sz="1050" i="1">
                          <a:latin typeface="Cambria Math" panose="02040503050406030204" pitchFamily="18" charset="0"/>
                        </a:rPr>
                        <m:t>=</m:t>
                      </m:r>
                      <m:r>
                        <a:rPr lang="ar-AE" sz="1050" i="1">
                          <a:latin typeface="Cambria Math" panose="02040503050406030204" pitchFamily="18" charset="0"/>
                        </a:rPr>
                        <m:t>5</m:t>
                      </m:r>
                    </m:oMath>
                  </m:oMathPara>
                </a14:m>
                <a:endParaRPr lang="en-US" sz="1050" dirty="0"/>
              </a:p>
            </p:txBody>
          </p:sp>
        </mc:Choice>
        <mc:Fallback xmlns="">
          <p:sp>
            <p:nvSpPr>
              <p:cNvPr id="5" name="TextBox 4"/>
              <p:cNvSpPr txBox="1">
                <a:spLocks noRot="1" noChangeAspect="1" noMove="1" noResize="1" noEditPoints="1" noAdjustHandles="1" noChangeArrowheads="1" noChangeShapeType="1" noTextEdit="1"/>
              </p:cNvSpPr>
              <p:nvPr/>
            </p:nvSpPr>
            <p:spPr>
              <a:xfrm>
                <a:off x="1009704" y="1509022"/>
                <a:ext cx="9070921" cy="255283"/>
              </a:xfrm>
              <a:prstGeom prst="rect">
                <a:avLst/>
              </a:prstGeom>
              <a:blipFill rotWithShape="0">
                <a:blip r:embed="rId4"/>
                <a:stretch>
                  <a:fillRect/>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4717" y="2026825"/>
                <a:ext cx="9070921" cy="570818"/>
              </a:xfrm>
              <a:prstGeom prst="rect">
                <a:avLst/>
              </a:prstGeom>
              <a:noFill/>
              <a:ln>
                <a:noFill/>
              </a:ln>
            </p:spPr>
            <p:txBody>
              <a:bodyPr wrap="square" lIns="90000" tIns="45000" rIns="90000" bIns="45000" anchorCtr="0" compatLnSpc="0">
                <a:spAutoFit/>
              </a:bodyPr>
              <a:lstStyle/>
              <a:p>
                <a:pPr lvl="1"/>
                <a14:m>
                  <m:oMathPara xmlns:m="http://schemas.openxmlformats.org/officeDocument/2006/math">
                    <m:oMathParaPr>
                      <m:jc m:val="left"/>
                    </m:oMathParaPr>
                    <m:oMath xmlns:m="http://schemas.openxmlformats.org/officeDocument/2006/math">
                      <m:eqArr>
                        <m:eqArrPr>
                          <m:ctrlPr>
                            <a:rPr lang="ar-AE" sz="1050" i="1" smtClean="0">
                              <a:latin typeface="Cambria Math" panose="02040503050406030204" pitchFamily="18" charset="0"/>
                            </a:rPr>
                          </m:ctrlPr>
                        </m:eqArrPr>
                        <m:e>
                          <m:sSub>
                            <m:sSubPr>
                              <m:ctrlPr>
                                <a:rPr lang="ar-AE" sz="1050" i="1">
                                  <a:latin typeface="Cambria Math" panose="02040503050406030204" pitchFamily="18" charset="0"/>
                                </a:rPr>
                              </m:ctrlPr>
                            </m:sSubPr>
                            <m:e>
                              <m:r>
                                <a:rPr lang="ar-AE" sz="1050" i="1">
                                  <a:latin typeface="Cambria Math" panose="02040503050406030204" pitchFamily="18" charset="0"/>
                                </a:rPr>
                                <m:t>𝐾</m:t>
                              </m:r>
                            </m:e>
                            <m:sub>
                              <m:r>
                                <a:rPr lang="ar-AE" sz="1050" i="1">
                                  <a:latin typeface="Cambria Math" panose="02040503050406030204" pitchFamily="18" charset="0"/>
                                </a:rPr>
                                <m:t>𝑚𝑖𝑛</m:t>
                              </m:r>
                            </m:sub>
                          </m:sSub>
                          <m:r>
                            <a:rPr lang="ar-AE" sz="1050" i="1">
                              <a:latin typeface="Cambria Math" panose="02040503050406030204" pitchFamily="18" charset="0"/>
                            </a:rPr>
                            <m:t>=⌈</m:t>
                          </m:r>
                          <m:f>
                            <m:fPr>
                              <m:type m:val="lin"/>
                              <m:ctrlPr>
                                <a:rPr lang="ar-AE" sz="1050" i="1">
                                  <a:latin typeface="Cambria Math" panose="02040503050406030204" pitchFamily="18" charset="0"/>
                                </a:rPr>
                              </m:ctrlPr>
                            </m:fPr>
                            <m:num>
                              <m:r>
                                <a:rPr lang="ar-AE" sz="1050" i="1">
                                  <a:latin typeface="Cambria Math" panose="02040503050406030204" pitchFamily="18" charset="0"/>
                                </a:rPr>
                                <m:t>|</m:t>
                              </m:r>
                              <m:r>
                                <a:rPr lang="ar-AE" sz="1050" i="1">
                                  <a:latin typeface="Cambria Math" panose="02040503050406030204" pitchFamily="18" charset="0"/>
                                </a:rPr>
                                <m:t>𝐴</m:t>
                              </m:r>
                              <m:r>
                                <a:rPr lang="ar-AE" sz="1050" i="1">
                                  <a:latin typeface="Cambria Math" panose="02040503050406030204" pitchFamily="18" charset="0"/>
                                </a:rPr>
                                <m:t>|</m:t>
                              </m:r>
                            </m:num>
                            <m:den>
                              <m:sSub>
                                <m:sSubPr>
                                  <m:ctrlPr>
                                    <a:rPr lang="ar-AE" sz="1050" i="1">
                                      <a:latin typeface="Cambria Math" panose="02040503050406030204" pitchFamily="18" charset="0"/>
                                    </a:rPr>
                                  </m:ctrlPr>
                                </m:sSubPr>
                                <m:e>
                                  <m:r>
                                    <a:rPr lang="ar-AE" sz="1050" i="1">
                                      <a:latin typeface="Cambria Math" panose="02040503050406030204" pitchFamily="18" charset="0"/>
                                    </a:rPr>
                                    <m:t>𝑡𝑐𝑛</m:t>
                                  </m:r>
                                </m:e>
                                <m:sub>
                                  <m:r>
                                    <a:rPr lang="ar-AE" sz="1050" i="1">
                                      <a:latin typeface="Cambria Math" panose="02040503050406030204" pitchFamily="18" charset="0"/>
                                    </a:rPr>
                                    <m:t>𝑚𝑎𝑥</m:t>
                                  </m:r>
                                </m:sub>
                              </m:sSub>
                            </m:den>
                          </m:f>
                          <m:r>
                            <a:rPr lang="ar-AE" sz="1050" i="1">
                              <a:latin typeface="Cambria Math" panose="02040503050406030204" pitchFamily="18" charset="0"/>
                            </a:rPr>
                            <m:t>⌉</m:t>
                          </m:r>
                        </m:e>
                        <m:e>
                          <m:sSub>
                            <m:sSubPr>
                              <m:ctrlPr>
                                <a:rPr lang="ar-AE" sz="1050" i="1">
                                  <a:latin typeface="Cambria Math" panose="02040503050406030204" pitchFamily="18" charset="0"/>
                                </a:rPr>
                              </m:ctrlPr>
                            </m:sSubPr>
                            <m:e>
                              <m:r>
                                <a:rPr lang="ar-AE" sz="1050" i="1">
                                  <a:latin typeface="Cambria Math" panose="02040503050406030204" pitchFamily="18" charset="0"/>
                                </a:rPr>
                                <m:t>𝐾</m:t>
                              </m:r>
                            </m:e>
                            <m:sub>
                              <m:r>
                                <a:rPr lang="ar-AE" sz="1050" i="1">
                                  <a:latin typeface="Cambria Math" panose="02040503050406030204" pitchFamily="18" charset="0"/>
                                </a:rPr>
                                <m:t>𝑚𝑎𝑥</m:t>
                              </m:r>
                            </m:sub>
                          </m:sSub>
                          <m:r>
                            <a:rPr lang="ar-AE" sz="1050" i="1">
                              <a:latin typeface="Cambria Math" panose="02040503050406030204" pitchFamily="18" charset="0"/>
                            </a:rPr>
                            <m:t>=</m:t>
                          </m:r>
                          <m:d>
                            <m:dPr>
                              <m:begChr m:val="⌈"/>
                              <m:endChr m:val="⌉"/>
                              <m:ctrlPr>
                                <a:rPr lang="ar-AE" sz="1050" i="1">
                                  <a:latin typeface="Cambria Math" panose="02040503050406030204" pitchFamily="18" charset="0"/>
                                </a:rPr>
                              </m:ctrlPr>
                            </m:dPr>
                            <m:e>
                              <m:f>
                                <m:fPr>
                                  <m:type m:val="lin"/>
                                  <m:ctrlPr>
                                    <a:rPr lang="ar-AE" sz="1050" i="1">
                                      <a:latin typeface="Cambria Math" panose="02040503050406030204" pitchFamily="18" charset="0"/>
                                    </a:rPr>
                                  </m:ctrlPr>
                                </m:fPr>
                                <m:num>
                                  <m:d>
                                    <m:dPr>
                                      <m:begChr m:val="|"/>
                                      <m:endChr m:val="|"/>
                                      <m:ctrlPr>
                                        <a:rPr lang="ar-AE" sz="1050" i="1">
                                          <a:latin typeface="Cambria Math" panose="02040503050406030204" pitchFamily="18" charset="0"/>
                                        </a:rPr>
                                      </m:ctrlPr>
                                    </m:dPr>
                                    <m:e>
                                      <m:r>
                                        <a:rPr lang="ar-AE" sz="1050" i="1">
                                          <a:latin typeface="Cambria Math" panose="02040503050406030204" pitchFamily="18" charset="0"/>
                                        </a:rPr>
                                        <m:t>𝐴</m:t>
                                      </m:r>
                                    </m:e>
                                  </m:d>
                                </m:num>
                                <m:den>
                                  <m:sSub>
                                    <m:sSubPr>
                                      <m:ctrlPr>
                                        <a:rPr lang="ar-AE" sz="1050" i="1">
                                          <a:latin typeface="Cambria Math" panose="02040503050406030204" pitchFamily="18" charset="0"/>
                                        </a:rPr>
                                      </m:ctrlPr>
                                    </m:sSubPr>
                                    <m:e>
                                      <m:r>
                                        <a:rPr lang="ar-AE" sz="1050" i="1">
                                          <a:latin typeface="Cambria Math" panose="02040503050406030204" pitchFamily="18" charset="0"/>
                                        </a:rPr>
                                        <m:t>𝑡𝑐𝑛</m:t>
                                      </m:r>
                                    </m:e>
                                    <m:sub>
                                      <m:r>
                                        <a:rPr lang="ar-AE" sz="1050" i="1">
                                          <a:latin typeface="Cambria Math" panose="02040503050406030204" pitchFamily="18" charset="0"/>
                                        </a:rPr>
                                        <m:t>𝑚𝑖𝑛</m:t>
                                      </m:r>
                                    </m:sub>
                                  </m:sSub>
                                </m:den>
                              </m:f>
                            </m:e>
                          </m:d>
                        </m:e>
                        <m:e>
                          <m:r>
                            <a:rPr lang="ar-AE" sz="1050" i="1">
                              <a:latin typeface="Cambria Math" panose="02040503050406030204" pitchFamily="18" charset="0"/>
                            </a:rPr>
                            <m:t>𝐾</m:t>
                          </m:r>
                          <m:r>
                            <a:rPr lang="ar-AE" sz="1050" i="1">
                              <a:latin typeface="Cambria Math" panose="02040503050406030204" pitchFamily="18" charset="0"/>
                            </a:rPr>
                            <m:t>=</m:t>
                          </m:r>
                          <m:sSub>
                            <m:sSubPr>
                              <m:ctrlPr>
                                <a:rPr lang="ar-AE" sz="1050" i="1">
                                  <a:latin typeface="Cambria Math" panose="02040503050406030204" pitchFamily="18" charset="0"/>
                                </a:rPr>
                              </m:ctrlPr>
                            </m:sSubPr>
                            <m:e>
                              <m:r>
                                <a:rPr lang="ar-AE" sz="1050" i="1">
                                  <a:latin typeface="Cambria Math" panose="02040503050406030204" pitchFamily="18" charset="0"/>
                                </a:rPr>
                                <m:t>𝐾</m:t>
                              </m:r>
                            </m:e>
                            <m:sub>
                              <m:r>
                                <a:rPr lang="ar-AE" sz="1050" i="1">
                                  <a:latin typeface="Cambria Math" panose="02040503050406030204" pitchFamily="18" charset="0"/>
                                </a:rPr>
                                <m:t>𝑚𝑖𝑛</m:t>
                              </m:r>
                            </m:sub>
                          </m:sSub>
                        </m:e>
                      </m:eqArr>
                    </m:oMath>
                  </m:oMathPara>
                </a14:m>
                <a:endParaRPr lang="en-US" sz="1050" dirty="0"/>
              </a:p>
            </p:txBody>
          </p:sp>
        </mc:Choice>
        <mc:Fallback xmlns="">
          <p:sp>
            <p:nvSpPr>
              <p:cNvPr id="7" name="TextBox 6"/>
              <p:cNvSpPr txBox="1">
                <a:spLocks noRot="1" noChangeAspect="1" noMove="1" noResize="1" noEditPoints="1" noAdjustHandles="1" noChangeArrowheads="1" noChangeShapeType="1" noTextEdit="1"/>
              </p:cNvSpPr>
              <p:nvPr/>
            </p:nvSpPr>
            <p:spPr>
              <a:xfrm>
                <a:off x="504717" y="2026825"/>
                <a:ext cx="9070921" cy="570818"/>
              </a:xfrm>
              <a:prstGeom prst="rect">
                <a:avLst/>
              </a:prstGeom>
              <a:blipFill rotWithShape="0">
                <a:blip r:embed="rId5"/>
                <a:stretch>
                  <a:fillRect t="-42553" b="-36170"/>
                </a:stretch>
              </a:blipFill>
              <a:ln>
                <a:noFill/>
              </a:ln>
            </p:spPr>
            <p:txBody>
              <a:bodyPr/>
              <a:lstStyle/>
              <a:p>
                <a:r>
                  <a:rPr lang="">
                    <a:noFill/>
                  </a:rPr>
                  <a:t> </a:t>
                </a:r>
              </a:p>
            </p:txBody>
          </p:sp>
        </mc:Fallback>
      </mc:AlternateContent>
    </p:spTree>
    <p:extLst>
      <p:ext uri="{BB962C8B-B14F-4D97-AF65-F5344CB8AC3E}">
        <p14:creationId xmlns:p14="http://schemas.microsoft.com/office/powerpoint/2010/main" val="180401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4</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1600" b="1" dirty="0" smtClean="0"/>
              <a:t>SCOP-</a:t>
            </a:r>
            <a:r>
              <a:rPr lang="en-US" sz="1600" b="1" dirty="0" err="1" smtClean="0"/>
              <a:t>KMeans</a:t>
            </a:r>
            <a:r>
              <a:rPr lang="en-US" sz="1600" b="1" dirty="0" smtClean="0"/>
              <a:t> </a:t>
            </a:r>
            <a:r>
              <a:rPr lang="en-US" sz="1600" b="1" dirty="0" smtClean="0"/>
              <a:t>algorithm</a:t>
            </a:r>
            <a:r>
              <a:rPr lang="en-US" sz="1800" b="1" dirty="0" smtClean="0"/>
              <a:t/>
            </a:r>
            <a:br>
              <a:rPr lang="en-US" sz="1800" b="1" dirty="0" smtClean="0"/>
            </a:br>
            <a:r>
              <a:rPr lang="en-US" sz="1100" dirty="0"/>
              <a:t>(</a:t>
            </a:r>
            <a:r>
              <a:rPr lang="en-US" sz="1100" dirty="0" err="1"/>
              <a:t>Wagstaff</a:t>
            </a:r>
            <a:r>
              <a:rPr lang="en-US" sz="1100" dirty="0"/>
              <a:t> K. L., 2002)</a:t>
            </a:r>
            <a:endParaRPr lang="en-US" sz="1800" b="1" dirty="0"/>
          </a:p>
        </p:txBody>
      </p:sp>
      <mc:AlternateContent xmlns:mc="http://schemas.openxmlformats.org/markup-compatibility/2006">
        <mc:Choice xmlns:a14="http://schemas.microsoft.com/office/drawing/2010/main" Requires="a14">
          <p:sp>
            <p:nvSpPr>
              <p:cNvPr id="3" name="TextBox 2"/>
              <p:cNvSpPr txBox="1"/>
              <p:nvPr/>
            </p:nvSpPr>
            <p:spPr>
              <a:xfrm>
                <a:off x="504718" y="784439"/>
                <a:ext cx="9070921" cy="2329890"/>
              </a:xfrm>
              <a:prstGeom prst="rect">
                <a:avLst/>
              </a:prstGeom>
              <a:noFill/>
              <a:ln>
                <a:noFill/>
              </a:ln>
            </p:spPr>
            <p:txBody>
              <a:bodyPr wrap="square" lIns="90000" tIns="45000" rIns="90000" bIns="45000" anchorCtr="0" compatLnSpc="0">
                <a:spAutoFit/>
              </a:bodyPr>
              <a:lstStyle/>
              <a:p>
                <a:r>
                  <a:rPr lang="en-US" sz="1000" b="1" u="sng" dirty="0" smtClean="0"/>
                  <a:t>SCOP-KMEANS </a:t>
                </a:r>
                <a:r>
                  <a:rPr lang="en-US" sz="1000" u="sng" dirty="0" smtClean="0"/>
                  <a:t>(agent </a:t>
                </a:r>
                <a:r>
                  <a:rPr lang="en-US" sz="1000" u="sng" dirty="0"/>
                  <a:t>set </a:t>
                </a:r>
                <a14:m>
                  <m:oMath xmlns:m="http://schemas.openxmlformats.org/officeDocument/2006/math">
                    <m:r>
                      <a:rPr lang="en-US" sz="1000" i="1" u="sng">
                        <a:latin typeface="Cambria Math" panose="02040503050406030204" pitchFamily="18" charset="0"/>
                      </a:rPr>
                      <m:t>𝐴</m:t>
                    </m:r>
                  </m:oMath>
                </a14:m>
                <a:r>
                  <a:rPr lang="en-US" sz="1000" u="sng" dirty="0"/>
                  <a:t>, preferences </a:t>
                </a:r>
                <a14:m>
                  <m:oMath xmlns:m="http://schemas.openxmlformats.org/officeDocument/2006/math">
                    <m:r>
                      <a:rPr lang="en-US" sz="1000" i="1" u="sng">
                        <a:latin typeface="Cambria Math" panose="02040503050406030204" pitchFamily="18" charset="0"/>
                      </a:rPr>
                      <m:t>𝑃𝑟𝑒𝑓</m:t>
                    </m:r>
                    <m:r>
                      <a:rPr lang="en-US" sz="1000" i="1" u="sng">
                        <a:latin typeface="Cambria Math" panose="02040503050406030204" pitchFamily="18" charset="0"/>
                      </a:rPr>
                      <m:t>&lt;</m:t>
                    </m:r>
                    <m:r>
                      <a:rPr lang="en-US" sz="1000" i="1" u="sng">
                        <a:latin typeface="Cambria Math" panose="02040503050406030204" pitchFamily="18" charset="0"/>
                      </a:rPr>
                      <m:t>𝑎</m:t>
                    </m:r>
                    <m:r>
                      <a:rPr lang="en-US" sz="1000" i="1" u="sng">
                        <a:latin typeface="Cambria Math" panose="02040503050406030204" pitchFamily="18" charset="0"/>
                      </a:rPr>
                      <m:t>,</m:t>
                    </m:r>
                    <m:r>
                      <a:rPr lang="en-US" sz="1000" i="1" u="sng">
                        <a:latin typeface="Cambria Math" panose="02040503050406030204" pitchFamily="18" charset="0"/>
                      </a:rPr>
                      <m:t>𝑏</m:t>
                    </m:r>
                    <m:r>
                      <a:rPr lang="en-US" sz="1000" i="1" u="sng">
                        <a:latin typeface="Cambria Math" panose="02040503050406030204" pitchFamily="18" charset="0"/>
                      </a:rPr>
                      <m:t>,</m:t>
                    </m:r>
                    <m:r>
                      <a:rPr lang="en-US" sz="1000" i="1" u="sng">
                        <a:latin typeface="Cambria Math" panose="02040503050406030204" pitchFamily="18" charset="0"/>
                      </a:rPr>
                      <m:t>𝑠</m:t>
                    </m:r>
                    <m:r>
                      <a:rPr lang="en-US" sz="1000" i="1" u="sng">
                        <a:latin typeface="Cambria Math" panose="02040503050406030204" pitchFamily="18" charset="0"/>
                      </a:rPr>
                      <m:t>&gt;</m:t>
                    </m:r>
                  </m:oMath>
                </a14:m>
                <a:r>
                  <a:rPr lang="en-US" sz="1000" u="sng" dirty="0"/>
                  <a:t> where </a:t>
                </a:r>
                <a14:m>
                  <m:oMath xmlns:m="http://schemas.openxmlformats.org/officeDocument/2006/math">
                    <m:r>
                      <a:rPr lang="en-US" sz="1000" i="1" u="sng">
                        <a:latin typeface="Cambria Math" panose="02040503050406030204" pitchFamily="18" charset="0"/>
                      </a:rPr>
                      <m:t>(</m:t>
                    </m:r>
                    <m:r>
                      <a:rPr lang="en-US" sz="1000" i="1" u="sng">
                        <a:latin typeface="Cambria Math" panose="02040503050406030204" pitchFamily="18" charset="0"/>
                      </a:rPr>
                      <m:t>𝑎</m:t>
                    </m:r>
                    <m:r>
                      <a:rPr lang="en-US" sz="1000" i="1" u="sng">
                        <a:latin typeface="Cambria Math" panose="02040503050406030204" pitchFamily="18" charset="0"/>
                      </a:rPr>
                      <m:t>,</m:t>
                    </m:r>
                    <m:r>
                      <a:rPr lang="en-US" sz="1000" i="1" u="sng">
                        <a:latin typeface="Cambria Math" panose="02040503050406030204" pitchFamily="18" charset="0"/>
                      </a:rPr>
                      <m:t>𝑏</m:t>
                    </m:r>
                    <m:r>
                      <a:rPr lang="en-US" sz="1000" i="1" u="sng">
                        <a:latin typeface="Cambria Math" panose="02040503050406030204" pitchFamily="18" charset="0"/>
                      </a:rPr>
                      <m:t>)⊆</m:t>
                    </m:r>
                    <m:r>
                      <a:rPr lang="en-US" sz="1000" i="1" u="sng">
                        <a:latin typeface="Cambria Math" panose="02040503050406030204" pitchFamily="18" charset="0"/>
                      </a:rPr>
                      <m:t>𝐴𝑥𝐴</m:t>
                    </m:r>
                  </m:oMath>
                </a14:m>
                <a:r>
                  <a:rPr lang="en-US" sz="1000" u="sng" dirty="0"/>
                  <a:t> and </a:t>
                </a:r>
                <a14:m>
                  <m:oMath xmlns:m="http://schemas.openxmlformats.org/officeDocument/2006/math">
                    <m:r>
                      <a:rPr lang="en-US" sz="1000" i="1" u="sng">
                        <a:latin typeface="Cambria Math" panose="02040503050406030204" pitchFamily="18" charset="0"/>
                      </a:rPr>
                      <m:t>𝑠</m:t>
                    </m:r>
                    <m:r>
                      <a:rPr lang="en-US" sz="1000" u="sng">
                        <a:latin typeface="Cambria Math" panose="02040503050406030204" pitchFamily="18" charset="0"/>
                      </a:rPr>
                      <m:t>∈</m:t>
                    </m:r>
                    <m:d>
                      <m:dPr>
                        <m:begChr m:val="["/>
                        <m:endChr m:val="]"/>
                        <m:ctrlPr>
                          <a:rPr lang="en-US" sz="1000" i="1" u="sng">
                            <a:latin typeface="Cambria Math" panose="02040503050406030204" pitchFamily="18" charset="0"/>
                          </a:rPr>
                        </m:ctrlPr>
                      </m:dPr>
                      <m:e>
                        <m:r>
                          <a:rPr lang="en-US" sz="1000" i="1" u="sng">
                            <a:latin typeface="Cambria Math" panose="02040503050406030204" pitchFamily="18" charset="0"/>
                          </a:rPr>
                          <m:t>−</m:t>
                        </m:r>
                        <m:r>
                          <a:rPr lang="en-US" sz="1000" u="sng">
                            <a:latin typeface="Cambria Math" panose="02040503050406030204" pitchFamily="18" charset="0"/>
                          </a:rPr>
                          <m:t>1</m:t>
                        </m:r>
                        <m:r>
                          <a:rPr lang="en-US" sz="1000" u="sng">
                            <a:latin typeface="Cambria Math" panose="02040503050406030204" pitchFamily="18" charset="0"/>
                          </a:rPr>
                          <m:t>,</m:t>
                        </m:r>
                        <m:r>
                          <a:rPr lang="en-US" sz="1000" u="sng">
                            <a:latin typeface="Cambria Math" panose="02040503050406030204" pitchFamily="18" charset="0"/>
                          </a:rPr>
                          <m:t>1</m:t>
                        </m:r>
                      </m:e>
                    </m:d>
                  </m:oMath>
                </a14:m>
                <a:r>
                  <a:rPr lang="en-US" sz="1000" u="sng" dirty="0"/>
                  <a:t>, number of clusters </a:t>
                </a:r>
                <a14:m>
                  <m:oMath xmlns:m="http://schemas.openxmlformats.org/officeDocument/2006/math">
                    <m:r>
                      <a:rPr lang="en-US" sz="1000" i="1" u="sng">
                        <a:latin typeface="Cambria Math" panose="02040503050406030204" pitchFamily="18" charset="0"/>
                      </a:rPr>
                      <m:t>𝑘</m:t>
                    </m:r>
                  </m:oMath>
                </a14:m>
                <a:r>
                  <a:rPr lang="en-US" sz="1000" u="sng" dirty="0" smtClean="0"/>
                  <a:t>)</a:t>
                </a:r>
              </a:p>
              <a:p>
                <a:pPr marL="228600" indent="-228600">
                  <a:buAutoNum type="arabicPeriod"/>
                </a:pPr>
                <a:r>
                  <a:rPr lang="en-US" sz="1000" dirty="0" smtClean="0"/>
                  <a:t>Let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𝑘</m:t>
                        </m:r>
                      </m:sub>
                    </m:sSub>
                  </m:oMath>
                </a14:m>
                <a:r>
                  <a:rPr lang="ar-AE" sz="1000" dirty="0"/>
                  <a:t> </a:t>
                </a:r>
                <a:r>
                  <a:rPr lang="en-US" sz="1000" dirty="0"/>
                  <a:t>be the initial cluster centers</a:t>
                </a:r>
                <a:r>
                  <a:rPr lang="en-US" sz="1000" dirty="0" smtClean="0"/>
                  <a:t>.</a:t>
                </a:r>
                <a:endParaRPr lang="en-US" sz="1000" dirty="0"/>
              </a:p>
              <a:p>
                <a:pPr marL="228600" indent="-228600">
                  <a:buFontTx/>
                  <a:buAutoNum type="arabicPeriod"/>
                </a:pPr>
                <a:r>
                  <a:rPr lang="en-US" sz="1000" dirty="0"/>
                  <a:t>For each agent </a:t>
                </a:r>
                <a14:m>
                  <m:oMath xmlns:m="http://schemas.openxmlformats.org/officeDocument/2006/math">
                    <m:r>
                      <a:rPr lang="en-US" sz="1000" i="1">
                        <a:latin typeface="Cambria Math" panose="02040503050406030204" pitchFamily="18" charset="0"/>
                      </a:rPr>
                      <m:t>𝑎</m:t>
                    </m:r>
                  </m:oMath>
                </a14:m>
                <a:r>
                  <a:rPr lang="en-US" sz="1000" dirty="0"/>
                  <a:t> in </a:t>
                </a:r>
                <a14:m>
                  <m:oMath xmlns:m="http://schemas.openxmlformats.org/officeDocument/2006/math">
                    <m:r>
                      <a:rPr lang="en-US" sz="1000" i="1">
                        <a:latin typeface="Cambria Math" panose="02040503050406030204" pitchFamily="18" charset="0"/>
                      </a:rPr>
                      <m:t>𝐴</m:t>
                    </m:r>
                  </m:oMath>
                </a14:m>
                <a:r>
                  <a:rPr lang="en-US" sz="1000" dirty="0"/>
                  <a:t>, assign it to the closest and lowest in terms of preference constraints violation (</a:t>
                </a:r>
                <a14:m>
                  <m:oMath xmlns:m="http://schemas.openxmlformats.org/officeDocument/2006/math">
                    <m:r>
                      <a:rPr lang="en-US" sz="1000" b="1" i="1">
                        <a:latin typeface="Cambria Math" panose="02040503050406030204" pitchFamily="18" charset="0"/>
                      </a:rPr>
                      <m:t>𝑷𝒓𝒆𝒇𝑪𝒐𝒏𝒔𝒕𝑽𝒊𝒐𝒍</m:t>
                    </m:r>
                    <m:r>
                      <a:rPr lang="en-US"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r>
                          <a:rPr lang="ar-AE" sz="1000" i="1">
                            <a:latin typeface="Cambria Math" panose="02040503050406030204" pitchFamily="18" charset="0"/>
                          </a:rPr>
                          <m:t>𝑐𝑙𝑢𝑠𝑡𝑒𝑟</m:t>
                        </m:r>
                      </m:sub>
                    </m:sSub>
                    <m:r>
                      <a:rPr lang="ar-AE" sz="1000" i="1">
                        <a:latin typeface="Cambria Math" panose="02040503050406030204" pitchFamily="18" charset="0"/>
                      </a:rPr>
                      <m:t>,</m:t>
                    </m:r>
                    <m:r>
                      <a:rPr lang="ar-AE" sz="1000" i="1">
                        <a:latin typeface="Cambria Math" panose="02040503050406030204" pitchFamily="18" charset="0"/>
                      </a:rPr>
                      <m:t>𝑃𝑟𝑒𝑓</m:t>
                    </m:r>
                    <m:r>
                      <a:rPr lang="ar-AE" sz="1000" i="1">
                        <a:latin typeface="Cambria Math" panose="02040503050406030204" pitchFamily="18" charset="0"/>
                      </a:rPr>
                      <m:t>))</m:t>
                    </m:r>
                  </m:oMath>
                </a14:m>
                <a:r>
                  <a:rPr lang="ar-AE" sz="1000" dirty="0"/>
                  <a:t> </a:t>
                </a:r>
                <a:r>
                  <a:rPr lang="en-US" sz="1000" dirty="0"/>
                  <a:t>such that no course constraint is violated (</a:t>
                </a:r>
                <a14:m>
                  <m:oMath xmlns:m="http://schemas.openxmlformats.org/officeDocument/2006/math">
                    <m:r>
                      <a:rPr lang="en-US" sz="1000" b="1" i="1">
                        <a:latin typeface="Cambria Math" panose="02040503050406030204" pitchFamily="18" charset="0"/>
                      </a:rPr>
                      <m:t>𝑪𝒐𝒖𝒓𝒔𝒆𝑪𝒐𝒏𝒔𝒕𝑽𝒊𝒐𝒍</m:t>
                    </m:r>
                    <m:d>
                      <m:dPr>
                        <m:ctrlPr>
                          <a:rPr lang="ar-AE" sz="1000" i="1">
                            <a:latin typeface="Cambria Math" panose="02040503050406030204" pitchFamily="18" charset="0"/>
                          </a:rPr>
                        </m:ctrlPr>
                      </m:dPr>
                      <m:e>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r>
                              <a:rPr lang="ar-AE" sz="1000" i="1">
                                <a:latin typeface="Cambria Math" panose="02040503050406030204" pitchFamily="18" charset="0"/>
                              </a:rPr>
                              <m:t>𝑐𝑙𝑢𝑠𝑡𝑒𝑟</m:t>
                            </m:r>
                          </m:sub>
                        </m:sSub>
                      </m:e>
                    </m:d>
                    <m:r>
                      <a:rPr lang="ar-AE" sz="1000" i="1" smtClean="0">
                        <a:latin typeface="Cambria Math" panose="02040503050406030204" pitchFamily="18" charset="0"/>
                      </a:rPr>
                      <m:t>=</m:t>
                    </m:r>
                    <m:r>
                      <a:rPr lang="ar-AE" sz="1000" i="1" smtClean="0">
                        <a:latin typeface="Cambria Math" panose="02040503050406030204" pitchFamily="18" charset="0"/>
                      </a:rPr>
                      <m:t>0</m:t>
                    </m:r>
                  </m:oMath>
                </a14:m>
                <a:r>
                  <a:rPr lang="en-US" sz="1000" dirty="0" smtClean="0"/>
                  <a:t>). If </a:t>
                </a:r>
                <a:r>
                  <a:rPr lang="en-US" sz="1000" dirty="0"/>
                  <a:t>there is no such cluster exist, fail (return {}). </a:t>
                </a:r>
                <a:endParaRPr lang="en-US" sz="1000" dirty="0" smtClean="0"/>
              </a:p>
              <a:p>
                <a:pPr lvl="1"/>
                <a:endParaRPr lang="en-US" sz="1000" dirty="0" smtClean="0"/>
              </a:p>
              <a:p>
                <a:pPr lvl="1"/>
                <a:endParaRPr lang="en-US" sz="1000" dirty="0"/>
              </a:p>
              <a:p>
                <a:pPr lvl="1"/>
                <a:endParaRPr lang="en-US" sz="1000" dirty="0" smtClean="0"/>
              </a:p>
              <a:p>
                <a:pPr lvl="1"/>
                <a:endParaRPr lang="en-US" sz="1000" dirty="0"/>
              </a:p>
              <a:p>
                <a:pPr marL="228600" indent="-228600">
                  <a:buFontTx/>
                  <a:buAutoNum type="arabicPeriod"/>
                </a:pPr>
                <a:endParaRPr lang="en-US" sz="1000" dirty="0" smtClean="0"/>
              </a:p>
              <a:p>
                <a:pPr marL="228600" indent="-228600">
                  <a:buFontTx/>
                  <a:buAutoNum type="arabicPeriod"/>
                </a:pPr>
                <a:endParaRPr lang="en-US" sz="1000" dirty="0"/>
              </a:p>
              <a:p>
                <a:pPr marL="228600" indent="-228600">
                  <a:buFontTx/>
                  <a:buAutoNum type="arabicPeriod"/>
                </a:pPr>
                <a:endParaRPr lang="en-US" sz="1000" dirty="0" smtClean="0"/>
              </a:p>
              <a:p>
                <a:pPr marL="228600" indent="-228600">
                  <a:buFontTx/>
                  <a:buAutoNum type="arabicPeriod"/>
                </a:pPr>
                <a:r>
                  <a:rPr lang="en-US" sz="1000" dirty="0" smtClean="0"/>
                  <a:t>Update </a:t>
                </a:r>
                <a:r>
                  <a:rPr lang="en-US" sz="1000" dirty="0"/>
                  <a:t>each cluster center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𝑗</m:t>
                        </m:r>
                      </m:sub>
                    </m:sSub>
                  </m:oMath>
                </a14:m>
                <a:r>
                  <a:rPr lang="ar-AE" sz="1000" dirty="0"/>
                  <a:t> </a:t>
                </a:r>
                <a:r>
                  <a:rPr lang="en-US" sz="1000" dirty="0"/>
                  <a:t>by averaging all of the points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a:latin typeface="Cambria Math" panose="02040503050406030204" pitchFamily="18" charset="0"/>
                      </a:rPr>
                      <m:t>∈ </m:t>
                    </m:r>
                    <m:sSub>
                      <m:sSubPr>
                        <m:ctrlPr>
                          <a:rPr lang="ar-AE" sz="1000" i="1">
                            <a:latin typeface="Cambria Math" panose="02040503050406030204" pitchFamily="18" charset="0"/>
                          </a:rPr>
                        </m:ctrlPr>
                      </m:sSubPr>
                      <m:e>
                        <m:r>
                          <m:rPr>
                            <m:sty m:val="p"/>
                          </m:rPr>
                          <a:rPr lang="en-US" sz="1000">
                            <a:latin typeface="Cambria Math" panose="02040503050406030204" pitchFamily="18" charset="0"/>
                          </a:rPr>
                          <m:t>C</m:t>
                        </m:r>
                      </m:e>
                      <m:sub>
                        <m:r>
                          <m:rPr>
                            <m:sty m:val="p"/>
                          </m:rPr>
                          <a:rPr lang="en-US" sz="1000">
                            <a:latin typeface="Cambria Math" panose="02040503050406030204" pitchFamily="18" charset="0"/>
                          </a:rPr>
                          <m:t>j</m:t>
                        </m:r>
                      </m:sub>
                    </m:sSub>
                  </m:oMath>
                </a14:m>
                <a:r>
                  <a:rPr lang="ar-AE" sz="1000" dirty="0"/>
                  <a:t> </a:t>
                </a:r>
                <a:r>
                  <a:rPr lang="en-US" sz="1000" dirty="0"/>
                  <a:t>that have been assigned to it.</a:t>
                </a:r>
              </a:p>
              <a:p>
                <a:pPr marL="228600" indent="-228600">
                  <a:buFontTx/>
                  <a:buAutoNum type="arabicPeriod"/>
                </a:pPr>
                <a:r>
                  <a:rPr lang="en-US" sz="1000" dirty="0"/>
                  <a:t>Iterate between (3) and (4) until convergence.</a:t>
                </a:r>
              </a:p>
              <a:p>
                <a:pPr marL="228600" indent="-228600">
                  <a:buFontTx/>
                  <a:buAutoNum type="arabicPeriod"/>
                </a:pPr>
                <a:r>
                  <a:rPr lang="en-US" sz="1000" dirty="0"/>
                  <a:t>Return the partition </a:t>
                </a:r>
                <a14:m>
                  <m:oMath xmlns:m="http://schemas.openxmlformats.org/officeDocument/2006/math">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1</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r>
                          <a:rPr lang="ar-AE" sz="1000" i="1">
                            <a:latin typeface="Cambria Math" panose="02040503050406030204" pitchFamily="18" charset="0"/>
                          </a:rPr>
                          <m:t>𝑘</m:t>
                        </m:r>
                      </m:sub>
                    </m:sSub>
                  </m:oMath>
                </a14:m>
                <a:r>
                  <a:rPr lang="ar-AE" sz="1000" dirty="0"/>
                  <a:t>. </a:t>
                </a:r>
              </a:p>
            </p:txBody>
          </p:sp>
        </mc:Choice>
        <mc:Fallback>
          <p:sp>
            <p:nvSpPr>
              <p:cNvPr id="3" name="TextBox 2"/>
              <p:cNvSpPr txBox="1">
                <a:spLocks noRot="1" noChangeAspect="1" noMove="1" noResize="1" noEditPoints="1" noAdjustHandles="1" noChangeArrowheads="1" noChangeShapeType="1" noTextEdit="1"/>
              </p:cNvSpPr>
              <p:nvPr/>
            </p:nvSpPr>
            <p:spPr>
              <a:xfrm>
                <a:off x="504718" y="784439"/>
                <a:ext cx="9070921" cy="2329890"/>
              </a:xfrm>
              <a:prstGeom prst="rect">
                <a:avLst/>
              </a:prstGeom>
              <a:blipFill rotWithShape="0">
                <a:blip r:embed="rId3"/>
                <a:stretch>
                  <a:fillRect b="-785"/>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64121" y="1464543"/>
                <a:ext cx="9070921" cy="377689"/>
              </a:xfrm>
              <a:prstGeom prst="rect">
                <a:avLst/>
              </a:prstGeom>
              <a:noFill/>
              <a:ln>
                <a:noFill/>
              </a:ln>
            </p:spPr>
            <p:txBody>
              <a:bodyPr wrap="square" lIns="90000" tIns="45000" rIns="90000" bIns="45000" anchorCtr="0" compatLnSpc="0">
                <a:spAutoFit/>
              </a:bodyPr>
              <a:lstStyle/>
              <a:p>
                <a14:m>
                  <m:oMath xmlns:m="http://schemas.openxmlformats.org/officeDocument/2006/math">
                    <m:r>
                      <a:rPr lang="ar-AE" sz="1000" i="1">
                        <a:latin typeface="Cambria Math" panose="02040503050406030204" pitchFamily="18" charset="0"/>
                      </a:rPr>
                      <m:t>𝑚𝑖𝑛𝑖𝑚𝑖𝑧𝑒</m:t>
                    </m:r>
                    <m:nary>
                      <m:naryPr>
                        <m:chr m:val="∑"/>
                        <m:limLoc m:val="undOvr"/>
                        <m:ctrlPr>
                          <a:rPr lang="ar-AE" sz="1000" i="1">
                            <a:latin typeface="Cambria Math" panose="02040503050406030204" pitchFamily="18" charset="0"/>
                          </a:rPr>
                        </m:ctrlPr>
                      </m:naryPr>
                      <m:sub>
                        <m:r>
                          <a:rPr lang="ar-AE" sz="1000" i="1">
                            <a:latin typeface="Cambria Math" panose="02040503050406030204" pitchFamily="18" charset="0"/>
                          </a:rPr>
                          <m:t>𝑖</m:t>
                        </m:r>
                        <m:r>
                          <a:rPr lang="ar-AE" sz="1000" i="1">
                            <a:latin typeface="Cambria Math" panose="02040503050406030204" pitchFamily="18" charset="0"/>
                          </a:rPr>
                          <m:t>=</m:t>
                        </m:r>
                        <m:r>
                          <a:rPr lang="ar-AE" sz="1000" i="1">
                            <a:latin typeface="Cambria Math" panose="02040503050406030204" pitchFamily="18" charset="0"/>
                          </a:rPr>
                          <m:t>1</m:t>
                        </m:r>
                      </m:sub>
                      <m:sup>
                        <m:r>
                          <a:rPr lang="ar-AE" sz="1000" i="1">
                            <a:latin typeface="Cambria Math" panose="02040503050406030204" pitchFamily="18" charset="0"/>
                          </a:rPr>
                          <m:t>|</m:t>
                        </m:r>
                        <m:r>
                          <a:rPr lang="ar-AE" sz="1000" i="1">
                            <a:latin typeface="Cambria Math" panose="02040503050406030204" pitchFamily="18" charset="0"/>
                          </a:rPr>
                          <m:t>𝐴</m:t>
                        </m:r>
                        <m:r>
                          <a:rPr lang="ar-AE" sz="1000" i="1">
                            <a:latin typeface="Cambria Math" panose="02040503050406030204" pitchFamily="18" charset="0"/>
                          </a:rPr>
                          <m:t>|</m:t>
                        </m:r>
                      </m:sup>
                      <m:e>
                        <m:r>
                          <a:rPr lang="ar-AE" sz="1000">
                            <a:latin typeface="Cambria Math" panose="02040503050406030204" pitchFamily="18" charset="0"/>
                          </a:rPr>
                          <m:t> </m:t>
                        </m:r>
                        <m:f>
                          <m:fPr>
                            <m:ctrlPr>
                              <a:rPr lang="ar-AE" sz="1000" i="1">
                                <a:latin typeface="Cambria Math" panose="02040503050406030204" pitchFamily="18" charset="0"/>
                              </a:rPr>
                            </m:ctrlPr>
                          </m:fPr>
                          <m:num>
                            <m:r>
                              <a:rPr lang="ar-AE" sz="1000" i="1">
                                <a:latin typeface="Cambria Math" panose="02040503050406030204" pitchFamily="18" charset="0"/>
                              </a:rPr>
                              <m:t>𝑑𝑖𝑠𝑡</m:t>
                            </m:r>
                            <m:d>
                              <m:dPr>
                                <m:ctrlPr>
                                  <a:rPr lang="ar-AE" sz="1000" i="1">
                                    <a:latin typeface="Cambria Math" panose="02040503050406030204" pitchFamily="18" charset="0"/>
                                  </a:rPr>
                                </m:ctrlPr>
                              </m:dPr>
                              <m:e>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r>
                                      <a:rPr lang="ar-AE" sz="1000" i="1">
                                        <a:latin typeface="Cambria Math" panose="02040503050406030204" pitchFamily="18" charset="0"/>
                                      </a:rPr>
                                      <m:t>𝑐𝑙𝑢𝑠𝑡𝑒𝑟</m:t>
                                    </m:r>
                                  </m:sub>
                                </m:sSub>
                              </m:e>
                            </m:d>
                          </m:num>
                          <m:den>
                            <m:r>
                              <a:rPr lang="ar-AE" sz="1000" i="1">
                                <a:latin typeface="Cambria Math" panose="02040503050406030204" pitchFamily="18" charset="0"/>
                              </a:rPr>
                              <m:t>𝑟</m:t>
                            </m:r>
                          </m:den>
                        </m:f>
                        <m:r>
                          <a:rPr lang="ar-AE" sz="1000" i="1">
                            <a:latin typeface="Cambria Math" panose="02040503050406030204" pitchFamily="18" charset="0"/>
                          </a:rPr>
                          <m:t>+ </m:t>
                        </m:r>
                        <m:r>
                          <a:rPr lang="ar-AE" sz="1000" i="1">
                            <a:latin typeface="Cambria Math" panose="02040503050406030204" pitchFamily="18" charset="0"/>
                          </a:rPr>
                          <m:t>𝑃𝑟𝑒𝑓𝐶𝑜𝑛𝑠𝑡𝑉𝑖</m:t>
                        </m:r>
                        <m:sSub>
                          <m:sSubPr>
                            <m:ctrlPr>
                              <a:rPr lang="ar-AE" sz="1000" i="1">
                                <a:latin typeface="Cambria Math" panose="02040503050406030204" pitchFamily="18" charset="0"/>
                              </a:rPr>
                            </m:ctrlPr>
                          </m:sSubPr>
                          <m:e>
                            <m:r>
                              <a:rPr lang="ar-AE" sz="1000" i="1">
                                <a:latin typeface="Cambria Math" panose="02040503050406030204" pitchFamily="18" charset="0"/>
                              </a:rPr>
                              <m:t>𝑜𝑙</m:t>
                            </m:r>
                          </m:e>
                          <m:sub>
                            <m:r>
                              <a:rPr lang="ar-AE" sz="1000" i="1">
                                <a:latin typeface="Cambria Math" panose="02040503050406030204" pitchFamily="18" charset="0"/>
                              </a:rPr>
                              <m:t> </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sSub>
                          <m:sSubPr>
                            <m:ctrlPr>
                              <a:rPr lang="ar-AE" sz="1000" i="1">
                                <a:latin typeface="Cambria Math" panose="02040503050406030204" pitchFamily="18" charset="0"/>
                              </a:rPr>
                            </m:ctrlPr>
                          </m:sSubPr>
                          <m:e>
                            <m:r>
                              <a:rPr lang="ar-AE" sz="1000" i="1">
                                <a:latin typeface="Cambria Math" panose="02040503050406030204" pitchFamily="18" charset="0"/>
                              </a:rPr>
                              <m:t>𝐶</m:t>
                            </m:r>
                          </m:e>
                          <m:sub>
                            <m:sSub>
                              <m:sSubPr>
                                <m:ctrlPr>
                                  <a:rPr lang="ar-AE" sz="1000" i="1">
                                    <a:latin typeface="Cambria Math" panose="02040503050406030204" pitchFamily="18" charset="0"/>
                                  </a:rPr>
                                </m:ctrlPr>
                              </m:sSubPr>
                              <m:e>
                                <m:r>
                                  <a:rPr lang="ar-AE" sz="1000" i="1">
                                    <a:latin typeface="Cambria Math" panose="02040503050406030204" pitchFamily="18" charset="0"/>
                                  </a:rPr>
                                  <m:t>𝑎</m:t>
                                </m:r>
                              </m:e>
                              <m:sub>
                                <m:r>
                                  <a:rPr lang="ar-AE" sz="1000" i="1">
                                    <a:latin typeface="Cambria Math" panose="02040503050406030204" pitchFamily="18" charset="0"/>
                                  </a:rPr>
                                  <m:t>𝑖</m:t>
                                </m:r>
                              </m:sub>
                            </m:sSub>
                            <m:r>
                              <a:rPr lang="ar-AE" sz="1000" i="1">
                                <a:latin typeface="Cambria Math" panose="02040503050406030204" pitchFamily="18" charset="0"/>
                              </a:rPr>
                              <m:t>.</m:t>
                            </m:r>
                            <m:r>
                              <a:rPr lang="ar-AE" sz="1000" i="1">
                                <a:latin typeface="Cambria Math" panose="02040503050406030204" pitchFamily="18" charset="0"/>
                              </a:rPr>
                              <m:t>𝑐𝑙𝑢𝑠𝑡𝑒𝑟</m:t>
                            </m:r>
                          </m:sub>
                        </m:sSub>
                        <m:r>
                          <a:rPr lang="ar-AE" sz="1000" i="1">
                            <a:latin typeface="Cambria Math" panose="02040503050406030204" pitchFamily="18" charset="0"/>
                          </a:rPr>
                          <m:t>,</m:t>
                        </m:r>
                        <m:r>
                          <a:rPr lang="ar-AE" sz="1000" i="1">
                            <a:latin typeface="Cambria Math" panose="02040503050406030204" pitchFamily="18" charset="0"/>
                          </a:rPr>
                          <m:t>𝑃𝑟𝑒𝑓</m:t>
                        </m:r>
                        <m:r>
                          <a:rPr lang="ar-AE" sz="1000" i="1">
                            <a:latin typeface="Cambria Math" panose="02040503050406030204" pitchFamily="18" charset="0"/>
                          </a:rPr>
                          <m:t>)</m:t>
                        </m:r>
                      </m:e>
                    </m:nary>
                  </m:oMath>
                </a14:m>
                <a:r>
                  <a:rPr lang="ar-AE" sz="1000" i="1" dirty="0"/>
                  <a:t> </a:t>
                </a:r>
                <a:endParaRPr lang="ar-AE" sz="1000" dirty="0"/>
              </a:p>
            </p:txBody>
          </p:sp>
        </mc:Choice>
        <mc:Fallback xmlns="">
          <p:sp>
            <p:nvSpPr>
              <p:cNvPr id="7" name="TextBox 6"/>
              <p:cNvSpPr txBox="1">
                <a:spLocks noRot="1" noChangeAspect="1" noMove="1" noResize="1" noEditPoints="1" noAdjustHandles="1" noChangeArrowheads="1" noChangeShapeType="1" noTextEdit="1"/>
              </p:cNvSpPr>
              <p:nvPr/>
            </p:nvSpPr>
            <p:spPr>
              <a:xfrm>
                <a:off x="764121" y="1464543"/>
                <a:ext cx="9070921" cy="377689"/>
              </a:xfrm>
              <a:prstGeom prst="rect">
                <a:avLst/>
              </a:prstGeom>
              <a:blipFill rotWithShape="0">
                <a:blip r:embed="rId4"/>
                <a:stretch>
                  <a:fillRect t="-30645" b="-85484"/>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64121" y="1792866"/>
                <a:ext cx="9070921" cy="299654"/>
              </a:xfrm>
              <a:prstGeom prst="rect">
                <a:avLst/>
              </a:prstGeom>
              <a:noFill/>
              <a:ln>
                <a:noFill/>
              </a:ln>
            </p:spPr>
            <p:txBody>
              <a:bodyPr wrap="square" lIns="90000" tIns="45000" rIns="90000" bIns="45000" anchorCtr="0" compatLnSpc="0">
                <a:spAutoFit/>
              </a:bodyPr>
              <a:lstStyle/>
              <a:p>
                <a14:m>
                  <m:oMath xmlns:m="http://schemas.openxmlformats.org/officeDocument/2006/math">
                    <m:r>
                      <a:rPr lang="ar-AE" sz="1050" i="1">
                        <a:latin typeface="Cambria Math" panose="02040503050406030204" pitchFamily="18" charset="0"/>
                      </a:rPr>
                      <m:t>𝑠𝑢𝑏𝑗𝑒𝑐𝑡</m:t>
                    </m:r>
                    <m:r>
                      <a:rPr lang="ar-AE" sz="1050" i="1">
                        <a:latin typeface="Cambria Math" panose="02040503050406030204" pitchFamily="18" charset="0"/>
                      </a:rPr>
                      <m:t> </m:t>
                    </m:r>
                    <m:r>
                      <a:rPr lang="ar-AE" sz="1050" i="1">
                        <a:latin typeface="Cambria Math" panose="02040503050406030204" pitchFamily="18" charset="0"/>
                      </a:rPr>
                      <m:t>𝑡𝑜</m:t>
                    </m:r>
                    <m:r>
                      <a:rPr lang="ar-AE" sz="1050" i="1">
                        <a:latin typeface="Cambria Math" panose="02040503050406030204" pitchFamily="18" charset="0"/>
                      </a:rPr>
                      <m:t>  </m:t>
                    </m:r>
                    <m:nary>
                      <m:naryPr>
                        <m:chr m:val="∑"/>
                        <m:limLoc m:val="undOvr"/>
                        <m:ctrlPr>
                          <a:rPr lang="ar-AE" sz="1050" i="1">
                            <a:latin typeface="Cambria Math" panose="02040503050406030204" pitchFamily="18" charset="0"/>
                          </a:rPr>
                        </m:ctrlPr>
                      </m:naryPr>
                      <m:sub>
                        <m:r>
                          <a:rPr lang="ar-AE" sz="1050" i="1">
                            <a:latin typeface="Cambria Math" panose="02040503050406030204" pitchFamily="18" charset="0"/>
                          </a:rPr>
                          <m:t>𝑖</m:t>
                        </m:r>
                        <m:r>
                          <a:rPr lang="ar-AE" sz="1050" i="1">
                            <a:latin typeface="Cambria Math" panose="02040503050406030204" pitchFamily="18" charset="0"/>
                          </a:rPr>
                          <m:t>=</m:t>
                        </m:r>
                        <m:r>
                          <a:rPr lang="ar-AE" sz="1050" i="1">
                            <a:latin typeface="Cambria Math" panose="02040503050406030204" pitchFamily="18" charset="0"/>
                          </a:rPr>
                          <m:t>1</m:t>
                        </m:r>
                      </m:sub>
                      <m:sup>
                        <m:r>
                          <a:rPr lang="ar-AE" sz="1050" i="1">
                            <a:latin typeface="Cambria Math" panose="02040503050406030204" pitchFamily="18" charset="0"/>
                          </a:rPr>
                          <m:t>|</m:t>
                        </m:r>
                        <m:r>
                          <a:rPr lang="ar-AE" sz="1050" i="1">
                            <a:latin typeface="Cambria Math" panose="02040503050406030204" pitchFamily="18" charset="0"/>
                          </a:rPr>
                          <m:t>𝐴</m:t>
                        </m:r>
                        <m:r>
                          <a:rPr lang="ar-AE" sz="1050" i="1">
                            <a:latin typeface="Cambria Math" panose="02040503050406030204" pitchFamily="18" charset="0"/>
                          </a:rPr>
                          <m:t>|</m:t>
                        </m:r>
                      </m:sup>
                      <m:e>
                        <m:r>
                          <a:rPr lang="ar-AE" sz="1050" i="1">
                            <a:latin typeface="Cambria Math" panose="02040503050406030204" pitchFamily="18" charset="0"/>
                          </a:rPr>
                          <m:t>𝐶𝑜𝑢𝑟𝑠𝑒𝐶𝑜𝑛𝑠𝑡𝑉𝑖𝑜𝑙</m:t>
                        </m:r>
                        <m:r>
                          <a:rPr lang="ar-AE" sz="1050" i="1">
                            <a:latin typeface="Cambria Math" panose="02040503050406030204" pitchFamily="18" charset="0"/>
                          </a:rPr>
                          <m:t>(</m:t>
                        </m:r>
                        <m:sSub>
                          <m:sSubPr>
                            <m:ctrlPr>
                              <a:rPr lang="ar-AE" sz="1050" i="1">
                                <a:latin typeface="Cambria Math" panose="02040503050406030204" pitchFamily="18" charset="0"/>
                              </a:rPr>
                            </m:ctrlPr>
                          </m:sSubPr>
                          <m:e>
                            <m:r>
                              <a:rPr lang="ar-AE" sz="1050" i="1">
                                <a:latin typeface="Cambria Math" panose="02040503050406030204" pitchFamily="18" charset="0"/>
                              </a:rPr>
                              <m:t>𝑎</m:t>
                            </m:r>
                          </m:e>
                          <m:sub>
                            <m:r>
                              <a:rPr lang="ar-AE" sz="1050" i="1">
                                <a:latin typeface="Cambria Math" panose="02040503050406030204" pitchFamily="18" charset="0"/>
                              </a:rPr>
                              <m:t>𝑖</m:t>
                            </m:r>
                          </m:sub>
                        </m:sSub>
                        <m:r>
                          <a:rPr lang="ar-AE" sz="1050" i="1">
                            <a:latin typeface="Cambria Math" panose="02040503050406030204" pitchFamily="18" charset="0"/>
                          </a:rPr>
                          <m:t>,</m:t>
                        </m:r>
                        <m:sSub>
                          <m:sSubPr>
                            <m:ctrlPr>
                              <a:rPr lang="ar-AE" sz="1050" i="1">
                                <a:latin typeface="Cambria Math" panose="02040503050406030204" pitchFamily="18" charset="0"/>
                              </a:rPr>
                            </m:ctrlPr>
                          </m:sSubPr>
                          <m:e>
                            <m:r>
                              <a:rPr lang="ar-AE" sz="1050" i="1">
                                <a:latin typeface="Cambria Math" panose="02040503050406030204" pitchFamily="18" charset="0"/>
                              </a:rPr>
                              <m:t>𝐶</m:t>
                            </m:r>
                          </m:e>
                          <m:sub>
                            <m:sSub>
                              <m:sSubPr>
                                <m:ctrlPr>
                                  <a:rPr lang="ar-AE" sz="1050" i="1">
                                    <a:latin typeface="Cambria Math" panose="02040503050406030204" pitchFamily="18" charset="0"/>
                                  </a:rPr>
                                </m:ctrlPr>
                              </m:sSubPr>
                              <m:e>
                                <m:r>
                                  <a:rPr lang="ar-AE" sz="1050" i="1">
                                    <a:latin typeface="Cambria Math" panose="02040503050406030204" pitchFamily="18" charset="0"/>
                                  </a:rPr>
                                  <m:t>𝑎</m:t>
                                </m:r>
                              </m:e>
                              <m:sub>
                                <m:r>
                                  <a:rPr lang="ar-AE" sz="1050" i="1">
                                    <a:latin typeface="Cambria Math" panose="02040503050406030204" pitchFamily="18" charset="0"/>
                                  </a:rPr>
                                  <m:t>𝑖</m:t>
                                </m:r>
                              </m:sub>
                            </m:sSub>
                            <m:r>
                              <a:rPr lang="ar-AE" sz="1050" i="1">
                                <a:latin typeface="Cambria Math" panose="02040503050406030204" pitchFamily="18" charset="0"/>
                              </a:rPr>
                              <m:t>.</m:t>
                            </m:r>
                            <m:r>
                              <a:rPr lang="ar-AE" sz="1050" i="1">
                                <a:latin typeface="Cambria Math" panose="02040503050406030204" pitchFamily="18" charset="0"/>
                              </a:rPr>
                              <m:t>𝑐𝑙𝑢𝑠𝑡𝑒𝑟</m:t>
                            </m:r>
                          </m:sub>
                        </m:sSub>
                        <m:r>
                          <a:rPr lang="ar-AE" sz="1050" i="1">
                            <a:latin typeface="Cambria Math" panose="02040503050406030204" pitchFamily="18" charset="0"/>
                          </a:rPr>
                          <m:t>)</m:t>
                        </m:r>
                      </m:e>
                    </m:nary>
                    <m:r>
                      <a:rPr lang="ar-AE" sz="1050" i="1">
                        <a:latin typeface="Cambria Math" panose="02040503050406030204" pitchFamily="18" charset="0"/>
                      </a:rPr>
                      <m:t>=</m:t>
                    </m:r>
                    <m:r>
                      <a:rPr lang="ar-AE" sz="1050" i="1">
                        <a:latin typeface="Cambria Math" panose="02040503050406030204" pitchFamily="18" charset="0"/>
                      </a:rPr>
                      <m:t>0</m:t>
                    </m:r>
                  </m:oMath>
                </a14:m>
                <a:r>
                  <a:rPr lang="ar-AE" sz="105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764121" y="1792866"/>
                <a:ext cx="9070921" cy="299654"/>
              </a:xfrm>
              <a:prstGeom prst="rect">
                <a:avLst/>
              </a:prstGeom>
              <a:blipFill rotWithShape="0">
                <a:blip r:embed="rId5"/>
                <a:stretch>
                  <a:fillRect t="-73469" b="-128571"/>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4120" y="2026563"/>
                <a:ext cx="9070921" cy="287984"/>
              </a:xfrm>
              <a:prstGeom prst="rect">
                <a:avLst/>
              </a:prstGeom>
              <a:noFill/>
              <a:ln>
                <a:noFill/>
              </a:ln>
            </p:spPr>
            <p:txBody>
              <a:bodyPr wrap="square" lIns="90000" tIns="45000" rIns="90000" bIns="45000" anchorCtr="0" compatLnSpc="0">
                <a:spAutoFit/>
              </a:bodyPr>
              <a:lstStyle/>
              <a:p>
                <a14:m>
                  <m:oMath xmlns:m="http://schemas.openxmlformats.org/officeDocument/2006/math">
                    <m:sSub>
                      <m:sSubPr>
                        <m:ctrlPr>
                          <a:rPr lang="ar-AE" sz="1050" i="1">
                            <a:latin typeface="Cambria Math" panose="02040503050406030204" pitchFamily="18" charset="0"/>
                          </a:rPr>
                        </m:ctrlPr>
                      </m:sSubPr>
                      <m:e>
                        <m:r>
                          <a:rPr lang="ar-AE" sz="1050" i="1">
                            <a:latin typeface="Cambria Math" panose="02040503050406030204" pitchFamily="18" charset="0"/>
                          </a:rPr>
                          <m:t>𝑤</m:t>
                        </m:r>
                        <m:r>
                          <a:rPr lang="ar-AE" sz="1050" i="1">
                            <a:latin typeface="Cambria Math" panose="02040503050406030204" pitchFamily="18" charset="0"/>
                          </a:rPr>
                          <m:t>h</m:t>
                        </m:r>
                        <m:r>
                          <a:rPr lang="ar-AE" sz="1050" i="1">
                            <a:latin typeface="Cambria Math" panose="02040503050406030204" pitchFamily="18" charset="0"/>
                          </a:rPr>
                          <m:t>𝑒𝑟𝑒</m:t>
                        </m:r>
                        <m:r>
                          <a:rPr lang="ar-AE" sz="1050" i="1">
                            <a:latin typeface="Cambria Math" panose="02040503050406030204" pitchFamily="18" charset="0"/>
                          </a:rPr>
                          <m:t> </m:t>
                        </m:r>
                        <m:r>
                          <a:rPr lang="ar-AE" sz="1050" i="1">
                            <a:latin typeface="Cambria Math" panose="02040503050406030204" pitchFamily="18" charset="0"/>
                          </a:rPr>
                          <m:t>𝐶</m:t>
                        </m:r>
                      </m:e>
                      <m:sub>
                        <m:sSub>
                          <m:sSubPr>
                            <m:ctrlPr>
                              <a:rPr lang="ar-AE" sz="1050" i="1">
                                <a:latin typeface="Cambria Math" panose="02040503050406030204" pitchFamily="18" charset="0"/>
                              </a:rPr>
                            </m:ctrlPr>
                          </m:sSubPr>
                          <m:e>
                            <m:r>
                              <a:rPr lang="ar-AE" sz="1050" i="1">
                                <a:latin typeface="Cambria Math" panose="02040503050406030204" pitchFamily="18" charset="0"/>
                              </a:rPr>
                              <m:t>𝑎</m:t>
                            </m:r>
                          </m:e>
                          <m:sub>
                            <m:r>
                              <a:rPr lang="ar-AE" sz="1050" i="1">
                                <a:latin typeface="Cambria Math" panose="02040503050406030204" pitchFamily="18" charset="0"/>
                              </a:rPr>
                              <m:t>𝑖</m:t>
                            </m:r>
                          </m:sub>
                        </m:sSub>
                        <m:r>
                          <a:rPr lang="ar-AE" sz="1050" i="1">
                            <a:latin typeface="Cambria Math" panose="02040503050406030204" pitchFamily="18" charset="0"/>
                          </a:rPr>
                          <m:t>.</m:t>
                        </m:r>
                        <m:r>
                          <a:rPr lang="ar-AE" sz="1050" i="1">
                            <a:latin typeface="Cambria Math" panose="02040503050406030204" pitchFamily="18" charset="0"/>
                          </a:rPr>
                          <m:t>𝑐𝑙𝑢𝑠𝑡𝑒𝑟</m:t>
                        </m:r>
                        <m:r>
                          <a:rPr lang="ar-AE" sz="1050" i="1">
                            <a:latin typeface="Cambria Math" panose="02040503050406030204" pitchFamily="18" charset="0"/>
                          </a:rPr>
                          <m:t> </m:t>
                        </m:r>
                      </m:sub>
                    </m:sSub>
                    <m:r>
                      <a:rPr lang="ar-AE" sz="1050" i="1">
                        <a:latin typeface="Cambria Math" panose="02040503050406030204" pitchFamily="18" charset="0"/>
                      </a:rPr>
                      <m:t>∈</m:t>
                    </m:r>
                    <m:d>
                      <m:dPr>
                        <m:begChr m:val="{"/>
                        <m:endChr m:val="}"/>
                        <m:ctrlPr>
                          <a:rPr lang="ar-AE" sz="1050" i="1">
                            <a:latin typeface="Cambria Math" panose="02040503050406030204" pitchFamily="18" charset="0"/>
                          </a:rPr>
                        </m:ctrlPr>
                      </m:dPr>
                      <m:e>
                        <m:sSub>
                          <m:sSubPr>
                            <m:ctrlPr>
                              <a:rPr lang="ar-AE" sz="1050" i="1">
                                <a:latin typeface="Cambria Math" panose="02040503050406030204" pitchFamily="18" charset="0"/>
                              </a:rPr>
                            </m:ctrlPr>
                          </m:sSubPr>
                          <m:e>
                            <m:r>
                              <a:rPr lang="ar-AE" sz="1050" i="1">
                                <a:latin typeface="Cambria Math" panose="02040503050406030204" pitchFamily="18" charset="0"/>
                              </a:rPr>
                              <m:t>𝐶</m:t>
                            </m:r>
                          </m:e>
                          <m:sub>
                            <m:r>
                              <a:rPr lang="ar-AE" sz="1050" i="1">
                                <a:latin typeface="Cambria Math" panose="02040503050406030204" pitchFamily="18" charset="0"/>
                              </a:rPr>
                              <m:t>1</m:t>
                            </m:r>
                          </m:sub>
                        </m:sSub>
                        <m:r>
                          <a:rPr lang="ar-AE" sz="1050" i="1">
                            <a:latin typeface="Cambria Math" panose="02040503050406030204" pitchFamily="18" charset="0"/>
                          </a:rPr>
                          <m:t>, . . . </m:t>
                        </m:r>
                        <m:sSub>
                          <m:sSubPr>
                            <m:ctrlPr>
                              <a:rPr lang="ar-AE" sz="1050" i="1">
                                <a:latin typeface="Cambria Math" panose="02040503050406030204" pitchFamily="18" charset="0"/>
                              </a:rPr>
                            </m:ctrlPr>
                          </m:sSubPr>
                          <m:e>
                            <m:r>
                              <a:rPr lang="ar-AE" sz="1050" i="1">
                                <a:latin typeface="Cambria Math" panose="02040503050406030204" pitchFamily="18" charset="0"/>
                              </a:rPr>
                              <m:t>𝐶</m:t>
                            </m:r>
                          </m:e>
                          <m:sub>
                            <m:r>
                              <a:rPr lang="ar-AE" sz="1050" i="1">
                                <a:latin typeface="Cambria Math" panose="02040503050406030204" pitchFamily="18" charset="0"/>
                              </a:rPr>
                              <m:t>𝑘</m:t>
                            </m:r>
                          </m:sub>
                        </m:sSub>
                      </m:e>
                    </m:d>
                    <m:r>
                      <a:rPr lang="ar-AE" sz="1050" i="1">
                        <a:latin typeface="Cambria Math" panose="02040503050406030204" pitchFamily="18" charset="0"/>
                      </a:rPr>
                      <m:t>, </m:t>
                    </m:r>
                    <m:r>
                      <a:rPr lang="ar-AE" sz="1050" i="1">
                        <a:latin typeface="Cambria Math" panose="02040503050406030204" pitchFamily="18" charset="0"/>
                      </a:rPr>
                      <m:t>𝑟</m:t>
                    </m:r>
                    <m:r>
                      <a:rPr lang="ar-AE" sz="1050" i="1">
                        <a:latin typeface="Cambria Math" panose="02040503050406030204" pitchFamily="18" charset="0"/>
                      </a:rPr>
                      <m:t>=</m:t>
                    </m:r>
                    <m:r>
                      <a:rPr lang="ar-AE" sz="1050" i="1">
                        <a:latin typeface="Cambria Math" panose="02040503050406030204" pitchFamily="18" charset="0"/>
                      </a:rPr>
                      <m:t>100</m:t>
                    </m:r>
                    <m:r>
                      <a:rPr lang="ar-AE" sz="1050" i="1">
                        <a:latin typeface="Cambria Math" panose="02040503050406030204" pitchFamily="18" charset="0"/>
                      </a:rPr>
                      <m:t> </m:t>
                    </m:r>
                    <m:r>
                      <a:rPr lang="ar-AE" sz="1050" i="1">
                        <a:latin typeface="Cambria Math" panose="02040503050406030204" pitchFamily="18" charset="0"/>
                      </a:rPr>
                      <m:t>𝑎𝑛𝑑</m:t>
                    </m:r>
                    <m:r>
                      <a:rPr lang="ar-AE" sz="1050" i="1">
                        <a:latin typeface="Cambria Math" panose="02040503050406030204" pitchFamily="18" charset="0"/>
                      </a:rPr>
                      <m:t> </m:t>
                    </m:r>
                    <m:r>
                      <a:rPr lang="ar-AE" sz="1050" i="1">
                        <a:latin typeface="Cambria Math" panose="02040503050406030204" pitchFamily="18" charset="0"/>
                      </a:rPr>
                      <m:t>𝑖𝑡</m:t>
                    </m:r>
                    <m:r>
                      <a:rPr lang="ar-AE" sz="1050" i="1">
                        <a:latin typeface="Cambria Math" panose="02040503050406030204" pitchFamily="18" charset="0"/>
                      </a:rPr>
                      <m:t> </m:t>
                    </m:r>
                    <m:r>
                      <a:rPr lang="ar-AE" sz="1050" i="1">
                        <a:latin typeface="Cambria Math" panose="02040503050406030204" pitchFamily="18" charset="0"/>
                      </a:rPr>
                      <m:t>𝑖𝑠</m:t>
                    </m:r>
                    <m:r>
                      <a:rPr lang="ar-AE" sz="1050" i="1">
                        <a:latin typeface="Cambria Math" panose="02040503050406030204" pitchFamily="18" charset="0"/>
                      </a:rPr>
                      <m:t> </m:t>
                    </m:r>
                    <m:r>
                      <a:rPr lang="ar-AE" sz="1050" i="1">
                        <a:latin typeface="Cambria Math" panose="02040503050406030204" pitchFamily="18" charset="0"/>
                      </a:rPr>
                      <m:t>𝑢𝑠𝑒𝑑</m:t>
                    </m:r>
                    <m:r>
                      <a:rPr lang="ar-AE" sz="1050" i="1">
                        <a:latin typeface="Cambria Math" panose="02040503050406030204" pitchFamily="18" charset="0"/>
                      </a:rPr>
                      <m:t> </m:t>
                    </m:r>
                    <m:r>
                      <a:rPr lang="ar-AE" sz="1050" i="1">
                        <a:latin typeface="Cambria Math" panose="02040503050406030204" pitchFamily="18" charset="0"/>
                      </a:rPr>
                      <m:t>𝑡𝑜</m:t>
                    </m:r>
                    <m:r>
                      <a:rPr lang="ar-AE" sz="1050" i="1">
                        <a:latin typeface="Cambria Math" panose="02040503050406030204" pitchFamily="18" charset="0"/>
                      </a:rPr>
                      <m:t> </m:t>
                    </m:r>
                    <m:r>
                      <a:rPr lang="ar-AE" sz="1050" i="1">
                        <a:latin typeface="Cambria Math" panose="02040503050406030204" pitchFamily="18" charset="0"/>
                      </a:rPr>
                      <m:t>𝑒𝑞𝑢𝑎𝑙𝑖𝑧𝑒</m:t>
                    </m:r>
                    <m:r>
                      <a:rPr lang="ar-AE" sz="1050" i="1">
                        <a:latin typeface="Cambria Math" panose="02040503050406030204" pitchFamily="18" charset="0"/>
                      </a:rPr>
                      <m:t> </m:t>
                    </m:r>
                    <m:r>
                      <a:rPr lang="ar-AE" sz="1050" i="1">
                        <a:latin typeface="Cambria Math" panose="02040503050406030204" pitchFamily="18" charset="0"/>
                      </a:rPr>
                      <m:t>𝑡</m:t>
                    </m:r>
                    <m:r>
                      <a:rPr lang="ar-AE" sz="1050" i="1">
                        <a:latin typeface="Cambria Math" panose="02040503050406030204" pitchFamily="18" charset="0"/>
                      </a:rPr>
                      <m:t>h</m:t>
                    </m:r>
                    <m:r>
                      <a:rPr lang="ar-AE" sz="1050" i="1">
                        <a:latin typeface="Cambria Math" panose="02040503050406030204" pitchFamily="18" charset="0"/>
                      </a:rPr>
                      <m:t>𝑒</m:t>
                    </m:r>
                    <m:r>
                      <a:rPr lang="ar-AE" sz="1050" i="1">
                        <a:latin typeface="Cambria Math" panose="02040503050406030204" pitchFamily="18" charset="0"/>
                      </a:rPr>
                      <m:t> </m:t>
                    </m:r>
                    <m:r>
                      <a:rPr lang="ar-AE" sz="1050" i="1">
                        <a:latin typeface="Cambria Math" panose="02040503050406030204" pitchFamily="18" charset="0"/>
                      </a:rPr>
                      <m:t>𝑠𝑐𝑎𝑙𝑒𝑠</m:t>
                    </m:r>
                  </m:oMath>
                </a14:m>
                <a:r>
                  <a:rPr lang="ar-AE" sz="1050" i="1" dirty="0"/>
                  <a:t> </a:t>
                </a:r>
                <a:endParaRPr lang="ar-AE" sz="1050" dirty="0"/>
              </a:p>
            </p:txBody>
          </p:sp>
        </mc:Choice>
        <mc:Fallback xmlns="">
          <p:sp>
            <p:nvSpPr>
              <p:cNvPr id="9" name="TextBox 8"/>
              <p:cNvSpPr txBox="1">
                <a:spLocks noRot="1" noChangeAspect="1" noMove="1" noResize="1" noEditPoints="1" noAdjustHandles="1" noChangeArrowheads="1" noChangeShapeType="1" noTextEdit="1"/>
              </p:cNvSpPr>
              <p:nvPr/>
            </p:nvSpPr>
            <p:spPr>
              <a:xfrm>
                <a:off x="764120" y="2026563"/>
                <a:ext cx="9070921" cy="287984"/>
              </a:xfrm>
              <a:prstGeom prst="rect">
                <a:avLst/>
              </a:prstGeom>
              <a:blipFill rotWithShape="0">
                <a:blip r:embed="rId6"/>
                <a:stretch>
                  <a:fillRect b="-4167"/>
                </a:stretch>
              </a:blipFill>
              <a:ln>
                <a:noFill/>
              </a:ln>
            </p:spPr>
            <p:txBody>
              <a:bodyPr/>
              <a:lstStyle/>
              <a:p>
                <a:r>
                  <a:rPr lang="">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64119" y="2299392"/>
                <a:ext cx="9070921" cy="255283"/>
              </a:xfrm>
              <a:prstGeom prst="rect">
                <a:avLst/>
              </a:prstGeom>
              <a:noFill/>
              <a:ln>
                <a:noFill/>
              </a:ln>
            </p:spPr>
            <p:txBody>
              <a:bodyPr wrap="square" lIns="90000" tIns="45000" rIns="90000" bIns="45000" anchorCtr="0" compatLnSpc="0">
                <a:spAutoFit/>
              </a:bodyPr>
              <a:lstStyle/>
              <a:p>
                <a14:m>
                  <m:oMath xmlns:m="http://schemas.openxmlformats.org/officeDocument/2006/math">
                    <m:r>
                      <a:rPr lang="en-US" sz="1050" i="1">
                        <a:latin typeface="Cambria Math" panose="02040503050406030204" pitchFamily="18" charset="0"/>
                      </a:rPr>
                      <m:t>𝑑𝑖𝑠𝑡</m:t>
                    </m:r>
                    <m:r>
                      <a:rPr lang="en-US" sz="1050" i="1">
                        <a:latin typeface="Cambria Math" panose="02040503050406030204" pitchFamily="18" charset="0"/>
                      </a:rPr>
                      <m:t>(</m:t>
                    </m:r>
                    <m:r>
                      <a:rPr lang="en-US" sz="1050" i="1">
                        <a:latin typeface="Cambria Math" panose="02040503050406030204" pitchFamily="18" charset="0"/>
                      </a:rPr>
                      <m:t>𝑎</m:t>
                    </m:r>
                    <m:r>
                      <a:rPr lang="en-US" sz="1050" i="1">
                        <a:latin typeface="Cambria Math" panose="02040503050406030204" pitchFamily="18" charset="0"/>
                      </a:rPr>
                      <m:t>,</m:t>
                    </m:r>
                    <m:r>
                      <a:rPr lang="en-US" sz="1050" i="1">
                        <a:latin typeface="Cambria Math" panose="02040503050406030204" pitchFamily="18" charset="0"/>
                      </a:rPr>
                      <m:t>𝐶</m:t>
                    </m:r>
                    <m:r>
                      <a:rPr lang="en-US" sz="1050" i="1">
                        <a:latin typeface="Cambria Math" panose="02040503050406030204" pitchFamily="18" charset="0"/>
                      </a:rPr>
                      <m:t>)</m:t>
                    </m:r>
                    <m:r>
                      <a:rPr lang="en-US" sz="1050">
                        <a:latin typeface="Cambria Math" panose="02040503050406030204" pitchFamily="18" charset="0"/>
                      </a:rPr>
                      <m:t>∈[</m:t>
                    </m:r>
                    <m:r>
                      <a:rPr lang="en-US" sz="1050">
                        <a:latin typeface="Cambria Math" panose="02040503050406030204" pitchFamily="18" charset="0"/>
                      </a:rPr>
                      <m:t>0</m:t>
                    </m:r>
                    <m:r>
                      <a:rPr lang="en-US" sz="1050">
                        <a:latin typeface="Cambria Math" panose="02040503050406030204" pitchFamily="18" charset="0"/>
                      </a:rPr>
                      <m:t>,</m:t>
                    </m:r>
                    <m:r>
                      <a:rPr lang="en-US" sz="1050">
                        <a:latin typeface="Cambria Math" panose="02040503050406030204" pitchFamily="18" charset="0"/>
                      </a:rPr>
                      <m:t>100</m:t>
                    </m:r>
                    <m:r>
                      <a:rPr lang="en-US" sz="1050">
                        <a:latin typeface="Cambria Math" panose="02040503050406030204" pitchFamily="18" charset="0"/>
                      </a:rPr>
                      <m:t>]</m:t>
                    </m:r>
                  </m:oMath>
                </a14:m>
                <a:r>
                  <a:rPr lang="en-US" sz="1050" dirty="0" smtClean="0"/>
                  <a:t>, </a:t>
                </a:r>
                <a14:m>
                  <m:oMath xmlns:m="http://schemas.openxmlformats.org/officeDocument/2006/math">
                    <m:r>
                      <a:rPr lang="en-US" sz="1050" i="1">
                        <a:latin typeface="Cambria Math" panose="02040503050406030204" pitchFamily="18" charset="0"/>
                      </a:rPr>
                      <m:t>𝑃𝑟𝑒𝑓𝐶𝑜𝑛𝑠𝑡𝑉𝑖𝑜𝑙</m:t>
                    </m:r>
                    <m:r>
                      <a:rPr lang="en-US" sz="1050" i="1">
                        <a:latin typeface="Cambria Math" panose="02040503050406030204" pitchFamily="18" charset="0"/>
                      </a:rPr>
                      <m:t>(</m:t>
                    </m:r>
                    <m:r>
                      <a:rPr lang="en-US" sz="1050" i="1">
                        <a:latin typeface="Cambria Math" panose="02040503050406030204" pitchFamily="18" charset="0"/>
                      </a:rPr>
                      <m:t>𝑎</m:t>
                    </m:r>
                    <m:r>
                      <a:rPr lang="en-US" sz="1050" i="1">
                        <a:latin typeface="Cambria Math" panose="02040503050406030204" pitchFamily="18" charset="0"/>
                      </a:rPr>
                      <m:t>,</m:t>
                    </m:r>
                    <m:r>
                      <a:rPr lang="en-US" sz="1050" i="1">
                        <a:latin typeface="Cambria Math" panose="02040503050406030204" pitchFamily="18" charset="0"/>
                      </a:rPr>
                      <m:t>𝐶</m:t>
                    </m:r>
                    <m:r>
                      <a:rPr lang="en-US" sz="1050" i="1">
                        <a:latin typeface="Cambria Math" panose="02040503050406030204" pitchFamily="18" charset="0"/>
                      </a:rPr>
                      <m:t>,</m:t>
                    </m:r>
                    <m:r>
                      <a:rPr lang="en-US" sz="1050" i="1">
                        <a:latin typeface="Cambria Math" panose="02040503050406030204" pitchFamily="18" charset="0"/>
                      </a:rPr>
                      <m:t>𝑃𝑟𝑒𝑓</m:t>
                    </m:r>
                    <m:r>
                      <a:rPr lang="en-US" sz="1050" i="1">
                        <a:latin typeface="Cambria Math" panose="02040503050406030204" pitchFamily="18" charset="0"/>
                      </a:rPr>
                      <m:t>)</m:t>
                    </m:r>
                    <m:r>
                      <a:rPr lang="en-US" sz="1050">
                        <a:latin typeface="Cambria Math" panose="02040503050406030204" pitchFamily="18" charset="0"/>
                      </a:rPr>
                      <m:t>∈[</m:t>
                    </m:r>
                    <m:r>
                      <a:rPr lang="en-US" sz="1050">
                        <a:latin typeface="Cambria Math" panose="02040503050406030204" pitchFamily="18" charset="0"/>
                      </a:rPr>
                      <m:t>0</m:t>
                    </m:r>
                    <m:r>
                      <a:rPr lang="en-US" sz="1050">
                        <a:latin typeface="Cambria Math" panose="02040503050406030204" pitchFamily="18" charset="0"/>
                      </a:rPr>
                      <m:t>,</m:t>
                    </m:r>
                    <m:r>
                      <a:rPr lang="en-US" sz="1050">
                        <a:latin typeface="Cambria Math" panose="02040503050406030204" pitchFamily="18" charset="0"/>
                      </a:rPr>
                      <m:t>1</m:t>
                    </m:r>
                    <m:r>
                      <a:rPr lang="en-US" sz="1050">
                        <a:latin typeface="Cambria Math" panose="02040503050406030204" pitchFamily="18" charset="0"/>
                      </a:rPr>
                      <m:t>]</m:t>
                    </m:r>
                  </m:oMath>
                </a14:m>
                <a:r>
                  <a:rPr lang="en-US" sz="1050" dirty="0" smtClean="0"/>
                  <a:t>, </a:t>
                </a:r>
                <a14:m>
                  <m:oMath xmlns:m="http://schemas.openxmlformats.org/officeDocument/2006/math">
                    <m:r>
                      <a:rPr lang="en-US" sz="1050" i="1">
                        <a:latin typeface="Cambria Math" panose="02040503050406030204" pitchFamily="18" charset="0"/>
                      </a:rPr>
                      <m:t>𝐶𝑜𝑢𝑟𝑠𝑒𝐶𝑜𝑛𝑠𝑡𝑉𝑖𝑜𝑙</m:t>
                    </m:r>
                    <m:r>
                      <a:rPr lang="en-US" sz="1050" i="1">
                        <a:latin typeface="Cambria Math" panose="02040503050406030204" pitchFamily="18" charset="0"/>
                      </a:rPr>
                      <m:t>(</m:t>
                    </m:r>
                    <m:r>
                      <a:rPr lang="en-US" sz="1050" i="1">
                        <a:latin typeface="Cambria Math" panose="02040503050406030204" pitchFamily="18" charset="0"/>
                      </a:rPr>
                      <m:t>𝑎</m:t>
                    </m:r>
                    <m:r>
                      <a:rPr lang="en-US" sz="1050" i="1">
                        <a:latin typeface="Cambria Math" panose="02040503050406030204" pitchFamily="18" charset="0"/>
                      </a:rPr>
                      <m:t>,</m:t>
                    </m:r>
                    <m:r>
                      <a:rPr lang="en-US" sz="1050" i="1">
                        <a:latin typeface="Cambria Math" panose="02040503050406030204" pitchFamily="18" charset="0"/>
                      </a:rPr>
                      <m:t>𝐶</m:t>
                    </m:r>
                    <m:r>
                      <a:rPr lang="en-US" sz="1050" i="1">
                        <a:latin typeface="Cambria Math" panose="02040503050406030204" pitchFamily="18" charset="0"/>
                      </a:rPr>
                      <m:t>)</m:t>
                    </m:r>
                    <m:r>
                      <a:rPr lang="en-US" sz="1050">
                        <a:latin typeface="Cambria Math" panose="02040503050406030204" pitchFamily="18" charset="0"/>
                      </a:rPr>
                      <m:t>∈[</m:t>
                    </m:r>
                    <m:r>
                      <a:rPr lang="en-US" sz="1050">
                        <a:latin typeface="Cambria Math" panose="02040503050406030204" pitchFamily="18" charset="0"/>
                      </a:rPr>
                      <m:t>0</m:t>
                    </m:r>
                    <m:r>
                      <a:rPr lang="en-US" sz="1050">
                        <a:latin typeface="Cambria Math" panose="02040503050406030204" pitchFamily="18" charset="0"/>
                      </a:rPr>
                      <m:t>,</m:t>
                    </m:r>
                    <m:r>
                      <a:rPr lang="en-US" sz="1050">
                        <a:latin typeface="Cambria Math" panose="02040503050406030204" pitchFamily="18" charset="0"/>
                      </a:rPr>
                      <m:t>2</m:t>
                    </m:r>
                    <m:r>
                      <a:rPr lang="en-US" sz="1050">
                        <a:latin typeface="Cambria Math" panose="02040503050406030204" pitchFamily="18" charset="0"/>
                      </a:rPr>
                      <m:t>]</m:t>
                    </m:r>
                  </m:oMath>
                </a14:m>
                <a:endParaRPr lang="en-US" sz="1050" dirty="0"/>
              </a:p>
            </p:txBody>
          </p:sp>
        </mc:Choice>
        <mc:Fallback xmlns="">
          <p:sp>
            <p:nvSpPr>
              <p:cNvPr id="10" name="TextBox 9"/>
              <p:cNvSpPr txBox="1">
                <a:spLocks noRot="1" noChangeAspect="1" noMove="1" noResize="1" noEditPoints="1" noAdjustHandles="1" noChangeArrowheads="1" noChangeShapeType="1" noTextEdit="1"/>
              </p:cNvSpPr>
              <p:nvPr/>
            </p:nvSpPr>
            <p:spPr>
              <a:xfrm>
                <a:off x="764119" y="2299392"/>
                <a:ext cx="9070921" cy="255283"/>
              </a:xfrm>
              <a:prstGeom prst="rect">
                <a:avLst/>
              </a:prstGeom>
              <a:blipFill rotWithShape="0">
                <a:blip r:embed="rId7"/>
                <a:stretch>
                  <a:fillRect b="-16667"/>
                </a:stretch>
              </a:blipFill>
              <a:ln>
                <a:noFill/>
              </a:ln>
            </p:spPr>
            <p:txBody>
              <a:bodyPr/>
              <a:lstStyle/>
              <a:p>
                <a:r>
                  <a:rPr lang="">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04716" y="3214805"/>
                <a:ext cx="4553667" cy="2405615"/>
              </a:xfrm>
              <a:prstGeom prst="rect">
                <a:avLst/>
              </a:prstGeom>
              <a:noFill/>
              <a:ln>
                <a:noFill/>
              </a:ln>
            </p:spPr>
            <p:txBody>
              <a:bodyPr wrap="square" lIns="90000" tIns="45000" rIns="90000" bIns="45000" anchorCtr="0" compatLnSpc="0">
                <a:spAutoFit/>
              </a:bodyPr>
              <a:lstStyle/>
              <a:p>
                <a14:m>
                  <m:oMath xmlns:m="http://schemas.openxmlformats.org/officeDocument/2006/math">
                    <m:r>
                      <a:rPr lang="en-US" sz="900" b="1" i="1" u="sng" smtClean="0">
                        <a:latin typeface="Cambria Math" panose="02040503050406030204" pitchFamily="18" charset="0"/>
                      </a:rPr>
                      <m:t>𝑷𝒓𝒆𝒇𝑪𝒐𝒏𝒔𝒕𝑽𝒊𝒐𝒍</m:t>
                    </m:r>
                    <m:r>
                      <a:rPr lang="en-US" sz="900" i="1" u="sng">
                        <a:latin typeface="Cambria Math" panose="02040503050406030204" pitchFamily="18" charset="0"/>
                      </a:rPr>
                      <m:t>(</m:t>
                    </m:r>
                    <m:r>
                      <a:rPr lang="en-US" sz="900" i="1" u="sng">
                        <a:latin typeface="Cambria Math" panose="02040503050406030204" pitchFamily="18" charset="0"/>
                      </a:rPr>
                      <m:t>𝑎𝑔𝑒𝑛𝑡</m:t>
                    </m:r>
                    <m:r>
                      <a:rPr lang="en-US" sz="900" i="1" u="sng">
                        <a:latin typeface="Cambria Math" panose="02040503050406030204" pitchFamily="18" charset="0"/>
                      </a:rPr>
                      <m:t> </m:t>
                    </m:r>
                    <m:r>
                      <a:rPr lang="en-US" sz="900" i="1" u="sng">
                        <a:latin typeface="Cambria Math" panose="02040503050406030204" pitchFamily="18" charset="0"/>
                      </a:rPr>
                      <m:t>𝑎</m:t>
                    </m:r>
                    <m:r>
                      <a:rPr lang="en-US" sz="900" i="1" u="sng">
                        <a:latin typeface="Cambria Math" panose="02040503050406030204" pitchFamily="18" charset="0"/>
                      </a:rPr>
                      <m:t>, </m:t>
                    </m:r>
                    <m:r>
                      <a:rPr lang="en-US" sz="900" i="1" u="sng">
                        <a:latin typeface="Cambria Math" panose="02040503050406030204" pitchFamily="18" charset="0"/>
                      </a:rPr>
                      <m:t>𝑐𝑙𝑢𝑠𝑡𝑒𝑟</m:t>
                    </m:r>
                    <m:r>
                      <a:rPr lang="en-US" sz="900" i="1" u="sng">
                        <a:latin typeface="Cambria Math" panose="02040503050406030204" pitchFamily="18" charset="0"/>
                      </a:rPr>
                      <m:t> </m:t>
                    </m:r>
                    <m:r>
                      <a:rPr lang="en-US" sz="900" i="1" u="sng">
                        <a:latin typeface="Cambria Math" panose="02040503050406030204" pitchFamily="18" charset="0"/>
                      </a:rPr>
                      <m:t>𝐶</m:t>
                    </m:r>
                    <m:r>
                      <a:rPr lang="en-US" sz="900" i="1" u="sng">
                        <a:latin typeface="Cambria Math" panose="02040503050406030204" pitchFamily="18" charset="0"/>
                      </a:rPr>
                      <m:t>, </m:t>
                    </m:r>
                    <m:r>
                      <a:rPr lang="en-US" sz="900" i="1" u="sng">
                        <a:latin typeface="Cambria Math" panose="02040503050406030204" pitchFamily="18" charset="0"/>
                      </a:rPr>
                      <m:t>𝑝𝑟𝑒𝑓𝑒𝑟𝑒𝑛𝑐𝑒𝑠</m:t>
                    </m:r>
                    <m:r>
                      <a:rPr lang="en-US" sz="900" i="1" u="sng">
                        <a:latin typeface="Cambria Math" panose="02040503050406030204" pitchFamily="18" charset="0"/>
                      </a:rPr>
                      <m:t> </m:t>
                    </m:r>
                    <m:r>
                      <a:rPr lang="en-US" sz="900" i="1" u="sng">
                        <a:latin typeface="Cambria Math" panose="02040503050406030204" pitchFamily="18" charset="0"/>
                      </a:rPr>
                      <m:t>𝑃𝑟𝑒𝑓</m:t>
                    </m:r>
                    <m:r>
                      <a:rPr lang="en-US" sz="900" i="1" u="sng">
                        <a:latin typeface="Cambria Math" panose="02040503050406030204" pitchFamily="18" charset="0"/>
                      </a:rPr>
                      <m:t>)</m:t>
                    </m:r>
                  </m:oMath>
                </a14:m>
                <a:r>
                  <a:rPr lang="en-US" sz="900" u="sng" dirty="0"/>
                  <a:t> </a:t>
                </a:r>
                <a:endParaRPr lang="en-US" sz="900" u="sng" dirty="0" smtClean="0"/>
              </a:p>
              <a:p>
                <a:pPr marL="228600" indent="-228600">
                  <a:buAutoNum type="arabicPeriod"/>
                </a:pPr>
                <a:r>
                  <a:rPr lang="en-US" sz="900" dirty="0" smtClean="0"/>
                  <a:t>Let </a:t>
                </a:r>
                <a14:m>
                  <m:oMath xmlns:m="http://schemas.openxmlformats.org/officeDocument/2006/math">
                    <m:r>
                      <a:rPr lang="en-US"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r>
                      <a:rPr lang="ar-AE" sz="900" i="1">
                        <a:latin typeface="Cambria Math" panose="02040503050406030204" pitchFamily="18" charset="0"/>
                      </a:rPr>
                      <m:t>:=</m:t>
                    </m:r>
                    <m:r>
                      <a:rPr lang="ar-AE" sz="900" i="1">
                        <a:latin typeface="Cambria Math" panose="02040503050406030204" pitchFamily="18" charset="0"/>
                      </a:rPr>
                      <m:t>0</m:t>
                    </m:r>
                    <m:r>
                      <a:rPr lang="ar-AE" sz="900" i="1">
                        <a:latin typeface="Cambria Math" panose="02040503050406030204" pitchFamily="18" charset="0"/>
                      </a:rPr>
                      <m:t>, </m:t>
                    </m:r>
                    <m:r>
                      <a:rPr lang="ar-AE" sz="900" i="1">
                        <a:latin typeface="Cambria Math" panose="02040503050406030204" pitchFamily="18" charset="0"/>
                      </a:rPr>
                      <m:t>𝑛𝐶𝑜𝑛𝑠𝑡</m:t>
                    </m:r>
                    <m:r>
                      <a:rPr lang="ar-AE" sz="900" i="1">
                        <a:latin typeface="Cambria Math" panose="02040503050406030204" pitchFamily="18" charset="0"/>
                      </a:rPr>
                      <m:t>≔</m:t>
                    </m:r>
                    <m:r>
                      <a:rPr lang="ar-AE" sz="900" i="1">
                        <a:latin typeface="Cambria Math" panose="02040503050406030204" pitchFamily="18" charset="0"/>
                      </a:rPr>
                      <m:t>0</m:t>
                    </m:r>
                    <m:r>
                      <a:rPr lang="ar-AE" sz="900" i="1">
                        <a:latin typeface="Cambria Math" panose="02040503050406030204" pitchFamily="18" charset="0"/>
                      </a:rPr>
                      <m:t>, </m:t>
                    </m:r>
                    <m:r>
                      <a:rPr lang="ar-AE" sz="900" i="1">
                        <a:latin typeface="Cambria Math" panose="02040503050406030204" pitchFamily="18" charset="0"/>
                      </a:rPr>
                      <m:t>𝑛𝑉𝑖𝑜𝑙</m:t>
                    </m:r>
                    <m:r>
                      <a:rPr lang="ar-AE" sz="900" i="1">
                        <a:latin typeface="Cambria Math" panose="02040503050406030204" pitchFamily="18" charset="0"/>
                      </a:rPr>
                      <m:t>≔</m:t>
                    </m:r>
                    <m:r>
                      <a:rPr lang="ar-AE" sz="900" i="1">
                        <a:latin typeface="Cambria Math" panose="02040503050406030204" pitchFamily="18" charset="0"/>
                      </a:rPr>
                      <m:t>0</m:t>
                    </m:r>
                  </m:oMath>
                </a14:m>
                <a:r>
                  <a:rPr lang="ar-AE" sz="900" dirty="0" smtClean="0"/>
                  <a:t>.</a:t>
                </a:r>
                <a:endParaRPr lang="en-US" sz="900" dirty="0"/>
              </a:p>
              <a:p>
                <a:pPr marL="228600" indent="-228600">
                  <a:buFontTx/>
                  <a:buAutoNum type="arabicPeriod"/>
                </a:pPr>
                <a:r>
                  <a:rPr lang="en-US" sz="900" dirty="0"/>
                  <a:t>For each </a:t>
                </a:r>
                <a14:m>
                  <m:oMath xmlns:m="http://schemas.openxmlformats.org/officeDocument/2006/math">
                    <m:r>
                      <a:rPr lang="en-US" sz="900" i="1">
                        <a:latin typeface="Cambria Math" panose="02040503050406030204" pitchFamily="18" charset="0"/>
                      </a:rPr>
                      <m:t>&lt;</m:t>
                    </m:r>
                    <m:r>
                      <a:rPr lang="en-US" sz="900" i="1">
                        <a:latin typeface="Cambria Math" panose="02040503050406030204" pitchFamily="18" charset="0"/>
                      </a:rPr>
                      <m:t>𝑎</m:t>
                    </m:r>
                    <m:r>
                      <a:rPr lang="en-US" sz="900" i="1">
                        <a:latin typeface="Cambria Math" panose="02040503050406030204" pitchFamily="18" charset="0"/>
                      </a:rPr>
                      <m:t>,</m:t>
                    </m:r>
                    <m:sSup>
                      <m:sSupPr>
                        <m:ctrlPr>
                          <a:rPr lang="ar-AE" sz="900" i="1">
                            <a:latin typeface="Cambria Math" panose="02040503050406030204" pitchFamily="18" charset="0"/>
                          </a:rPr>
                        </m:ctrlPr>
                      </m:sSupPr>
                      <m:e>
                        <m:r>
                          <a:rPr lang="ar-AE" sz="900" i="1">
                            <a:latin typeface="Cambria Math" panose="02040503050406030204" pitchFamily="18" charset="0"/>
                          </a:rPr>
                          <m:t>𝑎</m:t>
                        </m:r>
                      </m:e>
                      <m:sup>
                        <m:r>
                          <a:rPr lang="ar-AE" sz="900" i="1">
                            <a:latin typeface="Cambria Math" panose="02040503050406030204" pitchFamily="18" charset="0"/>
                          </a:rPr>
                          <m:t>′</m:t>
                        </m:r>
                      </m:sup>
                    </m:sSup>
                    <m:r>
                      <a:rPr lang="ar-AE" sz="900" i="1">
                        <a:latin typeface="Cambria Math" panose="02040503050406030204" pitchFamily="18" charset="0"/>
                      </a:rPr>
                      <m:t>,</m:t>
                    </m:r>
                    <m:r>
                      <a:rPr lang="ar-AE" sz="900" i="1">
                        <a:latin typeface="Cambria Math" panose="02040503050406030204" pitchFamily="18" charset="0"/>
                      </a:rPr>
                      <m:t>𝑠</m:t>
                    </m:r>
                    <m:r>
                      <a:rPr lang="ar-AE" sz="900" i="1">
                        <a:latin typeface="Cambria Math" panose="02040503050406030204" pitchFamily="18" charset="0"/>
                      </a:rPr>
                      <m:t>&gt; ∈</m:t>
                    </m:r>
                    <m:r>
                      <a:rPr lang="ar-AE" sz="900" i="1">
                        <a:latin typeface="Cambria Math" panose="02040503050406030204" pitchFamily="18" charset="0"/>
                      </a:rPr>
                      <m:t>𝑃𝑟𝑒𝑓</m:t>
                    </m:r>
                  </m:oMath>
                </a14:m>
                <a:r>
                  <a:rPr lang="ar-AE" sz="900" dirty="0" smtClean="0"/>
                  <a:t>:</a:t>
                </a:r>
                <a:endParaRPr lang="ar-AE" sz="900" dirty="0"/>
              </a:p>
              <a:p>
                <a:pPr lvl="1"/>
                <a:r>
                  <a:rPr lang="en-US" sz="900" b="1" dirty="0"/>
                  <a:t>If</a:t>
                </a:r>
                <a:r>
                  <a:rPr lang="en-US" sz="900" dirty="0"/>
                  <a:t> </a:t>
                </a:r>
                <a14:m>
                  <m:oMath xmlns:m="http://schemas.openxmlformats.org/officeDocument/2006/math">
                    <m:d>
                      <m:dPr>
                        <m:begChr m:val="|"/>
                        <m:endChr m:val="|"/>
                        <m:ctrlPr>
                          <a:rPr lang="ar-AE" sz="900" i="1">
                            <a:latin typeface="Cambria Math" panose="02040503050406030204" pitchFamily="18" charset="0"/>
                          </a:rPr>
                        </m:ctrlPr>
                      </m:dPr>
                      <m:e>
                        <m:r>
                          <a:rPr lang="ar-AE" sz="900" i="1">
                            <a:latin typeface="Cambria Math" panose="02040503050406030204" pitchFamily="18" charset="0"/>
                          </a:rPr>
                          <m:t>𝑠</m:t>
                        </m:r>
                      </m:e>
                    </m:d>
                    <m:r>
                      <a:rPr lang="ar-AE" sz="900" i="1">
                        <a:latin typeface="Cambria Math" panose="02040503050406030204" pitchFamily="18" charset="0"/>
                      </a:rPr>
                      <m:t>&gt;</m:t>
                    </m:r>
                    <m:r>
                      <a:rPr lang="ar-AE"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r>
                      <a:rPr lang="ar-AE" sz="900" i="1">
                        <a:latin typeface="Cambria Math" panose="02040503050406030204" pitchFamily="18" charset="0"/>
                      </a:rPr>
                      <m:t>,</m:t>
                    </m:r>
                  </m:oMath>
                </a14:m>
                <a:endParaRPr lang="ar-AE" sz="900" dirty="0"/>
              </a:p>
              <a:p>
                <a:pPr lvl="1"/>
                <a:r>
                  <a:rPr lang="en-US" sz="900" dirty="0"/>
                  <a:t>	</a:t>
                </a:r>
                <a:r>
                  <a:rPr lang="en-US" sz="900" b="1" dirty="0"/>
                  <a:t>If</a:t>
                </a:r>
                <a:r>
                  <a:rPr lang="en-US" sz="900" dirty="0"/>
                  <a:t> </a:t>
                </a:r>
                <a14:m>
                  <m:oMath xmlns:m="http://schemas.openxmlformats.org/officeDocument/2006/math">
                    <m:r>
                      <a:rPr lang="en-US" sz="900" i="1">
                        <a:latin typeface="Cambria Math" panose="02040503050406030204" pitchFamily="18" charset="0"/>
                      </a:rPr>
                      <m:t>𝑠</m:t>
                    </m:r>
                    <m:r>
                      <a:rPr lang="en-US" sz="900" i="1">
                        <a:latin typeface="Cambria Math" panose="02040503050406030204" pitchFamily="18" charset="0"/>
                      </a:rPr>
                      <m:t>&gt;</m:t>
                    </m:r>
                    <m:r>
                      <a:rPr lang="en-US" sz="900" i="1">
                        <a:latin typeface="Cambria Math" panose="02040503050406030204" pitchFamily="18" charset="0"/>
                      </a:rPr>
                      <m:t>0</m:t>
                    </m:r>
                  </m:oMath>
                </a14:m>
                <a:r>
                  <a:rPr lang="en-US" sz="900" dirty="0"/>
                  <a:t> and </a:t>
                </a:r>
                <a14:m>
                  <m:oMath xmlns:m="http://schemas.openxmlformats.org/officeDocument/2006/math">
                    <m:r>
                      <a:rPr lang="en-US" sz="900" i="1">
                        <a:latin typeface="Cambria Math" panose="02040503050406030204" pitchFamily="18" charset="0"/>
                      </a:rPr>
                      <m:t>𝑎</m:t>
                    </m:r>
                    <m:r>
                      <a:rPr lang="en-US" sz="900" i="1">
                        <a:latin typeface="Cambria Math" panose="02040503050406030204" pitchFamily="18" charset="0"/>
                      </a:rPr>
                      <m:t>′</m:t>
                    </m:r>
                    <m:r>
                      <a:rPr lang="en-US" sz="900" b="1">
                        <a:latin typeface="Cambria Math" panose="02040503050406030204" pitchFamily="18" charset="0"/>
                      </a:rPr>
                      <m:t>∉</m:t>
                    </m:r>
                    <m:r>
                      <a:rPr lang="en-US" sz="900" i="1">
                        <a:latin typeface="Cambria Math" panose="02040503050406030204" pitchFamily="18" charset="0"/>
                      </a:rPr>
                      <m:t>𝐶</m:t>
                    </m:r>
                  </m:oMath>
                </a14:m>
                <a:r>
                  <a:rPr lang="en-US" sz="900" dirty="0"/>
                  <a:t>, then </a:t>
                </a:r>
                <a14:m>
                  <m:oMath xmlns:m="http://schemas.openxmlformats.org/officeDocument/2006/math">
                    <m:r>
                      <a:rPr lang="en-US"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r>
                          <a:rPr lang="ar-AE" sz="900" i="1">
                            <a:latin typeface="Cambria Math" panose="02040503050406030204" pitchFamily="18" charset="0"/>
                          </a:rPr>
                          <m:t> </m:t>
                        </m:r>
                      </m:sub>
                    </m:sSub>
                    <m:r>
                      <a:rPr lang="ar-AE" sz="900" i="1">
                        <a:latin typeface="Cambria Math" panose="02040503050406030204" pitchFamily="18" charset="0"/>
                      </a:rPr>
                      <m:t>≔</m:t>
                    </m:r>
                    <m:d>
                      <m:dPr>
                        <m:begChr m:val="|"/>
                        <m:endChr m:val="|"/>
                        <m:ctrlPr>
                          <a:rPr lang="ar-AE" sz="900" i="1">
                            <a:latin typeface="Cambria Math" panose="02040503050406030204" pitchFamily="18" charset="0"/>
                          </a:rPr>
                        </m:ctrlPr>
                      </m:dPr>
                      <m:e>
                        <m:r>
                          <a:rPr lang="ar-AE" sz="900" i="1">
                            <a:latin typeface="Cambria Math" panose="02040503050406030204" pitchFamily="18" charset="0"/>
                          </a:rPr>
                          <m:t>𝑠</m:t>
                        </m:r>
                      </m:e>
                    </m:d>
                  </m:oMath>
                </a14:m>
                <a:r>
                  <a:rPr lang="ar-AE" sz="900" dirty="0"/>
                  <a:t> </a:t>
                </a:r>
                <a:r>
                  <a:rPr lang="en-US" sz="900" dirty="0"/>
                  <a:t>and </a:t>
                </a:r>
                <a14:m>
                  <m:oMath xmlns:m="http://schemas.openxmlformats.org/officeDocument/2006/math">
                    <m:r>
                      <a:rPr lang="en-US" sz="900" i="1">
                        <a:latin typeface="Cambria Math" panose="02040503050406030204" pitchFamily="18" charset="0"/>
                      </a:rPr>
                      <m:t>𝑛𝐶𝑜𝑛𝑠𝑡</m:t>
                    </m:r>
                    <m:r>
                      <a:rPr lang="en-US" sz="900" i="1">
                        <a:latin typeface="Cambria Math" panose="02040503050406030204" pitchFamily="18" charset="0"/>
                      </a:rPr>
                      <m:t>≔</m:t>
                    </m:r>
                    <m:r>
                      <a:rPr lang="en-US" sz="900" i="1">
                        <a:latin typeface="Cambria Math" panose="02040503050406030204" pitchFamily="18" charset="0"/>
                      </a:rPr>
                      <m:t>𝑛𝑉𝑖𝑜𝑙</m:t>
                    </m:r>
                    <m:r>
                      <a:rPr lang="en-US" sz="900" i="1">
                        <a:latin typeface="Cambria Math" panose="02040503050406030204" pitchFamily="18" charset="0"/>
                      </a:rPr>
                      <m:t>≔</m:t>
                    </m:r>
                    <m:r>
                      <a:rPr lang="en-US" sz="900" i="1">
                        <a:latin typeface="Cambria Math" panose="02040503050406030204" pitchFamily="18" charset="0"/>
                      </a:rPr>
                      <m:t>1</m:t>
                    </m:r>
                  </m:oMath>
                </a14:m>
                <a:r>
                  <a:rPr lang="en-US" sz="900" dirty="0"/>
                  <a:t>.</a:t>
                </a:r>
              </a:p>
              <a:p>
                <a:pPr lvl="1"/>
                <a:r>
                  <a:rPr lang="en-US" sz="900" dirty="0"/>
                  <a:t>	</a:t>
                </a:r>
                <a:r>
                  <a:rPr lang="en-US" sz="900" b="1" dirty="0"/>
                  <a:t>Else</a:t>
                </a:r>
                <a:r>
                  <a:rPr lang="en-US" sz="900" dirty="0"/>
                  <a:t> </a:t>
                </a:r>
                <a:r>
                  <a:rPr lang="en-US" sz="900" b="1" dirty="0"/>
                  <a:t>if</a:t>
                </a:r>
                <a:r>
                  <a:rPr lang="en-US" sz="900" dirty="0"/>
                  <a:t> </a:t>
                </a:r>
                <a14:m>
                  <m:oMath xmlns:m="http://schemas.openxmlformats.org/officeDocument/2006/math">
                    <m:r>
                      <a:rPr lang="en-US" sz="900" i="1">
                        <a:latin typeface="Cambria Math" panose="02040503050406030204" pitchFamily="18" charset="0"/>
                      </a:rPr>
                      <m:t>𝑠</m:t>
                    </m:r>
                    <m:r>
                      <a:rPr lang="en-US" sz="900" i="1">
                        <a:latin typeface="Cambria Math" panose="02040503050406030204" pitchFamily="18" charset="0"/>
                      </a:rPr>
                      <m:t>&lt;</m:t>
                    </m:r>
                    <m:r>
                      <a:rPr lang="en-US" sz="900" i="1">
                        <a:latin typeface="Cambria Math" panose="02040503050406030204" pitchFamily="18" charset="0"/>
                      </a:rPr>
                      <m:t>0</m:t>
                    </m:r>
                  </m:oMath>
                </a14:m>
                <a:r>
                  <a:rPr lang="en-US" sz="900" dirty="0"/>
                  <a:t> and </a:t>
                </a:r>
                <a14:m>
                  <m:oMath xmlns:m="http://schemas.openxmlformats.org/officeDocument/2006/math">
                    <m:r>
                      <a:rPr lang="en-US" sz="900" i="1">
                        <a:latin typeface="Cambria Math" panose="02040503050406030204" pitchFamily="18" charset="0"/>
                      </a:rPr>
                      <m:t>𝑎</m:t>
                    </m:r>
                    <m:r>
                      <a:rPr lang="en-US" sz="900" i="1">
                        <a:latin typeface="Cambria Math" panose="02040503050406030204" pitchFamily="18" charset="0"/>
                      </a:rPr>
                      <m:t>′</m:t>
                    </m:r>
                    <m:r>
                      <a:rPr lang="en-US" sz="900" i="1">
                        <a:latin typeface="Cambria Math" panose="02040503050406030204" pitchFamily="18" charset="0"/>
                      </a:rPr>
                      <m:t>∈</m:t>
                    </m:r>
                    <m:r>
                      <a:rPr lang="en-US" sz="900" i="1">
                        <a:latin typeface="Cambria Math" panose="02040503050406030204" pitchFamily="18" charset="0"/>
                      </a:rPr>
                      <m:t>𝐶</m:t>
                    </m:r>
                  </m:oMath>
                </a14:m>
                <a:r>
                  <a:rPr lang="en-US" sz="900" dirty="0"/>
                  <a:t>, then </a:t>
                </a:r>
                <a14:m>
                  <m:oMath xmlns:m="http://schemas.openxmlformats.org/officeDocument/2006/math">
                    <m:r>
                      <a:rPr lang="en-US"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r>
                      <a:rPr lang="ar-AE" sz="900" i="1">
                        <a:latin typeface="Cambria Math" panose="02040503050406030204" pitchFamily="18" charset="0"/>
                      </a:rPr>
                      <m:t>≔|</m:t>
                    </m:r>
                    <m:r>
                      <a:rPr lang="ar-AE" sz="900" i="1">
                        <a:latin typeface="Cambria Math" panose="02040503050406030204" pitchFamily="18" charset="0"/>
                      </a:rPr>
                      <m:t>𝑠</m:t>
                    </m:r>
                    <m:r>
                      <a:rPr lang="ar-AE" sz="900" i="1">
                        <a:latin typeface="Cambria Math" panose="02040503050406030204" pitchFamily="18" charset="0"/>
                      </a:rPr>
                      <m:t>|</m:t>
                    </m:r>
                  </m:oMath>
                </a14:m>
                <a:r>
                  <a:rPr lang="ar-AE" sz="900" dirty="0"/>
                  <a:t> </a:t>
                </a:r>
                <a:r>
                  <a:rPr lang="en-US" sz="900" dirty="0"/>
                  <a:t>and </a:t>
                </a:r>
                <a14:m>
                  <m:oMath xmlns:m="http://schemas.openxmlformats.org/officeDocument/2006/math">
                    <m:r>
                      <a:rPr lang="en-US" sz="900" i="1">
                        <a:latin typeface="Cambria Math" panose="02040503050406030204" pitchFamily="18" charset="0"/>
                      </a:rPr>
                      <m:t>𝑛𝐶𝑜𝑛𝑠𝑡</m:t>
                    </m:r>
                    <m:r>
                      <a:rPr lang="en-US" sz="900" i="1">
                        <a:latin typeface="Cambria Math" panose="02040503050406030204" pitchFamily="18" charset="0"/>
                      </a:rPr>
                      <m:t>≔</m:t>
                    </m:r>
                    <m:r>
                      <a:rPr lang="en-US" sz="900" i="1">
                        <a:latin typeface="Cambria Math" panose="02040503050406030204" pitchFamily="18" charset="0"/>
                      </a:rPr>
                      <m:t>𝑛𝑉𝑖𝑜𝑙</m:t>
                    </m:r>
                    <m:r>
                      <a:rPr lang="en-US" sz="900" i="1">
                        <a:latin typeface="Cambria Math" panose="02040503050406030204" pitchFamily="18" charset="0"/>
                      </a:rPr>
                      <m:t>≔</m:t>
                    </m:r>
                    <m:r>
                      <a:rPr lang="en-US" sz="900" i="1">
                        <a:latin typeface="Cambria Math" panose="02040503050406030204" pitchFamily="18" charset="0"/>
                      </a:rPr>
                      <m:t>1</m:t>
                    </m:r>
                  </m:oMath>
                </a14:m>
                <a:r>
                  <a:rPr lang="en-US" sz="900" dirty="0"/>
                  <a:t>.</a:t>
                </a:r>
              </a:p>
              <a:p>
                <a:pPr lvl="1"/>
                <a:r>
                  <a:rPr lang="en-US" sz="900" b="1" dirty="0"/>
                  <a:t>Else</a:t>
                </a:r>
                <a:r>
                  <a:rPr lang="en-US" sz="900" dirty="0"/>
                  <a:t> </a:t>
                </a:r>
                <a:r>
                  <a:rPr lang="en-US" sz="900" b="1" dirty="0"/>
                  <a:t>if</a:t>
                </a:r>
                <a:r>
                  <a:rPr lang="en-US" sz="900" dirty="0"/>
                  <a:t> </a:t>
                </a:r>
                <a14:m>
                  <m:oMath xmlns:m="http://schemas.openxmlformats.org/officeDocument/2006/math">
                    <m:d>
                      <m:dPr>
                        <m:begChr m:val="|"/>
                        <m:endChr m:val="|"/>
                        <m:ctrlPr>
                          <a:rPr lang="ar-AE" sz="900" i="1">
                            <a:latin typeface="Cambria Math" panose="02040503050406030204" pitchFamily="18" charset="0"/>
                          </a:rPr>
                        </m:ctrlPr>
                      </m:dPr>
                      <m:e>
                        <m:r>
                          <a:rPr lang="ar-AE" sz="900" i="1">
                            <a:latin typeface="Cambria Math" panose="02040503050406030204" pitchFamily="18" charset="0"/>
                          </a:rPr>
                          <m:t>𝑠</m:t>
                        </m:r>
                      </m:e>
                    </m:d>
                    <m:r>
                      <a:rPr lang="ar-AE" sz="900" i="1">
                        <a:latin typeface="Cambria Math" panose="02040503050406030204" pitchFamily="18" charset="0"/>
                      </a:rPr>
                      <m:t>:=</m:t>
                    </m:r>
                    <m:r>
                      <a:rPr lang="ar-AE"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oMath>
                </a14:m>
                <a:r>
                  <a:rPr lang="ar-AE" sz="900" dirty="0"/>
                  <a:t>,</a:t>
                </a:r>
              </a:p>
              <a:p>
                <a:pPr lvl="1"/>
                <a:r>
                  <a:rPr lang="en-US" sz="900" dirty="0"/>
                  <a:t>	Increment </a:t>
                </a:r>
                <a14:m>
                  <m:oMath xmlns:m="http://schemas.openxmlformats.org/officeDocument/2006/math">
                    <m:r>
                      <a:rPr lang="en-US"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oMath>
                </a14:m>
                <a:r>
                  <a:rPr lang="ar-AE" sz="900" dirty="0"/>
                  <a:t> </a:t>
                </a:r>
                <a:r>
                  <a:rPr lang="en-US" sz="900" dirty="0"/>
                  <a:t>by 1.</a:t>
                </a:r>
              </a:p>
              <a:p>
                <a:pPr lvl="1"/>
                <a:r>
                  <a:rPr lang="en-US" sz="900" dirty="0"/>
                  <a:t>	</a:t>
                </a:r>
                <a:r>
                  <a:rPr lang="en-US" sz="900" b="1" dirty="0"/>
                  <a:t>If</a:t>
                </a:r>
                <a:r>
                  <a:rPr lang="en-US" sz="900" dirty="0"/>
                  <a:t> </a:t>
                </a:r>
                <a14:m>
                  <m:oMath xmlns:m="http://schemas.openxmlformats.org/officeDocument/2006/math">
                    <m:r>
                      <a:rPr lang="en-US" sz="900" i="1">
                        <a:latin typeface="Cambria Math" panose="02040503050406030204" pitchFamily="18" charset="0"/>
                      </a:rPr>
                      <m:t>𝑠</m:t>
                    </m:r>
                    <m:r>
                      <a:rPr lang="en-US" sz="900" i="1">
                        <a:latin typeface="Cambria Math" panose="02040503050406030204" pitchFamily="18" charset="0"/>
                      </a:rPr>
                      <m:t>&gt;</m:t>
                    </m:r>
                    <m:r>
                      <a:rPr lang="en-US" sz="900" i="1">
                        <a:latin typeface="Cambria Math" panose="02040503050406030204" pitchFamily="18" charset="0"/>
                      </a:rPr>
                      <m:t>0</m:t>
                    </m:r>
                  </m:oMath>
                </a14:m>
                <a:r>
                  <a:rPr lang="en-US" sz="900" dirty="0"/>
                  <a:t> and </a:t>
                </a:r>
                <a14:m>
                  <m:oMath xmlns:m="http://schemas.openxmlformats.org/officeDocument/2006/math">
                    <m:sSup>
                      <m:sSupPr>
                        <m:ctrlPr>
                          <a:rPr lang="ar-AE" sz="900" i="1">
                            <a:latin typeface="Cambria Math" panose="02040503050406030204" pitchFamily="18" charset="0"/>
                          </a:rPr>
                        </m:ctrlPr>
                      </m:sSupPr>
                      <m:e>
                        <m:r>
                          <a:rPr lang="ar-AE" sz="900" i="1">
                            <a:latin typeface="Cambria Math" panose="02040503050406030204" pitchFamily="18" charset="0"/>
                          </a:rPr>
                          <m:t>𝑎</m:t>
                        </m:r>
                      </m:e>
                      <m:sup>
                        <m:r>
                          <a:rPr lang="ar-AE" sz="900" i="1">
                            <a:latin typeface="Cambria Math" panose="02040503050406030204" pitchFamily="18" charset="0"/>
                          </a:rPr>
                          <m:t>′</m:t>
                        </m:r>
                      </m:sup>
                    </m:sSup>
                    <m:r>
                      <a:rPr lang="ar-AE" sz="900" i="1">
                        <a:latin typeface="Cambria Math" panose="02040503050406030204" pitchFamily="18" charset="0"/>
                      </a:rPr>
                      <m:t>∉</m:t>
                    </m:r>
                    <m:r>
                      <a:rPr lang="ar-AE" sz="900" i="1">
                        <a:latin typeface="Cambria Math" panose="02040503050406030204" pitchFamily="18" charset="0"/>
                      </a:rPr>
                      <m:t>𝐶</m:t>
                    </m:r>
                  </m:oMath>
                </a14:m>
                <a:r>
                  <a:rPr lang="ar-AE" sz="900" dirty="0"/>
                  <a:t>, </a:t>
                </a:r>
                <a:r>
                  <a:rPr lang="en-US" sz="900" dirty="0"/>
                  <a:t>then increment </a:t>
                </a:r>
                <a14:m>
                  <m:oMath xmlns:m="http://schemas.openxmlformats.org/officeDocument/2006/math">
                    <m:r>
                      <a:rPr lang="en-US" sz="900" i="1">
                        <a:latin typeface="Cambria Math" panose="02040503050406030204" pitchFamily="18" charset="0"/>
                      </a:rPr>
                      <m:t>𝑛𝑉𝑖𝑜𝑙</m:t>
                    </m:r>
                  </m:oMath>
                </a14:m>
                <a:r>
                  <a:rPr lang="en-US" sz="900" dirty="0"/>
                  <a:t> by 1.</a:t>
                </a:r>
              </a:p>
              <a:p>
                <a:pPr lvl="1"/>
                <a:r>
                  <a:rPr lang="en-US" sz="900" dirty="0"/>
                  <a:t>	</a:t>
                </a:r>
                <a:r>
                  <a:rPr lang="en-US" sz="900" b="1" dirty="0"/>
                  <a:t>Else</a:t>
                </a:r>
                <a:r>
                  <a:rPr lang="en-US" sz="900" dirty="0"/>
                  <a:t> </a:t>
                </a:r>
                <a:r>
                  <a:rPr lang="en-US" sz="900" b="1" dirty="0"/>
                  <a:t>if</a:t>
                </a:r>
                <a:r>
                  <a:rPr lang="en-US" sz="900" dirty="0"/>
                  <a:t> </a:t>
                </a:r>
                <a14:m>
                  <m:oMath xmlns:m="http://schemas.openxmlformats.org/officeDocument/2006/math">
                    <m:r>
                      <a:rPr lang="en-US" sz="900" i="1">
                        <a:latin typeface="Cambria Math" panose="02040503050406030204" pitchFamily="18" charset="0"/>
                      </a:rPr>
                      <m:t>𝑠</m:t>
                    </m:r>
                    <m:r>
                      <a:rPr lang="en-US" sz="900" i="1">
                        <a:latin typeface="Cambria Math" panose="02040503050406030204" pitchFamily="18" charset="0"/>
                      </a:rPr>
                      <m:t>&lt;</m:t>
                    </m:r>
                    <m:r>
                      <a:rPr lang="en-US" sz="900" i="1">
                        <a:latin typeface="Cambria Math" panose="02040503050406030204" pitchFamily="18" charset="0"/>
                      </a:rPr>
                      <m:t>0</m:t>
                    </m:r>
                  </m:oMath>
                </a14:m>
                <a:r>
                  <a:rPr lang="en-US" sz="900" dirty="0"/>
                  <a:t> and </a:t>
                </a:r>
                <a14:m>
                  <m:oMath xmlns:m="http://schemas.openxmlformats.org/officeDocument/2006/math">
                    <m:r>
                      <a:rPr lang="en-US" sz="900" i="1">
                        <a:latin typeface="Cambria Math" panose="02040503050406030204" pitchFamily="18" charset="0"/>
                      </a:rPr>
                      <m:t>𝑎</m:t>
                    </m:r>
                    <m:r>
                      <a:rPr lang="en-US" sz="900" i="1">
                        <a:latin typeface="Cambria Math" panose="02040503050406030204" pitchFamily="18" charset="0"/>
                      </a:rPr>
                      <m:t>′</m:t>
                    </m:r>
                    <m:r>
                      <a:rPr lang="en-US" sz="900" i="1">
                        <a:latin typeface="Cambria Math" panose="02040503050406030204" pitchFamily="18" charset="0"/>
                      </a:rPr>
                      <m:t>∈</m:t>
                    </m:r>
                    <m:r>
                      <a:rPr lang="en-US" sz="900" i="1">
                        <a:latin typeface="Cambria Math" panose="02040503050406030204" pitchFamily="18" charset="0"/>
                      </a:rPr>
                      <m:t>𝐶</m:t>
                    </m:r>
                  </m:oMath>
                </a14:m>
                <a:r>
                  <a:rPr lang="en-US" sz="900" dirty="0"/>
                  <a:t>, then increment </a:t>
                </a:r>
                <a14:m>
                  <m:oMath xmlns:m="http://schemas.openxmlformats.org/officeDocument/2006/math">
                    <m:r>
                      <a:rPr lang="en-US" sz="900" i="1">
                        <a:latin typeface="Cambria Math" panose="02040503050406030204" pitchFamily="18" charset="0"/>
                      </a:rPr>
                      <m:t>𝑛𝑉𝑖𝑜𝑙</m:t>
                    </m:r>
                  </m:oMath>
                </a14:m>
                <a:r>
                  <a:rPr lang="en-US" sz="900" dirty="0"/>
                  <a:t> by 1. </a:t>
                </a:r>
              </a:p>
              <a:p>
                <a:pPr lvl="1"/>
                <a:endParaRPr lang="en-US" sz="900" dirty="0" smtClean="0"/>
              </a:p>
              <a:p>
                <a:pPr marL="228600" indent="-228600">
                  <a:buFontTx/>
                  <a:buAutoNum type="arabicPeriod"/>
                </a:pPr>
                <a:r>
                  <a:rPr lang="en-US" sz="900" dirty="0"/>
                  <a:t>Return </a:t>
                </a:r>
                <a14:m>
                  <m:oMath xmlns:m="http://schemas.openxmlformats.org/officeDocument/2006/math">
                    <m:r>
                      <a:rPr lang="en-US" sz="900" i="1">
                        <a:latin typeface="Cambria Math" panose="02040503050406030204" pitchFamily="18" charset="0"/>
                      </a:rPr>
                      <m:t>𝐶</m:t>
                    </m:r>
                    <m:sSub>
                      <m:sSubPr>
                        <m:ctrlPr>
                          <a:rPr lang="ar-AE" sz="900" i="1">
                            <a:latin typeface="Cambria Math" panose="02040503050406030204" pitchFamily="18" charset="0"/>
                          </a:rPr>
                        </m:ctrlPr>
                      </m:sSubPr>
                      <m:e>
                        <m:r>
                          <a:rPr lang="ar-AE" sz="900" i="1">
                            <a:latin typeface="Cambria Math" panose="02040503050406030204" pitchFamily="18" charset="0"/>
                          </a:rPr>
                          <m:t>𝑉</m:t>
                        </m:r>
                      </m:e>
                      <m:sub>
                        <m:r>
                          <a:rPr lang="ar-AE" sz="900" i="1">
                            <a:latin typeface="Cambria Math" panose="02040503050406030204" pitchFamily="18" charset="0"/>
                          </a:rPr>
                          <m:t>𝑚𝑎𝑥</m:t>
                        </m:r>
                      </m:sub>
                    </m:sSub>
                    <m:r>
                      <a:rPr lang="ar-AE" sz="900" i="1">
                        <a:latin typeface="Cambria Math" panose="02040503050406030204" pitchFamily="18" charset="0"/>
                      </a:rPr>
                      <m:t>∗</m:t>
                    </m:r>
                    <m:f>
                      <m:fPr>
                        <m:ctrlPr>
                          <a:rPr lang="ar-AE" sz="900" i="1">
                            <a:latin typeface="Cambria Math" panose="02040503050406030204" pitchFamily="18" charset="0"/>
                          </a:rPr>
                        </m:ctrlPr>
                      </m:fPr>
                      <m:num>
                        <m:r>
                          <a:rPr lang="ar-AE" sz="900" i="1">
                            <a:latin typeface="Cambria Math" panose="02040503050406030204" pitchFamily="18" charset="0"/>
                          </a:rPr>
                          <m:t>𝑛𝑉𝑖𝑜𝑙</m:t>
                        </m:r>
                      </m:num>
                      <m:den>
                        <m:r>
                          <a:rPr lang="ar-AE" sz="900" i="1">
                            <a:latin typeface="Cambria Math" panose="02040503050406030204" pitchFamily="18" charset="0"/>
                          </a:rPr>
                          <m:t>𝑛𝐶𝑜𝑛𝑠𝑡</m:t>
                        </m:r>
                      </m:den>
                    </m:f>
                  </m:oMath>
                </a14:m>
                <a:endParaRPr lang="en-US" sz="900" dirty="0" smtClean="0"/>
              </a:p>
              <a:p>
                <a:pPr marL="228600" indent="-228600">
                  <a:buFontTx/>
                  <a:buAutoNum type="arabicPeriod"/>
                </a:pPr>
                <a:endParaRPr lang="en-US" sz="900" dirty="0"/>
              </a:p>
              <a:p>
                <a14:m>
                  <m:oMath xmlns:m="http://schemas.openxmlformats.org/officeDocument/2006/math">
                    <m:r>
                      <a:rPr lang="ar-AE" sz="900" b="1" i="1"/>
                      <m:t>𝑪</m:t>
                    </m:r>
                    <m:sSub>
                      <m:sSubPr>
                        <m:ctrlPr>
                          <a:rPr lang="ar-AE" sz="900" b="1" i="1"/>
                        </m:ctrlPr>
                      </m:sSubPr>
                      <m:e>
                        <m:r>
                          <a:rPr lang="ar-AE" sz="900" b="1" i="1"/>
                          <m:t>𝑽</m:t>
                        </m:r>
                      </m:e>
                      <m:sub>
                        <m:r>
                          <a:rPr lang="ar-AE" sz="900" b="1" i="1"/>
                          <m:t>𝒎𝒂𝒙</m:t>
                        </m:r>
                      </m:sub>
                    </m:sSub>
                  </m:oMath>
                </a14:m>
                <a:r>
                  <a:rPr lang="ar-AE" sz="900" dirty="0"/>
                  <a:t> </a:t>
                </a:r>
                <a:r>
                  <a:rPr lang="en-US" sz="900" dirty="0"/>
                  <a:t>is the maximum (absolute) strength of </a:t>
                </a:r>
                <a14:m>
                  <m:oMath xmlns:m="http://schemas.openxmlformats.org/officeDocument/2006/math">
                    <m:r>
                      <a:rPr lang="en-US" sz="900" i="1"/>
                      <m:t>𝑎</m:t>
                    </m:r>
                    <m:r>
                      <a:rPr lang="en-US" sz="900" i="1"/>
                      <m:t>′</m:t>
                    </m:r>
                    <m:r>
                      <a:rPr lang="en-US" sz="900" i="1"/>
                      <m:t>𝑠</m:t>
                    </m:r>
                  </m:oMath>
                </a14:m>
                <a:r>
                  <a:rPr lang="en-US" sz="900" dirty="0"/>
                  <a:t> violated constraints. </a:t>
                </a:r>
                <a:endParaRPr lang="en-US" sz="900" dirty="0" smtClean="0"/>
              </a:p>
              <a:p>
                <a14:m>
                  <m:oMath xmlns:m="http://schemas.openxmlformats.org/officeDocument/2006/math">
                    <m:r>
                      <a:rPr lang="en-US" sz="900" b="1" i="1"/>
                      <m:t>𝒏𝑪𝒐𝒏𝒔𝒕</m:t>
                    </m:r>
                  </m:oMath>
                </a14:m>
                <a:r>
                  <a:rPr lang="en-US" sz="900" dirty="0"/>
                  <a:t> counts the number of constraints at strength </a:t>
                </a:r>
                <a14:m>
                  <m:oMath xmlns:m="http://schemas.openxmlformats.org/officeDocument/2006/math">
                    <m:r>
                      <a:rPr lang="en-US" sz="900" i="1"/>
                      <m:t>𝐶</m:t>
                    </m:r>
                    <m:sSub>
                      <m:sSubPr>
                        <m:ctrlPr>
                          <a:rPr lang="ar-AE" sz="900" i="1"/>
                        </m:ctrlPr>
                      </m:sSubPr>
                      <m:e>
                        <m:r>
                          <a:rPr lang="ar-AE" sz="900" i="1"/>
                          <m:t>𝑉</m:t>
                        </m:r>
                      </m:e>
                      <m:sub>
                        <m:r>
                          <a:rPr lang="ar-AE" sz="900" i="1"/>
                          <m:t>𝑚𝑎𝑥</m:t>
                        </m:r>
                      </m:sub>
                    </m:sSub>
                    <m:r>
                      <a:rPr lang="en-US" sz="900" b="0" i="1" smtClean="0">
                        <a:latin typeface="Cambria Math" panose="02040503050406030204" pitchFamily="18" charset="0"/>
                      </a:rPr>
                      <m:t> </m:t>
                    </m:r>
                    <m:r>
                      <a:rPr lang="en-US" sz="900" b="0" i="1" smtClean="0">
                        <a:latin typeface="Cambria Math" panose="02040503050406030204" pitchFamily="18" charset="0"/>
                      </a:rPr>
                      <m:t>𝑎𝑛𝑑</m:t>
                    </m:r>
                  </m:oMath>
                </a14:m>
                <a:r>
                  <a:rPr lang="en-US" sz="900" dirty="0" smtClean="0"/>
                  <a:t/>
                </a:r>
                <a:br>
                  <a:rPr lang="en-US" sz="900" dirty="0" smtClean="0"/>
                </a:br>
                <a14:m>
                  <m:oMath xmlns:m="http://schemas.openxmlformats.org/officeDocument/2006/math">
                    <m:r>
                      <a:rPr lang="en-US" sz="900" b="1" i="1"/>
                      <m:t>𝒏𝑽𝒊𝒐𝒍</m:t>
                    </m:r>
                  </m:oMath>
                </a14:m>
                <a:r>
                  <a:rPr lang="en-US" sz="900" b="1" dirty="0"/>
                  <a:t> </a:t>
                </a:r>
                <a:r>
                  <a:rPr lang="en-US" sz="900" dirty="0"/>
                  <a:t>tracks how many of those are violated.</a:t>
                </a:r>
                <a:endParaRPr lang="ar-AE" sz="900" dirty="0"/>
              </a:p>
            </p:txBody>
          </p:sp>
        </mc:Choice>
        <mc:Fallback>
          <p:sp>
            <p:nvSpPr>
              <p:cNvPr id="11" name="TextBox 10"/>
              <p:cNvSpPr txBox="1">
                <a:spLocks noRot="1" noChangeAspect="1" noMove="1" noResize="1" noEditPoints="1" noAdjustHandles="1" noChangeArrowheads="1" noChangeShapeType="1" noTextEdit="1"/>
              </p:cNvSpPr>
              <p:nvPr/>
            </p:nvSpPr>
            <p:spPr>
              <a:xfrm>
                <a:off x="504716" y="3214805"/>
                <a:ext cx="4553667" cy="2405615"/>
              </a:xfrm>
              <a:prstGeom prst="rect">
                <a:avLst/>
              </a:prstGeom>
              <a:blipFill rotWithShape="0">
                <a:blip r:embed="rId8"/>
                <a:stretch>
                  <a:fillRect b="-253"/>
                </a:stretch>
              </a:blipFill>
              <a:ln>
                <a:noFill/>
              </a:ln>
            </p:spPr>
            <p:txBody>
              <a:bodyPr/>
              <a:lstStyle/>
              <a:p>
                <a:r>
                  <a:rPr lang="">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021972" y="3214804"/>
                <a:ext cx="4553667" cy="1892847"/>
              </a:xfrm>
              <a:prstGeom prst="rect">
                <a:avLst/>
              </a:prstGeom>
              <a:noFill/>
              <a:ln>
                <a:noFill/>
              </a:ln>
            </p:spPr>
            <p:txBody>
              <a:bodyPr wrap="square" lIns="90000" tIns="45000" rIns="90000" bIns="45000" anchorCtr="0" compatLnSpc="0">
                <a:spAutoFit/>
              </a:bodyPr>
              <a:lstStyle/>
              <a:p>
                <a14:m>
                  <m:oMath xmlns:m="http://schemas.openxmlformats.org/officeDocument/2006/math">
                    <m:r>
                      <a:rPr lang="en-US" sz="900" b="1" i="1" u="sng" smtClean="0">
                        <a:latin typeface="Cambria Math" panose="02040503050406030204" pitchFamily="18" charset="0"/>
                      </a:rPr>
                      <m:t>𝑪𝒐𝒖𝒓𝒔𝒆𝑪𝒐𝒏𝒔𝒕𝑽𝒊𝒐𝒍</m:t>
                    </m:r>
                    <m:r>
                      <a:rPr lang="en-US" sz="900" i="1" u="sng" smtClean="0">
                        <a:latin typeface="Cambria Math" panose="02040503050406030204" pitchFamily="18" charset="0"/>
                      </a:rPr>
                      <m:t>(</m:t>
                    </m:r>
                    <m:r>
                      <a:rPr lang="en-US" sz="900" i="1" u="sng" smtClean="0">
                        <a:latin typeface="Cambria Math" panose="02040503050406030204" pitchFamily="18" charset="0"/>
                      </a:rPr>
                      <m:t>𝑎𝑔𝑒𝑛𝑡</m:t>
                    </m:r>
                    <m:r>
                      <a:rPr lang="en-US" sz="900" i="1" u="sng" smtClean="0">
                        <a:latin typeface="Cambria Math" panose="02040503050406030204" pitchFamily="18" charset="0"/>
                      </a:rPr>
                      <m:t> </m:t>
                    </m:r>
                    <m:r>
                      <a:rPr lang="en-US" sz="900" i="1" u="sng" smtClean="0">
                        <a:latin typeface="Cambria Math" panose="02040503050406030204" pitchFamily="18" charset="0"/>
                      </a:rPr>
                      <m:t>𝑎</m:t>
                    </m:r>
                    <m:r>
                      <a:rPr lang="en-US" sz="900" i="1" u="sng" smtClean="0">
                        <a:latin typeface="Cambria Math" panose="02040503050406030204" pitchFamily="18" charset="0"/>
                      </a:rPr>
                      <m:t>, </m:t>
                    </m:r>
                    <m:r>
                      <a:rPr lang="en-US" sz="900" i="1" u="sng" smtClean="0">
                        <a:latin typeface="Cambria Math" panose="02040503050406030204" pitchFamily="18" charset="0"/>
                      </a:rPr>
                      <m:t>𝑐𝑙𝑢𝑠𝑡𝑒𝑟</m:t>
                    </m:r>
                    <m:r>
                      <a:rPr lang="en-US" sz="900" i="1" u="sng" smtClean="0">
                        <a:latin typeface="Cambria Math" panose="02040503050406030204" pitchFamily="18" charset="0"/>
                      </a:rPr>
                      <m:t> </m:t>
                    </m:r>
                    <m:r>
                      <a:rPr lang="en-US" sz="900" i="1" u="sng" smtClean="0">
                        <a:latin typeface="Cambria Math" panose="02040503050406030204" pitchFamily="18" charset="0"/>
                      </a:rPr>
                      <m:t>𝐶</m:t>
                    </m:r>
                    <m:r>
                      <a:rPr lang="en-US" sz="900" i="1" u="sng" smtClean="0">
                        <a:latin typeface="Cambria Math" panose="02040503050406030204" pitchFamily="18" charset="0"/>
                      </a:rPr>
                      <m:t>)</m:t>
                    </m:r>
                  </m:oMath>
                </a14:m>
                <a:r>
                  <a:rPr lang="en-US" sz="900" u="sng" dirty="0"/>
                  <a:t> </a:t>
                </a:r>
                <a:endParaRPr lang="en-US" sz="900" u="sng" dirty="0" smtClean="0"/>
              </a:p>
              <a:p>
                <a:pPr marL="228600" indent="-228600">
                  <a:buAutoNum type="arabicPeriod"/>
                </a:pPr>
                <a:r>
                  <a:rPr lang="en-US" sz="900" dirty="0" smtClean="0"/>
                  <a:t>Let </a:t>
                </a:r>
                <a14:m>
                  <m:oMath xmlns:m="http://schemas.openxmlformats.org/officeDocument/2006/math">
                    <m:r>
                      <a:rPr lang="en-US" sz="900" i="1">
                        <a:latin typeface="Cambria Math" panose="02040503050406030204" pitchFamily="18" charset="0"/>
                      </a:rPr>
                      <m:t>𝑛𝑉𝑖𝑜𝑙</m:t>
                    </m:r>
                    <m:r>
                      <a:rPr lang="en-US" sz="900" i="1">
                        <a:latin typeface="Cambria Math" panose="02040503050406030204" pitchFamily="18" charset="0"/>
                      </a:rPr>
                      <m:t>≔</m:t>
                    </m:r>
                    <m:r>
                      <a:rPr lang="en-US" sz="900" i="1">
                        <a:latin typeface="Cambria Math" panose="02040503050406030204" pitchFamily="18" charset="0"/>
                      </a:rPr>
                      <m:t>0</m:t>
                    </m:r>
                  </m:oMath>
                </a14:m>
                <a:endParaRPr lang="en-US" sz="900" dirty="0" smtClean="0"/>
              </a:p>
              <a:p>
                <a:pPr marL="228600" indent="-228600">
                  <a:buFontTx/>
                  <a:buAutoNum type="arabicPeriod"/>
                </a:pPr>
                <a:r>
                  <a:rPr lang="en-US" sz="900" dirty="0" smtClean="0"/>
                  <a:t>Checking the </a:t>
                </a:r>
                <a:r>
                  <a:rPr lang="en-US" sz="900" dirty="0"/>
                  <a:t>cardinality constraint</a:t>
                </a:r>
                <a:r>
                  <a:rPr lang="en-US" sz="900" dirty="0" smtClean="0"/>
                  <a:t>:</a:t>
                </a:r>
              </a:p>
              <a:p>
                <a:pPr lvl="1"/>
                <a:r>
                  <a:rPr lang="en-US" sz="900" b="1" dirty="0"/>
                  <a:t>If</a:t>
                </a:r>
                <a:r>
                  <a:rPr lang="en-US" sz="900" dirty="0"/>
                  <a:t> </a:t>
                </a:r>
                <a14:m>
                  <m:oMath xmlns:m="http://schemas.openxmlformats.org/officeDocument/2006/math">
                    <m:d>
                      <m:dPr>
                        <m:begChr m:val="|"/>
                        <m:endChr m:val="|"/>
                        <m:ctrlPr>
                          <a:rPr lang="ar-AE" sz="900" i="1">
                            <a:latin typeface="Cambria Math" panose="02040503050406030204" pitchFamily="18" charset="0"/>
                          </a:rPr>
                        </m:ctrlPr>
                      </m:dPr>
                      <m:e>
                        <m:r>
                          <a:rPr lang="ar-AE" sz="900" i="1">
                            <a:latin typeface="Cambria Math" panose="02040503050406030204" pitchFamily="18" charset="0"/>
                          </a:rPr>
                          <m:t>𝐶</m:t>
                        </m:r>
                      </m:e>
                    </m:d>
                    <m:r>
                      <a:rPr lang="ar-AE" sz="900" i="1">
                        <a:latin typeface="Cambria Math" panose="02040503050406030204" pitchFamily="18" charset="0"/>
                      </a:rPr>
                      <m:t>&gt;</m:t>
                    </m:r>
                    <m:r>
                      <a:rPr lang="ar-AE" sz="900" i="1">
                        <a:latin typeface="Cambria Math" panose="02040503050406030204" pitchFamily="18" charset="0"/>
                      </a:rPr>
                      <m:t>5</m:t>
                    </m:r>
                  </m:oMath>
                </a14:m>
                <a:r>
                  <a:rPr lang="ar-AE" sz="900" dirty="0"/>
                  <a:t>, </a:t>
                </a:r>
                <a:r>
                  <a:rPr lang="en-US" sz="900" dirty="0"/>
                  <a:t>then increment </a:t>
                </a:r>
                <a14:m>
                  <m:oMath xmlns:m="http://schemas.openxmlformats.org/officeDocument/2006/math">
                    <m:r>
                      <a:rPr lang="en-US" sz="900" i="1">
                        <a:latin typeface="Cambria Math" panose="02040503050406030204" pitchFamily="18" charset="0"/>
                      </a:rPr>
                      <m:t>𝑛𝑉𝑖𝑜𝑙</m:t>
                    </m:r>
                  </m:oMath>
                </a14:m>
                <a:r>
                  <a:rPr lang="en-US" sz="900" dirty="0"/>
                  <a:t> by 1</a:t>
                </a:r>
                <a:r>
                  <a:rPr lang="en-US" sz="900" dirty="0" smtClean="0"/>
                  <a:t>.</a:t>
                </a:r>
              </a:p>
              <a:p>
                <a:pPr marL="228600" indent="-228600">
                  <a:buFontTx/>
                  <a:buAutoNum type="arabicPeriod"/>
                </a:pPr>
                <a:r>
                  <a:rPr lang="en-US" sz="900" dirty="0" smtClean="0"/>
                  <a:t>Checking the missing </a:t>
                </a:r>
                <a:r>
                  <a:rPr lang="en-US" sz="900" dirty="0"/>
                  <a:t>previous lesson constraint, let </a:t>
                </a:r>
                <a14:m>
                  <m:oMath xmlns:m="http://schemas.openxmlformats.org/officeDocument/2006/math">
                    <m:sSub>
                      <m:sSubPr>
                        <m:ctrlPr>
                          <a:rPr lang="ar-AE" sz="900" i="1">
                            <a:latin typeface="Cambria Math" panose="02040503050406030204" pitchFamily="18" charset="0"/>
                          </a:rPr>
                        </m:ctrlPr>
                      </m:sSubPr>
                      <m:e>
                        <m:r>
                          <a:rPr lang="ar-AE" sz="900" i="1">
                            <a:latin typeface="Cambria Math" panose="02040503050406030204" pitchFamily="18" charset="0"/>
                          </a:rPr>
                          <m:t>𝑀</m:t>
                        </m:r>
                      </m:e>
                      <m:sub>
                        <m:r>
                          <a:rPr lang="ar-AE" sz="900" i="1">
                            <a:latin typeface="Cambria Math" panose="02040503050406030204" pitchFamily="18" charset="0"/>
                          </a:rPr>
                          <m:t>𝑖</m:t>
                        </m:r>
                      </m:sub>
                    </m:sSub>
                  </m:oMath>
                </a14:m>
                <a:r>
                  <a:rPr lang="ar-AE" sz="900" dirty="0"/>
                  <a:t> </a:t>
                </a:r>
                <a:r>
                  <a:rPr lang="en-US" sz="900" dirty="0"/>
                  <a:t>be a function which maps an agent to a value which represents whether he/she participated in the previous lesson</a:t>
                </a:r>
                <a:r>
                  <a:rPr lang="en-US" sz="900" dirty="0" smtClean="0"/>
                  <a:t>:</a:t>
                </a:r>
              </a:p>
              <a:p>
                <a:pPr lvl="1"/>
                <a:r>
                  <a:rPr lang="en-US" sz="900" b="1" dirty="0"/>
                  <a:t>If</a:t>
                </a:r>
                <a:r>
                  <a:rPr lang="en-US" sz="900" dirty="0"/>
                  <a:t> agent </a:t>
                </a:r>
                <a14:m>
                  <m:oMath xmlns:m="http://schemas.openxmlformats.org/officeDocument/2006/math">
                    <m:r>
                      <a:rPr lang="en-US" sz="900" i="1">
                        <a:latin typeface="Cambria Math" panose="02040503050406030204" pitchFamily="18" charset="0"/>
                      </a:rPr>
                      <m:t>𝑎</m:t>
                    </m:r>
                  </m:oMath>
                </a14:m>
                <a:r>
                  <a:rPr lang="en-US" sz="900" dirty="0"/>
                  <a:t> missed the previous lesson and  </a:t>
                </a:r>
                <a14:m>
                  <m:oMath xmlns:m="http://schemas.openxmlformats.org/officeDocument/2006/math">
                    <m:nary>
                      <m:naryPr>
                        <m:chr m:val="∑"/>
                        <m:limLoc m:val="undOvr"/>
                        <m:ctrlPr>
                          <a:rPr lang="ar-AE" sz="900" i="1">
                            <a:latin typeface="Cambria Math" panose="02040503050406030204" pitchFamily="18" charset="0"/>
                          </a:rPr>
                        </m:ctrlPr>
                      </m:naryPr>
                      <m:sub>
                        <m:r>
                          <a:rPr lang="ar-AE" sz="900" i="1">
                            <a:latin typeface="Cambria Math" panose="02040503050406030204" pitchFamily="18" charset="0"/>
                          </a:rPr>
                          <m:t>𝑖</m:t>
                        </m:r>
                        <m:r>
                          <a:rPr lang="ar-AE" sz="900" i="1">
                            <a:latin typeface="Cambria Math" panose="02040503050406030204" pitchFamily="18" charset="0"/>
                          </a:rPr>
                          <m:t>=</m:t>
                        </m:r>
                        <m:r>
                          <a:rPr lang="ar-AE" sz="900" i="1">
                            <a:latin typeface="Cambria Math" panose="02040503050406030204" pitchFamily="18" charset="0"/>
                          </a:rPr>
                          <m:t>1</m:t>
                        </m:r>
                      </m:sub>
                      <m:sup>
                        <m:r>
                          <a:rPr lang="ar-AE" sz="900" i="1">
                            <a:latin typeface="Cambria Math" panose="02040503050406030204" pitchFamily="18" charset="0"/>
                          </a:rPr>
                          <m:t>|</m:t>
                        </m:r>
                        <m:r>
                          <a:rPr lang="ar-AE" sz="900" i="1">
                            <a:latin typeface="Cambria Math" panose="02040503050406030204" pitchFamily="18" charset="0"/>
                          </a:rPr>
                          <m:t>𝐶</m:t>
                        </m:r>
                        <m:r>
                          <a:rPr lang="ar-AE" sz="900" i="1">
                            <a:latin typeface="Cambria Math" panose="02040503050406030204" pitchFamily="18" charset="0"/>
                          </a:rPr>
                          <m:t>|</m:t>
                        </m:r>
                      </m:sup>
                      <m:e>
                        <m:sSub>
                          <m:sSubPr>
                            <m:ctrlPr>
                              <a:rPr lang="ar-AE" sz="900" i="1">
                                <a:latin typeface="Cambria Math" panose="02040503050406030204" pitchFamily="18" charset="0"/>
                              </a:rPr>
                            </m:ctrlPr>
                          </m:sSubPr>
                          <m:e>
                            <m:r>
                              <a:rPr lang="ar-AE" sz="900" i="1">
                                <a:latin typeface="Cambria Math" panose="02040503050406030204" pitchFamily="18" charset="0"/>
                              </a:rPr>
                              <m:t>𝑀</m:t>
                            </m:r>
                          </m:e>
                          <m:sub>
                            <m:r>
                              <a:rPr lang="ar-AE" sz="900" i="1">
                                <a:latin typeface="Cambria Math" panose="02040503050406030204" pitchFamily="18" charset="0"/>
                              </a:rPr>
                              <m:t>𝑖</m:t>
                            </m:r>
                          </m:sub>
                        </m:sSub>
                      </m:e>
                    </m:nary>
                    <m:r>
                      <a:rPr lang="ar-AE" sz="900" i="1">
                        <a:latin typeface="Cambria Math" panose="02040503050406030204" pitchFamily="18" charset="0"/>
                      </a:rPr>
                      <m:t>&gt;</m:t>
                    </m:r>
                    <m:r>
                      <a:rPr lang="ar-AE" sz="900" i="1">
                        <a:latin typeface="Cambria Math" panose="02040503050406030204" pitchFamily="18" charset="0"/>
                      </a:rPr>
                      <m:t>0</m:t>
                    </m:r>
                  </m:oMath>
                </a14:m>
                <a:r>
                  <a:rPr lang="ar-AE" sz="900" dirty="0"/>
                  <a:t>, </a:t>
                </a:r>
                <a:r>
                  <a:rPr lang="en-US" sz="900" dirty="0"/>
                  <a:t>then increment </a:t>
                </a:r>
                <a14:m>
                  <m:oMath xmlns:m="http://schemas.openxmlformats.org/officeDocument/2006/math">
                    <m:r>
                      <a:rPr lang="en-US" sz="900" i="1">
                        <a:latin typeface="Cambria Math" panose="02040503050406030204" pitchFamily="18" charset="0"/>
                      </a:rPr>
                      <m:t>𝑛𝑉𝑖𝑜𝑙</m:t>
                    </m:r>
                  </m:oMath>
                </a14:m>
                <a:r>
                  <a:rPr lang="en-US" sz="900" dirty="0"/>
                  <a:t> by 1.</a:t>
                </a:r>
              </a:p>
              <a:p>
                <a:pPr lvl="1"/>
                <a14:m>
                  <m:oMath xmlns:m="http://schemas.openxmlformats.org/officeDocument/2006/math">
                    <m:sSub>
                      <m:sSubPr>
                        <m:ctrlPr>
                          <a:rPr lang="ar-AE" sz="900" i="1">
                            <a:latin typeface="Cambria Math" panose="02040503050406030204" pitchFamily="18" charset="0"/>
                          </a:rPr>
                        </m:ctrlPr>
                      </m:sSubPr>
                      <m:e>
                        <m:r>
                          <a:rPr lang="ar-AE" sz="900" i="1">
                            <a:latin typeface="Cambria Math" panose="02040503050406030204" pitchFamily="18" charset="0"/>
                          </a:rPr>
                          <m:t>𝑀</m:t>
                        </m:r>
                      </m:e>
                      <m:sub>
                        <m:r>
                          <a:rPr lang="ar-AE" sz="900" i="1">
                            <a:latin typeface="Cambria Math" panose="02040503050406030204" pitchFamily="18" charset="0"/>
                          </a:rPr>
                          <m:t>𝑖</m:t>
                        </m:r>
                      </m:sub>
                    </m:sSub>
                    <m:r>
                      <a:rPr lang="ar-AE" sz="900" i="1">
                        <a:latin typeface="Cambria Math" panose="02040503050406030204" pitchFamily="18" charset="0"/>
                      </a:rPr>
                      <m:t>=</m:t>
                    </m:r>
                    <m:d>
                      <m:dPr>
                        <m:begChr m:val="{"/>
                        <m:endChr m:val=""/>
                        <m:ctrlPr>
                          <a:rPr lang="ar-AE" sz="900" i="1">
                            <a:latin typeface="Cambria Math" panose="02040503050406030204" pitchFamily="18" charset="0"/>
                          </a:rPr>
                        </m:ctrlPr>
                      </m:dPr>
                      <m:e>
                        <m:eqArr>
                          <m:eqArrPr>
                            <m:ctrlPr>
                              <a:rPr lang="ar-AE" sz="900" i="1">
                                <a:latin typeface="Cambria Math" panose="02040503050406030204" pitchFamily="18" charset="0"/>
                              </a:rPr>
                            </m:ctrlPr>
                          </m:eqArrPr>
                          <m:e>
                            <m:r>
                              <a:rPr lang="ar-AE" sz="900" i="1">
                                <a:latin typeface="Cambria Math" panose="02040503050406030204" pitchFamily="18" charset="0"/>
                              </a:rPr>
                              <m:t>1</m:t>
                            </m:r>
                            <m:r>
                              <a:rPr lang="ar-AE" sz="900" i="1">
                                <a:latin typeface="Cambria Math" panose="02040503050406030204" pitchFamily="18" charset="0"/>
                              </a:rPr>
                              <m:t>,  &amp;</m:t>
                            </m:r>
                            <m:r>
                              <a:rPr lang="ar-AE" sz="900" i="1">
                                <a:latin typeface="Cambria Math" panose="02040503050406030204" pitchFamily="18" charset="0"/>
                              </a:rPr>
                              <m:t>𝑖𝑓</m:t>
                            </m:r>
                            <m:r>
                              <a:rPr lang="ar-AE" sz="900" i="1">
                                <a:latin typeface="Cambria Math" panose="02040503050406030204" pitchFamily="18" charset="0"/>
                              </a:rPr>
                              <m:t> </m:t>
                            </m:r>
                            <m:r>
                              <a:rPr lang="ar-AE" sz="900" i="1">
                                <a:latin typeface="Cambria Math" panose="02040503050406030204" pitchFamily="18" charset="0"/>
                              </a:rPr>
                              <m:t>𝑎𝑔𝑒𝑛𝑡</m:t>
                            </m:r>
                            <m:r>
                              <a:rPr lang="ar-AE" sz="900" i="1">
                                <a:latin typeface="Cambria Math" panose="02040503050406030204" pitchFamily="18" charset="0"/>
                              </a:rPr>
                              <m:t> </m:t>
                            </m:r>
                            <m:r>
                              <a:rPr lang="ar-AE" sz="900" i="1">
                                <a:latin typeface="Cambria Math" panose="02040503050406030204" pitchFamily="18" charset="0"/>
                              </a:rPr>
                              <m:t>𝑖</m:t>
                            </m:r>
                            <m:r>
                              <a:rPr lang="ar-AE" sz="900" i="1">
                                <a:latin typeface="Cambria Math" panose="02040503050406030204" pitchFamily="18" charset="0"/>
                              </a:rPr>
                              <m:t> </m:t>
                            </m:r>
                            <m:r>
                              <a:rPr lang="ar-AE" sz="900" i="1">
                                <a:latin typeface="Cambria Math" panose="02040503050406030204" pitchFamily="18" charset="0"/>
                              </a:rPr>
                              <m:t>𝑚𝑖𝑠𝑠𝑒𝑑</m:t>
                            </m:r>
                            <m:r>
                              <a:rPr lang="ar-AE" sz="900" i="1">
                                <a:latin typeface="Cambria Math" panose="02040503050406030204" pitchFamily="18" charset="0"/>
                              </a:rPr>
                              <m:t> </m:t>
                            </m:r>
                            <m:r>
                              <a:rPr lang="ar-AE" sz="900" i="1">
                                <a:latin typeface="Cambria Math" panose="02040503050406030204" pitchFamily="18" charset="0"/>
                              </a:rPr>
                              <m:t>𝑡</m:t>
                            </m:r>
                            <m:r>
                              <a:rPr lang="ar-AE" sz="900" i="1">
                                <a:latin typeface="Cambria Math" panose="02040503050406030204" pitchFamily="18" charset="0"/>
                              </a:rPr>
                              <m:t>h</m:t>
                            </m:r>
                            <m:r>
                              <a:rPr lang="ar-AE" sz="900" i="1">
                                <a:latin typeface="Cambria Math" panose="02040503050406030204" pitchFamily="18" charset="0"/>
                              </a:rPr>
                              <m:t>𝑒</m:t>
                            </m:r>
                            <m:r>
                              <a:rPr lang="ar-AE" sz="900" i="1">
                                <a:latin typeface="Cambria Math" panose="02040503050406030204" pitchFamily="18" charset="0"/>
                              </a:rPr>
                              <m:t> </m:t>
                            </m:r>
                            <m:r>
                              <a:rPr lang="ar-AE" sz="900" i="1">
                                <a:latin typeface="Cambria Math" panose="02040503050406030204" pitchFamily="18" charset="0"/>
                              </a:rPr>
                              <m:t>𝑝𝑟𝑒𝑣𝑖𝑜𝑢𝑠</m:t>
                            </m:r>
                            <m:r>
                              <a:rPr lang="ar-AE" sz="900" i="1">
                                <a:latin typeface="Cambria Math" panose="02040503050406030204" pitchFamily="18" charset="0"/>
                              </a:rPr>
                              <m:t> </m:t>
                            </m:r>
                            <m:r>
                              <a:rPr lang="ar-AE" sz="900" i="1">
                                <a:latin typeface="Cambria Math" panose="02040503050406030204" pitchFamily="18" charset="0"/>
                              </a:rPr>
                              <m:t>𝑙𝑒𝑠𝑠𝑜𝑛</m:t>
                            </m:r>
                          </m:e>
                          <m:e>
                            <m:r>
                              <a:rPr lang="ar-AE" sz="900" i="1">
                                <a:latin typeface="Cambria Math" panose="02040503050406030204" pitchFamily="18" charset="0"/>
                              </a:rPr>
                              <m:t>0</m:t>
                            </m:r>
                            <m:r>
                              <a:rPr lang="ar-AE" sz="900" i="1">
                                <a:latin typeface="Cambria Math" panose="02040503050406030204" pitchFamily="18" charset="0"/>
                              </a:rPr>
                              <m:t>,  &amp;</m:t>
                            </m:r>
                            <m:r>
                              <a:rPr lang="ar-AE" sz="900" i="1">
                                <a:latin typeface="Cambria Math" panose="02040503050406030204" pitchFamily="18" charset="0"/>
                              </a:rPr>
                              <m:t>𝑜𝑡</m:t>
                            </m:r>
                            <m:r>
                              <a:rPr lang="ar-AE" sz="900" i="1">
                                <a:latin typeface="Cambria Math" panose="02040503050406030204" pitchFamily="18" charset="0"/>
                              </a:rPr>
                              <m:t>h</m:t>
                            </m:r>
                            <m:r>
                              <a:rPr lang="ar-AE" sz="900" i="1">
                                <a:latin typeface="Cambria Math" panose="02040503050406030204" pitchFamily="18" charset="0"/>
                              </a:rPr>
                              <m:t>𝑒𝑟𝑤𝑖𝑠𝑒</m:t>
                            </m:r>
                          </m:e>
                        </m:eqArr>
                      </m:e>
                    </m:d>
                  </m:oMath>
                </a14:m>
                <a:r>
                  <a:rPr lang="ar-AE" sz="900" dirty="0"/>
                  <a:t> </a:t>
                </a:r>
              </a:p>
              <a:p>
                <a:pPr lvl="1"/>
                <a:endParaRPr lang="en-US" sz="900" dirty="0"/>
              </a:p>
              <a:p>
                <a:pPr marL="228600" indent="-228600">
                  <a:buFontTx/>
                  <a:buAutoNum type="arabicPeriod"/>
                </a:pPr>
                <a:r>
                  <a:rPr lang="en-US" sz="900" dirty="0"/>
                  <a:t>Return </a:t>
                </a:r>
                <a14:m>
                  <m:oMath xmlns:m="http://schemas.openxmlformats.org/officeDocument/2006/math">
                    <m:r>
                      <a:rPr lang="en-US" sz="900" i="1">
                        <a:latin typeface="Cambria Math" panose="02040503050406030204" pitchFamily="18" charset="0"/>
                      </a:rPr>
                      <m:t>𝑛𝑉𝑖𝑜𝑙</m:t>
                    </m:r>
                  </m:oMath>
                </a14:m>
                <a:endParaRPr lang="en-US" sz="900" dirty="0"/>
              </a:p>
              <a:p>
                <a:endParaRPr lang="en-US" sz="900" dirty="0"/>
              </a:p>
            </p:txBody>
          </p:sp>
        </mc:Choice>
        <mc:Fallback>
          <p:sp>
            <p:nvSpPr>
              <p:cNvPr id="12" name="TextBox 11"/>
              <p:cNvSpPr txBox="1">
                <a:spLocks noRot="1" noChangeAspect="1" noMove="1" noResize="1" noEditPoints="1" noAdjustHandles="1" noChangeArrowheads="1" noChangeShapeType="1" noTextEdit="1"/>
              </p:cNvSpPr>
              <p:nvPr/>
            </p:nvSpPr>
            <p:spPr>
              <a:xfrm>
                <a:off x="5021972" y="3214804"/>
                <a:ext cx="4553667" cy="1892847"/>
              </a:xfrm>
              <a:prstGeom prst="rect">
                <a:avLst/>
              </a:prstGeom>
              <a:blipFill rotWithShape="0">
                <a:blip r:embed="rId9"/>
                <a:stretch>
                  <a:fillRect b="-25723"/>
                </a:stretch>
              </a:blipFill>
              <a:ln>
                <a:noFill/>
              </a:ln>
            </p:spPr>
            <p:txBody>
              <a:bodyPr/>
              <a:lstStyle/>
              <a:p>
                <a:r>
                  <a:rPr lang="">
                    <a:noFill/>
                  </a:rPr>
                  <a:t> </a:t>
                </a:r>
              </a:p>
            </p:txBody>
          </p:sp>
        </mc:Fallback>
      </mc:AlternateContent>
    </p:spTree>
    <p:extLst>
      <p:ext uri="{BB962C8B-B14F-4D97-AF65-F5344CB8AC3E}">
        <p14:creationId xmlns:p14="http://schemas.microsoft.com/office/powerpoint/2010/main" val="37612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8483" y="486383"/>
            <a:ext cx="5344112" cy="5184167"/>
          </a:xfrm>
          <a:prstGeom prst="rect">
            <a:avLst/>
          </a:prstGeom>
        </p:spPr>
      </p:pic>
      <p:sp>
        <p:nvSpPr>
          <p:cNvPr id="3" name="Title 1"/>
          <p:cNvSpPr txBox="1">
            <a:spLocks/>
          </p:cNvSpPr>
          <p:nvPr/>
        </p:nvSpPr>
        <p:spPr>
          <a:xfrm>
            <a:off x="504719" y="6142"/>
            <a:ext cx="9071640" cy="480241"/>
          </a:xfrm>
          <a:prstGeom prst="rect">
            <a:avLst/>
          </a:prstGeom>
          <a:noFill/>
          <a:ln>
            <a:noFill/>
          </a:ln>
        </p:spPr>
        <p:txBody>
          <a:bodyPr lIns="0" tIns="0" rIns="0" bIns="0" anchor="ct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600" b="1" dirty="0" smtClean="0">
                <a:solidFill>
                  <a:sysClr val="windowText" lastClr="000000"/>
                </a:solidFill>
              </a:rPr>
              <a:t>SCOP-</a:t>
            </a:r>
            <a:r>
              <a:rPr lang="en-US" sz="1600" b="1" dirty="0" err="1" smtClean="0">
                <a:solidFill>
                  <a:sysClr val="windowText" lastClr="000000"/>
                </a:solidFill>
              </a:rPr>
              <a:t>KMeans</a:t>
            </a:r>
            <a:r>
              <a:rPr lang="en-US" sz="1600" b="1" dirty="0" smtClean="0">
                <a:solidFill>
                  <a:sysClr val="windowText" lastClr="000000"/>
                </a:solidFill>
              </a:rPr>
              <a:t> algorithm by </a:t>
            </a:r>
            <a:r>
              <a:rPr lang="en-US" sz="1600" dirty="0"/>
              <a:t>Kiri </a:t>
            </a:r>
            <a:r>
              <a:rPr lang="en-US" sz="1600" dirty="0" err="1" smtClean="0"/>
              <a:t>Wagstaff</a:t>
            </a:r>
            <a:r>
              <a:rPr lang="en-US" sz="1600" dirty="0" smtClean="0"/>
              <a:t> </a:t>
            </a:r>
            <a:r>
              <a:rPr lang="en-US" sz="1800" dirty="0" smtClean="0"/>
              <a:t/>
            </a:r>
            <a:br>
              <a:rPr lang="en-US" sz="1800" dirty="0" smtClean="0"/>
            </a:br>
            <a:r>
              <a:rPr lang="en-US" sz="1100" dirty="0" smtClean="0"/>
              <a:t>(</a:t>
            </a:r>
            <a:r>
              <a:rPr lang="en-US" sz="1100" dirty="0" err="1"/>
              <a:t>Wagstaff</a:t>
            </a:r>
            <a:r>
              <a:rPr lang="en-US" sz="1100" dirty="0"/>
              <a:t> K. L., 2002)</a:t>
            </a:r>
            <a:r>
              <a:rPr lang="en-US" sz="1800" dirty="0" smtClean="0"/>
              <a:t> </a:t>
            </a:r>
            <a:endParaRPr lang="en-US" sz="1800" b="1" dirty="0">
              <a:solidFill>
                <a:sysClr val="windowText" lastClr="000000"/>
              </a:solidFill>
            </a:endParaRPr>
          </a:p>
        </p:txBody>
      </p:sp>
    </p:spTree>
    <p:extLst>
      <p:ext uri="{BB962C8B-B14F-4D97-AF65-F5344CB8AC3E}">
        <p14:creationId xmlns:p14="http://schemas.microsoft.com/office/powerpoint/2010/main" val="153602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0539" y="453953"/>
            <a:ext cx="4898791" cy="5112831"/>
          </a:xfrm>
          <a:prstGeom prst="rect">
            <a:avLst/>
          </a:prstGeom>
        </p:spPr>
      </p:pic>
      <p:pic>
        <p:nvPicPr>
          <p:cNvPr id="4" name="Picture 3"/>
          <p:cNvPicPr>
            <a:picLocks noChangeAspect="1"/>
          </p:cNvPicPr>
          <p:nvPr/>
        </p:nvPicPr>
        <p:blipFill>
          <a:blip r:embed="rId3"/>
          <a:stretch>
            <a:fillRect/>
          </a:stretch>
        </p:blipFill>
        <p:spPr>
          <a:xfrm>
            <a:off x="116732" y="453954"/>
            <a:ext cx="4652334" cy="5112831"/>
          </a:xfrm>
          <a:prstGeom prst="rect">
            <a:avLst/>
          </a:prstGeom>
        </p:spPr>
      </p:pic>
      <p:sp>
        <p:nvSpPr>
          <p:cNvPr id="5" name="Title 1"/>
          <p:cNvSpPr txBox="1">
            <a:spLocks/>
          </p:cNvSpPr>
          <p:nvPr/>
        </p:nvSpPr>
        <p:spPr>
          <a:xfrm>
            <a:off x="504719" y="-19800"/>
            <a:ext cx="9071640" cy="376481"/>
          </a:xfrm>
          <a:prstGeom prst="rect">
            <a:avLst/>
          </a:prstGeom>
          <a:noFill/>
          <a:ln>
            <a:noFill/>
          </a:ln>
        </p:spPr>
        <p:txBody>
          <a:bodyPr lIns="0" tIns="0" rIns="0" bIns="0" anchor="ct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600" b="1" dirty="0" smtClean="0">
                <a:solidFill>
                  <a:sysClr val="windowText" lastClr="000000"/>
                </a:solidFill>
              </a:rPr>
              <a:t>BCOP-</a:t>
            </a:r>
            <a:r>
              <a:rPr lang="en-US" sz="1600" b="1" dirty="0" err="1" smtClean="0">
                <a:solidFill>
                  <a:sysClr val="windowText" lastClr="000000"/>
                </a:solidFill>
              </a:rPr>
              <a:t>Kmeans</a:t>
            </a:r>
            <a:r>
              <a:rPr lang="en-US" sz="1600" b="1" dirty="0" smtClean="0">
                <a:solidFill>
                  <a:sysClr val="windowText" lastClr="000000"/>
                </a:solidFill>
              </a:rPr>
              <a:t> (BCKM) </a:t>
            </a:r>
            <a:r>
              <a:rPr lang="en-US" sz="1600" b="1" dirty="0" smtClean="0">
                <a:solidFill>
                  <a:sysClr val="windowText" lastClr="000000"/>
                </a:solidFill>
              </a:rPr>
              <a:t>algorithm</a:t>
            </a:r>
            <a:r>
              <a:rPr lang="en-US" sz="1800" b="1" dirty="0" smtClean="0">
                <a:solidFill>
                  <a:sysClr val="windowText" lastClr="000000"/>
                </a:solidFill>
              </a:rPr>
              <a:t/>
            </a:r>
            <a:br>
              <a:rPr lang="en-US" sz="1800" b="1" dirty="0" smtClean="0">
                <a:solidFill>
                  <a:sysClr val="windowText" lastClr="000000"/>
                </a:solidFill>
              </a:rPr>
            </a:br>
            <a:r>
              <a:rPr lang="en-US" sz="1100" dirty="0"/>
              <a:t>(Okabe &amp; Yamada, 2018)</a:t>
            </a:r>
            <a:endParaRPr lang="en-US" sz="1800" b="1" dirty="0">
              <a:solidFill>
                <a:sysClr val="windowText" lastClr="000000"/>
              </a:solidFill>
            </a:endParaRPr>
          </a:p>
        </p:txBody>
      </p:sp>
    </p:spTree>
    <p:extLst>
      <p:ext uri="{BB962C8B-B14F-4D97-AF65-F5344CB8AC3E}">
        <p14:creationId xmlns:p14="http://schemas.microsoft.com/office/powerpoint/2010/main" val="289610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7</a:t>
            </a:fld>
            <a:endParaRPr lang="en-US"/>
          </a:p>
        </p:txBody>
      </p:sp>
      <p:sp>
        <p:nvSpPr>
          <p:cNvPr id="2" name="Title 1"/>
          <p:cNvSpPr txBox="1">
            <a:spLocks noGrp="1"/>
          </p:cNvSpPr>
          <p:nvPr>
            <p:ph type="title" idx="4294967295"/>
          </p:nvPr>
        </p:nvSpPr>
        <p:spPr>
          <a:xfrm>
            <a:off x="529560" y="1979640"/>
            <a:ext cx="9071640" cy="946440"/>
          </a:xfrm>
        </p:spPr>
        <p:txBody>
          <a:bodyPr/>
          <a:lstStyle/>
          <a:p>
            <a:pPr lvl="0"/>
            <a:r>
              <a:rPr lang="en-US" dirty="0" smtClean="0"/>
              <a:t>LCC_SCOP-</a:t>
            </a:r>
            <a:r>
              <a:rPr lang="en-US" dirty="0" err="1" smtClean="0"/>
              <a:t>Kmeans</a:t>
            </a:r>
            <a:r>
              <a:rPr lang="en-US" dirty="0" smtClean="0"/>
              <a:t> Solution Protocol</a:t>
            </a:r>
            <a:endParaRPr lang="en-US" dirty="0"/>
          </a:p>
        </p:txBody>
      </p:sp>
    </p:spTree>
    <p:extLst>
      <p:ext uri="{BB962C8B-B14F-4D97-AF65-F5344CB8AC3E}">
        <p14:creationId xmlns:p14="http://schemas.microsoft.com/office/powerpoint/2010/main" val="96089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5D6425DA-C84D-4526-929E-55C179D3D4B7}" type="slidenum">
              <a:t>8</a:t>
            </a:fld>
            <a:endParaRPr lang="en-US"/>
          </a:p>
        </p:txBody>
      </p:sp>
      <p:sp>
        <p:nvSpPr>
          <p:cNvPr id="22" name="Title 21"/>
          <p:cNvSpPr txBox="1">
            <a:spLocks noGrp="1"/>
          </p:cNvSpPr>
          <p:nvPr>
            <p:ph type="title" idx="4294967295"/>
          </p:nvPr>
        </p:nvSpPr>
        <p:spPr>
          <a:xfrm>
            <a:off x="504719" y="0"/>
            <a:ext cx="9071640" cy="680040"/>
          </a:xfrm>
        </p:spPr>
        <p:txBody>
          <a:bodyPr/>
          <a:lstStyle/>
          <a:p>
            <a:pPr lvl="0"/>
            <a:r>
              <a:rPr lang="en-US" sz="1600" b="1" dirty="0">
                <a:latin typeface="+mn-lt"/>
              </a:rPr>
              <a:t>App-Agent communication: </a:t>
            </a:r>
            <a:br>
              <a:rPr lang="en-US" sz="1600" b="1" dirty="0">
                <a:latin typeface="+mn-lt"/>
              </a:rPr>
            </a:br>
            <a:r>
              <a:rPr lang="en-US" sz="1600" dirty="0" smtClean="0">
                <a:latin typeface="+mn-lt"/>
              </a:rPr>
              <a:t>Submitting and saving exercise result</a:t>
            </a:r>
            <a:endParaRPr lang="en-US" sz="1600" dirty="0">
              <a:latin typeface="+mn-lt"/>
            </a:endParaRPr>
          </a:p>
        </p:txBody>
      </p:sp>
      <p:sp>
        <p:nvSpPr>
          <p:cNvPr id="66" name="TextBox 65"/>
          <p:cNvSpPr txBox="1"/>
          <p:nvPr/>
        </p:nvSpPr>
        <p:spPr>
          <a:xfrm>
            <a:off x="3151588" y="3588933"/>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67" name="TextBox 66"/>
          <p:cNvSpPr txBox="1"/>
          <p:nvPr/>
        </p:nvSpPr>
        <p:spPr>
          <a:xfrm>
            <a:off x="2933735" y="1282917"/>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80" name="Freeform 79"/>
          <p:cNvSpPr/>
          <p:nvPr/>
        </p:nvSpPr>
        <p:spPr>
          <a:xfrm>
            <a:off x="594910" y="1247467"/>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81" name="Freeform 80"/>
          <p:cNvSpPr/>
          <p:nvPr/>
        </p:nvSpPr>
        <p:spPr>
          <a:xfrm>
            <a:off x="508150" y="1191583"/>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2" name="Freeform 81"/>
          <p:cNvSpPr/>
          <p:nvPr/>
        </p:nvSpPr>
        <p:spPr>
          <a:xfrm>
            <a:off x="573130" y="1078987"/>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app</a:t>
            </a:r>
            <a:r>
              <a:rPr lang="en-US" sz="900" b="1" i="0" u="none" strike="noStrike" kern="1200" cap="none" dirty="0">
                <a:ln>
                  <a:noFill/>
                </a:ln>
                <a:ea typeface="Noto Sans CJK SC" pitchFamily="2"/>
                <a:cs typeface="Lohit Devanagari" pitchFamily="2"/>
              </a:rPr>
              <a:t>#1</a:t>
            </a:r>
          </a:p>
        </p:txBody>
      </p:sp>
      <p:sp>
        <p:nvSpPr>
          <p:cNvPr id="83" name="Freeform 82"/>
          <p:cNvSpPr/>
          <p:nvPr/>
        </p:nvSpPr>
        <p:spPr>
          <a:xfrm>
            <a:off x="590230" y="1348807"/>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84" name="Freeform 83"/>
          <p:cNvSpPr/>
          <p:nvPr/>
        </p:nvSpPr>
        <p:spPr>
          <a:xfrm>
            <a:off x="550403" y="1684878"/>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85" name="Straight Arrow Connector 84"/>
          <p:cNvCxnSpPr>
            <a:stCxn id="84" idx="2"/>
            <a:endCxn id="87" idx="0"/>
          </p:cNvCxnSpPr>
          <p:nvPr/>
        </p:nvCxnSpPr>
        <p:spPr>
          <a:xfrm flipH="1">
            <a:off x="1058171" y="1861276"/>
            <a:ext cx="10632" cy="1572661"/>
          </a:xfrm>
          <a:prstGeom prst="straightConnector1">
            <a:avLst/>
          </a:prstGeom>
          <a:noFill/>
          <a:ln w="0">
            <a:solidFill>
              <a:srgbClr val="000000"/>
            </a:solidFill>
            <a:prstDash val="solid"/>
            <a:tailEnd type="arrow"/>
          </a:ln>
        </p:spPr>
      </p:cxnSp>
      <p:sp>
        <p:nvSpPr>
          <p:cNvPr id="86" name="Freeform 85"/>
          <p:cNvSpPr/>
          <p:nvPr/>
        </p:nvSpPr>
        <p:spPr>
          <a:xfrm>
            <a:off x="551975" y="353679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7" name="Freeform 86"/>
          <p:cNvSpPr/>
          <p:nvPr/>
        </p:nvSpPr>
        <p:spPr>
          <a:xfrm>
            <a:off x="772398" y="343393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88" name="Freeform 87"/>
          <p:cNvSpPr/>
          <p:nvPr/>
        </p:nvSpPr>
        <p:spPr>
          <a:xfrm>
            <a:off x="616734" y="389791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89" name="Elbow Connector 88"/>
          <p:cNvCxnSpPr>
            <a:stCxn id="88" idx="2"/>
            <a:endCxn id="96" idx="0"/>
          </p:cNvCxnSpPr>
          <p:nvPr/>
        </p:nvCxnSpPr>
        <p:spPr>
          <a:xfrm rot="5400000">
            <a:off x="691366" y="3848499"/>
            <a:ext cx="117420" cy="620968"/>
          </a:xfrm>
          <a:prstGeom prst="bentConnector3">
            <a:avLst>
              <a:gd name="adj1" fmla="val 50000"/>
            </a:avLst>
          </a:prstGeom>
          <a:noFill/>
          <a:ln w="0">
            <a:solidFill>
              <a:srgbClr val="000000"/>
            </a:solidFill>
            <a:prstDash val="solid"/>
            <a:tailEnd type="arrow"/>
          </a:ln>
        </p:spPr>
      </p:cxnSp>
      <p:sp>
        <p:nvSpPr>
          <p:cNvPr id="90" name="TextBox 89"/>
          <p:cNvSpPr txBox="1"/>
          <p:nvPr/>
        </p:nvSpPr>
        <p:spPr>
          <a:xfrm>
            <a:off x="677685" y="4286945"/>
            <a:ext cx="998135"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a:ea typeface="Noto Sans CJK SC" pitchFamily="2"/>
                <a:cs typeface="Lohit Devanagari" pitchFamily="2"/>
              </a:rPr>
              <a:t>3</a:t>
            </a:r>
            <a:r>
              <a:rPr lang="en-US" sz="900" b="1" dirty="0" smtClean="0">
                <a:ea typeface="Noto Sans CJK SC" pitchFamily="2"/>
                <a:cs typeface="Lohit Devanagari" pitchFamily="2"/>
              </a:rPr>
              <a:t>.1 </a:t>
            </a:r>
            <a:r>
              <a:rPr lang="en-US" sz="900" b="0" i="0" u="none" strike="noStrike" kern="1200" cap="none" dirty="0" smtClean="0">
                <a:ln>
                  <a:noFill/>
                </a:ln>
                <a:ea typeface="Noto Sans CJK SC" pitchFamily="2"/>
                <a:cs typeface="Lohit Devanagari" pitchFamily="2"/>
              </a:rPr>
              <a:t>Save CPL and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scores to LAKR</a:t>
            </a:r>
            <a:endParaRPr lang="en-US" sz="900" b="0" i="1" u="none" strike="noStrike" kern="1200" cap="none" dirty="0">
              <a:ln>
                <a:noFill/>
              </a:ln>
              <a:ea typeface="Noto Sans CJK SC" pitchFamily="2"/>
              <a:cs typeface="Lohit Devanagari" pitchFamily="2"/>
            </a:endParaRPr>
          </a:p>
        </p:txBody>
      </p:sp>
      <p:sp>
        <p:nvSpPr>
          <p:cNvPr id="91" name="Rectangle 90"/>
          <p:cNvSpPr/>
          <p:nvPr/>
        </p:nvSpPr>
        <p:spPr>
          <a:xfrm>
            <a:off x="722876" y="4313768"/>
            <a:ext cx="907754" cy="36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2" name="Freeform 91"/>
          <p:cNvSpPr/>
          <p:nvPr/>
        </p:nvSpPr>
        <p:spPr>
          <a:xfrm>
            <a:off x="1208682" y="2332154"/>
            <a:ext cx="891985" cy="10124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3" name="TextBox 92"/>
          <p:cNvSpPr txBox="1"/>
          <p:nvPr/>
        </p:nvSpPr>
        <p:spPr>
          <a:xfrm>
            <a:off x="1177279" y="2281199"/>
            <a:ext cx="954790"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Reading: …</a:t>
            </a:r>
          </a:p>
          <a:p>
            <a:pPr lvl="0" hangingPunct="0"/>
            <a:r>
              <a:rPr lang="en-US" sz="900" dirty="0" smtClean="0">
                <a:ea typeface="Noto Sans CJK SC" pitchFamily="2"/>
                <a:cs typeface="Lohit Devanagari" pitchFamily="2"/>
              </a:rPr>
              <a:t>Writing</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Grammar</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Vocabulary</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Lesson Progress </a:t>
            </a:r>
            <a:br>
              <a:rPr lang="en-US" sz="900" dirty="0" smtClean="0">
                <a:ea typeface="Noto Sans CJK SC" pitchFamily="2"/>
                <a:cs typeface="Lohit Devanagari" pitchFamily="2"/>
              </a:rPr>
            </a:br>
            <a:r>
              <a:rPr lang="en-US" sz="900" dirty="0" smtClean="0">
                <a:ea typeface="Noto Sans CJK SC" pitchFamily="2"/>
                <a:cs typeface="Lohit Devanagari" pitchFamily="2"/>
              </a:rPr>
              <a:t>Level</a:t>
            </a:r>
            <a:r>
              <a:rPr lang="en-US" sz="900" dirty="0">
                <a:ea typeface="Noto Sans CJK SC" pitchFamily="2"/>
                <a:cs typeface="Lohit Devanagari" pitchFamily="2"/>
              </a:rPr>
              <a:t> :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endParaRPr lang="en-US" sz="900" b="0" i="0" u="none" strike="noStrike" kern="1200" cap="none" dirty="0" smtClean="0">
              <a:ln>
                <a:noFill/>
              </a:ln>
              <a:ea typeface="Noto Sans CJK SC" pitchFamily="2"/>
              <a:cs typeface="Lohit Devanagari" pitchFamily="2"/>
            </a:endParaRPr>
          </a:p>
        </p:txBody>
      </p:sp>
      <p:sp>
        <p:nvSpPr>
          <p:cNvPr id="94" name="TextBox 93"/>
          <p:cNvSpPr txBox="1"/>
          <p:nvPr/>
        </p:nvSpPr>
        <p:spPr>
          <a:xfrm>
            <a:off x="1105096" y="1959531"/>
            <a:ext cx="1093739"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1.</a:t>
            </a:r>
            <a:r>
              <a:rPr lang="en-US" sz="900" b="1" i="0" u="sng" strike="noStrike" kern="1200" cap="none" dirty="0" smtClean="0">
                <a:ln>
                  <a:noFill/>
                </a:ln>
                <a:ea typeface="Noto Sans CJK SC" pitchFamily="2"/>
                <a:cs typeface="Lohit Devanagari" pitchFamily="2"/>
              </a:rPr>
              <a:t>1</a:t>
            </a:r>
            <a:r>
              <a:rPr lang="en-US" sz="900" b="1" i="0" u="none" strike="noStrike" kern="1200" cap="none" dirty="0" smtClean="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Send scores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agent#</a:t>
            </a:r>
            <a:r>
              <a:rPr lang="en-US" sz="900" b="0" i="1" u="sng" strike="noStrike" kern="1200" cap="none" dirty="0" smtClean="0">
                <a:ln>
                  <a:noFill/>
                </a:ln>
                <a:ea typeface="Noto Sans CJK SC" pitchFamily="2"/>
                <a:cs typeface="Lohit Devanagari" pitchFamily="2"/>
              </a:rPr>
              <a:t>1</a:t>
            </a:r>
            <a:endParaRPr lang="en-US" sz="900" b="0" i="1" u="sng" strike="noStrike" kern="1200" cap="none" dirty="0">
              <a:ln>
                <a:noFill/>
              </a:ln>
              <a:ea typeface="Noto Sans CJK SC" pitchFamily="2"/>
              <a:cs typeface="Lohit Devanagari" pitchFamily="2"/>
            </a:endParaRPr>
          </a:p>
        </p:txBody>
      </p:sp>
      <p:sp>
        <p:nvSpPr>
          <p:cNvPr id="95" name="Rectangle 94"/>
          <p:cNvSpPr/>
          <p:nvPr/>
        </p:nvSpPr>
        <p:spPr>
          <a:xfrm>
            <a:off x="1148524" y="2000296"/>
            <a:ext cx="994223" cy="1390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6" name="Freeform 95"/>
          <p:cNvSpPr/>
          <p:nvPr/>
        </p:nvSpPr>
        <p:spPr>
          <a:xfrm>
            <a:off x="240547" y="4217693"/>
            <a:ext cx="398090" cy="5486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solidFill>
                  <a:schemeClr val="bg1"/>
                </a:solidFill>
                <a:ea typeface="Noto Sans CJK SC" pitchFamily="2"/>
                <a:cs typeface="Lohit Devanagari" pitchFamily="2"/>
              </a:rPr>
              <a:t>LAKR#1</a:t>
            </a:r>
            <a:endParaRPr lang="en-US" sz="900" b="0" i="0" u="none" strike="noStrike" kern="1200" cap="none" dirty="0">
              <a:ln>
                <a:noFill/>
              </a:ln>
              <a:solidFill>
                <a:schemeClr val="bg1"/>
              </a:solidFill>
              <a:ea typeface="Noto Sans CJK SC" pitchFamily="2"/>
              <a:cs typeface="Lohit Devanagari" pitchFamily="2"/>
            </a:endParaRPr>
          </a:p>
        </p:txBody>
      </p:sp>
      <p:cxnSp>
        <p:nvCxnSpPr>
          <p:cNvPr id="97" name="Elbow Connector 96"/>
          <p:cNvCxnSpPr>
            <a:stCxn id="87" idx="1"/>
            <a:endCxn id="88" idx="1"/>
          </p:cNvCxnSpPr>
          <p:nvPr/>
        </p:nvCxnSpPr>
        <p:spPr>
          <a:xfrm>
            <a:off x="1343943" y="3518357"/>
            <a:ext cx="160442" cy="480737"/>
          </a:xfrm>
          <a:prstGeom prst="bentConnector3">
            <a:avLst>
              <a:gd name="adj1" fmla="val 832616"/>
            </a:avLst>
          </a:prstGeom>
          <a:noFill/>
          <a:ln w="0">
            <a:solidFill>
              <a:srgbClr val="000000"/>
            </a:solidFill>
            <a:prstDash val="solid"/>
            <a:tailEnd type="arrow"/>
          </a:ln>
        </p:spPr>
      </p:cxnSp>
      <p:sp>
        <p:nvSpPr>
          <p:cNvPr id="98" name="TextBox 97"/>
          <p:cNvSpPr txBox="1"/>
          <p:nvPr/>
        </p:nvSpPr>
        <p:spPr>
          <a:xfrm>
            <a:off x="1586268" y="3562110"/>
            <a:ext cx="1139712"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2.1 </a:t>
            </a:r>
            <a:r>
              <a:rPr lang="en-US" sz="900" b="0" i="0" u="none" strike="noStrike" kern="1200" cap="none" dirty="0" smtClean="0">
                <a:ln>
                  <a:noFill/>
                </a:ln>
                <a:ea typeface="Noto Sans CJK SC" pitchFamily="2"/>
                <a:cs typeface="Lohit Devanagari" pitchFamily="2"/>
              </a:rPr>
              <a:t>Compute Course</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Progress Level</a:t>
            </a:r>
            <a:endParaRPr lang="en-US" sz="900" b="0" i="1" u="none" strike="noStrike" kern="1200" cap="none" dirty="0">
              <a:ln>
                <a:noFill/>
              </a:ln>
              <a:ea typeface="Noto Sans CJK SC" pitchFamily="2"/>
              <a:cs typeface="Lohit Devanagari" pitchFamily="2"/>
            </a:endParaRPr>
          </a:p>
        </p:txBody>
      </p:sp>
      <p:sp>
        <p:nvSpPr>
          <p:cNvPr id="99" name="Rectangle 98"/>
          <p:cNvSpPr/>
          <p:nvPr/>
        </p:nvSpPr>
        <p:spPr>
          <a:xfrm>
            <a:off x="1631459" y="3588933"/>
            <a:ext cx="1003422" cy="327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3" name="Freeform 102"/>
          <p:cNvSpPr/>
          <p:nvPr/>
        </p:nvSpPr>
        <p:spPr>
          <a:xfrm>
            <a:off x="4305677" y="1247467"/>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04" name="Freeform 103"/>
          <p:cNvSpPr/>
          <p:nvPr/>
        </p:nvSpPr>
        <p:spPr>
          <a:xfrm>
            <a:off x="4218917" y="1191583"/>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5" name="Freeform 104"/>
          <p:cNvSpPr/>
          <p:nvPr/>
        </p:nvSpPr>
        <p:spPr>
          <a:xfrm>
            <a:off x="4283897" y="1078987"/>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t>
            </a:r>
            <a:r>
              <a:rPr lang="en-US" sz="900" b="0" i="0" u="none" strike="noStrike" kern="1200" cap="none" dirty="0" err="1" smtClean="0">
                <a:ln>
                  <a:noFill/>
                </a:ln>
                <a:ea typeface="Noto Sans CJK SC" pitchFamily="2"/>
                <a:cs typeface="Lohit Devanagari" pitchFamily="2"/>
              </a:rPr>
              <a:t>app</a:t>
            </a:r>
            <a:r>
              <a:rPr lang="en-US" sz="900" b="1" i="0" u="none" strike="noStrike" kern="1200" cap="none" dirty="0" err="1"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
        <p:nvSpPr>
          <p:cNvPr id="106" name="Freeform 105"/>
          <p:cNvSpPr/>
          <p:nvPr/>
        </p:nvSpPr>
        <p:spPr>
          <a:xfrm>
            <a:off x="4300997" y="1348807"/>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107" name="Freeform 106"/>
          <p:cNvSpPr/>
          <p:nvPr/>
        </p:nvSpPr>
        <p:spPr>
          <a:xfrm>
            <a:off x="4261170" y="1684878"/>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108" name="Straight Arrow Connector 107"/>
          <p:cNvCxnSpPr>
            <a:stCxn id="107" idx="2"/>
            <a:endCxn id="110" idx="0"/>
          </p:cNvCxnSpPr>
          <p:nvPr/>
        </p:nvCxnSpPr>
        <p:spPr>
          <a:xfrm flipH="1">
            <a:off x="4768938" y="1861276"/>
            <a:ext cx="10632" cy="1572661"/>
          </a:xfrm>
          <a:prstGeom prst="straightConnector1">
            <a:avLst/>
          </a:prstGeom>
          <a:noFill/>
          <a:ln w="0">
            <a:solidFill>
              <a:srgbClr val="000000"/>
            </a:solidFill>
            <a:prstDash val="solid"/>
            <a:tailEnd type="arrow"/>
          </a:ln>
        </p:spPr>
      </p:cxnSp>
      <p:sp>
        <p:nvSpPr>
          <p:cNvPr id="109" name="Freeform 108"/>
          <p:cNvSpPr/>
          <p:nvPr/>
        </p:nvSpPr>
        <p:spPr>
          <a:xfrm>
            <a:off x="4262742" y="353679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0" name="Freeform 109"/>
          <p:cNvSpPr/>
          <p:nvPr/>
        </p:nvSpPr>
        <p:spPr>
          <a:xfrm>
            <a:off x="4483165" y="343393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111" name="Freeform 110"/>
          <p:cNvSpPr/>
          <p:nvPr/>
        </p:nvSpPr>
        <p:spPr>
          <a:xfrm>
            <a:off x="4327501" y="389791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112" name="Elbow Connector 111"/>
          <p:cNvCxnSpPr>
            <a:stCxn id="111" idx="2"/>
            <a:endCxn id="119" idx="0"/>
          </p:cNvCxnSpPr>
          <p:nvPr/>
        </p:nvCxnSpPr>
        <p:spPr>
          <a:xfrm rot="5400000">
            <a:off x="4402133" y="3848499"/>
            <a:ext cx="117420" cy="620968"/>
          </a:xfrm>
          <a:prstGeom prst="bentConnector3">
            <a:avLst>
              <a:gd name="adj1" fmla="val 50000"/>
            </a:avLst>
          </a:prstGeom>
          <a:noFill/>
          <a:ln w="0">
            <a:solidFill>
              <a:srgbClr val="000000"/>
            </a:solidFill>
            <a:prstDash val="solid"/>
            <a:tailEnd type="arrow"/>
          </a:ln>
        </p:spPr>
      </p:cxnSp>
      <p:sp>
        <p:nvSpPr>
          <p:cNvPr id="113" name="TextBox 112"/>
          <p:cNvSpPr txBox="1"/>
          <p:nvPr/>
        </p:nvSpPr>
        <p:spPr>
          <a:xfrm>
            <a:off x="4388452" y="4286945"/>
            <a:ext cx="1033529"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3.m </a:t>
            </a:r>
            <a:r>
              <a:rPr lang="en-US" sz="900" b="0" i="0" u="none" strike="noStrike" kern="1200" cap="none" dirty="0" smtClean="0">
                <a:ln>
                  <a:noFill/>
                </a:ln>
                <a:ea typeface="Noto Sans CJK SC" pitchFamily="2"/>
                <a:cs typeface="Lohit Devanagari" pitchFamily="2"/>
              </a:rPr>
              <a:t>Save CPL and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scores to LAKR</a:t>
            </a:r>
            <a:endParaRPr lang="en-US" sz="900" b="0" i="1" u="none" strike="noStrike" kern="1200" cap="none" dirty="0">
              <a:ln>
                <a:noFill/>
              </a:ln>
              <a:ea typeface="Noto Sans CJK SC" pitchFamily="2"/>
              <a:cs typeface="Lohit Devanagari" pitchFamily="2"/>
            </a:endParaRPr>
          </a:p>
        </p:txBody>
      </p:sp>
      <p:sp>
        <p:nvSpPr>
          <p:cNvPr id="114" name="Rectangle 113"/>
          <p:cNvSpPr/>
          <p:nvPr/>
        </p:nvSpPr>
        <p:spPr>
          <a:xfrm>
            <a:off x="4433643" y="4313768"/>
            <a:ext cx="907754" cy="36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5" name="Freeform 114"/>
          <p:cNvSpPr/>
          <p:nvPr/>
        </p:nvSpPr>
        <p:spPr>
          <a:xfrm>
            <a:off x="4919449" y="2332154"/>
            <a:ext cx="891985" cy="10124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6" name="TextBox 115"/>
          <p:cNvSpPr txBox="1"/>
          <p:nvPr/>
        </p:nvSpPr>
        <p:spPr>
          <a:xfrm>
            <a:off x="4888046" y="2281199"/>
            <a:ext cx="954790"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Reading: …</a:t>
            </a:r>
          </a:p>
          <a:p>
            <a:pPr lvl="0" hangingPunct="0"/>
            <a:r>
              <a:rPr lang="en-US" sz="900" dirty="0" smtClean="0">
                <a:ea typeface="Noto Sans CJK SC" pitchFamily="2"/>
                <a:cs typeface="Lohit Devanagari" pitchFamily="2"/>
              </a:rPr>
              <a:t>Writing</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Grammar</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Vocabulary</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Lesson Progress </a:t>
            </a:r>
            <a:br>
              <a:rPr lang="en-US" sz="900" dirty="0" smtClean="0">
                <a:ea typeface="Noto Sans CJK SC" pitchFamily="2"/>
                <a:cs typeface="Lohit Devanagari" pitchFamily="2"/>
              </a:rPr>
            </a:br>
            <a:r>
              <a:rPr lang="en-US" sz="900" dirty="0" smtClean="0">
                <a:ea typeface="Noto Sans CJK SC" pitchFamily="2"/>
                <a:cs typeface="Lohit Devanagari" pitchFamily="2"/>
              </a:rPr>
              <a:t>Level</a:t>
            </a:r>
            <a:r>
              <a:rPr lang="en-US" sz="900" dirty="0">
                <a:ea typeface="Noto Sans CJK SC" pitchFamily="2"/>
                <a:cs typeface="Lohit Devanagari" pitchFamily="2"/>
              </a:rPr>
              <a:t> :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endParaRPr lang="en-US" sz="900" b="0" i="0" u="none" strike="noStrike" kern="1200" cap="none" dirty="0" smtClean="0">
              <a:ln>
                <a:noFill/>
              </a:ln>
              <a:ea typeface="Noto Sans CJK SC" pitchFamily="2"/>
              <a:cs typeface="Lohit Devanagari" pitchFamily="2"/>
            </a:endParaRPr>
          </a:p>
        </p:txBody>
      </p:sp>
      <p:sp>
        <p:nvSpPr>
          <p:cNvPr id="117" name="TextBox 116"/>
          <p:cNvSpPr txBox="1"/>
          <p:nvPr/>
        </p:nvSpPr>
        <p:spPr>
          <a:xfrm>
            <a:off x="4815863" y="1959531"/>
            <a:ext cx="1098291"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1.</a:t>
            </a:r>
            <a:r>
              <a:rPr lang="en-US" sz="900" b="1" u="sng" dirty="0">
                <a:ea typeface="Noto Sans CJK SC" pitchFamily="2"/>
                <a:cs typeface="Lohit Devanagari" pitchFamily="2"/>
              </a:rPr>
              <a:t>m</a:t>
            </a:r>
            <a:r>
              <a:rPr lang="en-US" sz="900" b="1" i="0" u="none" strike="noStrike" kern="1200" cap="none" dirty="0" smtClean="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Send scores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err="1" smtClean="0">
                <a:ln>
                  <a:noFill/>
                </a:ln>
                <a:ea typeface="Noto Sans CJK SC" pitchFamily="2"/>
                <a:cs typeface="Lohit Devanagari" pitchFamily="2"/>
              </a:rPr>
              <a:t>agent#</a:t>
            </a:r>
            <a:r>
              <a:rPr lang="en-US" sz="900" i="1" u="sng" dirty="0" err="1">
                <a:ea typeface="Noto Sans CJK SC" pitchFamily="2"/>
                <a:cs typeface="Lohit Devanagari" pitchFamily="2"/>
              </a:rPr>
              <a:t>m</a:t>
            </a:r>
            <a:endParaRPr lang="en-US" sz="900" b="0" i="1" u="sng" strike="noStrike" kern="1200" cap="none" dirty="0">
              <a:ln>
                <a:noFill/>
              </a:ln>
              <a:ea typeface="Noto Sans CJK SC" pitchFamily="2"/>
              <a:cs typeface="Lohit Devanagari" pitchFamily="2"/>
            </a:endParaRPr>
          </a:p>
        </p:txBody>
      </p:sp>
      <p:sp>
        <p:nvSpPr>
          <p:cNvPr id="118" name="Rectangle 117"/>
          <p:cNvSpPr/>
          <p:nvPr/>
        </p:nvSpPr>
        <p:spPr>
          <a:xfrm>
            <a:off x="4859291" y="2000296"/>
            <a:ext cx="994223" cy="1390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9" name="Freeform 118"/>
          <p:cNvSpPr/>
          <p:nvPr/>
        </p:nvSpPr>
        <p:spPr>
          <a:xfrm>
            <a:off x="3951314" y="4217693"/>
            <a:ext cx="398090" cy="5486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solidFill>
                  <a:schemeClr val="bg1"/>
                </a:solidFill>
                <a:ea typeface="Noto Sans CJK SC" pitchFamily="2"/>
                <a:cs typeface="Lohit Devanagari" pitchFamily="2"/>
              </a:rPr>
              <a:t>LAKR#1</a:t>
            </a:r>
            <a:endParaRPr lang="en-US" sz="900" b="0" i="0" u="none" strike="noStrike" kern="1200" cap="none" dirty="0">
              <a:ln>
                <a:noFill/>
              </a:ln>
              <a:solidFill>
                <a:schemeClr val="bg1"/>
              </a:solidFill>
              <a:ea typeface="Noto Sans CJK SC" pitchFamily="2"/>
              <a:cs typeface="Lohit Devanagari" pitchFamily="2"/>
            </a:endParaRPr>
          </a:p>
        </p:txBody>
      </p:sp>
      <p:cxnSp>
        <p:nvCxnSpPr>
          <p:cNvPr id="120" name="Elbow Connector 119"/>
          <p:cNvCxnSpPr>
            <a:stCxn id="110" idx="1"/>
            <a:endCxn id="111" idx="1"/>
          </p:cNvCxnSpPr>
          <p:nvPr/>
        </p:nvCxnSpPr>
        <p:spPr>
          <a:xfrm>
            <a:off x="5054710" y="3518357"/>
            <a:ext cx="160442" cy="480737"/>
          </a:xfrm>
          <a:prstGeom prst="bentConnector3">
            <a:avLst>
              <a:gd name="adj1" fmla="val 832616"/>
            </a:avLst>
          </a:prstGeom>
          <a:noFill/>
          <a:ln w="0">
            <a:solidFill>
              <a:srgbClr val="000000"/>
            </a:solidFill>
            <a:prstDash val="solid"/>
            <a:tailEnd type="arrow"/>
          </a:ln>
        </p:spPr>
      </p:cxnSp>
      <p:sp>
        <p:nvSpPr>
          <p:cNvPr id="121" name="TextBox 120"/>
          <p:cNvSpPr txBox="1"/>
          <p:nvPr/>
        </p:nvSpPr>
        <p:spPr>
          <a:xfrm>
            <a:off x="5258048" y="3562110"/>
            <a:ext cx="1175107"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2.m </a:t>
            </a:r>
            <a:r>
              <a:rPr lang="en-US" sz="900" b="0" i="0" u="none" strike="noStrike" kern="1200" cap="none" dirty="0" smtClean="0">
                <a:ln>
                  <a:noFill/>
                </a:ln>
                <a:ea typeface="Noto Sans CJK SC" pitchFamily="2"/>
                <a:cs typeface="Lohit Devanagari" pitchFamily="2"/>
              </a:rPr>
              <a:t>Compute Course</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Progress Level (CPL)</a:t>
            </a:r>
            <a:endParaRPr lang="en-US" sz="900" b="0" i="1" u="none" strike="noStrike" kern="1200" cap="none" dirty="0">
              <a:ln>
                <a:noFill/>
              </a:ln>
              <a:ea typeface="Noto Sans CJK SC" pitchFamily="2"/>
              <a:cs typeface="Lohit Devanagari" pitchFamily="2"/>
            </a:endParaRPr>
          </a:p>
        </p:txBody>
      </p:sp>
      <p:sp>
        <p:nvSpPr>
          <p:cNvPr id="122" name="Rectangle 121"/>
          <p:cNvSpPr/>
          <p:nvPr/>
        </p:nvSpPr>
        <p:spPr>
          <a:xfrm>
            <a:off x="5316791" y="3588933"/>
            <a:ext cx="1052089" cy="327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23" name="TextBox 122"/>
          <p:cNvSpPr txBox="1"/>
          <p:nvPr/>
        </p:nvSpPr>
        <p:spPr>
          <a:xfrm>
            <a:off x="6626122" y="1241628"/>
            <a:ext cx="3378716" cy="795239"/>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L="228600" marR="0" lvl="0" indent="-228600" algn="just" hangingPunct="0">
              <a:lnSpc>
                <a:spcPct val="100000"/>
              </a:lnSpc>
              <a:spcBef>
                <a:spcPts val="0"/>
              </a:spcBef>
              <a:spcAft>
                <a:spcPts val="0"/>
              </a:spcAft>
              <a:buAutoNum type="arabicPeriod"/>
              <a:tabLst/>
            </a:pPr>
            <a:r>
              <a:rPr lang="en-US" sz="900" dirty="0" smtClean="0">
                <a:ea typeface="Noto Sans CJK SC" pitchFamily="2"/>
                <a:cs typeface="Lohit Devanagari" pitchFamily="2"/>
              </a:rPr>
              <a:t>App-logic sends the exercise results to agent</a:t>
            </a:r>
          </a:p>
          <a:p>
            <a:pPr marL="228600" marR="0" lvl="0" indent="-228600" algn="just" hangingPunct="0">
              <a:lnSpc>
                <a:spcPct val="100000"/>
              </a:lnSpc>
              <a:spcBef>
                <a:spcPts val="0"/>
              </a:spcBef>
              <a:spcAft>
                <a:spcPts val="0"/>
              </a:spcAft>
              <a:buAutoNum type="arabicPeriod"/>
              <a:tabLst/>
            </a:pPr>
            <a:r>
              <a:rPr lang="en-US" sz="900" i="0" u="none" strike="noStrike" kern="1200" cap="none" dirty="0" smtClean="0">
                <a:ln>
                  <a:noFill/>
                </a:ln>
                <a:ea typeface="Noto Sans CJK SC" pitchFamily="2"/>
                <a:cs typeface="Lohit Devanagari" pitchFamily="2"/>
              </a:rPr>
              <a:t>Agent calculates the course progress level (CPL) by averaging all of the lesson progress levels that were submitted so far. </a:t>
            </a:r>
          </a:p>
          <a:p>
            <a:pPr marL="228600" marR="0" lvl="0" indent="-228600" algn="just" hangingPunct="0">
              <a:lnSpc>
                <a:spcPct val="100000"/>
              </a:lnSpc>
              <a:spcBef>
                <a:spcPts val="0"/>
              </a:spcBef>
              <a:spcAft>
                <a:spcPts val="0"/>
              </a:spcAft>
              <a:buAutoNum type="arabicPeriod"/>
              <a:tabLst/>
            </a:pPr>
            <a:r>
              <a:rPr lang="en-US" sz="900" dirty="0" smtClean="0">
                <a:ea typeface="Noto Sans CJK SC" pitchFamily="2"/>
                <a:cs typeface="Lohit Devanagari" pitchFamily="2"/>
              </a:rPr>
              <a:t>Agent saves the CPL and submitted scores. </a:t>
            </a:r>
            <a:endParaRPr lang="en-US" sz="900"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330172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lvl="0"/>
            <a:fld id="{CAAA9583-EB51-4902-BE59-5294830D33E5}" type="slidenum">
              <a:t>9</a:t>
            </a:fld>
            <a:endParaRPr lang="en-US"/>
          </a:p>
        </p:txBody>
      </p:sp>
      <p:sp>
        <p:nvSpPr>
          <p:cNvPr id="2" name="TextBox 1"/>
          <p:cNvSpPr txBox="1"/>
          <p:nvPr/>
        </p:nvSpPr>
        <p:spPr>
          <a:xfrm>
            <a:off x="1178920" y="3235731"/>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0"/>
            <a:ext cx="9071640" cy="480105"/>
          </a:xfrm>
        </p:spPr>
        <p:txBody>
          <a:bodyPr/>
          <a:lstStyle/>
          <a:p>
            <a:pPr lvl="0"/>
            <a:r>
              <a:rPr lang="en-US" sz="1600" b="1" dirty="0">
                <a:latin typeface="+mn-lt"/>
              </a:rPr>
              <a:t>LCC </a:t>
            </a:r>
            <a:r>
              <a:rPr lang="en-US" sz="1600" b="1" dirty="0" smtClean="0">
                <a:latin typeface="+mn-lt"/>
              </a:rPr>
              <a:t>Protocol: </a:t>
            </a:r>
            <a:r>
              <a:rPr lang="en-US" sz="1600" b="1" dirty="0">
                <a:latin typeface="+mn-lt"/>
              </a:rPr>
              <a:t/>
            </a:r>
            <a:br>
              <a:rPr lang="en-US" sz="1600" b="1" dirty="0">
                <a:latin typeface="+mn-lt"/>
              </a:rPr>
            </a:br>
            <a:r>
              <a:rPr lang="en-US" sz="1600" dirty="0">
                <a:latin typeface="+mn-lt"/>
              </a:rPr>
              <a:t>Teacher requests grouping proposal</a:t>
            </a:r>
          </a:p>
        </p:txBody>
      </p:sp>
      <p:sp>
        <p:nvSpPr>
          <p:cNvPr id="4" name="Freeform 3"/>
          <p:cNvSpPr/>
          <p:nvPr/>
        </p:nvSpPr>
        <p:spPr>
          <a:xfrm>
            <a:off x="4263448" y="1075566"/>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 name="Freeform 4"/>
          <p:cNvSpPr/>
          <p:nvPr/>
        </p:nvSpPr>
        <p:spPr>
          <a:xfrm>
            <a:off x="4584094" y="984306"/>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6" name="Freeform 5"/>
          <p:cNvSpPr/>
          <p:nvPr/>
        </p:nvSpPr>
        <p:spPr>
          <a:xfrm>
            <a:off x="4754870" y="1180525"/>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7" name="Freeform 6"/>
          <p:cNvSpPr/>
          <p:nvPr/>
        </p:nvSpPr>
        <p:spPr>
          <a:xfrm>
            <a:off x="4304566" y="1734726"/>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8" name="Curved Connector 7"/>
          <p:cNvCxnSpPr>
            <a:stCxn id="6" idx="1"/>
            <a:endCxn id="7" idx="2"/>
          </p:cNvCxnSpPr>
          <p:nvPr/>
        </p:nvCxnSpPr>
        <p:spPr>
          <a:xfrm flipH="1">
            <a:off x="4833024" y="1374385"/>
            <a:ext cx="558034" cy="592901"/>
          </a:xfrm>
          <a:prstGeom prst="curvedConnector4">
            <a:avLst>
              <a:gd name="adj1" fmla="val -40965"/>
              <a:gd name="adj2" fmla="val 138556"/>
            </a:avLst>
          </a:prstGeom>
          <a:noFill/>
          <a:ln w="0">
            <a:solidFill>
              <a:srgbClr val="000000"/>
            </a:solidFill>
            <a:prstDash val="solid"/>
            <a:tailEnd type="arrow"/>
          </a:ln>
        </p:spPr>
      </p:cxnSp>
      <p:sp>
        <p:nvSpPr>
          <p:cNvPr id="9" name="TextBox 8"/>
          <p:cNvSpPr txBox="1"/>
          <p:nvPr/>
        </p:nvSpPr>
        <p:spPr>
          <a:xfrm>
            <a:off x="5566052" y="1568245"/>
            <a:ext cx="1028246"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agents</a:t>
            </a:r>
            <a:endParaRPr lang="en-US" sz="900" b="0" i="0" u="none" strike="noStrike" kern="1200" cap="none" dirty="0">
              <a:ln>
                <a:noFill/>
              </a:ln>
              <a:ea typeface="Noto Sans CJK SC" pitchFamily="2"/>
              <a:cs typeface="Lohit Devanagari" pitchFamily="2"/>
            </a:endParaRPr>
          </a:p>
        </p:txBody>
      </p:sp>
      <p:cxnSp>
        <p:nvCxnSpPr>
          <p:cNvPr id="10" name="Elbow Connector 9"/>
          <p:cNvCxnSpPr>
            <a:stCxn id="6" idx="3"/>
            <a:endCxn id="30" idx="0"/>
          </p:cNvCxnSpPr>
          <p:nvPr/>
        </p:nvCxnSpPr>
        <p:spPr>
          <a:xfrm rot="10800000" flipV="1">
            <a:off x="574424" y="1374384"/>
            <a:ext cx="4180446" cy="1725313"/>
          </a:xfrm>
          <a:prstGeom prst="bentConnector2">
            <a:avLst/>
          </a:prstGeom>
          <a:noFill/>
          <a:ln w="0">
            <a:solidFill>
              <a:srgbClr val="000000"/>
            </a:solidFill>
            <a:prstDash val="solid"/>
            <a:tailEnd type="arrow"/>
          </a:ln>
        </p:spPr>
      </p:cxnSp>
      <p:sp>
        <p:nvSpPr>
          <p:cNvPr id="15" name="Freeform 14"/>
          <p:cNvSpPr/>
          <p:nvPr/>
        </p:nvSpPr>
        <p:spPr>
          <a:xfrm>
            <a:off x="5682453" y="2062754"/>
            <a:ext cx="664617" cy="7402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TextBox 15"/>
          <p:cNvSpPr txBox="1"/>
          <p:nvPr/>
        </p:nvSpPr>
        <p:spPr>
          <a:xfrm>
            <a:off x="5636373" y="2031091"/>
            <a:ext cx="791605"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Agent_11,</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cxnSp>
        <p:nvCxnSpPr>
          <p:cNvPr id="19" name="Elbow Connector 18"/>
          <p:cNvCxnSpPr>
            <a:stCxn id="6" idx="3"/>
            <a:endCxn id="66" idx="0"/>
          </p:cNvCxnSpPr>
          <p:nvPr/>
        </p:nvCxnSpPr>
        <p:spPr>
          <a:xfrm rot="10800000" flipV="1">
            <a:off x="2149048" y="1374384"/>
            <a:ext cx="2605822" cy="1725313"/>
          </a:xfrm>
          <a:prstGeom prst="bentConnector2">
            <a:avLst/>
          </a:prstGeom>
          <a:noFill/>
          <a:ln w="0">
            <a:solidFill>
              <a:srgbClr val="000000"/>
            </a:solidFill>
            <a:prstDash val="solid"/>
            <a:tailEnd type="arrow"/>
          </a:ln>
        </p:spPr>
      </p:cxnSp>
      <p:sp>
        <p:nvSpPr>
          <p:cNvPr id="23" name="Freeform 22"/>
          <p:cNvSpPr/>
          <p:nvPr/>
        </p:nvSpPr>
        <p:spPr>
          <a:xfrm>
            <a:off x="9216365" y="2108597"/>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a:ln>
                  <a:noFill/>
                </a:ln>
                <a:solidFill>
                  <a:schemeClr val="bg1"/>
                </a:solidFill>
                <a:latin typeface="Liberation Sans" pitchFamily="18"/>
                <a:ea typeface="Noto Sans CJK SC" pitchFamily="2"/>
                <a:cs typeface="Lohit Devanagari" pitchFamily="2"/>
              </a:rPr>
              <a:t>WAR</a:t>
            </a:r>
          </a:p>
        </p:txBody>
      </p:sp>
      <p:cxnSp>
        <p:nvCxnSpPr>
          <p:cNvPr id="24" name="Elbow Connector 23"/>
          <p:cNvCxnSpPr>
            <a:stCxn id="6" idx="1"/>
            <a:endCxn id="23" idx="3"/>
          </p:cNvCxnSpPr>
          <p:nvPr/>
        </p:nvCxnSpPr>
        <p:spPr>
          <a:xfrm>
            <a:off x="5391058" y="1374385"/>
            <a:ext cx="3825307" cy="1145692"/>
          </a:xfrm>
          <a:prstGeom prst="bentConnector3">
            <a:avLst>
              <a:gd name="adj1" fmla="val 57459"/>
            </a:avLst>
          </a:prstGeom>
          <a:noFill/>
          <a:ln w="0">
            <a:solidFill>
              <a:srgbClr val="000000"/>
            </a:solidFill>
            <a:prstDash val="solid"/>
            <a:headEnd type="arrow"/>
            <a:tailEnd type="arrow"/>
          </a:ln>
        </p:spPr>
      </p:cxnSp>
      <p:sp>
        <p:nvSpPr>
          <p:cNvPr id="25" name="Freeform 24"/>
          <p:cNvSpPr/>
          <p:nvPr/>
        </p:nvSpPr>
        <p:spPr>
          <a:xfrm>
            <a:off x="7722386" y="1166582"/>
            <a:ext cx="1274621" cy="12178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7722386" y="1166582"/>
            <a:ext cx="1274621"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Agent_10 -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lvl="0" hangingPunct="0"/>
            <a:r>
              <a:rPr lang="en-US" sz="900" i="0" u="none" strike="noStrike" kern="1200" cap="none" dirty="0">
                <a:ln>
                  <a:noFill/>
                </a:ln>
                <a:ea typeface="Noto Sans CJK SC" pitchFamily="2"/>
                <a:cs typeface="Lohit Devanagari" pitchFamily="2"/>
              </a:rPr>
              <a:t>Agent_11 -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lvl="0" hangingPunct="0"/>
            <a:r>
              <a:rPr lang="en-US" sz="900" i="0" u="none" strike="noStrike" kern="1200" cap="none" dirty="0" err="1" smtClean="0">
                <a:ln>
                  <a:noFill/>
                </a:ln>
                <a:ea typeface="Noto Sans CJK SC" pitchFamily="2"/>
                <a:cs typeface="Lohit Devanagari" pitchFamily="2"/>
              </a:rPr>
              <a:t>Agent_m</a:t>
            </a:r>
            <a:r>
              <a:rPr lang="en-US" sz="900" i="0" u="none" strike="noStrike" kern="1200" cap="none" dirty="0" smtClean="0">
                <a:ln>
                  <a:noFill/>
                </a:ln>
                <a:ea typeface="Noto Sans CJK SC" pitchFamily="2"/>
                <a:cs typeface="Lohit Devanagari" pitchFamily="2"/>
              </a:rPr>
              <a:t> </a:t>
            </a:r>
            <a:r>
              <a:rPr lang="en-US" sz="900" i="0" u="none" strike="noStrike" kern="1200" cap="none" dirty="0">
                <a:ln>
                  <a:noFill/>
                </a:ln>
                <a:ea typeface="Noto Sans CJK SC" pitchFamily="2"/>
                <a:cs typeface="Lohit Devanagari" pitchFamily="2"/>
              </a:rPr>
              <a:t>-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p:txBody>
      </p:sp>
      <p:sp>
        <p:nvSpPr>
          <p:cNvPr id="27" name="TextBox 26"/>
          <p:cNvSpPr txBox="1"/>
          <p:nvPr/>
        </p:nvSpPr>
        <p:spPr>
          <a:xfrm>
            <a:off x="7657463" y="671210"/>
            <a:ext cx="1458943"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1.a</a:t>
            </a:r>
            <a:r>
              <a:rPr lang="en-US" sz="900" b="0" i="0" u="none" strike="noStrike" kern="1200" cap="none" dirty="0" smtClean="0">
                <a:ln>
                  <a:noFill/>
                </a:ln>
                <a:ea typeface="Noto Sans CJK SC" pitchFamily="2"/>
                <a:cs typeface="Lohit Devanagari" pitchFamily="2"/>
              </a:rPr>
              <a:t> Teacher selects a list of agents who belong to the same classroom</a:t>
            </a:r>
            <a:endParaRPr lang="en-US" sz="900" b="0" i="0" u="none" strike="noStrike" kern="1200" cap="none" dirty="0">
              <a:ln>
                <a:noFill/>
              </a:ln>
              <a:ea typeface="Noto Sans CJK SC" pitchFamily="2"/>
              <a:cs typeface="Lohit Devanagari" pitchFamily="2"/>
            </a:endParaRPr>
          </a:p>
        </p:txBody>
      </p:sp>
      <p:sp>
        <p:nvSpPr>
          <p:cNvPr id="29" name="Freeform 28"/>
          <p:cNvSpPr/>
          <p:nvPr/>
        </p:nvSpPr>
        <p:spPr>
          <a:xfrm>
            <a:off x="68228" y="3202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Freeform 29"/>
          <p:cNvSpPr/>
          <p:nvPr/>
        </p:nvSpPr>
        <p:spPr>
          <a:xfrm>
            <a:off x="288651" y="3099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1" name="Freeform 30"/>
          <p:cNvSpPr/>
          <p:nvPr/>
        </p:nvSpPr>
        <p:spPr>
          <a:xfrm>
            <a:off x="132987" y="3563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Rectangle 43"/>
          <p:cNvSpPr/>
          <p:nvPr/>
        </p:nvSpPr>
        <p:spPr>
          <a:xfrm>
            <a:off x="5636373" y="1631985"/>
            <a:ext cx="826118" cy="1237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8" name="TextBox 37"/>
          <p:cNvSpPr txBox="1"/>
          <p:nvPr/>
        </p:nvSpPr>
        <p:spPr>
          <a:xfrm>
            <a:off x="0" y="5232241"/>
            <a:ext cx="3715806" cy="419687"/>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1050" b="1" i="0" u="none" strike="noStrike" kern="1200" cap="none" dirty="0" smtClean="0">
                <a:ln>
                  <a:noFill/>
                </a:ln>
                <a:solidFill>
                  <a:srgbClr val="FF0000"/>
                </a:solidFill>
                <a:ea typeface="Noto Sans CJK SC" pitchFamily="2"/>
                <a:cs typeface="Lohit Devanagari" pitchFamily="2"/>
              </a:rPr>
              <a:t>*Agent_1</a:t>
            </a:r>
            <a:r>
              <a:rPr lang="en-US" sz="1050" dirty="0" smtClean="0">
                <a:ea typeface="Noto Sans CJK SC" pitchFamily="2"/>
                <a:cs typeface="Lohit Devanagari" pitchFamily="2"/>
              </a:rPr>
              <a:t>: indicates that agent_1 is selected as </a:t>
            </a:r>
            <a:r>
              <a:rPr lang="en-US" sz="1050" i="1" dirty="0" smtClean="0">
                <a:ea typeface="Noto Sans CJK SC" pitchFamily="2"/>
                <a:cs typeface="Lohit Devanagari" pitchFamily="2"/>
              </a:rPr>
              <a:t>dedicated</a:t>
            </a:r>
            <a:r>
              <a:rPr lang="en-US" sz="1050" dirty="0" smtClean="0">
                <a:ea typeface="Noto Sans CJK SC" pitchFamily="2"/>
                <a:cs typeface="Lohit Devanagari" pitchFamily="2"/>
              </a:rPr>
              <a:t> agent</a:t>
            </a:r>
          </a:p>
          <a:p>
            <a:pPr lvl="0" hangingPunct="0"/>
            <a:r>
              <a:rPr lang="en-US" sz="1050" dirty="0">
                <a:ea typeface="Noto Sans CJK SC" pitchFamily="2"/>
                <a:cs typeface="Lohit Devanagari" pitchFamily="2"/>
              </a:rPr>
              <a:t>*</a:t>
            </a:r>
            <a:r>
              <a:rPr lang="en-US" sz="1050" b="1" dirty="0" smtClean="0">
                <a:ea typeface="Noto Sans CJK SC" pitchFamily="2"/>
                <a:cs typeface="Lohit Devanagari" pitchFamily="2"/>
              </a:rPr>
              <a:t>cl3</a:t>
            </a:r>
            <a:r>
              <a:rPr lang="en-US" sz="1050" i="1" dirty="0" smtClean="0">
                <a:ea typeface="Noto Sans CJK SC" pitchFamily="2"/>
                <a:cs typeface="Lohit Devanagari" pitchFamily="2"/>
              </a:rPr>
              <a:t>: </a:t>
            </a:r>
            <a:r>
              <a:rPr lang="en-US" sz="1050" dirty="0" smtClean="0">
                <a:ea typeface="Noto Sans CJK SC" pitchFamily="2"/>
                <a:cs typeface="Lohit Devanagari" pitchFamily="2"/>
              </a:rPr>
              <a:t>is classroom name - </a:t>
            </a:r>
            <a:r>
              <a:rPr lang="en-US" sz="1050" i="1" dirty="0" smtClean="0">
                <a:ea typeface="Noto Sans CJK SC" pitchFamily="2"/>
                <a:cs typeface="Lohit Devanagari" pitchFamily="2"/>
              </a:rPr>
              <a:t>classroom 3</a:t>
            </a:r>
            <a:r>
              <a:rPr lang="en-US" sz="1050" dirty="0" smtClean="0">
                <a:ea typeface="Noto Sans CJK SC" pitchFamily="2"/>
                <a:cs typeface="Lohit Devanagari" pitchFamily="2"/>
              </a:rPr>
              <a:t> </a:t>
            </a:r>
            <a:endParaRPr lang="en-US" sz="1050" u="none" strike="noStrike" kern="1200" cap="none" dirty="0">
              <a:ln>
                <a:noFill/>
              </a:ln>
              <a:ea typeface="Noto Sans CJK SC" pitchFamily="2"/>
              <a:cs typeface="Lohit Devanagari" pitchFamily="2"/>
            </a:endParaRPr>
          </a:p>
        </p:txBody>
      </p:sp>
      <p:sp>
        <p:nvSpPr>
          <p:cNvPr id="43" name="TextBox 42"/>
          <p:cNvSpPr txBox="1"/>
          <p:nvPr/>
        </p:nvSpPr>
        <p:spPr>
          <a:xfrm>
            <a:off x="2672264" y="3235731"/>
            <a:ext cx="358088" cy="2530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 . .</a:t>
            </a:r>
          </a:p>
        </p:txBody>
      </p:sp>
      <p:sp>
        <p:nvSpPr>
          <p:cNvPr id="51" name="Rectangle 50"/>
          <p:cNvSpPr/>
          <p:nvPr/>
        </p:nvSpPr>
        <p:spPr>
          <a:xfrm>
            <a:off x="7665731" y="700700"/>
            <a:ext cx="1409124" cy="1745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5" name="Freeform 64"/>
          <p:cNvSpPr/>
          <p:nvPr/>
        </p:nvSpPr>
        <p:spPr>
          <a:xfrm>
            <a:off x="1642852" y="3202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6" name="Freeform 65"/>
          <p:cNvSpPr/>
          <p:nvPr/>
        </p:nvSpPr>
        <p:spPr>
          <a:xfrm>
            <a:off x="1863275" y="3099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67" name="Freeform 66"/>
          <p:cNvSpPr/>
          <p:nvPr/>
        </p:nvSpPr>
        <p:spPr>
          <a:xfrm>
            <a:off x="1707611" y="3563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68" name="Freeform 67"/>
          <p:cNvSpPr/>
          <p:nvPr/>
        </p:nvSpPr>
        <p:spPr>
          <a:xfrm>
            <a:off x="3006468" y="3201268"/>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9" name="Freeform 68"/>
          <p:cNvSpPr/>
          <p:nvPr/>
        </p:nvSpPr>
        <p:spPr>
          <a:xfrm>
            <a:off x="3226891" y="3098406"/>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70" name="Freeform 69"/>
          <p:cNvSpPr/>
          <p:nvPr/>
        </p:nvSpPr>
        <p:spPr>
          <a:xfrm>
            <a:off x="3071227" y="3562383"/>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83" name="TextBox 82"/>
          <p:cNvSpPr txBox="1"/>
          <p:nvPr/>
        </p:nvSpPr>
        <p:spPr>
          <a:xfrm>
            <a:off x="4105716" y="3682410"/>
            <a:ext cx="3378716" cy="1358726"/>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1.a</a:t>
            </a:r>
            <a:r>
              <a:rPr lang="en-US" sz="900" dirty="0" smtClean="0">
                <a:ea typeface="Noto Sans CJK SC" pitchFamily="2"/>
                <a:cs typeface="Lohit Devanagari" pitchFamily="2"/>
              </a:rPr>
              <a:t> Teacher selects a list of TCNs who belong to the same classroom, via Teacher panel in WPM</a:t>
            </a:r>
            <a:endParaRPr lang="en-US" sz="900" b="1" i="0" u="none" strike="noStrike" kern="1200" cap="none" dirty="0" smtClean="0">
              <a:ln>
                <a:noFill/>
              </a:ln>
              <a:ea typeface="Noto Sans CJK SC" pitchFamily="2"/>
              <a:cs typeface="Lohit Devanagari" pitchFamily="2"/>
            </a:endParaRPr>
          </a:p>
          <a:p>
            <a:pPr marR="0" lvl="0" algn="just" hangingPunct="0">
              <a:lnSpc>
                <a:spcPct val="100000"/>
              </a:lnSpc>
              <a:spcBef>
                <a:spcPts val="0"/>
              </a:spcBef>
              <a:spcAft>
                <a:spcPts val="0"/>
              </a:spcAft>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agents of TCNs such that all agents in the list are active before next step. </a:t>
            </a:r>
            <a:endParaRPr lang="en-US" sz="900" b="1" dirty="0" smtClean="0">
              <a:ea typeface="Noto Sans CJK SC" pitchFamily="2"/>
              <a:cs typeface="Lohit Devanagari" pitchFamily="2"/>
            </a:endParaRP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1.c</a:t>
            </a:r>
            <a:r>
              <a:rPr lang="en-US" sz="900" dirty="0" smtClean="0">
                <a:ea typeface="Noto Sans CJK SC" pitchFamily="2"/>
                <a:cs typeface="Lohit Devanagari" pitchFamily="2"/>
              </a:rPr>
              <a:t> WPM </a:t>
            </a:r>
            <a:r>
              <a:rPr lang="en-US" sz="900" dirty="0">
                <a:ea typeface="Noto Sans CJK SC" pitchFamily="2"/>
                <a:cs typeface="Lohit Devanagari" pitchFamily="2"/>
              </a:rPr>
              <a:t>selects (randomly or based on resource availability of </a:t>
            </a:r>
            <a:r>
              <a:rPr lang="en-US" sz="900" dirty="0" smtClean="0">
                <a:ea typeface="Noto Sans CJK SC" pitchFamily="2"/>
                <a:cs typeface="Lohit Devanagari" pitchFamily="2"/>
              </a:rPr>
              <a:t>the agent</a:t>
            </a:r>
            <a:r>
              <a:rPr lang="en-US" sz="900" dirty="0">
                <a:ea typeface="Noto Sans CJK SC" pitchFamily="2"/>
                <a:cs typeface="Lohit Devanagari" pitchFamily="2"/>
              </a:rPr>
              <a:t>) an agent as </a:t>
            </a:r>
            <a:r>
              <a:rPr lang="en-US" sz="900" i="1" dirty="0">
                <a:ea typeface="Noto Sans CJK SC" pitchFamily="2"/>
                <a:cs typeface="Lohit Devanagari" pitchFamily="2"/>
              </a:rPr>
              <a:t>dedicated agent</a:t>
            </a:r>
            <a:r>
              <a:rPr lang="en-US" sz="900" dirty="0">
                <a:ea typeface="Noto Sans CJK SC" pitchFamily="2"/>
                <a:cs typeface="Lohit Devanagari" pitchFamily="2"/>
              </a:rPr>
              <a:t>. </a:t>
            </a:r>
            <a:r>
              <a:rPr lang="en-US" sz="900" dirty="0" smtClean="0">
                <a:ea typeface="Noto Sans CJK SC" pitchFamily="2"/>
                <a:cs typeface="Lohit Devanagari" pitchFamily="2"/>
              </a:rPr>
              <a:t>WPM attaches </a:t>
            </a:r>
            <a:r>
              <a:rPr lang="en-US" sz="900" i="1" dirty="0" smtClean="0">
                <a:ea typeface="Noto Sans CJK SC" pitchFamily="2"/>
                <a:cs typeface="Lohit Devanagari" pitchFamily="2"/>
              </a:rPr>
              <a:t>dedicated agent </a:t>
            </a:r>
            <a:r>
              <a:rPr lang="en-US" sz="900" dirty="0" smtClean="0">
                <a:ea typeface="Noto Sans CJK SC" pitchFamily="2"/>
                <a:cs typeface="Lohit Devanagari" pitchFamily="2"/>
              </a:rPr>
              <a:t>and </a:t>
            </a:r>
            <a:r>
              <a:rPr lang="en-US" sz="900" i="1" dirty="0" smtClean="0">
                <a:ea typeface="Noto Sans CJK SC" pitchFamily="2"/>
                <a:cs typeface="Lohit Devanagari" pitchFamily="2"/>
              </a:rPr>
              <a:t>list of agents </a:t>
            </a:r>
            <a:r>
              <a:rPr lang="en-US" sz="900" dirty="0" smtClean="0">
                <a:ea typeface="Noto Sans CJK SC" pitchFamily="2"/>
                <a:cs typeface="Lohit Devanagari" pitchFamily="2"/>
              </a:rPr>
              <a:t>information to a signal and sends it to each agent to inform them to start coordination.</a:t>
            </a:r>
            <a:endParaRPr lang="en-US" sz="900" b="0" i="0" u="none" strike="noStrike" kern="1200" cap="none" dirty="0">
              <a:ln>
                <a:noFill/>
              </a:ln>
              <a:ea typeface="Noto Sans CJK SC" pitchFamily="2"/>
              <a:cs typeface="Lohit Devanagari" pitchFamily="2"/>
            </a:endParaRPr>
          </a:p>
        </p:txBody>
      </p:sp>
      <p:sp>
        <p:nvSpPr>
          <p:cNvPr id="84" name="Freeform 83"/>
          <p:cNvSpPr/>
          <p:nvPr/>
        </p:nvSpPr>
        <p:spPr>
          <a:xfrm>
            <a:off x="659820" y="1818812"/>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5" name="TextBox 84"/>
          <p:cNvSpPr txBox="1"/>
          <p:nvPr/>
        </p:nvSpPr>
        <p:spPr>
          <a:xfrm>
            <a:off x="586990" y="1445030"/>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1.c.1</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86" name="TextBox 85"/>
          <p:cNvSpPr txBox="1"/>
          <p:nvPr/>
        </p:nvSpPr>
        <p:spPr>
          <a:xfrm>
            <a:off x="648582" y="1770895"/>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87" name="Rectangle 86"/>
          <p:cNvSpPr/>
          <p:nvPr/>
        </p:nvSpPr>
        <p:spPr>
          <a:xfrm>
            <a:off x="621415" y="1445030"/>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8" name="Freeform 87"/>
          <p:cNvSpPr/>
          <p:nvPr/>
        </p:nvSpPr>
        <p:spPr>
          <a:xfrm>
            <a:off x="2326148" y="1824104"/>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9" name="TextBox 88"/>
          <p:cNvSpPr txBox="1"/>
          <p:nvPr/>
        </p:nvSpPr>
        <p:spPr>
          <a:xfrm>
            <a:off x="2253318" y="1450322"/>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1.c.m</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90" name="TextBox 89"/>
          <p:cNvSpPr txBox="1"/>
          <p:nvPr/>
        </p:nvSpPr>
        <p:spPr>
          <a:xfrm>
            <a:off x="2314910" y="1776187"/>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91" name="Rectangle 90"/>
          <p:cNvSpPr/>
          <p:nvPr/>
        </p:nvSpPr>
        <p:spPr>
          <a:xfrm>
            <a:off x="2287743" y="1450322"/>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2" name="TextBox 91"/>
          <p:cNvSpPr txBox="1"/>
          <p:nvPr/>
        </p:nvSpPr>
        <p:spPr>
          <a:xfrm>
            <a:off x="8258369" y="3792333"/>
            <a:ext cx="957996" cy="37262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1.c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56281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2114</TotalTime>
  <Words>1660</Words>
  <Application>Microsoft Office PowerPoint</Application>
  <PresentationFormat>Custom</PresentationFormat>
  <Paragraphs>419</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 Math</vt:lpstr>
      <vt:lpstr>DejaVu Sans</vt:lpstr>
      <vt:lpstr>Liberation Sans</vt:lpstr>
      <vt:lpstr>Liberation Serif</vt:lpstr>
      <vt:lpstr>Lohit Devanagari</vt:lpstr>
      <vt:lpstr>Noto Sans CJK SC</vt:lpstr>
      <vt:lpstr>Wingdings</vt:lpstr>
      <vt:lpstr>Default</vt:lpstr>
      <vt:lpstr>Constrained Kmeans clustering algorithms for LCC</vt:lpstr>
      <vt:lpstr>Implications</vt:lpstr>
      <vt:lpstr>COP-KMeans algorithm  (Wagstaff, Cardie, Rogers, &amp; Schrödl, 2001)</vt:lpstr>
      <vt:lpstr>SCOP-KMeans algorithm (Wagstaff K. L., 2002)</vt:lpstr>
      <vt:lpstr>PowerPoint Presentation</vt:lpstr>
      <vt:lpstr>PowerPoint Presentation</vt:lpstr>
      <vt:lpstr>LCC_SCOP-Kmeans Solution Protocol</vt:lpstr>
      <vt:lpstr>App-Agent communication:  Submitting and saving exercise result</vt:lpstr>
      <vt:lpstr>LCC Protocol:  Teacher requests grouping proposal</vt:lpstr>
      <vt:lpstr>LCC Protocol :  Agents share info</vt:lpstr>
      <vt:lpstr>LCC Protocol :  Agents find solution</vt:lpstr>
      <vt:lpstr>LCC Protocol :  Sending final grouping to agents</vt:lpstr>
      <vt:lpstr>LCC Protocol :  Informing TCN about his/her group</vt:lpstr>
      <vt:lpstr>Involved Components and Functionalities to be provided</vt:lpstr>
      <vt:lpstr>Functions</vt:lpstr>
      <vt:lpstr>BOSS &amp; FACS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249</cp:revision>
  <dcterms:created xsi:type="dcterms:W3CDTF">2020-10-25T17:43:52Z</dcterms:created>
  <dcterms:modified xsi:type="dcterms:W3CDTF">2021-01-26T08:35:41Z</dcterms:modified>
</cp:coreProperties>
</file>