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64" r:id="rId2"/>
    <p:sldId id="267" r:id="rId3"/>
    <p:sldId id="268" r:id="rId4"/>
    <p:sldId id="287" r:id="rId5"/>
    <p:sldId id="284" r:id="rId6"/>
    <p:sldId id="285" r:id="rId7"/>
    <p:sldId id="286" r:id="rId8"/>
    <p:sldId id="279" r:id="rId9"/>
    <p:sldId id="288" r:id="rId10"/>
    <p:sldId id="290" r:id="rId11"/>
    <p:sldId id="291" r:id="rId12"/>
    <p:sldId id="292" r:id="rId13"/>
  </p:sldIdLst>
  <p:sldSz cx="10080625" cy="5670550"/>
  <p:notesSz cx="7559675" cy="10691813"/>
  <p:defaultTextStyle>
    <a:defPPr>
      <a:defRPr lang="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F5C06E9-62D6-4C33-B951-C1DF558C44C5}" styleName="">
    <a:wholeTbl>
      <a:tcStyle>
        <a:tcBdr/>
      </a:tcStyle>
    </a:wholeTbl>
    <a:band1H>
      <a:tcStyle>
        <a:tcBdr/>
      </a:tcStyle>
    </a:band1H>
    <a:band1V>
      <a:tcStyle>
        <a:tcBdr/>
      </a:tcStyle>
    </a:band1V>
    <a:lastCol>
      <a:tcStyle>
        <a:tcBdr/>
      </a:tcStyle>
    </a:lastCol>
    <a:firstCol>
      <a:tcStyle>
        <a:tcBdr/>
      </a:tcStyle>
    </a:firstCol>
    <a:lastRow>
      <a:tcStyle>
        <a:tcBdr/>
      </a:tcStyle>
    </a:lastRow>
    <a:firstRow>
      <a:tcStyle>
        <a:tcBdr/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7" d="100"/>
          <a:sy n="147" d="100"/>
        </p:scale>
        <p:origin x="132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D40F7809-930A-4A7F-A015-6FDBC143EEBE}" type="slidenum">
              <a:t>‹#›</a:t>
            </a:fld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43505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79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F5A77E79-41C5-42AE-8F67-B7CDEBAA372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411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hangingPunct="0">
      <a:tabLst/>
      <a:defRPr lang="en-US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83216E5-40CA-46A5-A1A0-B135D18DE3BF}" type="slidenum">
              <a:t>1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6443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1A7EA2F-7417-49CF-B524-9E123348F278}" type="slidenum">
              <a:t>10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0959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1A7EA2F-7417-49CF-B524-9E123348F278}" type="slidenum">
              <a:t>11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1611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1A7EA2F-7417-49CF-B524-9E123348F278}" type="slidenum">
              <a:t>12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570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A6CB22B-89A9-4824-8D0D-697E59865E15}" type="slidenum">
              <a:t>2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4603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8570592-D3C4-49CF-961D-7714ABC37497}" type="slidenum">
              <a:t>3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5105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ED24EBC-2E08-4F0C-BA4B-FBD8C1DBF663}" type="slidenum">
              <a:t>4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798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ED24EBC-2E08-4F0C-BA4B-FBD8C1DBF663}" type="slidenum">
              <a:t>5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9357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A45CCAE-3F7B-431E-AFD6-CB80F712FF97}" type="slidenum">
              <a:t>6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9443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5C6A1AA-9A60-4EEF-ACA0-E2BC74A02CCB}" type="slidenum">
              <a:t>7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7811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1A7EA2F-7417-49CF-B524-9E123348F278}" type="slidenum">
              <a:t>8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6728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1A7EA2F-7417-49CF-B524-9E123348F278}" type="slidenum">
              <a:t>9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631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CADDB59-6482-4A47-A9F7-48223429F00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485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775DCC1-3CE8-4970-9BAB-5D0780C5E13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056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850" y="225425"/>
            <a:ext cx="2266950" cy="43894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225425"/>
            <a:ext cx="6653212" cy="43894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7F476E5-562C-4C9C-8046-BE1BF276FE2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831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4219A5F-2851-437F-8FE8-21B015EC1B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488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E756128-BC2E-485F-AB74-F81300F4085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853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327150"/>
            <a:ext cx="4459287" cy="32877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4925" y="1327150"/>
            <a:ext cx="4460875" cy="32877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0553BC7-BAF4-4DBC-8D78-4F74B797871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126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B4A9DAD-77C1-4C60-8736-A5B41EE1E8D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135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41F24A4-AAD2-4CA5-8599-24BFD5493E6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852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A48E43B-32BC-4FE3-9CDC-CE731C4FC68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9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EDCA012-E8B6-4DB8-B0EF-614925364E7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685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20734FB-4FFC-4428-9DD6-D3190AA5B6C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019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503999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503999" y="1326600"/>
            <a:ext cx="9071640" cy="32882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03999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D8E12A76-3157-43FF-8DA3-BAD3ED7F235D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hangingPunct="0">
        <a:tabLst/>
        <a:defRPr lang="en-US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</p:titleStyle>
    <p:bodyStyle>
      <a:lvl1pPr hangingPunct="0">
        <a:spcBef>
          <a:spcPts val="1417"/>
        </a:spcBef>
        <a:spcAft>
          <a:spcPts val="0"/>
        </a:spcAft>
        <a:tabLst/>
        <a:defRPr lang="en-US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6101807-FE44-47AE-BE5E-244B8D393D86}" type="slidenum">
              <a:t>1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29560" y="1979640"/>
            <a:ext cx="9071640" cy="946440"/>
          </a:xfrm>
        </p:spPr>
        <p:txBody>
          <a:bodyPr/>
          <a:lstStyle/>
          <a:p>
            <a:pPr lvl="0"/>
            <a:r>
              <a:rPr lang="en-US" sz="5400" dirty="0" err="1" smtClean="0"/>
              <a:t>LCC_CKMeans</a:t>
            </a:r>
            <a:r>
              <a:rPr lang="en-US" sz="5400" dirty="0" smtClean="0"/>
              <a:t> Protocol</a:t>
            </a:r>
            <a:endParaRPr lang="en-US" sz="5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200" y="-123480"/>
            <a:ext cx="9071640" cy="580680"/>
          </a:xfrm>
        </p:spPr>
        <p:txBody>
          <a:bodyPr/>
          <a:lstStyle/>
          <a:p>
            <a:pPr lvl="0"/>
            <a:r>
              <a:rPr lang="en-US" sz="1600" dirty="0" smtClean="0">
                <a:latin typeface="+mn-lt"/>
              </a:rPr>
              <a:t>Functions</a:t>
            </a:r>
            <a:endParaRPr lang="en-US" sz="1600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03529" y="836757"/>
                <a:ext cx="6196289" cy="27274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000" tIns="45000" rIns="90000" bIns="45000" anchorCtr="0" compatLnSpc="0">
                <a:spAutoFit/>
              </a:bodyPr>
              <a:lstStyle/>
              <a:p>
                <a:pPr marR="0" lv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Pct val="45000"/>
                  <a:tabLst/>
                </a:pPr>
                <a14:m>
                  <m:oMath xmlns:m="http://schemas.openxmlformats.org/officeDocument/2006/math">
                    <m:r>
                      <a:rPr lang="ar-AE" sz="1100" i="1">
                        <a:latin typeface="Cambria Math" panose="02040503050406030204" pitchFamily="18" charset="0"/>
                      </a:rPr>
                      <m:t>𝐺𝑀</m:t>
                    </m:r>
                    <m:sSub>
                      <m:sSubPr>
                        <m:ctrlPr>
                          <a:rPr lang="ar-AE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1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ar-AE" sz="11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ar-AE" sz="1100" i="1">
                        <a:latin typeface="Cambria Math" panose="02040503050406030204" pitchFamily="18" charset="0"/>
                      </a:rPr>
                      <m:t>= </m:t>
                    </m:r>
                    <m:sSubSup>
                      <m:sSubSupPr>
                        <m:ctrlPr>
                          <a:rPr lang="ar-AE" sz="11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ar-AE" sz="1100">
                            <a:latin typeface="Cambria Math" panose="02040503050406030204" pitchFamily="18" charset="0"/>
                          </a:rPr>
                          <m:t>∪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10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sz="11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1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1100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</m:sSubSup>
                    <m:r>
                      <a:rPr lang="ar-AE" sz="1100" i="1">
                        <a:latin typeface="Cambria Math" panose="02040503050406030204" pitchFamily="18" charset="0"/>
                      </a:rPr>
                      <m:t>𝑔</m:t>
                    </m:r>
                    <m:sSubSup>
                      <m:sSubSupPr>
                        <m:ctrlPr>
                          <a:rPr lang="ar-AE" sz="11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ar-AE" sz="11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ar-AE" sz="11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ar-AE" sz="11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sz="1100" i="0" u="none" strike="noStrike" kern="1200" cap="none" dirty="0" smtClean="0">
                    <a:ln>
                      <a:noFill/>
                    </a:ln>
                    <a:latin typeface="Liberation Sans" pitchFamily="18"/>
                    <a:ea typeface="Noto Sans CJK SC" pitchFamily="2"/>
                    <a:cs typeface="Lohit Devanagari" pitchFamily="2"/>
                  </a:rPr>
                  <a:t>: gender must-link constraints of agent j</a:t>
                </a:r>
              </a:p>
              <a:p>
                <a:pPr marR="0" lv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Pct val="45000"/>
                  <a:tabLst/>
                </a:pPr>
                <a14:m>
                  <m:oMath xmlns:m="http://schemas.openxmlformats.org/officeDocument/2006/math">
                    <m:r>
                      <a:rPr lang="ar-AE" sz="1100" i="1">
                        <a:latin typeface="Cambria Math" panose="02040503050406030204" pitchFamily="18" charset="0"/>
                      </a:rPr>
                      <m:t>𝐺𝐶</m:t>
                    </m:r>
                    <m:sSub>
                      <m:sSubPr>
                        <m:ctrlPr>
                          <a:rPr lang="ar-AE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1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ar-AE" sz="11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ar-AE" sz="1100" i="1">
                        <a:latin typeface="Cambria Math" panose="02040503050406030204" pitchFamily="18" charset="0"/>
                      </a:rPr>
                      <m:t>= </m:t>
                    </m:r>
                    <m:sSubSup>
                      <m:sSubSupPr>
                        <m:ctrlPr>
                          <a:rPr lang="ar-AE" sz="11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ar-AE" sz="1100">
                            <a:latin typeface="Cambria Math" panose="02040503050406030204" pitchFamily="18" charset="0"/>
                          </a:rPr>
                          <m:t>∪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10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sz="11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1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1100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</m:sSubSup>
                    <m:r>
                      <a:rPr lang="ar-AE" sz="1100" i="1">
                        <a:latin typeface="Cambria Math" panose="02040503050406030204" pitchFamily="18" charset="0"/>
                      </a:rPr>
                      <m:t>𝑔</m:t>
                    </m:r>
                    <m:sSubSup>
                      <m:sSubSupPr>
                        <m:ctrlPr>
                          <a:rPr lang="ar-AE" sz="11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ar-AE" sz="11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ar-AE" sz="11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ar-AE" sz="11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ar-AE" sz="11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sz="1100" i="0" u="none" strike="noStrike" kern="1200" cap="none" dirty="0" smtClean="0">
                    <a:ln>
                      <a:noFill/>
                    </a:ln>
                    <a:latin typeface="Liberation Sans" pitchFamily="18"/>
                    <a:ea typeface="Noto Sans CJK SC" pitchFamily="2"/>
                    <a:cs typeface="Lohit Devanagari" pitchFamily="2"/>
                  </a:rPr>
                  <a:t>: gender </a:t>
                </a:r>
                <a:r>
                  <a:rPr lang="en-US" sz="1100" dirty="0" smtClean="0">
                    <a:latin typeface="Liberation Sans" pitchFamily="18"/>
                    <a:ea typeface="Noto Sans CJK SC" pitchFamily="2"/>
                    <a:cs typeface="Lohit Devanagari" pitchFamily="2"/>
                  </a:rPr>
                  <a:t>cannot-link </a:t>
                </a:r>
                <a:r>
                  <a:rPr lang="en-US" sz="1100" dirty="0">
                    <a:latin typeface="Liberation Sans" pitchFamily="18"/>
                    <a:ea typeface="Noto Sans CJK SC" pitchFamily="2"/>
                    <a:cs typeface="Lohit Devanagari" pitchFamily="2"/>
                  </a:rPr>
                  <a:t>constraints </a:t>
                </a:r>
                <a:r>
                  <a:rPr lang="en-US" sz="1100" i="0" u="none" strike="noStrike" kern="1200" cap="none" dirty="0" smtClean="0">
                    <a:ln>
                      <a:noFill/>
                    </a:ln>
                    <a:latin typeface="Liberation Sans" pitchFamily="18"/>
                    <a:ea typeface="Noto Sans CJK SC" pitchFamily="2"/>
                    <a:cs typeface="Lohit Devanagari" pitchFamily="2"/>
                  </a:rPr>
                  <a:t>of agent j </a:t>
                </a:r>
              </a:p>
              <a:p>
                <a:pPr marR="0" lv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Pct val="45000"/>
                  <a:tabLst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ar-AE" sz="11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ar-AE" sz="1100" i="1">
                            <a:latin typeface="Cambria Math" panose="02040503050406030204" pitchFamily="18" charset="0"/>
                          </a:rPr>
                          <m:t>𝑔𝑙</m:t>
                        </m:r>
                      </m:e>
                      <m:sub>
                        <m:r>
                          <a:rPr lang="ar-AE" sz="1100" i="1">
                            <a:latin typeface="Cambria Math" panose="02040503050406030204" pitchFamily="18" charset="0"/>
                          </a:rPr>
                          <m:t>𝑘𝑗</m:t>
                        </m:r>
                      </m:sub>
                      <m:sup>
                        <m:r>
                          <a:rPr lang="ar-AE" sz="1100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  <m:r>
                      <a:rPr lang="ar-AE" sz="11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ar-AE" sz="1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ar-AE" sz="11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ar-AE" sz="11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ar-AE" sz="11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ar-AE" sz="11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ar-AE" sz="11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ar-AE" sz="11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ar-AE" sz="1100" i="1">
                                <a:latin typeface="Cambria Math" panose="02040503050406030204" pitchFamily="18" charset="0"/>
                              </a:rPr>
                              <m:t>),  &amp;</m:t>
                            </m:r>
                            <m:r>
                              <a:rPr lang="ar-AE" sz="1100" i="1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ar-AE" sz="11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ar-AE" sz="1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ar-AE" sz="11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ar-AE" sz="1100" i="1">
                                    <a:latin typeface="Cambria Math" panose="02040503050406030204" pitchFamily="18" charset="0"/>
                                  </a:rPr>
                                  <m:t>𝑘𝑗</m:t>
                                </m:r>
                              </m:sub>
                            </m:sSub>
                            <m:r>
                              <a:rPr lang="ar-AE" sz="11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ar-AE" sz="11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ar-AE" sz="11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ar-AE" sz="11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ar-AE" sz="11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ar-AE" sz="11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ar-AE" sz="11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ar-AE" sz="11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ar-AE" sz="11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ar-AE" sz="11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ar-AE" sz="11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ar-AE" sz="1100" i="1">
                                <a:latin typeface="Cambria Math" panose="02040503050406030204" pitchFamily="18" charset="0"/>
                              </a:rPr>
                              <m:t>),  &amp;</m:t>
                            </m:r>
                            <m:r>
                              <a:rPr lang="ar-AE" sz="1100" i="1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ar-AE" sz="11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ar-AE" sz="1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ar-AE" sz="11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ar-AE" sz="1100" i="1">
                                    <a:latin typeface="Cambria Math" panose="02040503050406030204" pitchFamily="18" charset="0"/>
                                  </a:rPr>
                                  <m:t>𝑘𝑗</m:t>
                                </m:r>
                              </m:sub>
                            </m:sSub>
                            <m:r>
                              <a:rPr lang="ar-AE" sz="11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ar-AE" sz="11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ar-AE" sz="11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ar-AE" sz="11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ar-AE" sz="1100" i="1">
                                <a:latin typeface="Cambria Math" panose="02040503050406030204" pitchFamily="18" charset="0"/>
                              </a:rPr>
                              <m:t>=−</m:t>
                            </m:r>
                            <m:r>
                              <a:rPr lang="ar-AE" sz="11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ar-AE" sz="1100" i="1">
                                <a:latin typeface="Cambria Math" panose="02040503050406030204" pitchFamily="18" charset="0"/>
                              </a:rPr>
                              <m:t>∅</m:t>
                            </m:r>
                            <m:r>
                              <a:rPr lang="ar-AE" sz="11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ar-AE" sz="1100" i="1">
                                <a:latin typeface="Cambria Math" panose="02040503050406030204" pitchFamily="18" charset="0"/>
                              </a:rPr>
                              <m:t>𝑜𝑡</m:t>
                            </m:r>
                            <m:r>
                              <a:rPr lang="ar-AE" sz="11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ar-AE" sz="1100" i="1">
                                <a:latin typeface="Cambria Math" panose="02040503050406030204" pitchFamily="18" charset="0"/>
                              </a:rPr>
                              <m:t>𝑒𝑟𝑤𝑖𝑠𝑒</m:t>
                            </m:r>
                          </m:e>
                        </m:eqArr>
                      </m:e>
                    </m:d>
                    <m:r>
                      <a:rPr lang="ar-AE" sz="11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ar-AE" sz="1100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ar-AE" sz="11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ar-AE" sz="1100" i="1">
                        <a:latin typeface="Cambria Math" panose="02040503050406030204" pitchFamily="18" charset="0"/>
                      </a:rPr>
                      <m:t>𝑒𝑟𝑒</m:t>
                    </m:r>
                    <m:r>
                      <a:rPr lang="ar-AE" sz="11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ar-AE" sz="1100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ar-AE" sz="11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ar-AE" sz="1100" i="1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ar-AE" sz="11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ar-AE" sz="1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11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ar-AE" sz="1100" i="1">
                            <a:latin typeface="Cambria Math" panose="02040503050406030204" pitchFamily="18" charset="0"/>
                          </a:rPr>
                          <m:t>,−</m:t>
                        </m:r>
                        <m:r>
                          <a:rPr lang="ar-AE" sz="11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ar-AE" sz="11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1100" i="0" u="none" strike="noStrike" kern="1200" cap="none" dirty="0" smtClean="0">
                    <a:ln>
                      <a:noFill/>
                    </a:ln>
                    <a:latin typeface="Liberation Sans" pitchFamily="18"/>
                    <a:ea typeface="Noto Sans CJK SC" pitchFamily="2"/>
                    <a:cs typeface="Lohit Devanagari" pitchFamily="2"/>
                  </a:rPr>
                  <a:t> : must-link/cannot-link pair or {}</a:t>
                </a:r>
              </a:p>
              <a:p>
                <a:pPr marR="0" lv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Pct val="45000"/>
                  <a:tabLst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1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ar-AE" sz="1100" i="1">
                            <a:latin typeface="Cambria Math" panose="02040503050406030204" pitchFamily="18" charset="0"/>
                          </a:rPr>
                          <m:t>𝑘𝑗</m:t>
                        </m:r>
                      </m:sub>
                    </m:sSub>
                    <m:r>
                      <a:rPr lang="ar-AE" sz="11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ar-AE" sz="1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ar-AE" sz="11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eqArr>
                              <m:eqArrPr>
                                <m:ctrlPr>
                                  <a:rPr lang="ar-AE" sz="11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eqArr>
                                  <m:eqArrPr>
                                    <m:ctrlPr>
                                      <a:rPr lang="ar-AE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ar-AE" sz="11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ar-AE" sz="1100" i="1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sSub>
                                      <m:sSubPr>
                                        <m:ctrlPr>
                                          <a:rPr lang="ar-AE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ar-AE" sz="1100" i="1">
                                            <a:latin typeface="Cambria Math" panose="02040503050406030204" pitchFamily="18" charset="0"/>
                                          </a:rPr>
                                          <m:t>  </m:t>
                                        </m:r>
                                        <m:sSub>
                                          <m:sSubPr>
                                            <m:ctrlPr>
                                              <a:rPr lang="ar-AE" sz="11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ar-AE" sz="1100" i="1">
                                                <a:latin typeface="Cambria Math" panose="02040503050406030204" pitchFamily="18" charset="0"/>
                                              </a:rPr>
                                              <m:t>𝑔𝑝</m:t>
                                            </m:r>
                                          </m:e>
                                          <m:sub>
                                            <m:r>
                                              <a:rPr lang="ar-AE" sz="1100" i="1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  <m:r>
                                          <a:rPr lang="ar-AE" sz="1100" i="1"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ar-AE" sz="11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ar-AE" sz="1100" i="1">
                                            <a:latin typeface="Cambria Math" panose="02040503050406030204" pitchFamily="18" charset="0"/>
                                          </a:rPr>
                                          <m:t>, </m:t>
                                        </m:r>
                                        <m:r>
                                          <a:rPr lang="ar-AE" sz="1100" i="1">
                                            <a:latin typeface="Cambria Math" panose="02040503050406030204" pitchFamily="18" charset="0"/>
                                          </a:rPr>
                                          <m:t>𝑔𝑒𝑛𝑑𝑒𝑟</m:t>
                                        </m:r>
                                      </m:e>
                                      <m:sub>
                                        <m:r>
                                          <a:rPr lang="ar-AE" sz="11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r>
                                      <a:rPr lang="ar-AE" sz="1100" i="1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sSub>
                                      <m:sSubPr>
                                        <m:ctrlPr>
                                          <a:rPr lang="ar-AE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ar-AE" sz="1100" i="1">
                                            <a:latin typeface="Cambria Math" panose="02040503050406030204" pitchFamily="18" charset="0"/>
                                          </a:rPr>
                                          <m:t>𝑔𝑒𝑛𝑑𝑒𝑟</m:t>
                                        </m:r>
                                      </m:e>
                                      <m:sub>
                                        <m:r>
                                          <a:rPr lang="ar-AE" sz="11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ar-AE" sz="1100" i="1">
                                        <a:latin typeface="Cambria Math" panose="02040503050406030204" pitchFamily="18" charset="0"/>
                                      </a:rPr>
                                      <m:t>&amp;</m:t>
                                    </m:r>
                                  </m:e>
                                  <m:e>
                                    <m:r>
                                      <a:rPr lang="ar-AE" sz="11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ar-AE" sz="11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ar-AE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ar-AE" sz="11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ar-AE" sz="1100" i="1">
                                                <a:latin typeface="Cambria Math" panose="02040503050406030204" pitchFamily="18" charset="0"/>
                                              </a:rPr>
                                              <m:t> </m:t>
                                            </m:r>
                                            <m:r>
                                              <a:rPr lang="ar-AE" sz="1100" i="1">
                                                <a:latin typeface="Cambria Math" panose="02040503050406030204" pitchFamily="18" charset="0"/>
                                              </a:rPr>
                                              <m:t>𝑔𝑝</m:t>
                                            </m:r>
                                          </m:e>
                                          <m:sub>
                                            <m:r>
                                              <a:rPr lang="ar-AE" sz="1100" i="1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  <m:r>
                                          <a:rPr lang="ar-AE" sz="1100" i="1"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ar-AE" sz="11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ar-AE" sz="1100" i="1">
                                            <a:latin typeface="Cambria Math" panose="02040503050406030204" pitchFamily="18" charset="0"/>
                                          </a:rPr>
                                          <m:t>, </m:t>
                                        </m:r>
                                        <m:r>
                                          <a:rPr lang="ar-AE" sz="1100" i="1">
                                            <a:latin typeface="Cambria Math" panose="02040503050406030204" pitchFamily="18" charset="0"/>
                                          </a:rPr>
                                          <m:t>𝑔𝑒𝑛𝑑𝑒𝑟</m:t>
                                        </m:r>
                                      </m:e>
                                      <m:sub>
                                        <m:r>
                                          <a:rPr lang="ar-AE" sz="11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r>
                                      <a:rPr lang="ar-AE" sz="1100" i="1">
                                        <a:latin typeface="Cambria Math" panose="02040503050406030204" pitchFamily="18" charset="0"/>
                                      </a:rPr>
                                      <m:t>≠</m:t>
                                    </m:r>
                                    <m:sSub>
                                      <m:sSubPr>
                                        <m:ctrlPr>
                                          <a:rPr lang="ar-AE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ar-AE" sz="1100" i="1">
                                            <a:latin typeface="Cambria Math" panose="02040503050406030204" pitchFamily="18" charset="0"/>
                                          </a:rPr>
                                          <m:t>𝑔𝑒𝑛𝑑𝑒𝑟</m:t>
                                        </m:r>
                                      </m:e>
                                      <m:sub>
                                        <m:r>
                                          <a:rPr lang="ar-AE" sz="11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  <m:e>
                                <m:r>
                                  <a:rPr lang="ar-AE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ar-AE" sz="11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ar-AE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ar-AE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ar-AE" sz="1100" i="1">
                                            <a:latin typeface="Cambria Math" panose="02040503050406030204" pitchFamily="18" charset="0"/>
                                          </a:rPr>
                                          <m:t>𝑔𝑝</m:t>
                                        </m:r>
                                      </m:e>
                                      <m:sub>
                                        <m:r>
                                          <a:rPr lang="ar-AE" sz="11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ar-AE" sz="1100" i="1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ar-AE" sz="11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ar-AE" sz="1100" i="1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ar-AE" sz="1100" i="1">
                                        <a:latin typeface="Cambria Math" panose="02040503050406030204" pitchFamily="18" charset="0"/>
                                      </a:rPr>
                                      <m:t>𝑔𝑒𝑛𝑑𝑒𝑟</m:t>
                                    </m:r>
                                  </m:e>
                                  <m:sub>
                                    <m:r>
                                      <a:rPr lang="ar-AE" sz="11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ar-AE" sz="11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ar-AE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 sz="1100" i="1">
                                        <a:latin typeface="Cambria Math" panose="02040503050406030204" pitchFamily="18" charset="0"/>
                                      </a:rPr>
                                      <m:t>𝑔𝑒𝑛𝑑𝑒𝑟</m:t>
                                    </m:r>
                                  </m:e>
                                  <m:sub>
                                    <m:r>
                                      <a:rPr lang="ar-AE" sz="11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eqArr>
                          </m:e>
                          <m:e>
                            <m:r>
                              <a:rPr lang="ar-AE" sz="11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ar-AE" sz="11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ar-AE" sz="1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ar-AE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 sz="1100" i="1">
                                        <a:latin typeface="Cambria Math" panose="02040503050406030204" pitchFamily="18" charset="0"/>
                                      </a:rPr>
                                      <m:t>𝑔𝑝</m:t>
                                    </m:r>
                                  </m:e>
                                  <m:sub>
                                    <m:r>
                                      <a:rPr lang="ar-AE" sz="11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ar-AE" sz="11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ar-AE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ar-AE" sz="1100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ar-AE" sz="1100" i="1">
                                    <a:latin typeface="Cambria Math" panose="02040503050406030204" pitchFamily="18" charset="0"/>
                                  </a:rPr>
                                  <m:t>𝑔𝑒𝑛𝑑𝑒𝑟</m:t>
                                </m:r>
                              </m:e>
                              <m:sub>
                                <m:r>
                                  <a:rPr lang="ar-AE" sz="11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ar-AE" sz="1100" i="1">
                                <a:latin typeface="Cambria Math" panose="02040503050406030204" pitchFamily="18" charset="0"/>
                              </a:rPr>
                              <m:t>≠</m:t>
                            </m:r>
                            <m:sSub>
                              <m:sSubPr>
                                <m:ctrlPr>
                                  <a:rPr lang="ar-AE" sz="1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ar-AE" sz="1100" i="1">
                                    <a:latin typeface="Cambria Math" panose="02040503050406030204" pitchFamily="18" charset="0"/>
                                  </a:rPr>
                                  <m:t>𝑔𝑒𝑛𝑑𝑒𝑟</m:t>
                                </m:r>
                              </m:e>
                              <m:sub>
                                <m:r>
                                  <a:rPr lang="ar-AE" sz="11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ar-AE" sz="11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1100" i="0" u="none" strike="noStrike" kern="1200" cap="none" dirty="0" smtClean="0">
                    <a:ln>
                      <a:noFill/>
                    </a:ln>
                    <a:latin typeface="Liberation Sans" pitchFamily="18"/>
                    <a:ea typeface="Noto Sans CJK SC" pitchFamily="2"/>
                    <a:cs typeface="Lohit Devanagari" pitchFamily="2"/>
                  </a:rPr>
                  <a:t>: 0 or 1 whether agent k satisfies the gender preference of agent j</a:t>
                </a:r>
              </a:p>
              <a:p>
                <a:pPr marR="0" lv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Pct val="45000"/>
                  <a:tabLst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100" i="1">
                            <a:latin typeface="Cambria Math" panose="02040503050406030204" pitchFamily="18" charset="0"/>
                          </a:rPr>
                          <m:t>𝑔𝑝</m:t>
                        </m:r>
                      </m:e>
                      <m:sub>
                        <m:r>
                          <a:rPr lang="ar-AE" sz="11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ar-AE" sz="11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ar-AE" sz="1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ar-AE" sz="11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ar-AE" sz="11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ar-AE" sz="1100" i="1">
                                <a:latin typeface="Cambria Math" panose="02040503050406030204" pitchFamily="18" charset="0"/>
                              </a:rPr>
                              <m:t>,  &amp;</m:t>
                            </m:r>
                            <m:r>
                              <a:rPr lang="ar-AE" sz="1100" i="1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ar-AE" sz="11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ar-AE" sz="11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ar-AE" sz="11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ar-AE" sz="11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ar-AE" sz="11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ar-AE" sz="1100" i="1">
                                <a:latin typeface="Cambria Math" panose="02040503050406030204" pitchFamily="18" charset="0"/>
                              </a:rPr>
                              <m:t>𝑔𝑒𝑛𝑑𝑒𝑟</m:t>
                            </m:r>
                            <m:r>
                              <a:rPr lang="ar-AE" sz="11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ar-AE" sz="1100" i="1">
                                <a:latin typeface="Cambria Math" panose="02040503050406030204" pitchFamily="18" charset="0"/>
                              </a:rPr>
                              <m:t>𝑝𝑟𝑒𝑓𝑒𝑟𝑒𝑛𝑐𝑒</m:t>
                            </m:r>
                            <m:r>
                              <a:rPr lang="ar-AE" sz="11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ar-AE" sz="1100" i="1">
                                <a:latin typeface="Cambria Math" panose="02040503050406030204" pitchFamily="18" charset="0"/>
                              </a:rPr>
                              <m:t>𝑜𝑓</m:t>
                            </m:r>
                            <m:r>
                              <a:rPr lang="ar-AE" sz="11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ar-AE" sz="1100" i="1">
                                <a:latin typeface="Cambria Math" panose="02040503050406030204" pitchFamily="18" charset="0"/>
                              </a:rPr>
                              <m:t>𝑎𝑔𝑒𝑛𝑡</m:t>
                            </m:r>
                            <m:r>
                              <a:rPr lang="ar-AE" sz="11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ar-AE" sz="11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ar-AE" sz="11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ar-AE" sz="1100" i="1">
                                <a:latin typeface="Cambria Math" panose="02040503050406030204" pitchFamily="18" charset="0"/>
                              </a:rPr>
                              <m:t>𝑖𝑠</m:t>
                            </m:r>
                            <m:r>
                              <a:rPr lang="ar-AE" sz="1100" i="1">
                                <a:latin typeface="Cambria Math" panose="02040503050406030204" pitchFamily="18" charset="0"/>
                              </a:rPr>
                              <m:t> "</m:t>
                            </m:r>
                            <m:r>
                              <a:rPr lang="ar-AE" sz="1100" i="1">
                                <a:latin typeface="Cambria Math" panose="02040503050406030204" pitchFamily="18" charset="0"/>
                              </a:rPr>
                              <m:t>𝑠𝑎𝑚𝑒</m:t>
                            </m:r>
                            <m:r>
                              <a:rPr lang="ar-AE" sz="1100" i="1">
                                <a:latin typeface="Cambria Math" panose="02040503050406030204" pitchFamily="18" charset="0"/>
                              </a:rPr>
                              <m:t>"</m:t>
                            </m:r>
                          </m:e>
                          <m:e>
                            <m:r>
                              <a:rPr lang="ar-AE" sz="11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ar-AE" sz="1100" i="1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ar-AE" sz="1100" i="1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ar-AE" sz="11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ar-AE" sz="11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ar-AE" sz="11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ar-AE" sz="11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ar-AE" sz="11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ar-AE" sz="1100" i="1">
                                <a:latin typeface="Cambria Math" panose="02040503050406030204" pitchFamily="18" charset="0"/>
                              </a:rPr>
                              <m:t>𝑔𝑒𝑛𝑑𝑒𝑟</m:t>
                            </m:r>
                            <m:r>
                              <a:rPr lang="ar-AE" sz="11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ar-AE" sz="1100" i="1">
                                <a:latin typeface="Cambria Math" panose="02040503050406030204" pitchFamily="18" charset="0"/>
                              </a:rPr>
                              <m:t>𝑝𝑟𝑒𝑓𝑒𝑟𝑒𝑛𝑐𝑒</m:t>
                            </m:r>
                            <m:r>
                              <a:rPr lang="ar-AE" sz="11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ar-AE" sz="1100" i="1">
                                <a:latin typeface="Cambria Math" panose="02040503050406030204" pitchFamily="18" charset="0"/>
                              </a:rPr>
                              <m:t>𝑜𝑓</m:t>
                            </m:r>
                            <m:r>
                              <a:rPr lang="ar-AE" sz="11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ar-AE" sz="1100" i="1">
                                <a:latin typeface="Cambria Math" panose="02040503050406030204" pitchFamily="18" charset="0"/>
                              </a:rPr>
                              <m:t>𝑎𝑔𝑒𝑛𝑡</m:t>
                            </m:r>
                            <m:r>
                              <a:rPr lang="ar-AE" sz="11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ar-AE" sz="11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ar-AE" sz="11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ar-AE" sz="1100" i="1">
                                <a:latin typeface="Cambria Math" panose="02040503050406030204" pitchFamily="18" charset="0"/>
                              </a:rPr>
                              <m:t>𝑖𝑠</m:t>
                            </m:r>
                            <m:r>
                              <a:rPr lang="ar-AE" sz="1100" i="1">
                                <a:latin typeface="Cambria Math" panose="02040503050406030204" pitchFamily="18" charset="0"/>
                              </a:rPr>
                              <m:t> "</m:t>
                            </m:r>
                            <m:r>
                              <a:rPr lang="ar-AE" sz="1100" i="1">
                                <a:latin typeface="Cambria Math" panose="02040503050406030204" pitchFamily="18" charset="0"/>
                              </a:rPr>
                              <m:t>𝑚𝑖𝑥𝑒𝑑</m:t>
                            </m:r>
                            <m:r>
                              <a:rPr lang="ar-AE" sz="1100" i="1">
                                <a:latin typeface="Cambria Math" panose="02040503050406030204" pitchFamily="18" charset="0"/>
                              </a:rPr>
                              <m:t>"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1100" i="0" u="none" strike="noStrike" kern="1200" cap="none" dirty="0" smtClean="0">
                    <a:ln>
                      <a:noFill/>
                    </a:ln>
                    <a:latin typeface="Liberation Sans" pitchFamily="18"/>
                    <a:ea typeface="Noto Sans CJK SC" pitchFamily="2"/>
                    <a:cs typeface="Lohit Devanagari" pitchFamily="2"/>
                  </a:rPr>
                  <a:t> </a:t>
                </a:r>
              </a:p>
              <a:p>
                <a:pPr marR="0" lv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Pct val="45000"/>
                  <a:tabLst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100" i="1">
                            <a:latin typeface="Cambria Math" panose="02040503050406030204" pitchFamily="18" charset="0"/>
                          </a:rPr>
                          <m:t>𝑔𝑒𝑛𝑑𝑒𝑟</m:t>
                        </m:r>
                      </m:e>
                      <m:sub>
                        <m:r>
                          <a:rPr lang="ar-AE" sz="11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ar-AE" sz="11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ar-AE" sz="1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ar-AE" sz="11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ar-AE" sz="11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ar-AE" sz="1100" i="1">
                                <a:latin typeface="Cambria Math" panose="02040503050406030204" pitchFamily="18" charset="0"/>
                              </a:rPr>
                              <m:t>,  &amp;</m:t>
                            </m:r>
                            <m:r>
                              <a:rPr lang="ar-AE" sz="1100" i="1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ar-AE" sz="11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ar-AE" sz="1100" i="1">
                                <a:latin typeface="Cambria Math" panose="02040503050406030204" pitchFamily="18" charset="0"/>
                              </a:rPr>
                              <m:t>𝑔𝑒𝑛𝑑𝑒𝑟</m:t>
                            </m:r>
                            <m:r>
                              <a:rPr lang="ar-AE" sz="11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ar-AE" sz="1100" i="1">
                                <a:latin typeface="Cambria Math" panose="02040503050406030204" pitchFamily="18" charset="0"/>
                              </a:rPr>
                              <m:t>𝑜𝑓</m:t>
                            </m:r>
                            <m:r>
                              <a:rPr lang="ar-AE" sz="11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ar-AE" sz="1100" i="1">
                                <a:latin typeface="Cambria Math" panose="02040503050406030204" pitchFamily="18" charset="0"/>
                              </a:rPr>
                              <m:t>𝑇𝐶𝑁</m:t>
                            </m:r>
                            <m:r>
                              <a:rPr lang="ar-AE" sz="11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ar-AE" sz="11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ar-AE" sz="11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ar-AE" sz="1100" i="1">
                                <a:latin typeface="Cambria Math" panose="02040503050406030204" pitchFamily="18" charset="0"/>
                              </a:rPr>
                              <m:t>𝑖𝑠</m:t>
                            </m:r>
                            <m:r>
                              <a:rPr lang="ar-AE" sz="1100" i="1">
                                <a:latin typeface="Cambria Math" panose="02040503050406030204" pitchFamily="18" charset="0"/>
                              </a:rPr>
                              <m:t> "</m:t>
                            </m:r>
                            <m:r>
                              <a:rPr lang="ar-AE" sz="1100" i="1">
                                <a:latin typeface="Cambria Math" panose="02040503050406030204" pitchFamily="18" charset="0"/>
                              </a:rPr>
                              <m:t>𝑚𝑎𝑙𝑒</m:t>
                            </m:r>
                            <m:r>
                              <a:rPr lang="ar-AE" sz="1100" i="1">
                                <a:latin typeface="Cambria Math" panose="02040503050406030204" pitchFamily="18" charset="0"/>
                              </a:rPr>
                              <m:t>"</m:t>
                            </m:r>
                          </m:e>
                          <m:e>
                            <m:r>
                              <a:rPr lang="ar-AE" sz="11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ar-AE" sz="1100" i="1">
                                <a:latin typeface="Cambria Math" panose="02040503050406030204" pitchFamily="18" charset="0"/>
                              </a:rPr>
                              <m:t>,  &amp;</m:t>
                            </m:r>
                            <m:r>
                              <a:rPr lang="ar-AE" sz="1100" i="1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ar-AE" sz="11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ar-AE" sz="1100" i="1">
                                <a:latin typeface="Cambria Math" panose="02040503050406030204" pitchFamily="18" charset="0"/>
                              </a:rPr>
                              <m:t>𝑔𝑒𝑛𝑑𝑒𝑟</m:t>
                            </m:r>
                            <m:r>
                              <a:rPr lang="ar-AE" sz="11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ar-AE" sz="1100" i="1">
                                <a:latin typeface="Cambria Math" panose="02040503050406030204" pitchFamily="18" charset="0"/>
                              </a:rPr>
                              <m:t>𝑜𝑓</m:t>
                            </m:r>
                            <m:r>
                              <a:rPr lang="ar-AE" sz="11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ar-AE" sz="1100" i="1">
                                <a:latin typeface="Cambria Math" panose="02040503050406030204" pitchFamily="18" charset="0"/>
                              </a:rPr>
                              <m:t>𝑇𝐶𝑁</m:t>
                            </m:r>
                            <m:r>
                              <a:rPr lang="ar-AE" sz="11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ar-AE" sz="11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ar-AE" sz="11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ar-AE" sz="1100" i="1">
                                <a:latin typeface="Cambria Math" panose="02040503050406030204" pitchFamily="18" charset="0"/>
                              </a:rPr>
                              <m:t>𝑖𝑠</m:t>
                            </m:r>
                            <m:r>
                              <a:rPr lang="ar-AE" sz="1100" i="1">
                                <a:latin typeface="Cambria Math" panose="02040503050406030204" pitchFamily="18" charset="0"/>
                              </a:rPr>
                              <m:t> "</m:t>
                            </m:r>
                            <m:r>
                              <a:rPr lang="ar-AE" sz="1100" i="1">
                                <a:latin typeface="Cambria Math" panose="02040503050406030204" pitchFamily="18" charset="0"/>
                              </a:rPr>
                              <m:t>𝑓𝑒𝑚𝑎𝑙𝑒</m:t>
                            </m:r>
                            <m:r>
                              <a:rPr lang="ar-AE" sz="1100" i="1">
                                <a:latin typeface="Cambria Math" panose="02040503050406030204" pitchFamily="18" charset="0"/>
                              </a:rPr>
                              <m:t>"</m:t>
                            </m:r>
                          </m:e>
                        </m:eqArr>
                      </m:e>
                    </m:d>
                    <m:r>
                      <a:rPr lang="ar-AE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i="0" u="none" strike="noStrike" kern="1200" cap="none" dirty="0" smtClean="0">
                    <a:ln>
                      <a:noFill/>
                    </a:ln>
                    <a:latin typeface="Liberation Sans" pitchFamily="18"/>
                    <a:ea typeface="Noto Sans CJK SC" pitchFamily="2"/>
                    <a:cs typeface="Lohit Devanagari" pitchFamily="2"/>
                  </a:rPr>
                  <a:t> 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529" y="836757"/>
                <a:ext cx="6196289" cy="2727498"/>
              </a:xfrm>
              <a:prstGeom prst="rect">
                <a:avLst/>
              </a:prstGeom>
              <a:blipFill rotWithShape="0">
                <a:blip r:embed="rId3"/>
                <a:stretch>
                  <a:fillRect l="-5807" b="-4375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303529" y="457198"/>
            <a:ext cx="3425274" cy="253039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R="0" lv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tabLst/>
            </a:pPr>
            <a:r>
              <a:rPr lang="en-US" sz="1100" i="0" u="sng" strike="noStrike" kern="1200" cap="none" dirty="0" smtClean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Individual </a:t>
            </a:r>
            <a:r>
              <a:rPr lang="en-US" sz="1100" b="1" i="0" u="sng" strike="noStrike" kern="1200" cap="none" dirty="0" smtClean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gender</a:t>
            </a:r>
            <a:r>
              <a:rPr lang="en-US" sz="1100" i="0" u="sng" strike="noStrike" kern="1200" cap="none" dirty="0" smtClean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 </a:t>
            </a:r>
            <a:r>
              <a:rPr lang="en-US" sz="1100" b="1" i="0" u="sng" strike="noStrike" kern="1200" cap="none" dirty="0" smtClean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GML </a:t>
            </a:r>
            <a:r>
              <a:rPr lang="en-US" sz="1100" i="0" u="sng" strike="noStrike" kern="1200" cap="none" dirty="0" smtClean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and </a:t>
            </a:r>
            <a:r>
              <a:rPr lang="en-US" sz="1100" b="1" i="0" u="sng" strike="noStrike" kern="1200" cap="none" dirty="0" smtClean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GCL </a:t>
            </a:r>
            <a:r>
              <a:rPr lang="en-US" sz="1100" i="0" u="sng" strike="noStrike" kern="1200" cap="none" dirty="0" smtClean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functions for an agent</a:t>
            </a:r>
          </a:p>
        </p:txBody>
      </p:sp>
    </p:spTree>
    <p:extLst>
      <p:ext uri="{BB962C8B-B14F-4D97-AF65-F5344CB8AC3E}">
        <p14:creationId xmlns:p14="http://schemas.microsoft.com/office/powerpoint/2010/main" val="1770355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200" y="-123480"/>
            <a:ext cx="9071640" cy="580680"/>
          </a:xfrm>
        </p:spPr>
        <p:txBody>
          <a:bodyPr/>
          <a:lstStyle/>
          <a:p>
            <a:pPr lvl="0"/>
            <a:r>
              <a:rPr lang="en-US" sz="1600" dirty="0" smtClean="0">
                <a:latin typeface="+mn-lt"/>
              </a:rPr>
              <a:t>Functions</a:t>
            </a:r>
            <a:endParaRPr lang="en-US" sz="1600" dirty="0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557760"/>
            <a:ext cx="1682233" cy="253039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R="0" lv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tabLst/>
            </a:pPr>
            <a:r>
              <a:rPr lang="en-US" sz="1100" i="0" u="sng" strike="noStrike" kern="1200" cap="none" dirty="0" err="1" smtClean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LCC_CKMeans</a:t>
            </a:r>
            <a:r>
              <a:rPr lang="en-US" sz="1100" i="0" u="sng" strike="noStrike" kern="1200" cap="none" dirty="0" smtClean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57200" y="911360"/>
                <a:ext cx="8037306" cy="49192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000" tIns="45000" rIns="90000" bIns="45000" anchorCtr="0" compatLnSpc="0">
                <a:spAutoFit/>
              </a:bodyPr>
              <a:lstStyle/>
              <a:p>
                <a:r>
                  <a:rPr lang="en-US" sz="1100" b="1" dirty="0" smtClean="0"/>
                  <a:t>INPUT</a:t>
                </a:r>
                <a:r>
                  <a:rPr lang="en-US" sz="1100" dirty="0"/>
                  <a:t>: Agent set A, Must-Link constraints </a:t>
                </a:r>
                <a14:m>
                  <m:oMath xmlns:m="http://schemas.openxmlformats.org/officeDocument/2006/math">
                    <m:r>
                      <a:rPr lang="en-US" sz="1100" i="1">
                        <a:latin typeface="Cambria Math" panose="02040503050406030204" pitchFamily="18" charset="0"/>
                      </a:rPr>
                      <m:t>𝑀𝐿</m:t>
                    </m:r>
                    <m:r>
                      <a:rPr lang="en-US" sz="1100" i="1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11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1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11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100" dirty="0"/>
                  <a:t>, Cannot-link constraints </a:t>
                </a:r>
                <a14:m>
                  <m:oMath xmlns:m="http://schemas.openxmlformats.org/officeDocument/2006/math">
                    <m:r>
                      <a:rPr lang="en-US" sz="1100" i="1">
                        <a:latin typeface="Cambria Math" panose="02040503050406030204" pitchFamily="18" charset="0"/>
                      </a:rPr>
                      <m:t>𝐶𝐿</m:t>
                    </m:r>
                    <m:r>
                      <a:rPr lang="en-US" sz="1100" i="1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11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1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11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1100" dirty="0"/>
              </a:p>
              <a:p>
                <a:pPr marL="228600" lvl="0" indent="-228600">
                  <a:buAutoNum type="arabicPeriod"/>
                </a:pPr>
                <a:r>
                  <a:rPr lang="en-US" sz="1100" dirty="0" smtClean="0"/>
                  <a:t>Set </a:t>
                </a:r>
                <a:r>
                  <a:rPr lang="en-US" sz="1100" dirty="0"/>
                  <a:t>the minimum and maximum number for the cardinality of each cluster.   </a:t>
                </a:r>
                <a:r>
                  <a:rPr lang="en-US" sz="1100" dirty="0" smtClean="0"/>
                  <a:t/>
                </a:r>
                <a:br>
                  <a:rPr lang="en-US" sz="1100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ar-AE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100" i="1">
                            <a:latin typeface="Cambria Math" panose="02040503050406030204" pitchFamily="18" charset="0"/>
                          </a:rPr>
                          <m:t>𝑡𝑐𝑛</m:t>
                        </m:r>
                      </m:e>
                      <m:sub>
                        <m:r>
                          <a:rPr lang="ar-AE" sz="1100" i="1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ar-AE" sz="11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 sz="1100">
                        <a:latin typeface="Cambria Math" panose="02040503050406030204" pitchFamily="18" charset="0"/>
                      </a:rPr>
                      <m:t>2</m:t>
                    </m:r>
                    <m:r>
                      <a:rPr lang="ar-AE" sz="110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ar-AE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100" i="1">
                            <a:latin typeface="Cambria Math" panose="02040503050406030204" pitchFamily="18" charset="0"/>
                          </a:rPr>
                          <m:t>𝑡𝑐𝑛</m:t>
                        </m:r>
                      </m:e>
                      <m:sub>
                        <m:r>
                          <a:rPr lang="ar-AE" sz="1100" i="1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ar-AE" sz="11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 sz="1100" i="1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ar-AE" sz="1100" dirty="0"/>
                  <a:t> </a:t>
                </a:r>
                <a:endParaRPr lang="en-US" sz="1100" dirty="0" smtClean="0"/>
              </a:p>
              <a:p>
                <a:pPr marL="228600" lvl="0" indent="-228600">
                  <a:buAutoNum type="arabicPeriod"/>
                </a:pPr>
                <a:r>
                  <a:rPr lang="en-US" sz="1100" dirty="0" smtClean="0"/>
                  <a:t>Calculate </a:t>
                </a:r>
                <a:r>
                  <a:rPr lang="en-US" sz="1100" dirty="0"/>
                  <a:t>the minimum and maximum values for k. k represents the number of clusters. </a:t>
                </a:r>
                <a:r>
                  <a:rPr lang="en-US" sz="1100" dirty="0" smtClean="0"/>
                  <a:t/>
                </a:r>
                <a:br>
                  <a:rPr lang="en-US" sz="1100" dirty="0" smtClean="0"/>
                </a:br>
                <a14:m>
                  <m:oMath xmlns:m="http://schemas.openxmlformats.org/officeDocument/2006/math">
                    <m:eqArr>
                      <m:eqArrPr>
                        <m:ctrlPr>
                          <a:rPr lang="ar-AE" sz="1100" i="1">
                            <a:latin typeface="Cambria Math" panose="02040503050406030204" pitchFamily="18" charset="0"/>
                          </a:rPr>
                        </m:ctrlPr>
                      </m:eqArrPr>
                      <m:e>
                        <m:sSub>
                          <m:sSubPr>
                            <m:ctrlPr>
                              <a:rPr lang="ar-AE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11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ar-AE" sz="1100" i="1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b>
                        </m:sSub>
                        <m:r>
                          <a:rPr lang="ar-AE" sz="1100" i="1">
                            <a:latin typeface="Cambria Math" panose="02040503050406030204" pitchFamily="18" charset="0"/>
                          </a:rPr>
                          <m:t>=⌈</m:t>
                        </m:r>
                        <m:f>
                          <m:fPr>
                            <m:type m:val="lin"/>
                            <m:ctrlPr>
                              <a:rPr lang="ar-AE" sz="11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ar-AE" sz="11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ar-AE" sz="11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ar-AE" sz="11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</m:num>
                          <m:den>
                            <m:sSub>
                              <m:sSubPr>
                                <m:ctrlPr>
                                  <a:rPr lang="ar-AE" sz="1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ar-AE" sz="1100" i="1">
                                    <a:latin typeface="Cambria Math" panose="02040503050406030204" pitchFamily="18" charset="0"/>
                                  </a:rPr>
                                  <m:t>𝑡𝑐𝑛</m:t>
                                </m:r>
                              </m:e>
                              <m:sub>
                                <m:r>
                                  <a:rPr lang="ar-AE" sz="1100" i="1">
                                    <a:latin typeface="Cambria Math" panose="02040503050406030204" pitchFamily="18" charset="0"/>
                                  </a:rPr>
                                  <m:t>𝑚𝑎𝑥</m:t>
                                </m:r>
                              </m:sub>
                            </m:sSub>
                          </m:den>
                        </m:f>
                        <m:r>
                          <a:rPr lang="ar-AE" sz="1100" i="1">
                            <a:latin typeface="Cambria Math" panose="02040503050406030204" pitchFamily="18" charset="0"/>
                          </a:rPr>
                          <m:t>⌉</m:t>
                        </m:r>
                      </m:e>
                      <m:e>
                        <m:sSub>
                          <m:sSubPr>
                            <m:ctrlPr>
                              <a:rPr lang="ar-AE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11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ar-AE" sz="1100" i="1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  <m:r>
                          <a:rPr lang="ar-AE" sz="1100" i="1">
                            <a:latin typeface="Cambria Math" panose="02040503050406030204" pitchFamily="18" charset="0"/>
                          </a:rPr>
                          <m:t>=⌈</m:t>
                        </m:r>
                        <m:f>
                          <m:fPr>
                            <m:type m:val="lin"/>
                            <m:ctrlPr>
                              <a:rPr lang="ar-AE" sz="11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ar-AE" sz="11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ar-AE" sz="11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ar-AE" sz="11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</m:num>
                          <m:den>
                            <m:sSub>
                              <m:sSubPr>
                                <m:ctrlPr>
                                  <a:rPr lang="ar-AE" sz="1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ar-AE" sz="1100" i="1">
                                    <a:latin typeface="Cambria Math" panose="02040503050406030204" pitchFamily="18" charset="0"/>
                                  </a:rPr>
                                  <m:t>𝑡𝑐𝑛</m:t>
                                </m:r>
                              </m:e>
                              <m:sub>
                                <m:r>
                                  <a:rPr lang="ar-AE" sz="1100" i="1">
                                    <a:latin typeface="Cambria Math" panose="02040503050406030204" pitchFamily="18" charset="0"/>
                                  </a:rPr>
                                  <m:t>𝑚𝑖𝑛</m:t>
                                </m:r>
                              </m:sub>
                            </m:sSub>
                          </m:den>
                        </m:f>
                        <m:r>
                          <a:rPr lang="ar-AE" sz="1100" i="1">
                            <a:latin typeface="Cambria Math" panose="02040503050406030204" pitchFamily="18" charset="0"/>
                          </a:rPr>
                          <m:t>⌉</m:t>
                        </m:r>
                      </m:e>
                      <m:e>
                        <m:r>
                          <a:rPr lang="ar-AE" sz="11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ar-AE" sz="11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ar-AE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11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ar-AE" sz="1100" i="1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b>
                        </m:sSub>
                      </m:e>
                    </m:eqArr>
                  </m:oMath>
                </a14:m>
                <a:r>
                  <a:rPr lang="en-US" sz="1100" dirty="0" smtClean="0"/>
                  <a:t> </a:t>
                </a:r>
              </a:p>
              <a:p>
                <a:pPr marL="228600" lvl="0" indent="-228600">
                  <a:buAutoNum type="arabicPeriod"/>
                </a:pPr>
                <a:r>
                  <a:rPr lang="en-US" sz="1100" b="1" dirty="0"/>
                  <a:t>WHILE </a:t>
                </a:r>
                <a:r>
                  <a:rPr lang="en-US" sz="1100" dirty="0"/>
                  <a:t>K is not greater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1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ar-AE" sz="1100" i="1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endParaRPr lang="en-US" sz="1100" dirty="0" smtClean="0"/>
              </a:p>
              <a:p>
                <a:pPr marL="228600" lvl="0" indent="-228600">
                  <a:buAutoNum type="arabicPeriod"/>
                </a:pPr>
                <a:r>
                  <a:rPr lang="en-US" sz="1100" dirty="0" smtClean="0"/>
                  <a:t>   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1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ar-AE" sz="11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ar-AE" sz="1100" i="1">
                        <a:latin typeface="Cambria Math" panose="02040503050406030204" pitchFamily="18" charset="0"/>
                      </a:rPr>
                      <m:t>,...</m:t>
                    </m:r>
                    <m:sSub>
                      <m:sSubPr>
                        <m:ctrlPr>
                          <a:rPr lang="ar-AE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1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ar-AE" sz="11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ar-AE" sz="1100" dirty="0"/>
                  <a:t> </a:t>
                </a:r>
                <a:r>
                  <a:rPr lang="en-US" sz="1100" dirty="0"/>
                  <a:t>be the initial cluster </a:t>
                </a:r>
                <a:r>
                  <a:rPr lang="en-US" sz="1100" dirty="0" smtClean="0"/>
                  <a:t>centers</a:t>
                </a:r>
              </a:p>
              <a:p>
                <a:pPr marL="228600" lvl="0" indent="-228600">
                  <a:buAutoNum type="arabicPeriod"/>
                </a:pPr>
                <a:r>
                  <a:rPr lang="en-US" sz="1100" dirty="0" smtClean="0"/>
                  <a:t>    </a:t>
                </a:r>
                <a:r>
                  <a:rPr lang="en-US" sz="1100" b="1" dirty="0" smtClean="0"/>
                  <a:t>REPEAT</a:t>
                </a:r>
              </a:p>
              <a:p>
                <a:pPr marL="228600" lvl="0" indent="-228600">
                  <a:buAutoNum type="arabicPeriod"/>
                </a:pPr>
                <a:r>
                  <a:rPr lang="en-US" sz="1100" b="1" dirty="0" smtClean="0"/>
                  <a:t>        FOR</a:t>
                </a:r>
                <a:r>
                  <a:rPr lang="en-US" sz="1100" dirty="0" smtClean="0"/>
                  <a:t> </a:t>
                </a:r>
                <a:r>
                  <a:rPr lang="en-US" sz="1100" dirty="0"/>
                  <a:t>each agent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1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ar-AE" sz="11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ar-AE" sz="1100" dirty="0"/>
                  <a:t> </a:t>
                </a:r>
                <a:r>
                  <a:rPr lang="en-US" sz="1100" dirty="0"/>
                  <a:t>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100"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endParaRPr lang="en-US" sz="1100" dirty="0" smtClean="0"/>
              </a:p>
              <a:p>
                <a:pPr marL="228600" lvl="0" indent="-228600">
                  <a:buAutoNum type="arabicPeriod"/>
                </a:pPr>
                <a:r>
                  <a:rPr lang="en-US" sz="1100" dirty="0" smtClean="0"/>
                  <a:t>            Assign </a:t>
                </a:r>
                <a:r>
                  <a:rPr lang="en-US" sz="1100" dirty="0"/>
                  <a:t>it to the closest cluster center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10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100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</m:oMath>
                </a14:m>
                <a:r>
                  <a:rPr lang="ar-AE" sz="1100" dirty="0"/>
                  <a:t> </a:t>
                </a:r>
                <a:r>
                  <a:rPr lang="en-US" sz="1100" dirty="0"/>
                  <a:t>such that no constraint is violated (</a:t>
                </a:r>
                <a14:m>
                  <m:oMath xmlns:m="http://schemas.openxmlformats.org/officeDocument/2006/math">
                    <m:r>
                      <a:rPr lang="en-US" sz="1100" i="1">
                        <a:latin typeface="Cambria Math" panose="02040503050406030204" pitchFamily="18" charset="0"/>
                      </a:rPr>
                      <m:t>𝑉𝐼𝑂𝐿𝐴𝑇𝐸</m:t>
                    </m:r>
                    <m:r>
                      <a:rPr lang="en-US" sz="11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100" i="1">
                        <a:latin typeface="Cambria Math" panose="02040503050406030204" pitchFamily="18" charset="0"/>
                      </a:rPr>
                      <m:t>𝐶𝑂𝑁𝑆𝑇𝑅𝐴𝐼𝑁𝑇𝑆</m:t>
                    </m:r>
                    <m:r>
                      <a:rPr lang="en-US" sz="11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ar-AE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1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ar-AE" sz="11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ar-AE" sz="11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ar-AE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1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ar-AE" sz="11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ar-AE" sz="11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ar-AE" sz="1100" i="1">
                        <a:latin typeface="Cambria Math" panose="02040503050406030204" pitchFamily="18" charset="0"/>
                      </a:rPr>
                      <m:t>𝑀𝐿</m:t>
                    </m:r>
                    <m:r>
                      <a:rPr lang="ar-AE" sz="1100" i="1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sz="1100">
                        <a:latin typeface="Cambria Math" panose="02040503050406030204" pitchFamily="18" charset="0"/>
                      </a:rPr>
                      <m:t>CL</m:t>
                    </m:r>
                    <m:r>
                      <a:rPr lang="en-US" sz="11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100" dirty="0"/>
                  <a:t>=false</a:t>
                </a:r>
                <a:r>
                  <a:rPr lang="en-US" sz="1100" dirty="0" smtClean="0"/>
                  <a:t>)</a:t>
                </a:r>
              </a:p>
              <a:p>
                <a:pPr marL="228600" lvl="0" indent="-228600">
                  <a:buAutoNum type="arabicPeriod"/>
                </a:pPr>
                <a:r>
                  <a:rPr lang="en-US" sz="1100" b="1" dirty="0" smtClean="0"/>
                  <a:t>            IF</a:t>
                </a:r>
                <a:r>
                  <a:rPr lang="en-US" sz="1100" dirty="0" smtClean="0"/>
                  <a:t> </a:t>
                </a:r>
                <a:r>
                  <a:rPr lang="en-US" sz="1100" dirty="0"/>
                  <a:t>no such cluster exist </a:t>
                </a:r>
                <a:r>
                  <a:rPr lang="en-US" sz="1100" b="1" dirty="0" smtClean="0"/>
                  <a:t>THEN</a:t>
                </a:r>
              </a:p>
              <a:p>
                <a:pPr marL="228600" lvl="0" indent="-228600">
                  <a:buAutoNum type="arabicPeriod"/>
                </a:pPr>
                <a:r>
                  <a:rPr lang="en-US" sz="1100" dirty="0" smtClean="0"/>
                  <a:t>                Increment </a:t>
                </a:r>
                <a:r>
                  <a:rPr lang="en-US" sz="1100" dirty="0"/>
                  <a:t>k by one and start again from (3</a:t>
                </a:r>
                <a:r>
                  <a:rPr lang="en-US" sz="1100" dirty="0" smtClean="0"/>
                  <a:t>).</a:t>
                </a:r>
              </a:p>
              <a:p>
                <a:pPr marL="228600" lvl="0" indent="-228600">
                  <a:buAutoNum type="arabicPeriod"/>
                </a:pPr>
                <a:r>
                  <a:rPr lang="en-US" sz="1100" b="1" dirty="0" smtClean="0"/>
                  <a:t>            ENDIF </a:t>
                </a:r>
              </a:p>
              <a:p>
                <a:pPr marL="228600" lvl="0" indent="-228600">
                  <a:buAutoNum type="arabicPeriod"/>
                </a:pPr>
                <a:r>
                  <a:rPr lang="en-US" sz="1100" b="1" dirty="0" smtClean="0"/>
                  <a:t>        ENDFOR</a:t>
                </a:r>
              </a:p>
              <a:p>
                <a:pPr marL="228600" lvl="0" indent="-228600">
                  <a:buAutoNum type="arabicPeriod"/>
                </a:pPr>
                <a:r>
                  <a:rPr lang="en-US" sz="1100" b="1" dirty="0" smtClean="0"/>
                  <a:t>        ENDIF </a:t>
                </a:r>
              </a:p>
              <a:p>
                <a:pPr marL="228600" lvl="0" indent="-228600">
                  <a:buAutoNum type="arabicPeriod"/>
                </a:pPr>
                <a:r>
                  <a:rPr lang="en-US" sz="1100" b="1" dirty="0" smtClean="0"/>
                  <a:t>        FOR</a:t>
                </a:r>
                <a:r>
                  <a:rPr lang="en-US" sz="1100" dirty="0" smtClean="0"/>
                  <a:t> </a:t>
                </a:r>
                <a:r>
                  <a:rPr lang="en-US" sz="1100" dirty="0"/>
                  <a:t>each cluster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10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100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</m:oMath>
                </a14:m>
                <a:r>
                  <a:rPr lang="ar-AE" sz="1100" dirty="0"/>
                  <a:t> </a:t>
                </a:r>
                <a:r>
                  <a:rPr lang="en-US" sz="1100" dirty="0"/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1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ar-AE" sz="11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ar-AE" sz="1100" i="1">
                        <a:latin typeface="Cambria Math" panose="02040503050406030204" pitchFamily="18" charset="0"/>
                      </a:rPr>
                      <m:t>,...</m:t>
                    </m:r>
                    <m:sSub>
                      <m:sSubPr>
                        <m:ctrlPr>
                          <a:rPr lang="ar-AE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1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ar-AE" sz="11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sz="1100" dirty="0" smtClean="0"/>
              </a:p>
              <a:p>
                <a:pPr marL="228600" lvl="0" indent="-228600">
                  <a:buAutoNum type="arabicPeriod"/>
                </a:pPr>
                <a:r>
                  <a:rPr lang="en-US" sz="1100" dirty="0" smtClean="0"/>
                  <a:t>            Update </a:t>
                </a:r>
                <a:r>
                  <a:rPr lang="en-US" sz="1100" dirty="0"/>
                  <a:t>cluster centers by averaging all of the points that have been assigned to </a:t>
                </a:r>
                <a:r>
                  <a:rPr lang="en-US" sz="1100" dirty="0" smtClean="0"/>
                  <a:t>them</a:t>
                </a:r>
              </a:p>
              <a:p>
                <a:pPr marL="228600" lvl="0" indent="-228600">
                  <a:buAutoNum type="arabicPeriod"/>
                </a:pPr>
                <a:r>
                  <a:rPr lang="en-US" sz="1100" b="1" dirty="0" smtClean="0"/>
                  <a:t>        ENDFOR</a:t>
                </a:r>
              </a:p>
              <a:p>
                <a:pPr marL="228600" lvl="0" indent="-228600">
                  <a:buAutoNum type="arabicPeriod"/>
                </a:pPr>
                <a:r>
                  <a:rPr lang="en-US" sz="1100" b="1" dirty="0" smtClean="0"/>
                  <a:t>    UNTIL</a:t>
                </a:r>
                <a:r>
                  <a:rPr lang="en-US" sz="1100" dirty="0" smtClean="0"/>
                  <a:t> </a:t>
                </a:r>
                <a:r>
                  <a:rPr lang="en-US" sz="1100" dirty="0"/>
                  <a:t>convergence of clustering </a:t>
                </a:r>
                <a:endParaRPr lang="en-US" sz="1100" dirty="0" smtClean="0"/>
              </a:p>
              <a:p>
                <a:pPr marL="228600" lvl="0" indent="-228600">
                  <a:buAutoNum type="arabicPeriod"/>
                </a:pPr>
                <a:r>
                  <a:rPr lang="en-US" sz="1100" dirty="0"/>
                  <a:t> </a:t>
                </a:r>
                <a:r>
                  <a:rPr lang="en-US" sz="1100" dirty="0" smtClean="0"/>
                  <a:t>   </a:t>
                </a:r>
                <a:r>
                  <a:rPr lang="en-US" sz="1100" b="1" dirty="0" smtClean="0"/>
                  <a:t>IF</a:t>
                </a:r>
                <a:r>
                  <a:rPr lang="en-US" sz="1100" dirty="0" smtClean="0"/>
                  <a:t> </a:t>
                </a:r>
                <a:r>
                  <a:rPr lang="en-US" sz="1100" dirty="0"/>
                  <a:t>converged </a:t>
                </a:r>
                <a:r>
                  <a:rPr lang="en-US" sz="1100" b="1" dirty="0" smtClean="0"/>
                  <a:t>THEN</a:t>
                </a:r>
              </a:p>
              <a:p>
                <a:pPr marL="228600" lvl="0" indent="-228600">
                  <a:buAutoNum type="arabicPeriod"/>
                </a:pPr>
                <a:r>
                  <a:rPr lang="en-US" sz="1100" b="1" dirty="0" smtClean="0"/>
                  <a:t>        OUTPUT </a:t>
                </a:r>
                <a:r>
                  <a:rPr lang="en-US" sz="1100" dirty="0"/>
                  <a:t>the set of clusters (return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1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ar-AE" sz="11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ar-AE" sz="1100" i="1">
                        <a:latin typeface="Cambria Math" panose="02040503050406030204" pitchFamily="18" charset="0"/>
                      </a:rPr>
                      <m:t>,...</m:t>
                    </m:r>
                    <m:sSub>
                      <m:sSubPr>
                        <m:ctrlPr>
                          <a:rPr lang="ar-AE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1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ar-AE" sz="11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ar-AE" sz="1100" dirty="0" smtClean="0"/>
                  <a:t>})</a:t>
                </a:r>
                <a:endParaRPr lang="en-US" sz="1100" dirty="0" smtClean="0"/>
              </a:p>
              <a:p>
                <a:pPr marL="228600" indent="-228600">
                  <a:buFontTx/>
                  <a:buAutoNum type="arabicPeriod"/>
                </a:pPr>
                <a:r>
                  <a:rPr lang="en-US" sz="1100" b="1" dirty="0"/>
                  <a:t>ENDWHILE</a:t>
                </a:r>
                <a:endParaRPr lang="en-US" sz="1100" dirty="0"/>
              </a:p>
              <a:p>
                <a:pPr marL="228600" indent="-228600">
                  <a:buFontTx/>
                  <a:buAutoNum type="arabicPeriod"/>
                </a:pPr>
                <a:r>
                  <a:rPr lang="en-US" sz="1100" b="1" dirty="0"/>
                  <a:t>OUTPUT </a:t>
                </a:r>
                <a:r>
                  <a:rPr lang="en-US" sz="1100" dirty="0"/>
                  <a:t>empty cluster set (return {})</a:t>
                </a:r>
              </a:p>
              <a:p>
                <a:pPr lvl="0"/>
                <a:endParaRPr lang="en-US" sz="1100" dirty="0" smtClean="0"/>
              </a:p>
              <a:p>
                <a:pPr lvl="0"/>
                <a:endParaRPr lang="en-US" sz="1100" dirty="0" smtClean="0"/>
              </a:p>
              <a:p>
                <a:pPr marR="0" lv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Pct val="45000"/>
                  <a:tabLst/>
                </a:pPr>
                <a:endParaRPr lang="en-US" sz="1100" i="0" u="sng" strike="noStrike" kern="1200" cap="none" dirty="0" smtClean="0">
                  <a:ln>
                    <a:noFill/>
                  </a:ln>
                  <a:latin typeface="Liberation Sans" pitchFamily="18"/>
                  <a:ea typeface="Noto Sans CJK SC" pitchFamily="2"/>
                  <a:cs typeface="Lohit Devanagari" pitchFamily="2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911360"/>
                <a:ext cx="8037306" cy="4919252"/>
              </a:xfrm>
              <a:prstGeom prst="rect">
                <a:avLst/>
              </a:prstGeom>
              <a:blipFill rotWithShape="0">
                <a:blip r:embed="rId3"/>
                <a:stretch>
                  <a:fillRect t="-12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0782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200" y="-123480"/>
            <a:ext cx="9071640" cy="580680"/>
          </a:xfrm>
        </p:spPr>
        <p:txBody>
          <a:bodyPr/>
          <a:lstStyle/>
          <a:p>
            <a:pPr lvl="0"/>
            <a:r>
              <a:rPr lang="en-US" sz="1600" dirty="0" smtClean="0">
                <a:latin typeface="+mn-lt"/>
              </a:rPr>
              <a:t>Functions</a:t>
            </a:r>
            <a:endParaRPr lang="en-US" sz="1600" dirty="0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557760"/>
            <a:ext cx="3433289" cy="415198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R="0" lv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tabLst/>
            </a:pPr>
            <a:r>
              <a:rPr lang="en-US" sz="1100" i="0" u="sng" strike="noStrike" kern="1200" cap="none" dirty="0" err="1" smtClean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LCC_CKMeans</a:t>
            </a:r>
            <a:r>
              <a:rPr lang="en-US" sz="1100" i="0" u="sng" strike="noStrike" kern="1200" cap="none" dirty="0" smtClean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 algorithm – Violate-Constraints function</a:t>
            </a:r>
          </a:p>
          <a:p>
            <a:pPr marR="0" lv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tabLst/>
            </a:pPr>
            <a:endParaRPr lang="en-US" sz="1100" i="0" u="sng" strike="noStrike" kern="1200" cap="none" dirty="0" smtClean="0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57200" y="911360"/>
                <a:ext cx="5587020" cy="23650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000" tIns="45000" rIns="90000" bIns="45000" anchorCtr="0" compatLnSpc="0">
                <a:spAutoFit/>
              </a:bodyPr>
              <a:lstStyle/>
              <a:p>
                <a:r>
                  <a:rPr lang="en-US" sz="1100" b="1" dirty="0" smtClean="0"/>
                  <a:t>INPUT</a:t>
                </a:r>
                <a:r>
                  <a:rPr lang="en-US" sz="11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100" i="1">
                            <a:latin typeface="Cambria Math" panose="02040503050406030204" pitchFamily="18" charset="0"/>
                          </a:rPr>
                          <m:t>𝑎𝑔𝑒𝑛𝑡</m:t>
                        </m:r>
                        <m:r>
                          <a:rPr lang="ar-AE" sz="11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ar-AE" sz="11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ar-AE" sz="11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ar-AE" sz="11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ar-AE" sz="1100" i="1">
                        <a:latin typeface="Cambria Math" panose="02040503050406030204" pitchFamily="18" charset="0"/>
                      </a:rPr>
                      <m:t>𝑐𝑙𝑢𝑠𝑡𝑒𝑟</m:t>
                    </m:r>
                    <m:r>
                      <a:rPr lang="ar-AE" sz="11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ar-AE" sz="11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100" b="1" i="1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ar-AE" sz="1100" b="1" i="1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ar-AE" sz="11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ar-AE" sz="1100" i="1">
                        <a:latin typeface="Cambria Math" panose="02040503050406030204" pitchFamily="18" charset="0"/>
                      </a:rPr>
                      <m:t>𝑚𝑢𝑠𝑡</m:t>
                    </m:r>
                    <m:r>
                      <a:rPr lang="ar-AE" sz="11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ar-AE" sz="1100" i="1">
                        <a:latin typeface="Cambria Math" panose="02040503050406030204" pitchFamily="18" charset="0"/>
                      </a:rPr>
                      <m:t>𝑙𝑖𝑛𝑘</m:t>
                    </m:r>
                    <m:r>
                      <a:rPr lang="ar-AE" sz="11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ar-AE" sz="1100" i="1">
                        <a:latin typeface="Cambria Math" panose="02040503050406030204" pitchFamily="18" charset="0"/>
                      </a:rPr>
                      <m:t>𝑐𝑜𝑛𝑠𝑡𝑟𝑎𝑖𝑛𝑡𝑠</m:t>
                    </m:r>
                    <m:r>
                      <a:rPr lang="ar-AE" sz="11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ar-AE" sz="1100" b="1" i="1">
                        <a:latin typeface="Cambria Math" panose="02040503050406030204" pitchFamily="18" charset="0"/>
                      </a:rPr>
                      <m:t>𝑴𝑳</m:t>
                    </m:r>
                    <m:r>
                      <a:rPr lang="ar-AE" sz="11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ar-AE" sz="1100" i="1">
                        <a:latin typeface="Cambria Math" panose="02040503050406030204" pitchFamily="18" charset="0"/>
                      </a:rPr>
                      <m:t>𝑐𝑎𝑛𝑛𝑜𝑡</m:t>
                    </m:r>
                    <m:r>
                      <a:rPr lang="ar-AE" sz="11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ar-AE" sz="1100" i="1">
                        <a:latin typeface="Cambria Math" panose="02040503050406030204" pitchFamily="18" charset="0"/>
                      </a:rPr>
                      <m:t>𝑙𝑖𝑛𝑘</m:t>
                    </m:r>
                    <m:r>
                      <a:rPr lang="ar-AE" sz="11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ar-AE" sz="1100" i="1">
                        <a:latin typeface="Cambria Math" panose="02040503050406030204" pitchFamily="18" charset="0"/>
                      </a:rPr>
                      <m:t>𝑐𝑜𝑛𝑠𝑡𝑟𝑎𝑖𝑛𝑡𝑠</m:t>
                    </m:r>
                    <m:r>
                      <a:rPr lang="ar-AE" sz="11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ar-AE" sz="1100" b="1" i="1">
                        <a:latin typeface="Cambria Math" panose="02040503050406030204" pitchFamily="18" charset="0"/>
                      </a:rPr>
                      <m:t>𝑪𝑳</m:t>
                    </m:r>
                  </m:oMath>
                </a14:m>
                <a:r>
                  <a:rPr lang="ar-AE" sz="1100" dirty="0"/>
                  <a:t>  </a:t>
                </a:r>
                <a:endParaRPr lang="en-US" sz="1100" dirty="0" smtClean="0"/>
              </a:p>
              <a:p>
                <a:r>
                  <a:rPr lang="en-US" sz="1100" b="1" dirty="0"/>
                  <a:t>OUTPUT: </a:t>
                </a:r>
                <a:r>
                  <a:rPr lang="en-US" sz="1100" dirty="0"/>
                  <a:t>true or </a:t>
                </a:r>
                <a:r>
                  <a:rPr lang="en-US" sz="1100" dirty="0" smtClean="0"/>
                  <a:t>false</a:t>
                </a:r>
                <a:endParaRPr lang="ar-AE" sz="1100" dirty="0"/>
              </a:p>
              <a:p>
                <a:pPr marL="228600" indent="-228600">
                  <a:buFontTx/>
                  <a:buAutoNum type="arabicPeriod"/>
                </a:pPr>
                <a:r>
                  <a:rPr lang="en-US" sz="1100" b="1" dirty="0"/>
                  <a:t>FOR</a:t>
                </a:r>
                <a:r>
                  <a:rPr lang="en-US" sz="1100" dirty="0"/>
                  <a:t> each pair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ar-AE" sz="1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11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ar-AE" sz="11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ar-AE" sz="11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ar-AE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11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ar-AE" sz="11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ar-AE" sz="11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ar-AE" sz="1100" i="1">
                        <a:latin typeface="Cambria Math" panose="02040503050406030204" pitchFamily="18" charset="0"/>
                      </a:rPr>
                      <m:t>𝑀𝐿</m:t>
                    </m:r>
                  </m:oMath>
                </a14:m>
                <a:endParaRPr lang="en-US" sz="1100" dirty="0" smtClean="0"/>
              </a:p>
              <a:p>
                <a:pPr marL="228600" indent="-228600">
                  <a:buFontTx/>
                  <a:buAutoNum type="arabicPeriod"/>
                </a:pPr>
                <a:r>
                  <a:rPr lang="en-US" sz="1100" b="1" dirty="0" smtClean="0"/>
                  <a:t>    IF</a:t>
                </a:r>
                <a:r>
                  <a:rPr lang="en-US" sz="11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1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ar-AE" sz="11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ar-AE" sz="1100" dirty="0"/>
                  <a:t> </a:t>
                </a:r>
                <a:r>
                  <a:rPr lang="en-US" sz="1100" dirty="0"/>
                  <a:t>is not in cluster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1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ar-AE" sz="11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ar-AE" sz="1100" dirty="0"/>
                  <a:t> </a:t>
                </a:r>
                <a:r>
                  <a:rPr lang="en-US" sz="1100" b="1" dirty="0" smtClean="0"/>
                  <a:t>THEN</a:t>
                </a:r>
              </a:p>
              <a:p>
                <a:pPr marL="228600" indent="-228600">
                  <a:buFontTx/>
                  <a:buAutoNum type="arabicPeriod"/>
                </a:pPr>
                <a:r>
                  <a:rPr lang="en-US" sz="1100" b="1" dirty="0" smtClean="0"/>
                  <a:t>        RETURN</a:t>
                </a:r>
                <a:r>
                  <a:rPr lang="en-US" sz="1100" dirty="0" smtClean="0"/>
                  <a:t> true</a:t>
                </a:r>
              </a:p>
              <a:p>
                <a:pPr marL="228600" indent="-228600">
                  <a:buFontTx/>
                  <a:buAutoNum type="arabicPeriod"/>
                </a:pPr>
                <a:r>
                  <a:rPr lang="en-US" sz="1100" b="1" dirty="0" smtClean="0"/>
                  <a:t>    ENDIF</a:t>
                </a:r>
              </a:p>
              <a:p>
                <a:pPr marL="228600" indent="-228600">
                  <a:buFontTx/>
                  <a:buAutoNum type="arabicPeriod"/>
                </a:pPr>
                <a:r>
                  <a:rPr lang="en-US" sz="1100" b="1" dirty="0"/>
                  <a:t>ENDFOR</a:t>
                </a:r>
                <a:endParaRPr lang="en-US" sz="1100" dirty="0"/>
              </a:p>
              <a:p>
                <a:pPr marL="228600" indent="-228600">
                  <a:buFontTx/>
                  <a:buAutoNum type="arabicPeriod"/>
                </a:pPr>
                <a:r>
                  <a:rPr lang="en-US" sz="1100" b="1" dirty="0"/>
                  <a:t>FOR</a:t>
                </a:r>
                <a:r>
                  <a:rPr lang="en-US" sz="1100" dirty="0"/>
                  <a:t> each pair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ar-AE" sz="1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11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ar-AE" sz="11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ar-AE" sz="11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ar-AE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11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ar-AE" sz="11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d>
                    <m:r>
                      <a:rPr lang="ar-AE" sz="11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ar-AE" sz="1100" i="1">
                        <a:latin typeface="Cambria Math" panose="02040503050406030204" pitchFamily="18" charset="0"/>
                      </a:rPr>
                      <m:t>𝐶𝐿</m:t>
                    </m:r>
                    <m:r>
                      <a:rPr lang="ar-AE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100" dirty="0" smtClean="0"/>
              </a:p>
              <a:p>
                <a:pPr marL="228600" indent="-228600">
                  <a:buFontTx/>
                  <a:buAutoNum type="arabicPeriod"/>
                </a:pPr>
                <a:r>
                  <a:rPr lang="en-US" sz="1100" b="1" dirty="0" smtClean="0"/>
                  <a:t>    IF</a:t>
                </a:r>
                <a:r>
                  <a:rPr lang="en-US" sz="11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1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ar-AE" sz="11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ar-AE" sz="1100" dirty="0"/>
                  <a:t> </a:t>
                </a:r>
                <a:r>
                  <a:rPr lang="en-US" sz="1100" dirty="0"/>
                  <a:t>is in cluster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1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ar-AE" sz="11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ar-AE" sz="1100" dirty="0"/>
                  <a:t> </a:t>
                </a:r>
                <a:r>
                  <a:rPr lang="en-US" sz="1100" b="1" dirty="0" smtClean="0"/>
                  <a:t>THEN</a:t>
                </a:r>
              </a:p>
              <a:p>
                <a:pPr marL="228600" indent="-228600">
                  <a:buFontTx/>
                  <a:buAutoNum type="arabicPeriod"/>
                </a:pPr>
                <a:r>
                  <a:rPr lang="en-US" sz="1100" b="1" dirty="0" smtClean="0"/>
                  <a:t>        RETURN</a:t>
                </a:r>
                <a:r>
                  <a:rPr lang="en-US" sz="1100" dirty="0" smtClean="0"/>
                  <a:t> true</a:t>
                </a:r>
              </a:p>
              <a:p>
                <a:pPr marL="228600" indent="-228600">
                  <a:buFontTx/>
                  <a:buAutoNum type="arabicPeriod"/>
                </a:pPr>
                <a:r>
                  <a:rPr lang="en-US" sz="1100" b="1" dirty="0" smtClean="0"/>
                  <a:t>    ENDIF</a:t>
                </a:r>
              </a:p>
              <a:p>
                <a:pPr marL="228600" indent="-228600">
                  <a:buFontTx/>
                  <a:buAutoNum type="arabicPeriod"/>
                </a:pPr>
                <a:r>
                  <a:rPr lang="en-US" sz="1100" b="1" dirty="0"/>
                  <a:t>ENDFOR</a:t>
                </a:r>
                <a:endParaRPr lang="en-US" sz="1100" dirty="0"/>
              </a:p>
              <a:p>
                <a:pPr marL="228600" indent="-228600">
                  <a:buFontTx/>
                  <a:buAutoNum type="arabicPeriod"/>
                </a:pPr>
                <a:r>
                  <a:rPr lang="en-US" sz="1100" b="1" dirty="0"/>
                  <a:t>RETURN</a:t>
                </a:r>
                <a:r>
                  <a:rPr lang="en-US" sz="1100" dirty="0"/>
                  <a:t> </a:t>
                </a:r>
                <a:r>
                  <a:rPr lang="en-US" sz="1100" dirty="0" smtClean="0"/>
                  <a:t>false</a:t>
                </a:r>
                <a:endParaRPr lang="en-US" sz="11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911360"/>
                <a:ext cx="5587020" cy="2365091"/>
              </a:xfrm>
              <a:prstGeom prst="rect">
                <a:avLst/>
              </a:prstGeom>
              <a:blipFill rotWithShape="0">
                <a:blip r:embed="rId3"/>
                <a:stretch>
                  <a:fillRect t="-258" b="-77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7940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D6425DA-C84D-4526-929E-55C179D3D4B7}" type="slidenum">
              <a:t>2</a:t>
            </a:fld>
            <a:endParaRPr lang="en-US"/>
          </a:p>
        </p:txBody>
      </p:sp>
      <p:sp>
        <p:nvSpPr>
          <p:cNvPr id="22" name="Title 21"/>
          <p:cNvSpPr txBox="1">
            <a:spLocks noGrp="1"/>
          </p:cNvSpPr>
          <p:nvPr>
            <p:ph type="title" idx="4294967295"/>
          </p:nvPr>
        </p:nvSpPr>
        <p:spPr>
          <a:xfrm>
            <a:off x="504719" y="0"/>
            <a:ext cx="9071640" cy="680040"/>
          </a:xfrm>
        </p:spPr>
        <p:txBody>
          <a:bodyPr/>
          <a:lstStyle/>
          <a:p>
            <a:pPr lvl="0"/>
            <a:r>
              <a:rPr lang="en-US" sz="1600" b="1" dirty="0">
                <a:latin typeface="+mn-lt"/>
              </a:rPr>
              <a:t>App-Agent communication: </a:t>
            </a:r>
            <a:br>
              <a:rPr lang="en-US" sz="1600" b="1" dirty="0">
                <a:latin typeface="+mn-lt"/>
              </a:rPr>
            </a:br>
            <a:r>
              <a:rPr lang="en-US" sz="1600" dirty="0" smtClean="0">
                <a:latin typeface="+mn-lt"/>
              </a:rPr>
              <a:t>Submitting and saving exercise result</a:t>
            </a:r>
            <a:endParaRPr lang="en-US" sz="1600" dirty="0">
              <a:latin typeface="+mn-lt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151588" y="3588933"/>
            <a:ext cx="374118" cy="26785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200" b="0" i="0" u="none" strike="noStrike" kern="1200" cap="none" dirty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. . .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933735" y="1282917"/>
            <a:ext cx="374118" cy="26785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200" b="0" i="0" u="none" strike="noStrike" kern="1200" cap="none" dirty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. . .</a:t>
            </a:r>
          </a:p>
        </p:txBody>
      </p:sp>
      <p:sp>
        <p:nvSpPr>
          <p:cNvPr id="80" name="Freeform 79"/>
          <p:cNvSpPr/>
          <p:nvPr/>
        </p:nvSpPr>
        <p:spPr>
          <a:xfrm>
            <a:off x="594910" y="1247467"/>
            <a:ext cx="779400" cy="394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AA61A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3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App-Logic</a:t>
            </a:r>
          </a:p>
        </p:txBody>
      </p:sp>
      <p:sp>
        <p:nvSpPr>
          <p:cNvPr id="81" name="Freeform 80"/>
          <p:cNvSpPr/>
          <p:nvPr/>
        </p:nvSpPr>
        <p:spPr>
          <a:xfrm>
            <a:off x="508150" y="1191583"/>
            <a:ext cx="1122480" cy="58184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D1F63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82" name="Freeform 81"/>
          <p:cNvSpPr/>
          <p:nvPr/>
        </p:nvSpPr>
        <p:spPr>
          <a:xfrm>
            <a:off x="573130" y="1078987"/>
            <a:ext cx="992520" cy="178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 err="1">
                <a:ln>
                  <a:noFill/>
                </a:ln>
                <a:ea typeface="Noto Sans CJK SC" pitchFamily="2"/>
                <a:cs typeface="Lohit Devanagari" pitchFamily="2"/>
              </a:rPr>
              <a:t>MyWelcome</a:t>
            </a:r>
            <a:r>
              <a:rPr lang="en-US" sz="900" b="0" i="0" u="none" strike="noStrike" kern="1200" cap="none" dirty="0">
                <a:ln>
                  <a:noFill/>
                </a:ln>
                <a:ea typeface="Noto Sans CJK SC" pitchFamily="2"/>
                <a:cs typeface="Lohit Devanagari" pitchFamily="2"/>
              </a:rPr>
              <a:t> app</a:t>
            </a:r>
            <a:r>
              <a:rPr lang="en-US" sz="900" b="1" i="0" u="none" strike="noStrike" kern="1200" cap="none" dirty="0">
                <a:ln>
                  <a:noFill/>
                </a:ln>
                <a:ea typeface="Noto Sans CJK SC" pitchFamily="2"/>
                <a:cs typeface="Lohit Devanagari" pitchFamily="2"/>
              </a:rPr>
              <a:t>#1</a:t>
            </a:r>
          </a:p>
        </p:txBody>
      </p:sp>
      <p:sp>
        <p:nvSpPr>
          <p:cNvPr id="83" name="Freeform 82"/>
          <p:cNvSpPr/>
          <p:nvPr/>
        </p:nvSpPr>
        <p:spPr>
          <a:xfrm>
            <a:off x="590230" y="1348807"/>
            <a:ext cx="581039" cy="201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AA61A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>
                <a:ln>
                  <a:noFill/>
                </a:ln>
                <a:ea typeface="Noto Sans CJK SC" pitchFamily="2"/>
                <a:cs typeface="Lohit Devanagari" pitchFamily="2"/>
              </a:rPr>
              <a:t>App-Logic</a:t>
            </a:r>
          </a:p>
        </p:txBody>
      </p:sp>
      <p:sp>
        <p:nvSpPr>
          <p:cNvPr id="84" name="Freeform 83"/>
          <p:cNvSpPr/>
          <p:nvPr/>
        </p:nvSpPr>
        <p:spPr>
          <a:xfrm>
            <a:off x="550403" y="1684878"/>
            <a:ext cx="1036800" cy="17639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>
                <a:ln>
                  <a:noFill/>
                </a:ln>
                <a:solidFill>
                  <a:srgbClr val="FFFFFF"/>
                </a:solidFill>
                <a:ea typeface="Noto Sans CJK SC" pitchFamily="2"/>
                <a:cs typeface="Lohit Devanagari" pitchFamily="2"/>
              </a:rPr>
              <a:t>App-Logic Interface</a:t>
            </a:r>
          </a:p>
        </p:txBody>
      </p:sp>
      <p:cxnSp>
        <p:nvCxnSpPr>
          <p:cNvPr id="85" name="Straight Arrow Connector 84"/>
          <p:cNvCxnSpPr>
            <a:stCxn id="84" idx="2"/>
            <a:endCxn id="87" idx="0"/>
          </p:cNvCxnSpPr>
          <p:nvPr/>
        </p:nvCxnSpPr>
        <p:spPr>
          <a:xfrm flipH="1">
            <a:off x="1058171" y="1861276"/>
            <a:ext cx="10632" cy="1572661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86" name="Freeform 85"/>
          <p:cNvSpPr/>
          <p:nvPr/>
        </p:nvSpPr>
        <p:spPr>
          <a:xfrm>
            <a:off x="551975" y="3536799"/>
            <a:ext cx="1016883" cy="48114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87" name="Freeform 86"/>
          <p:cNvSpPr/>
          <p:nvPr/>
        </p:nvSpPr>
        <p:spPr>
          <a:xfrm>
            <a:off x="772398" y="3433937"/>
            <a:ext cx="571545" cy="1688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 smtClean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Agent</a:t>
            </a:r>
            <a:r>
              <a:rPr lang="en-US" sz="900" b="1" i="0" u="none" strike="noStrike" kern="1200" cap="none" dirty="0" smtClean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#1</a:t>
            </a:r>
            <a:endParaRPr lang="en-US" sz="900" b="1" i="0" u="none" strike="noStrike" kern="1200" cap="none" dirty="0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88" name="Freeform 87"/>
          <p:cNvSpPr/>
          <p:nvPr/>
        </p:nvSpPr>
        <p:spPr>
          <a:xfrm>
            <a:off x="616734" y="3897914"/>
            <a:ext cx="887651" cy="20235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Agent Interface</a:t>
            </a:r>
          </a:p>
        </p:txBody>
      </p:sp>
      <p:cxnSp>
        <p:nvCxnSpPr>
          <p:cNvPr id="89" name="Elbow Connector 88"/>
          <p:cNvCxnSpPr>
            <a:stCxn id="88" idx="2"/>
            <a:endCxn id="96" idx="0"/>
          </p:cNvCxnSpPr>
          <p:nvPr/>
        </p:nvCxnSpPr>
        <p:spPr>
          <a:xfrm rot="5400000">
            <a:off x="691366" y="3848499"/>
            <a:ext cx="117420" cy="620968"/>
          </a:xfrm>
          <a:prstGeom prst="bentConnector3">
            <a:avLst>
              <a:gd name="adj1" fmla="val 50000"/>
            </a:avLst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90" name="TextBox 89"/>
          <p:cNvSpPr txBox="1"/>
          <p:nvPr/>
        </p:nvSpPr>
        <p:spPr>
          <a:xfrm>
            <a:off x="677685" y="4286945"/>
            <a:ext cx="998135" cy="372623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dirty="0">
                <a:ea typeface="Noto Sans CJK SC" pitchFamily="2"/>
                <a:cs typeface="Lohit Devanagari" pitchFamily="2"/>
              </a:rPr>
              <a:t>3</a:t>
            </a:r>
            <a:r>
              <a:rPr lang="en-US" sz="900" b="1" dirty="0" smtClean="0">
                <a:ea typeface="Noto Sans CJK SC" pitchFamily="2"/>
                <a:cs typeface="Lohit Devanagari" pitchFamily="2"/>
              </a:rPr>
              <a:t>.1 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Save CPL and </a:t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scores to LAKR</a:t>
            </a:r>
            <a:endParaRPr lang="en-US" sz="900" b="0" i="1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722876" y="4313768"/>
            <a:ext cx="907754" cy="3605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  <p:sp>
        <p:nvSpPr>
          <p:cNvPr id="92" name="Freeform 91"/>
          <p:cNvSpPr/>
          <p:nvPr/>
        </p:nvSpPr>
        <p:spPr>
          <a:xfrm>
            <a:off x="1208682" y="2332154"/>
            <a:ext cx="891985" cy="101243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29160">
            <a:solidFill>
              <a:srgbClr val="3465A4"/>
            </a:solidFill>
            <a:prstDash val="solid"/>
          </a:ln>
        </p:spPr>
        <p:txBody>
          <a:bodyPr wrap="none" lIns="104400" tIns="59400" rIns="104400" bIns="594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177279" y="2281199"/>
            <a:ext cx="954790" cy="1217854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i="0" u="sng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Info package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:</a:t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Reading: …</a:t>
            </a:r>
          </a:p>
          <a:p>
            <a:pPr lvl="0" hangingPunct="0"/>
            <a:r>
              <a:rPr lang="en-US" sz="900" dirty="0" smtClean="0">
                <a:ea typeface="Noto Sans CJK SC" pitchFamily="2"/>
                <a:cs typeface="Lohit Devanagari" pitchFamily="2"/>
              </a:rPr>
              <a:t>Writing</a:t>
            </a:r>
            <a:r>
              <a:rPr lang="en-US" sz="900" dirty="0">
                <a:ea typeface="Noto Sans CJK SC" pitchFamily="2"/>
                <a:cs typeface="Lohit Devanagari" pitchFamily="2"/>
              </a:rPr>
              <a:t> : 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…</a:t>
            </a:r>
          </a:p>
          <a:p>
            <a:pPr lvl="0" hangingPunct="0"/>
            <a:r>
              <a:rPr lang="en-US" sz="900" dirty="0" smtClean="0">
                <a:ea typeface="Noto Sans CJK SC" pitchFamily="2"/>
                <a:cs typeface="Lohit Devanagari" pitchFamily="2"/>
              </a:rPr>
              <a:t>Grammar</a:t>
            </a:r>
            <a:r>
              <a:rPr lang="en-US" sz="900" dirty="0">
                <a:ea typeface="Noto Sans CJK SC" pitchFamily="2"/>
                <a:cs typeface="Lohit Devanagari" pitchFamily="2"/>
              </a:rPr>
              <a:t> : 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…</a:t>
            </a:r>
          </a:p>
          <a:p>
            <a:pPr lvl="0" hangingPunct="0"/>
            <a:r>
              <a:rPr lang="en-US" sz="900" dirty="0" smtClean="0">
                <a:ea typeface="Noto Sans CJK SC" pitchFamily="2"/>
                <a:cs typeface="Lohit Devanagari" pitchFamily="2"/>
              </a:rPr>
              <a:t>Vocabulary</a:t>
            </a:r>
            <a:r>
              <a:rPr lang="en-US" sz="900" dirty="0">
                <a:ea typeface="Noto Sans CJK SC" pitchFamily="2"/>
                <a:cs typeface="Lohit Devanagari" pitchFamily="2"/>
              </a:rPr>
              <a:t> : 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…</a:t>
            </a:r>
          </a:p>
          <a:p>
            <a:pPr lvl="0" hangingPunct="0"/>
            <a:r>
              <a:rPr lang="en-US" sz="900" dirty="0" smtClean="0">
                <a:ea typeface="Noto Sans CJK SC" pitchFamily="2"/>
                <a:cs typeface="Lohit Devanagari" pitchFamily="2"/>
              </a:rPr>
              <a:t>Lesson Progress </a:t>
            </a:r>
            <a:br>
              <a:rPr lang="en-US" sz="900" dirty="0" smtClean="0">
                <a:ea typeface="Noto Sans CJK SC" pitchFamily="2"/>
                <a:cs typeface="Lohit Devanagari" pitchFamily="2"/>
              </a:rPr>
            </a:br>
            <a:r>
              <a:rPr lang="en-US" sz="900" dirty="0" smtClean="0">
                <a:ea typeface="Noto Sans CJK SC" pitchFamily="2"/>
                <a:cs typeface="Lohit Devanagari" pitchFamily="2"/>
              </a:rPr>
              <a:t>Level</a:t>
            </a:r>
            <a:r>
              <a:rPr lang="en-US" sz="900" dirty="0">
                <a:ea typeface="Noto Sans CJK SC" pitchFamily="2"/>
                <a:cs typeface="Lohit Devanagari" pitchFamily="2"/>
              </a:rPr>
              <a:t> : …</a:t>
            </a:r>
            <a:endParaRPr lang="en-US" sz="900" dirty="0" smtClean="0">
              <a:ea typeface="Noto Sans CJK SC" pitchFamily="2"/>
              <a:cs typeface="Lohit Devanagari" pitchFamily="2"/>
            </a:endParaRP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900" b="0" i="0" u="none" strike="noStrike" kern="1200" cap="none" dirty="0" smtClean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1105096" y="1959531"/>
            <a:ext cx="1093739" cy="372623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1.</a:t>
            </a:r>
            <a:r>
              <a:rPr lang="en-US" sz="900" b="1" i="0" u="sng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1</a:t>
            </a:r>
            <a:r>
              <a:rPr lang="en-US" sz="900" b="1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 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Send scores to </a:t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1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agent#</a:t>
            </a:r>
            <a:r>
              <a:rPr lang="en-US" sz="900" b="0" i="1" u="sng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1</a:t>
            </a:r>
            <a:endParaRPr lang="en-US" sz="900" b="0" i="1" u="sng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1148524" y="2000296"/>
            <a:ext cx="994223" cy="13904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  <p:sp>
        <p:nvSpPr>
          <p:cNvPr id="96" name="Freeform 95"/>
          <p:cNvSpPr/>
          <p:nvPr/>
        </p:nvSpPr>
        <p:spPr>
          <a:xfrm>
            <a:off x="240547" y="4217693"/>
            <a:ext cx="398090" cy="548640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180"/>
              <a:gd name="f4" fmla="val w"/>
              <a:gd name="f5" fmla="val h"/>
              <a:gd name="f6" fmla="val 0"/>
              <a:gd name="f7" fmla="val 21600"/>
              <a:gd name="f8" fmla="val 3400"/>
              <a:gd name="f9" fmla="+- 21600 0 10800"/>
              <a:gd name="f10" fmla="+- 3400 0 0"/>
              <a:gd name="f11" fmla="val 18200"/>
              <a:gd name="f12" fmla="+- 0 0 10800"/>
              <a:gd name="f13" fmla="+- 18200 0 21600"/>
              <a:gd name="f14" fmla="+- 3400 0 6800"/>
              <a:gd name="f15" fmla="+- 0 0 0"/>
              <a:gd name="f16" fmla="*/ f4 1 21600"/>
              <a:gd name="f17" fmla="*/ f5 1 21600"/>
              <a:gd name="f18" fmla="+- 10800 0 f6"/>
              <a:gd name="f19" fmla="+- 0 0 f8"/>
              <a:gd name="f20" fmla="+- 0 0 f1"/>
              <a:gd name="f21" fmla="abs f9"/>
              <a:gd name="f22" fmla="abs f10"/>
              <a:gd name="f23" fmla="?: f9 f2 f1"/>
              <a:gd name="f24" fmla="?: f9 f1 f2"/>
              <a:gd name="f25" fmla="+- 10800 0 f7"/>
              <a:gd name="f26" fmla="+- 21600 0 f11"/>
              <a:gd name="f27" fmla="abs f12"/>
              <a:gd name="f28" fmla="abs f13"/>
              <a:gd name="f29" fmla="?: f12 f2 f1"/>
              <a:gd name="f30" fmla="?: f12 f1 f2"/>
              <a:gd name="f31" fmla="+- 6800 0 f8"/>
              <a:gd name="f32" fmla="abs f14"/>
              <a:gd name="f33" fmla="*/ f15 f0 1"/>
              <a:gd name="f34" fmla="*/ 0 f16 1"/>
              <a:gd name="f35" fmla="*/ 21600 f16 1"/>
              <a:gd name="f36" fmla="*/ 18200 f17 1"/>
              <a:gd name="f37" fmla="*/ 6800 f17 1"/>
              <a:gd name="f38" fmla="abs f18"/>
              <a:gd name="f39" fmla="abs f19"/>
              <a:gd name="f40" fmla="?: f18 f20 f1"/>
              <a:gd name="f41" fmla="?: f18 f1 f20"/>
              <a:gd name="f42" fmla="?: f19 0 f0"/>
              <a:gd name="f43" fmla="?: f19 f0 0"/>
              <a:gd name="f44" fmla="?: f9 f20 f1"/>
              <a:gd name="f45" fmla="?: f9 f1 f20"/>
              <a:gd name="f46" fmla="?: f9 f24 f23"/>
              <a:gd name="f47" fmla="?: f9 f23 f24"/>
              <a:gd name="f48" fmla="abs f25"/>
              <a:gd name="f49" fmla="abs f26"/>
              <a:gd name="f50" fmla="?: f25 f20 f1"/>
              <a:gd name="f51" fmla="?: f25 f1 f20"/>
              <a:gd name="f52" fmla="?: f26 0 f0"/>
              <a:gd name="f53" fmla="?: f26 f0 0"/>
              <a:gd name="f54" fmla="?: f12 f20 f1"/>
              <a:gd name="f55" fmla="?: f12 f1 f20"/>
              <a:gd name="f56" fmla="?: f12 f30 f29"/>
              <a:gd name="f57" fmla="?: f12 f29 f30"/>
              <a:gd name="f58" fmla="abs f31"/>
              <a:gd name="f59" fmla="?: f31 0 f0"/>
              <a:gd name="f60" fmla="?: f31 f0 0"/>
              <a:gd name="f61" fmla="*/ 10800 f16 1"/>
              <a:gd name="f62" fmla="*/ f33 1 f3"/>
              <a:gd name="f63" fmla="*/ 0 f17 1"/>
              <a:gd name="f64" fmla="*/ 10800 f17 1"/>
              <a:gd name="f65" fmla="*/ 21600 f17 1"/>
              <a:gd name="f66" fmla="?: f18 f43 f42"/>
              <a:gd name="f67" fmla="?: f18 f42 f43"/>
              <a:gd name="f68" fmla="?: f19 f40 f41"/>
              <a:gd name="f69" fmla="?: f10 f47 f46"/>
              <a:gd name="f70" fmla="?: f10 f45 f44"/>
              <a:gd name="f71" fmla="?: f25 f53 f52"/>
              <a:gd name="f72" fmla="?: f25 f52 f53"/>
              <a:gd name="f73" fmla="?: f26 f50 f51"/>
              <a:gd name="f74" fmla="?: f13 f57 f56"/>
              <a:gd name="f75" fmla="?: f13 f55 f54"/>
              <a:gd name="f76" fmla="?: f18 f60 f59"/>
              <a:gd name="f77" fmla="?: f18 f59 f60"/>
              <a:gd name="f78" fmla="?: f31 f40 f41"/>
              <a:gd name="f79" fmla="?: f14 f47 f46"/>
              <a:gd name="f80" fmla="?: f14 f45 f44"/>
              <a:gd name="f81" fmla="+- f62 0 f1"/>
              <a:gd name="f82" fmla="?: f19 f66 f67"/>
              <a:gd name="f83" fmla="?: f26 f71 f72"/>
              <a:gd name="f84" fmla="?: f31 f76 f7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81">
                <a:pos x="f61" y="f37"/>
              </a:cxn>
              <a:cxn ang="f81">
                <a:pos x="f61" y="f63"/>
              </a:cxn>
              <a:cxn ang="f81">
                <a:pos x="f34" y="f64"/>
              </a:cxn>
              <a:cxn ang="f81">
                <a:pos x="f61" y="f65"/>
              </a:cxn>
              <a:cxn ang="f81">
                <a:pos x="f35" y="f64"/>
              </a:cxn>
            </a:cxnLst>
            <a:rect l="f34" t="f37" r="f35" b="f36"/>
            <a:pathLst>
              <a:path w="21600" h="21600">
                <a:moveTo>
                  <a:pt x="f6" y="f8"/>
                </a:moveTo>
                <a:arcTo wR="f38" hR="f39" stAng="f82" swAng="f68"/>
                <a:arcTo wR="f21" hR="f22" stAng="f69" swAng="f70"/>
                <a:lnTo>
                  <a:pt x="f7" y="f11"/>
                </a:lnTo>
                <a:arcTo wR="f48" hR="f49" stAng="f83" swAng="f73"/>
                <a:arcTo wR="f27" hR="f28" stAng="f74" swAng="f75"/>
                <a:close/>
              </a:path>
              <a:path w="21600" h="21600">
                <a:moveTo>
                  <a:pt x="f6" y="f8"/>
                </a:moveTo>
                <a:arcTo wR="f38" hR="f58" stAng="f84" swAng="f78"/>
                <a:arcTo wR="f21" hR="f32" stAng="f79" swAng="f80"/>
              </a:path>
            </a:pathLst>
          </a:custGeom>
          <a:solidFill>
            <a:srgbClr val="333333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 smtClean="0">
                <a:ln>
                  <a:noFill/>
                </a:ln>
                <a:solidFill>
                  <a:schemeClr val="bg1"/>
                </a:solidFill>
                <a:ea typeface="Noto Sans CJK SC" pitchFamily="2"/>
                <a:cs typeface="Lohit Devanagari" pitchFamily="2"/>
              </a:rPr>
              <a:t>LAKR#1</a:t>
            </a:r>
            <a:endParaRPr lang="en-US" sz="900" b="0" i="0" u="none" strike="noStrike" kern="1200" cap="none" dirty="0">
              <a:ln>
                <a:noFill/>
              </a:ln>
              <a:solidFill>
                <a:schemeClr val="bg1"/>
              </a:solidFill>
              <a:ea typeface="Noto Sans CJK SC" pitchFamily="2"/>
              <a:cs typeface="Lohit Devanagari" pitchFamily="2"/>
            </a:endParaRPr>
          </a:p>
        </p:txBody>
      </p:sp>
      <p:cxnSp>
        <p:nvCxnSpPr>
          <p:cNvPr id="97" name="Elbow Connector 96"/>
          <p:cNvCxnSpPr>
            <a:stCxn id="87" idx="1"/>
            <a:endCxn id="88" idx="1"/>
          </p:cNvCxnSpPr>
          <p:nvPr/>
        </p:nvCxnSpPr>
        <p:spPr>
          <a:xfrm>
            <a:off x="1343943" y="3518357"/>
            <a:ext cx="160442" cy="480737"/>
          </a:xfrm>
          <a:prstGeom prst="bentConnector3">
            <a:avLst>
              <a:gd name="adj1" fmla="val 832616"/>
            </a:avLst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98" name="TextBox 97"/>
          <p:cNvSpPr txBox="1"/>
          <p:nvPr/>
        </p:nvSpPr>
        <p:spPr>
          <a:xfrm>
            <a:off x="1586268" y="3562110"/>
            <a:ext cx="1139712" cy="372623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dirty="0" smtClean="0">
                <a:ea typeface="Noto Sans CJK SC" pitchFamily="2"/>
                <a:cs typeface="Lohit Devanagari" pitchFamily="2"/>
              </a:rPr>
              <a:t>2.1 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Compute Course</a:t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Progress Level</a:t>
            </a:r>
            <a:endParaRPr lang="en-US" sz="900" b="0" i="1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1631459" y="3588933"/>
            <a:ext cx="1003422" cy="3278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  <p:sp>
        <p:nvSpPr>
          <p:cNvPr id="103" name="Freeform 102"/>
          <p:cNvSpPr/>
          <p:nvPr/>
        </p:nvSpPr>
        <p:spPr>
          <a:xfrm>
            <a:off x="4305677" y="1247467"/>
            <a:ext cx="779400" cy="394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AA61A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3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App-Logic</a:t>
            </a:r>
          </a:p>
        </p:txBody>
      </p:sp>
      <p:sp>
        <p:nvSpPr>
          <p:cNvPr id="104" name="Freeform 103"/>
          <p:cNvSpPr/>
          <p:nvPr/>
        </p:nvSpPr>
        <p:spPr>
          <a:xfrm>
            <a:off x="4218917" y="1191583"/>
            <a:ext cx="1122480" cy="58184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D1F63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05" name="Freeform 104"/>
          <p:cNvSpPr/>
          <p:nvPr/>
        </p:nvSpPr>
        <p:spPr>
          <a:xfrm>
            <a:off x="4283897" y="1078987"/>
            <a:ext cx="992520" cy="178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 err="1">
                <a:ln>
                  <a:noFill/>
                </a:ln>
                <a:ea typeface="Noto Sans CJK SC" pitchFamily="2"/>
                <a:cs typeface="Lohit Devanagari" pitchFamily="2"/>
              </a:rPr>
              <a:t>MyWelcome</a:t>
            </a:r>
            <a:r>
              <a:rPr lang="en-US" sz="900" b="0" i="0" u="none" strike="noStrike" kern="1200" cap="none" dirty="0">
                <a:ln>
                  <a:noFill/>
                </a:ln>
                <a:ea typeface="Noto Sans CJK SC" pitchFamily="2"/>
                <a:cs typeface="Lohit Devanagari" pitchFamily="2"/>
              </a:rPr>
              <a:t> </a:t>
            </a:r>
            <a:r>
              <a:rPr lang="en-US" sz="900" b="0" i="0" u="none" strike="noStrike" kern="1200" cap="none" dirty="0" err="1" smtClean="0">
                <a:ln>
                  <a:noFill/>
                </a:ln>
                <a:ea typeface="Noto Sans CJK SC" pitchFamily="2"/>
                <a:cs typeface="Lohit Devanagari" pitchFamily="2"/>
              </a:rPr>
              <a:t>app</a:t>
            </a:r>
            <a:r>
              <a:rPr lang="en-US" sz="900" b="1" i="0" u="none" strike="noStrike" kern="1200" cap="none" dirty="0" err="1" smtClean="0">
                <a:ln>
                  <a:noFill/>
                </a:ln>
                <a:ea typeface="Noto Sans CJK SC" pitchFamily="2"/>
                <a:cs typeface="Lohit Devanagari" pitchFamily="2"/>
              </a:rPr>
              <a:t>#m</a:t>
            </a:r>
            <a:endParaRPr lang="en-US" sz="900" b="1" i="0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106" name="Freeform 105"/>
          <p:cNvSpPr/>
          <p:nvPr/>
        </p:nvSpPr>
        <p:spPr>
          <a:xfrm>
            <a:off x="4300997" y="1348807"/>
            <a:ext cx="581039" cy="201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AA61A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>
                <a:ln>
                  <a:noFill/>
                </a:ln>
                <a:ea typeface="Noto Sans CJK SC" pitchFamily="2"/>
                <a:cs typeface="Lohit Devanagari" pitchFamily="2"/>
              </a:rPr>
              <a:t>App-Logic</a:t>
            </a:r>
          </a:p>
        </p:txBody>
      </p:sp>
      <p:sp>
        <p:nvSpPr>
          <p:cNvPr id="107" name="Freeform 106"/>
          <p:cNvSpPr/>
          <p:nvPr/>
        </p:nvSpPr>
        <p:spPr>
          <a:xfrm>
            <a:off x="4261170" y="1684878"/>
            <a:ext cx="1036800" cy="17639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>
                <a:ln>
                  <a:noFill/>
                </a:ln>
                <a:solidFill>
                  <a:srgbClr val="FFFFFF"/>
                </a:solidFill>
                <a:ea typeface="Noto Sans CJK SC" pitchFamily="2"/>
                <a:cs typeface="Lohit Devanagari" pitchFamily="2"/>
              </a:rPr>
              <a:t>App-Logic Interface</a:t>
            </a:r>
          </a:p>
        </p:txBody>
      </p:sp>
      <p:cxnSp>
        <p:nvCxnSpPr>
          <p:cNvPr id="108" name="Straight Arrow Connector 107"/>
          <p:cNvCxnSpPr>
            <a:stCxn id="107" idx="2"/>
            <a:endCxn id="110" idx="0"/>
          </p:cNvCxnSpPr>
          <p:nvPr/>
        </p:nvCxnSpPr>
        <p:spPr>
          <a:xfrm flipH="1">
            <a:off x="4768938" y="1861276"/>
            <a:ext cx="10632" cy="1572661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109" name="Freeform 108"/>
          <p:cNvSpPr/>
          <p:nvPr/>
        </p:nvSpPr>
        <p:spPr>
          <a:xfrm>
            <a:off x="4262742" y="3536799"/>
            <a:ext cx="1016883" cy="48114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10" name="Freeform 109"/>
          <p:cNvSpPr/>
          <p:nvPr/>
        </p:nvSpPr>
        <p:spPr>
          <a:xfrm>
            <a:off x="4483165" y="3433937"/>
            <a:ext cx="571545" cy="1688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 err="1" smtClean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Agent</a:t>
            </a:r>
            <a:r>
              <a:rPr lang="en-US" sz="900" b="1" i="0" u="none" strike="noStrike" kern="1200" cap="none" dirty="0" err="1" smtClean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#m</a:t>
            </a:r>
            <a:endParaRPr lang="en-US" sz="900" b="1" i="0" u="none" strike="noStrike" kern="1200" cap="none" dirty="0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11" name="Freeform 110"/>
          <p:cNvSpPr/>
          <p:nvPr/>
        </p:nvSpPr>
        <p:spPr>
          <a:xfrm>
            <a:off x="4327501" y="3897914"/>
            <a:ext cx="887651" cy="20235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Agent Interface</a:t>
            </a:r>
          </a:p>
        </p:txBody>
      </p:sp>
      <p:cxnSp>
        <p:nvCxnSpPr>
          <p:cNvPr id="112" name="Elbow Connector 111"/>
          <p:cNvCxnSpPr>
            <a:stCxn id="111" idx="2"/>
            <a:endCxn id="119" idx="0"/>
          </p:cNvCxnSpPr>
          <p:nvPr/>
        </p:nvCxnSpPr>
        <p:spPr>
          <a:xfrm rot="5400000">
            <a:off x="4402133" y="3848499"/>
            <a:ext cx="117420" cy="620968"/>
          </a:xfrm>
          <a:prstGeom prst="bentConnector3">
            <a:avLst>
              <a:gd name="adj1" fmla="val 50000"/>
            </a:avLst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113" name="TextBox 112"/>
          <p:cNvSpPr txBox="1"/>
          <p:nvPr/>
        </p:nvSpPr>
        <p:spPr>
          <a:xfrm>
            <a:off x="4388452" y="4286945"/>
            <a:ext cx="1033529" cy="372623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dirty="0" smtClean="0">
                <a:ea typeface="Noto Sans CJK SC" pitchFamily="2"/>
                <a:cs typeface="Lohit Devanagari" pitchFamily="2"/>
              </a:rPr>
              <a:t>3.m 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Save CPL and </a:t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scores to LAKR</a:t>
            </a:r>
            <a:endParaRPr lang="en-US" sz="900" b="0" i="1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4433643" y="4313768"/>
            <a:ext cx="907754" cy="3605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  <p:sp>
        <p:nvSpPr>
          <p:cNvPr id="115" name="Freeform 114"/>
          <p:cNvSpPr/>
          <p:nvPr/>
        </p:nvSpPr>
        <p:spPr>
          <a:xfrm>
            <a:off x="4919449" y="2332154"/>
            <a:ext cx="891985" cy="101243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29160">
            <a:solidFill>
              <a:srgbClr val="3465A4"/>
            </a:solidFill>
            <a:prstDash val="solid"/>
          </a:ln>
        </p:spPr>
        <p:txBody>
          <a:bodyPr wrap="none" lIns="104400" tIns="59400" rIns="104400" bIns="594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4888046" y="2281199"/>
            <a:ext cx="954790" cy="1217854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i="0" u="sng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Info package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:</a:t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Reading: …</a:t>
            </a:r>
          </a:p>
          <a:p>
            <a:pPr lvl="0" hangingPunct="0"/>
            <a:r>
              <a:rPr lang="en-US" sz="900" dirty="0" smtClean="0">
                <a:ea typeface="Noto Sans CJK SC" pitchFamily="2"/>
                <a:cs typeface="Lohit Devanagari" pitchFamily="2"/>
              </a:rPr>
              <a:t>Writing</a:t>
            </a:r>
            <a:r>
              <a:rPr lang="en-US" sz="900" dirty="0">
                <a:ea typeface="Noto Sans CJK SC" pitchFamily="2"/>
                <a:cs typeface="Lohit Devanagari" pitchFamily="2"/>
              </a:rPr>
              <a:t> : 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…</a:t>
            </a:r>
          </a:p>
          <a:p>
            <a:pPr lvl="0" hangingPunct="0"/>
            <a:r>
              <a:rPr lang="en-US" sz="900" dirty="0" smtClean="0">
                <a:ea typeface="Noto Sans CJK SC" pitchFamily="2"/>
                <a:cs typeface="Lohit Devanagari" pitchFamily="2"/>
              </a:rPr>
              <a:t>Grammar</a:t>
            </a:r>
            <a:r>
              <a:rPr lang="en-US" sz="900" dirty="0">
                <a:ea typeface="Noto Sans CJK SC" pitchFamily="2"/>
                <a:cs typeface="Lohit Devanagari" pitchFamily="2"/>
              </a:rPr>
              <a:t> : 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…</a:t>
            </a:r>
          </a:p>
          <a:p>
            <a:pPr lvl="0" hangingPunct="0"/>
            <a:r>
              <a:rPr lang="en-US" sz="900" dirty="0" smtClean="0">
                <a:ea typeface="Noto Sans CJK SC" pitchFamily="2"/>
                <a:cs typeface="Lohit Devanagari" pitchFamily="2"/>
              </a:rPr>
              <a:t>Vocabulary</a:t>
            </a:r>
            <a:r>
              <a:rPr lang="en-US" sz="900" dirty="0">
                <a:ea typeface="Noto Sans CJK SC" pitchFamily="2"/>
                <a:cs typeface="Lohit Devanagari" pitchFamily="2"/>
              </a:rPr>
              <a:t> : 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…</a:t>
            </a:r>
          </a:p>
          <a:p>
            <a:pPr lvl="0" hangingPunct="0"/>
            <a:r>
              <a:rPr lang="en-US" sz="900" dirty="0" smtClean="0">
                <a:ea typeface="Noto Sans CJK SC" pitchFamily="2"/>
                <a:cs typeface="Lohit Devanagari" pitchFamily="2"/>
              </a:rPr>
              <a:t>Lesson Progress </a:t>
            </a:r>
            <a:br>
              <a:rPr lang="en-US" sz="900" dirty="0" smtClean="0">
                <a:ea typeface="Noto Sans CJK SC" pitchFamily="2"/>
                <a:cs typeface="Lohit Devanagari" pitchFamily="2"/>
              </a:rPr>
            </a:br>
            <a:r>
              <a:rPr lang="en-US" sz="900" dirty="0" smtClean="0">
                <a:ea typeface="Noto Sans CJK SC" pitchFamily="2"/>
                <a:cs typeface="Lohit Devanagari" pitchFamily="2"/>
              </a:rPr>
              <a:t>Level</a:t>
            </a:r>
            <a:r>
              <a:rPr lang="en-US" sz="900" dirty="0">
                <a:ea typeface="Noto Sans CJK SC" pitchFamily="2"/>
                <a:cs typeface="Lohit Devanagari" pitchFamily="2"/>
              </a:rPr>
              <a:t> : …</a:t>
            </a:r>
            <a:endParaRPr lang="en-US" sz="900" dirty="0" smtClean="0">
              <a:ea typeface="Noto Sans CJK SC" pitchFamily="2"/>
              <a:cs typeface="Lohit Devanagari" pitchFamily="2"/>
            </a:endParaRP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900" b="0" i="0" u="none" strike="noStrike" kern="1200" cap="none" dirty="0" smtClean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4815863" y="1959531"/>
            <a:ext cx="1098291" cy="372623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1.</a:t>
            </a:r>
            <a:r>
              <a:rPr lang="en-US" sz="900" b="1" u="sng" dirty="0">
                <a:ea typeface="Noto Sans CJK SC" pitchFamily="2"/>
                <a:cs typeface="Lohit Devanagari" pitchFamily="2"/>
              </a:rPr>
              <a:t>m</a:t>
            </a:r>
            <a:r>
              <a:rPr lang="en-US" sz="900" b="1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 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Send scores to </a:t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1" u="none" strike="noStrike" kern="1200" cap="none" dirty="0" err="1" smtClean="0">
                <a:ln>
                  <a:noFill/>
                </a:ln>
                <a:ea typeface="Noto Sans CJK SC" pitchFamily="2"/>
                <a:cs typeface="Lohit Devanagari" pitchFamily="2"/>
              </a:rPr>
              <a:t>agent#</a:t>
            </a:r>
            <a:r>
              <a:rPr lang="en-US" sz="900" i="1" u="sng" dirty="0" err="1">
                <a:ea typeface="Noto Sans CJK SC" pitchFamily="2"/>
                <a:cs typeface="Lohit Devanagari" pitchFamily="2"/>
              </a:rPr>
              <a:t>m</a:t>
            </a:r>
            <a:endParaRPr lang="en-US" sz="900" b="0" i="1" u="sng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4859291" y="2000296"/>
            <a:ext cx="994223" cy="13904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  <p:sp>
        <p:nvSpPr>
          <p:cNvPr id="119" name="Freeform 118"/>
          <p:cNvSpPr/>
          <p:nvPr/>
        </p:nvSpPr>
        <p:spPr>
          <a:xfrm>
            <a:off x="3951314" y="4217693"/>
            <a:ext cx="398090" cy="548640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180"/>
              <a:gd name="f4" fmla="val w"/>
              <a:gd name="f5" fmla="val h"/>
              <a:gd name="f6" fmla="val 0"/>
              <a:gd name="f7" fmla="val 21600"/>
              <a:gd name="f8" fmla="val 3400"/>
              <a:gd name="f9" fmla="+- 21600 0 10800"/>
              <a:gd name="f10" fmla="+- 3400 0 0"/>
              <a:gd name="f11" fmla="val 18200"/>
              <a:gd name="f12" fmla="+- 0 0 10800"/>
              <a:gd name="f13" fmla="+- 18200 0 21600"/>
              <a:gd name="f14" fmla="+- 3400 0 6800"/>
              <a:gd name="f15" fmla="+- 0 0 0"/>
              <a:gd name="f16" fmla="*/ f4 1 21600"/>
              <a:gd name="f17" fmla="*/ f5 1 21600"/>
              <a:gd name="f18" fmla="+- 10800 0 f6"/>
              <a:gd name="f19" fmla="+- 0 0 f8"/>
              <a:gd name="f20" fmla="+- 0 0 f1"/>
              <a:gd name="f21" fmla="abs f9"/>
              <a:gd name="f22" fmla="abs f10"/>
              <a:gd name="f23" fmla="?: f9 f2 f1"/>
              <a:gd name="f24" fmla="?: f9 f1 f2"/>
              <a:gd name="f25" fmla="+- 10800 0 f7"/>
              <a:gd name="f26" fmla="+- 21600 0 f11"/>
              <a:gd name="f27" fmla="abs f12"/>
              <a:gd name="f28" fmla="abs f13"/>
              <a:gd name="f29" fmla="?: f12 f2 f1"/>
              <a:gd name="f30" fmla="?: f12 f1 f2"/>
              <a:gd name="f31" fmla="+- 6800 0 f8"/>
              <a:gd name="f32" fmla="abs f14"/>
              <a:gd name="f33" fmla="*/ f15 f0 1"/>
              <a:gd name="f34" fmla="*/ 0 f16 1"/>
              <a:gd name="f35" fmla="*/ 21600 f16 1"/>
              <a:gd name="f36" fmla="*/ 18200 f17 1"/>
              <a:gd name="f37" fmla="*/ 6800 f17 1"/>
              <a:gd name="f38" fmla="abs f18"/>
              <a:gd name="f39" fmla="abs f19"/>
              <a:gd name="f40" fmla="?: f18 f20 f1"/>
              <a:gd name="f41" fmla="?: f18 f1 f20"/>
              <a:gd name="f42" fmla="?: f19 0 f0"/>
              <a:gd name="f43" fmla="?: f19 f0 0"/>
              <a:gd name="f44" fmla="?: f9 f20 f1"/>
              <a:gd name="f45" fmla="?: f9 f1 f20"/>
              <a:gd name="f46" fmla="?: f9 f24 f23"/>
              <a:gd name="f47" fmla="?: f9 f23 f24"/>
              <a:gd name="f48" fmla="abs f25"/>
              <a:gd name="f49" fmla="abs f26"/>
              <a:gd name="f50" fmla="?: f25 f20 f1"/>
              <a:gd name="f51" fmla="?: f25 f1 f20"/>
              <a:gd name="f52" fmla="?: f26 0 f0"/>
              <a:gd name="f53" fmla="?: f26 f0 0"/>
              <a:gd name="f54" fmla="?: f12 f20 f1"/>
              <a:gd name="f55" fmla="?: f12 f1 f20"/>
              <a:gd name="f56" fmla="?: f12 f30 f29"/>
              <a:gd name="f57" fmla="?: f12 f29 f30"/>
              <a:gd name="f58" fmla="abs f31"/>
              <a:gd name="f59" fmla="?: f31 0 f0"/>
              <a:gd name="f60" fmla="?: f31 f0 0"/>
              <a:gd name="f61" fmla="*/ 10800 f16 1"/>
              <a:gd name="f62" fmla="*/ f33 1 f3"/>
              <a:gd name="f63" fmla="*/ 0 f17 1"/>
              <a:gd name="f64" fmla="*/ 10800 f17 1"/>
              <a:gd name="f65" fmla="*/ 21600 f17 1"/>
              <a:gd name="f66" fmla="?: f18 f43 f42"/>
              <a:gd name="f67" fmla="?: f18 f42 f43"/>
              <a:gd name="f68" fmla="?: f19 f40 f41"/>
              <a:gd name="f69" fmla="?: f10 f47 f46"/>
              <a:gd name="f70" fmla="?: f10 f45 f44"/>
              <a:gd name="f71" fmla="?: f25 f53 f52"/>
              <a:gd name="f72" fmla="?: f25 f52 f53"/>
              <a:gd name="f73" fmla="?: f26 f50 f51"/>
              <a:gd name="f74" fmla="?: f13 f57 f56"/>
              <a:gd name="f75" fmla="?: f13 f55 f54"/>
              <a:gd name="f76" fmla="?: f18 f60 f59"/>
              <a:gd name="f77" fmla="?: f18 f59 f60"/>
              <a:gd name="f78" fmla="?: f31 f40 f41"/>
              <a:gd name="f79" fmla="?: f14 f47 f46"/>
              <a:gd name="f80" fmla="?: f14 f45 f44"/>
              <a:gd name="f81" fmla="+- f62 0 f1"/>
              <a:gd name="f82" fmla="?: f19 f66 f67"/>
              <a:gd name="f83" fmla="?: f26 f71 f72"/>
              <a:gd name="f84" fmla="?: f31 f76 f7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81">
                <a:pos x="f61" y="f37"/>
              </a:cxn>
              <a:cxn ang="f81">
                <a:pos x="f61" y="f63"/>
              </a:cxn>
              <a:cxn ang="f81">
                <a:pos x="f34" y="f64"/>
              </a:cxn>
              <a:cxn ang="f81">
                <a:pos x="f61" y="f65"/>
              </a:cxn>
              <a:cxn ang="f81">
                <a:pos x="f35" y="f64"/>
              </a:cxn>
            </a:cxnLst>
            <a:rect l="f34" t="f37" r="f35" b="f36"/>
            <a:pathLst>
              <a:path w="21600" h="21600">
                <a:moveTo>
                  <a:pt x="f6" y="f8"/>
                </a:moveTo>
                <a:arcTo wR="f38" hR="f39" stAng="f82" swAng="f68"/>
                <a:arcTo wR="f21" hR="f22" stAng="f69" swAng="f70"/>
                <a:lnTo>
                  <a:pt x="f7" y="f11"/>
                </a:lnTo>
                <a:arcTo wR="f48" hR="f49" stAng="f83" swAng="f73"/>
                <a:arcTo wR="f27" hR="f28" stAng="f74" swAng="f75"/>
                <a:close/>
              </a:path>
              <a:path w="21600" h="21600">
                <a:moveTo>
                  <a:pt x="f6" y="f8"/>
                </a:moveTo>
                <a:arcTo wR="f38" hR="f58" stAng="f84" swAng="f78"/>
                <a:arcTo wR="f21" hR="f32" stAng="f79" swAng="f80"/>
              </a:path>
            </a:pathLst>
          </a:custGeom>
          <a:solidFill>
            <a:srgbClr val="333333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 smtClean="0">
                <a:ln>
                  <a:noFill/>
                </a:ln>
                <a:solidFill>
                  <a:schemeClr val="bg1"/>
                </a:solidFill>
                <a:ea typeface="Noto Sans CJK SC" pitchFamily="2"/>
                <a:cs typeface="Lohit Devanagari" pitchFamily="2"/>
              </a:rPr>
              <a:t>LAKR#1</a:t>
            </a:r>
            <a:endParaRPr lang="en-US" sz="900" b="0" i="0" u="none" strike="noStrike" kern="1200" cap="none" dirty="0">
              <a:ln>
                <a:noFill/>
              </a:ln>
              <a:solidFill>
                <a:schemeClr val="bg1"/>
              </a:solidFill>
              <a:ea typeface="Noto Sans CJK SC" pitchFamily="2"/>
              <a:cs typeface="Lohit Devanagari" pitchFamily="2"/>
            </a:endParaRPr>
          </a:p>
        </p:txBody>
      </p:sp>
      <p:cxnSp>
        <p:nvCxnSpPr>
          <p:cNvPr id="120" name="Elbow Connector 119"/>
          <p:cNvCxnSpPr>
            <a:stCxn id="110" idx="1"/>
            <a:endCxn id="111" idx="1"/>
          </p:cNvCxnSpPr>
          <p:nvPr/>
        </p:nvCxnSpPr>
        <p:spPr>
          <a:xfrm>
            <a:off x="5054710" y="3518357"/>
            <a:ext cx="160442" cy="480737"/>
          </a:xfrm>
          <a:prstGeom prst="bentConnector3">
            <a:avLst>
              <a:gd name="adj1" fmla="val 832616"/>
            </a:avLst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121" name="TextBox 120"/>
          <p:cNvSpPr txBox="1"/>
          <p:nvPr/>
        </p:nvSpPr>
        <p:spPr>
          <a:xfrm>
            <a:off x="5258048" y="3562110"/>
            <a:ext cx="1175107" cy="372623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dirty="0" smtClean="0">
                <a:ea typeface="Noto Sans CJK SC" pitchFamily="2"/>
                <a:cs typeface="Lohit Devanagari" pitchFamily="2"/>
              </a:rPr>
              <a:t>2.m 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Compute Course</a:t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Progress Level (CPL)</a:t>
            </a:r>
            <a:endParaRPr lang="en-US" sz="900" b="0" i="1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5316791" y="3588933"/>
            <a:ext cx="1052089" cy="3278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  <p:sp>
        <p:nvSpPr>
          <p:cNvPr id="123" name="TextBox 122"/>
          <p:cNvSpPr txBox="1"/>
          <p:nvPr/>
        </p:nvSpPr>
        <p:spPr>
          <a:xfrm>
            <a:off x="6626122" y="1241628"/>
            <a:ext cx="3378716" cy="795239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Ctr="0" compatLnSpc="0">
            <a:spAutoFit/>
          </a:bodyPr>
          <a:lstStyle/>
          <a:p>
            <a:pPr marL="0" marR="0" lvl="0" indent="0" algn="just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sng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Steps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:</a:t>
            </a:r>
          </a:p>
          <a:p>
            <a:pPr marL="228600" marR="0" lvl="0" indent="-228600" algn="just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  <a:tabLst/>
            </a:pPr>
            <a:r>
              <a:rPr lang="en-US" sz="900" dirty="0" smtClean="0">
                <a:ea typeface="Noto Sans CJK SC" pitchFamily="2"/>
                <a:cs typeface="Lohit Devanagari" pitchFamily="2"/>
              </a:rPr>
              <a:t>App-logic sends the exercise results to agent</a:t>
            </a:r>
          </a:p>
          <a:p>
            <a:pPr marL="228600" marR="0" lvl="0" indent="-228600" algn="just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  <a:tabLst/>
            </a:pPr>
            <a:r>
              <a:rPr lang="en-US" sz="90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Agent calculates the course progress level (CPL) by averaging all of the lesson progress levels that were submitted so far. </a:t>
            </a:r>
          </a:p>
          <a:p>
            <a:pPr marL="228600" marR="0" lvl="0" indent="-228600" algn="just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  <a:tabLst/>
            </a:pPr>
            <a:r>
              <a:rPr lang="en-US" sz="900" dirty="0" smtClean="0">
                <a:ea typeface="Noto Sans CJK SC" pitchFamily="2"/>
                <a:cs typeface="Lohit Devanagari" pitchFamily="2"/>
              </a:rPr>
              <a:t>Agent saves the CPL and submitted scores. </a:t>
            </a:r>
            <a:endParaRPr lang="en-US" sz="900" i="0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AAA9583-EB51-4902-BE59-5294830D33E5}" type="slidenum">
              <a:t>3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178920" y="3235731"/>
            <a:ext cx="374118" cy="26785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200" b="0" i="0" u="none" strike="noStrike" kern="1200" cap="none" dirty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. . .</a:t>
            </a:r>
          </a:p>
        </p:txBody>
      </p:sp>
      <p:sp>
        <p:nvSpPr>
          <p:cNvPr id="3" name="Title 2"/>
          <p:cNvSpPr txBox="1">
            <a:spLocks noGrp="1"/>
          </p:cNvSpPr>
          <p:nvPr>
            <p:ph type="title" idx="4294967295"/>
          </p:nvPr>
        </p:nvSpPr>
        <p:spPr>
          <a:xfrm>
            <a:off x="504719" y="0"/>
            <a:ext cx="9071640" cy="480105"/>
          </a:xfrm>
        </p:spPr>
        <p:txBody>
          <a:bodyPr/>
          <a:lstStyle/>
          <a:p>
            <a:pPr lvl="0"/>
            <a:r>
              <a:rPr lang="en-US" sz="1600" b="1" dirty="0">
                <a:latin typeface="+mn-lt"/>
              </a:rPr>
              <a:t>LCC </a:t>
            </a:r>
            <a:r>
              <a:rPr lang="en-US" sz="1600" b="1" dirty="0" smtClean="0">
                <a:latin typeface="+mn-lt"/>
              </a:rPr>
              <a:t>Protocol: </a:t>
            </a:r>
            <a:r>
              <a:rPr lang="en-US" sz="1600" b="1" dirty="0">
                <a:latin typeface="+mn-lt"/>
              </a:rPr>
              <a:t/>
            </a:r>
            <a:br>
              <a:rPr lang="en-US" sz="1600" b="1" dirty="0">
                <a:latin typeface="+mn-lt"/>
              </a:rPr>
            </a:br>
            <a:r>
              <a:rPr lang="en-US" sz="1600" dirty="0">
                <a:latin typeface="+mn-lt"/>
              </a:rPr>
              <a:t>Teacher requests grouping proposal</a:t>
            </a:r>
          </a:p>
        </p:txBody>
      </p:sp>
      <p:sp>
        <p:nvSpPr>
          <p:cNvPr id="4" name="Freeform 3"/>
          <p:cNvSpPr/>
          <p:nvPr/>
        </p:nvSpPr>
        <p:spPr>
          <a:xfrm>
            <a:off x="4263448" y="1075566"/>
            <a:ext cx="1163935" cy="775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808080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4584094" y="984306"/>
            <a:ext cx="488870" cy="1688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 cap="none" dirty="0">
                <a:ln>
                  <a:noFill/>
                </a:ln>
                <a:ea typeface="Noto Sans CJK SC" pitchFamily="2"/>
                <a:cs typeface="Lohit Devanagari" pitchFamily="2"/>
              </a:rPr>
              <a:t>WPM</a:t>
            </a:r>
          </a:p>
        </p:txBody>
      </p:sp>
      <p:sp>
        <p:nvSpPr>
          <p:cNvPr id="6" name="Freeform 5"/>
          <p:cNvSpPr/>
          <p:nvPr/>
        </p:nvSpPr>
        <p:spPr>
          <a:xfrm>
            <a:off x="4754870" y="1180525"/>
            <a:ext cx="636188" cy="3877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BF44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 cap="none" dirty="0">
                <a:ln>
                  <a:noFill/>
                </a:ln>
                <a:ea typeface="Noto Sans CJK SC" pitchFamily="2"/>
                <a:cs typeface="Lohit Devanagari" pitchFamily="2"/>
              </a:rPr>
              <a:t>Teacher</a:t>
            </a:r>
            <a:br>
              <a:rPr lang="en-US" sz="1000" b="0" i="0" u="none" strike="noStrike" kern="1200" cap="none" dirty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1000" b="0" i="0" u="none" strike="noStrike" kern="1200" cap="none" dirty="0">
                <a:ln>
                  <a:noFill/>
                </a:ln>
                <a:ea typeface="Noto Sans CJK SC" pitchFamily="2"/>
                <a:cs typeface="Lohit Devanagari" pitchFamily="2"/>
              </a:rPr>
              <a:t>Panel</a:t>
            </a:r>
          </a:p>
        </p:txBody>
      </p:sp>
      <p:sp>
        <p:nvSpPr>
          <p:cNvPr id="7" name="Freeform 6"/>
          <p:cNvSpPr/>
          <p:nvPr/>
        </p:nvSpPr>
        <p:spPr>
          <a:xfrm>
            <a:off x="4304566" y="1734726"/>
            <a:ext cx="1056915" cy="232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 cap="none" dirty="0">
                <a:ln>
                  <a:noFill/>
                </a:ln>
                <a:solidFill>
                  <a:srgbClr val="FFFFFF"/>
                </a:solidFill>
                <a:ea typeface="Noto Sans CJK SC" pitchFamily="2"/>
                <a:cs typeface="Lohit Devanagari" pitchFamily="2"/>
              </a:rPr>
              <a:t>WPM Interface</a:t>
            </a:r>
          </a:p>
        </p:txBody>
      </p:sp>
      <p:cxnSp>
        <p:nvCxnSpPr>
          <p:cNvPr id="8" name="Curved Connector 7"/>
          <p:cNvCxnSpPr>
            <a:stCxn id="6" idx="1"/>
            <a:endCxn id="7" idx="2"/>
          </p:cNvCxnSpPr>
          <p:nvPr/>
        </p:nvCxnSpPr>
        <p:spPr>
          <a:xfrm flipH="1">
            <a:off x="4833024" y="1374385"/>
            <a:ext cx="558034" cy="592901"/>
          </a:xfrm>
          <a:prstGeom prst="curvedConnector4">
            <a:avLst>
              <a:gd name="adj1" fmla="val -40965"/>
              <a:gd name="adj2" fmla="val 138556"/>
            </a:avLst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9" name="TextBox 8"/>
          <p:cNvSpPr txBox="1"/>
          <p:nvPr/>
        </p:nvSpPr>
        <p:spPr>
          <a:xfrm>
            <a:off x="5566052" y="1568245"/>
            <a:ext cx="1028246" cy="513495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Phase 1.b.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 WPM reactivates inactive agents</a:t>
            </a:r>
            <a:endParaRPr lang="en-US" sz="900" b="0" i="0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cxnSp>
        <p:nvCxnSpPr>
          <p:cNvPr id="10" name="Elbow Connector 9"/>
          <p:cNvCxnSpPr>
            <a:stCxn id="6" idx="3"/>
            <a:endCxn id="30" idx="0"/>
          </p:cNvCxnSpPr>
          <p:nvPr/>
        </p:nvCxnSpPr>
        <p:spPr>
          <a:xfrm rot="10800000" flipV="1">
            <a:off x="574424" y="1374384"/>
            <a:ext cx="4180446" cy="1725313"/>
          </a:xfrm>
          <a:prstGeom prst="bentConnector2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15" name="Freeform 14"/>
          <p:cNvSpPr/>
          <p:nvPr/>
        </p:nvSpPr>
        <p:spPr>
          <a:xfrm>
            <a:off x="5682453" y="2062754"/>
            <a:ext cx="664617" cy="740224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29160">
            <a:solidFill>
              <a:srgbClr val="3465A4"/>
            </a:solidFill>
            <a:prstDash val="solid"/>
          </a:ln>
        </p:spPr>
        <p:txBody>
          <a:bodyPr wrap="none" lIns="104400" tIns="59400" rIns="104400" bIns="594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636373" y="2031091"/>
            <a:ext cx="791605" cy="795239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i="0" u="sng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Info package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Agents</a:t>
            </a:r>
            <a:r>
              <a:rPr lang="en-US" sz="900" b="0" i="0" u="none" strike="noStrike" kern="1200" cap="none" dirty="0">
                <a:ln>
                  <a:noFill/>
                </a:ln>
                <a:ea typeface="Noto Sans CJK SC" pitchFamily="2"/>
                <a:cs typeface="Lohit Devanagari" pitchFamily="2"/>
              </a:rPr>
              <a:t>: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Agent_11,</a:t>
            </a:r>
            <a:endParaRPr lang="en-US" sz="900" b="0" i="0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.</a:t>
            </a:r>
            <a:endParaRPr lang="en-US" sz="900" b="0" i="0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 err="1" smtClean="0">
                <a:ln>
                  <a:noFill/>
                </a:ln>
                <a:ea typeface="Noto Sans CJK SC" pitchFamily="2"/>
                <a:cs typeface="Lohit Devanagari" pitchFamily="2"/>
              </a:rPr>
              <a:t>Agent_m</a:t>
            </a:r>
            <a:endParaRPr lang="en-US" sz="900" b="0" i="0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cxnSp>
        <p:nvCxnSpPr>
          <p:cNvPr id="19" name="Elbow Connector 18"/>
          <p:cNvCxnSpPr>
            <a:stCxn id="6" idx="3"/>
            <a:endCxn id="66" idx="0"/>
          </p:cNvCxnSpPr>
          <p:nvPr/>
        </p:nvCxnSpPr>
        <p:spPr>
          <a:xfrm rot="10800000" flipV="1">
            <a:off x="2149048" y="1374384"/>
            <a:ext cx="2605822" cy="1725313"/>
          </a:xfrm>
          <a:prstGeom prst="bentConnector2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23" name="Freeform 22"/>
          <p:cNvSpPr/>
          <p:nvPr/>
        </p:nvSpPr>
        <p:spPr>
          <a:xfrm>
            <a:off x="9216365" y="2108597"/>
            <a:ext cx="731519" cy="822960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180"/>
              <a:gd name="f4" fmla="val w"/>
              <a:gd name="f5" fmla="val h"/>
              <a:gd name="f6" fmla="val 0"/>
              <a:gd name="f7" fmla="val 21600"/>
              <a:gd name="f8" fmla="val 3400"/>
              <a:gd name="f9" fmla="+- 21600 0 10800"/>
              <a:gd name="f10" fmla="+- 3400 0 0"/>
              <a:gd name="f11" fmla="val 18200"/>
              <a:gd name="f12" fmla="+- 0 0 10800"/>
              <a:gd name="f13" fmla="+- 18200 0 21600"/>
              <a:gd name="f14" fmla="+- 3400 0 6800"/>
              <a:gd name="f15" fmla="+- 0 0 0"/>
              <a:gd name="f16" fmla="*/ f4 1 21600"/>
              <a:gd name="f17" fmla="*/ f5 1 21600"/>
              <a:gd name="f18" fmla="+- 10800 0 f6"/>
              <a:gd name="f19" fmla="+- 0 0 f8"/>
              <a:gd name="f20" fmla="+- 0 0 f1"/>
              <a:gd name="f21" fmla="abs f9"/>
              <a:gd name="f22" fmla="abs f10"/>
              <a:gd name="f23" fmla="?: f9 f2 f1"/>
              <a:gd name="f24" fmla="?: f9 f1 f2"/>
              <a:gd name="f25" fmla="+- 10800 0 f7"/>
              <a:gd name="f26" fmla="+- 21600 0 f11"/>
              <a:gd name="f27" fmla="abs f12"/>
              <a:gd name="f28" fmla="abs f13"/>
              <a:gd name="f29" fmla="?: f12 f2 f1"/>
              <a:gd name="f30" fmla="?: f12 f1 f2"/>
              <a:gd name="f31" fmla="+- 6800 0 f8"/>
              <a:gd name="f32" fmla="abs f14"/>
              <a:gd name="f33" fmla="*/ f15 f0 1"/>
              <a:gd name="f34" fmla="*/ 0 f16 1"/>
              <a:gd name="f35" fmla="*/ 21600 f16 1"/>
              <a:gd name="f36" fmla="*/ 18200 f17 1"/>
              <a:gd name="f37" fmla="*/ 6800 f17 1"/>
              <a:gd name="f38" fmla="abs f18"/>
              <a:gd name="f39" fmla="abs f19"/>
              <a:gd name="f40" fmla="?: f18 f20 f1"/>
              <a:gd name="f41" fmla="?: f18 f1 f20"/>
              <a:gd name="f42" fmla="?: f19 0 f0"/>
              <a:gd name="f43" fmla="?: f19 f0 0"/>
              <a:gd name="f44" fmla="?: f9 f20 f1"/>
              <a:gd name="f45" fmla="?: f9 f1 f20"/>
              <a:gd name="f46" fmla="?: f9 f24 f23"/>
              <a:gd name="f47" fmla="?: f9 f23 f24"/>
              <a:gd name="f48" fmla="abs f25"/>
              <a:gd name="f49" fmla="abs f26"/>
              <a:gd name="f50" fmla="?: f25 f20 f1"/>
              <a:gd name="f51" fmla="?: f25 f1 f20"/>
              <a:gd name="f52" fmla="?: f26 0 f0"/>
              <a:gd name="f53" fmla="?: f26 f0 0"/>
              <a:gd name="f54" fmla="?: f12 f20 f1"/>
              <a:gd name="f55" fmla="?: f12 f1 f20"/>
              <a:gd name="f56" fmla="?: f12 f30 f29"/>
              <a:gd name="f57" fmla="?: f12 f29 f30"/>
              <a:gd name="f58" fmla="abs f31"/>
              <a:gd name="f59" fmla="?: f31 0 f0"/>
              <a:gd name="f60" fmla="?: f31 f0 0"/>
              <a:gd name="f61" fmla="*/ 10800 f16 1"/>
              <a:gd name="f62" fmla="*/ f33 1 f3"/>
              <a:gd name="f63" fmla="*/ 0 f17 1"/>
              <a:gd name="f64" fmla="*/ 10800 f17 1"/>
              <a:gd name="f65" fmla="*/ 21600 f17 1"/>
              <a:gd name="f66" fmla="?: f18 f43 f42"/>
              <a:gd name="f67" fmla="?: f18 f42 f43"/>
              <a:gd name="f68" fmla="?: f19 f40 f41"/>
              <a:gd name="f69" fmla="?: f10 f47 f46"/>
              <a:gd name="f70" fmla="?: f10 f45 f44"/>
              <a:gd name="f71" fmla="?: f25 f53 f52"/>
              <a:gd name="f72" fmla="?: f25 f52 f53"/>
              <a:gd name="f73" fmla="?: f26 f50 f51"/>
              <a:gd name="f74" fmla="?: f13 f57 f56"/>
              <a:gd name="f75" fmla="?: f13 f55 f54"/>
              <a:gd name="f76" fmla="?: f18 f60 f59"/>
              <a:gd name="f77" fmla="?: f18 f59 f60"/>
              <a:gd name="f78" fmla="?: f31 f40 f41"/>
              <a:gd name="f79" fmla="?: f14 f47 f46"/>
              <a:gd name="f80" fmla="?: f14 f45 f44"/>
              <a:gd name="f81" fmla="+- f62 0 f1"/>
              <a:gd name="f82" fmla="?: f19 f66 f67"/>
              <a:gd name="f83" fmla="?: f26 f71 f72"/>
              <a:gd name="f84" fmla="?: f31 f76 f7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81">
                <a:pos x="f61" y="f37"/>
              </a:cxn>
              <a:cxn ang="f81">
                <a:pos x="f61" y="f63"/>
              </a:cxn>
              <a:cxn ang="f81">
                <a:pos x="f34" y="f64"/>
              </a:cxn>
              <a:cxn ang="f81">
                <a:pos x="f61" y="f65"/>
              </a:cxn>
              <a:cxn ang="f81">
                <a:pos x="f35" y="f64"/>
              </a:cxn>
            </a:cxnLst>
            <a:rect l="f34" t="f37" r="f35" b="f36"/>
            <a:pathLst>
              <a:path w="21600" h="21600">
                <a:moveTo>
                  <a:pt x="f6" y="f8"/>
                </a:moveTo>
                <a:arcTo wR="f38" hR="f39" stAng="f82" swAng="f68"/>
                <a:arcTo wR="f21" hR="f22" stAng="f69" swAng="f70"/>
                <a:lnTo>
                  <a:pt x="f7" y="f11"/>
                </a:lnTo>
                <a:arcTo wR="f48" hR="f49" stAng="f83" swAng="f73"/>
                <a:arcTo wR="f27" hR="f28" stAng="f74" swAng="f75"/>
                <a:close/>
              </a:path>
              <a:path w="21600" h="21600">
                <a:moveTo>
                  <a:pt x="f6" y="f8"/>
                </a:moveTo>
                <a:arcTo wR="f38" hR="f58" stAng="f84" swAng="f78"/>
                <a:arcTo wR="f21" hR="f32" stAng="f79" swAng="f80"/>
              </a:path>
            </a:pathLst>
          </a:custGeom>
          <a:solidFill>
            <a:srgbClr val="333333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500" b="0" i="0" u="none" strike="noStrike" kern="1200" cap="none" dirty="0">
                <a:ln>
                  <a:noFill/>
                </a:ln>
                <a:solidFill>
                  <a:schemeClr val="bg1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WAR</a:t>
            </a:r>
          </a:p>
        </p:txBody>
      </p:sp>
      <p:cxnSp>
        <p:nvCxnSpPr>
          <p:cNvPr id="24" name="Elbow Connector 23"/>
          <p:cNvCxnSpPr>
            <a:stCxn id="6" idx="1"/>
            <a:endCxn id="23" idx="3"/>
          </p:cNvCxnSpPr>
          <p:nvPr/>
        </p:nvCxnSpPr>
        <p:spPr>
          <a:xfrm>
            <a:off x="5391058" y="1374385"/>
            <a:ext cx="3825307" cy="1145692"/>
          </a:xfrm>
          <a:prstGeom prst="bentConnector3">
            <a:avLst>
              <a:gd name="adj1" fmla="val 57459"/>
            </a:avLst>
          </a:prstGeom>
          <a:noFill/>
          <a:ln w="0">
            <a:solidFill>
              <a:srgbClr val="000000"/>
            </a:solidFill>
            <a:prstDash val="solid"/>
            <a:headEnd type="arrow"/>
            <a:tailEnd type="arrow"/>
          </a:ln>
        </p:spPr>
      </p:cxnSp>
      <p:sp>
        <p:nvSpPr>
          <p:cNvPr id="25" name="Freeform 24"/>
          <p:cNvSpPr/>
          <p:nvPr/>
        </p:nvSpPr>
        <p:spPr>
          <a:xfrm>
            <a:off x="7722386" y="1166582"/>
            <a:ext cx="1274621" cy="1217854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29160">
            <a:solidFill>
              <a:srgbClr val="3465A4"/>
            </a:solidFill>
            <a:prstDash val="solid"/>
          </a:ln>
        </p:spPr>
        <p:txBody>
          <a:bodyPr wrap="none" lIns="104400" tIns="59400" rIns="104400" bIns="594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722386" y="1166582"/>
            <a:ext cx="1274621" cy="1217854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i="0" u="sng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Info package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Agents</a:t>
            </a:r>
            <a:r>
              <a:rPr lang="en-US" sz="900" i="0" u="none" strike="noStrike" kern="1200" cap="none" dirty="0">
                <a:ln>
                  <a:noFill/>
                </a:ln>
                <a:ea typeface="Noto Sans CJK SC" pitchFamily="2"/>
                <a:cs typeface="Lohit Devanagari" pitchFamily="2"/>
              </a:rPr>
              <a:t>: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i="0" u="none" strike="noStrike" kern="1200" cap="none" dirty="0">
                <a:ln>
                  <a:noFill/>
                </a:ln>
                <a:ea typeface="Noto Sans CJK SC" pitchFamily="2"/>
                <a:cs typeface="Lohit Devanagari" pitchFamily="2"/>
              </a:rPr>
              <a:t>Agent_1 - </a:t>
            </a:r>
            <a:r>
              <a:rPr lang="en-US" sz="900" i="1" u="none" strike="noStrike" kern="1200" cap="none" dirty="0">
                <a:ln>
                  <a:noFill/>
                </a:ln>
                <a:ea typeface="Noto Sans CJK SC" pitchFamily="2"/>
                <a:cs typeface="Lohit Devanagari" pitchFamily="2"/>
              </a:rPr>
              <a:t>active</a:t>
            </a:r>
            <a:r>
              <a:rPr lang="en-US" sz="90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, *</a:t>
            </a:r>
            <a:r>
              <a:rPr lang="en-US" sz="900" i="1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cl3</a:t>
            </a:r>
            <a:endParaRPr lang="en-US" sz="900" i="1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i="0" u="none" strike="noStrike" kern="1200" cap="none" dirty="0">
                <a:ln>
                  <a:noFill/>
                </a:ln>
                <a:ea typeface="Noto Sans CJK SC" pitchFamily="2"/>
                <a:cs typeface="Lohit Devanagari" pitchFamily="2"/>
              </a:rPr>
              <a:t>.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i="0" u="none" strike="noStrike" kern="1200" cap="none" dirty="0">
                <a:ln>
                  <a:noFill/>
                </a:ln>
                <a:ea typeface="Noto Sans CJK SC" pitchFamily="2"/>
                <a:cs typeface="Lohit Devanagari" pitchFamily="2"/>
              </a:rPr>
              <a:t>Agent_10 - </a:t>
            </a:r>
            <a:r>
              <a:rPr lang="en-US" sz="900" i="1" u="none" strike="noStrike" kern="1200" cap="none" dirty="0">
                <a:ln>
                  <a:noFill/>
                </a:ln>
                <a:ea typeface="Noto Sans CJK SC" pitchFamily="2"/>
                <a:cs typeface="Lohit Devanagari" pitchFamily="2"/>
              </a:rPr>
              <a:t>active</a:t>
            </a:r>
            <a:r>
              <a:rPr lang="en-US" sz="90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, </a:t>
            </a:r>
            <a:r>
              <a:rPr lang="en-US" sz="900" i="1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cl3</a:t>
            </a:r>
            <a:endParaRPr lang="en-US" sz="900" i="1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  <a:p>
            <a:pPr lvl="0" hangingPunct="0"/>
            <a:r>
              <a:rPr lang="en-US" sz="900" i="0" u="none" strike="noStrike" kern="1200" cap="none" dirty="0">
                <a:ln>
                  <a:noFill/>
                </a:ln>
                <a:ea typeface="Noto Sans CJK SC" pitchFamily="2"/>
                <a:cs typeface="Lohit Devanagari" pitchFamily="2"/>
              </a:rPr>
              <a:t>Agent_11 - </a:t>
            </a:r>
            <a:r>
              <a:rPr lang="en-US" sz="900" i="1" u="none" strike="noStrike" kern="1200" cap="none" dirty="0">
                <a:ln>
                  <a:noFill/>
                </a:ln>
                <a:ea typeface="Noto Sans CJK SC" pitchFamily="2"/>
                <a:cs typeface="Lohit Devanagari" pitchFamily="2"/>
              </a:rPr>
              <a:t>inactive</a:t>
            </a:r>
            <a:r>
              <a:rPr lang="en-US" sz="900" dirty="0">
                <a:ea typeface="Noto Sans CJK SC" pitchFamily="2"/>
                <a:cs typeface="Lohit Devanagari" pitchFamily="2"/>
              </a:rPr>
              <a:t>, </a:t>
            </a:r>
            <a:r>
              <a:rPr lang="en-US" sz="900" i="1" dirty="0">
                <a:ea typeface="Noto Sans CJK SC" pitchFamily="2"/>
                <a:cs typeface="Lohit Devanagari" pitchFamily="2"/>
              </a:rPr>
              <a:t>cl3</a:t>
            </a:r>
            <a:endParaRPr lang="en-US" sz="900" i="1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i="0" u="none" strike="noStrike" kern="1200" cap="none" dirty="0">
                <a:ln>
                  <a:noFill/>
                </a:ln>
                <a:ea typeface="Noto Sans CJK SC" pitchFamily="2"/>
                <a:cs typeface="Lohit Devanagari" pitchFamily="2"/>
              </a:rPr>
              <a:t>.</a:t>
            </a:r>
          </a:p>
          <a:p>
            <a:pPr lvl="0" hangingPunct="0"/>
            <a:r>
              <a:rPr lang="en-US" sz="900" i="0" u="none" strike="noStrike" kern="1200" cap="none" dirty="0" err="1" smtClean="0">
                <a:ln>
                  <a:noFill/>
                </a:ln>
                <a:ea typeface="Noto Sans CJK SC" pitchFamily="2"/>
                <a:cs typeface="Lohit Devanagari" pitchFamily="2"/>
              </a:rPr>
              <a:t>Agent_m</a:t>
            </a:r>
            <a:r>
              <a:rPr lang="en-US" sz="90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 </a:t>
            </a:r>
            <a:r>
              <a:rPr lang="en-US" sz="900" i="0" u="none" strike="noStrike" kern="1200" cap="none" dirty="0">
                <a:ln>
                  <a:noFill/>
                </a:ln>
                <a:ea typeface="Noto Sans CJK SC" pitchFamily="2"/>
                <a:cs typeface="Lohit Devanagari" pitchFamily="2"/>
              </a:rPr>
              <a:t>- </a:t>
            </a:r>
            <a:r>
              <a:rPr lang="en-US" sz="900" i="1" u="none" strike="noStrike" kern="1200" cap="none" dirty="0">
                <a:ln>
                  <a:noFill/>
                </a:ln>
                <a:ea typeface="Noto Sans CJK SC" pitchFamily="2"/>
                <a:cs typeface="Lohit Devanagari" pitchFamily="2"/>
              </a:rPr>
              <a:t>inactive</a:t>
            </a:r>
            <a:r>
              <a:rPr lang="en-US" sz="900" dirty="0">
                <a:ea typeface="Noto Sans CJK SC" pitchFamily="2"/>
                <a:cs typeface="Lohit Devanagari" pitchFamily="2"/>
              </a:rPr>
              <a:t>. </a:t>
            </a:r>
            <a:r>
              <a:rPr lang="en-US" sz="900" i="1" dirty="0">
                <a:ea typeface="Noto Sans CJK SC" pitchFamily="2"/>
                <a:cs typeface="Lohit Devanagari" pitchFamily="2"/>
              </a:rPr>
              <a:t>cl3</a:t>
            </a:r>
            <a:endParaRPr lang="en-US" sz="900" i="1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657463" y="671210"/>
            <a:ext cx="1458943" cy="513495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Phase 1.a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 Teacher selects a list of agents who belong to the same classroom</a:t>
            </a:r>
            <a:endParaRPr lang="en-US" sz="900" b="0" i="0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29" name="Freeform 28"/>
          <p:cNvSpPr/>
          <p:nvPr/>
        </p:nvSpPr>
        <p:spPr>
          <a:xfrm>
            <a:off x="68228" y="3202560"/>
            <a:ext cx="1016883" cy="48114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30" name="Freeform 29"/>
          <p:cNvSpPr/>
          <p:nvPr/>
        </p:nvSpPr>
        <p:spPr>
          <a:xfrm>
            <a:off x="288651" y="3099698"/>
            <a:ext cx="571545" cy="1688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Agent</a:t>
            </a:r>
            <a:r>
              <a:rPr lang="en-US" sz="900" b="1" i="0" u="none" strike="noStrike" kern="1200" cap="none" dirty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#1</a:t>
            </a:r>
          </a:p>
        </p:txBody>
      </p:sp>
      <p:sp>
        <p:nvSpPr>
          <p:cNvPr id="31" name="Freeform 30"/>
          <p:cNvSpPr/>
          <p:nvPr/>
        </p:nvSpPr>
        <p:spPr>
          <a:xfrm>
            <a:off x="132987" y="3563675"/>
            <a:ext cx="887651" cy="20235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Agent Interface</a:t>
            </a:r>
          </a:p>
        </p:txBody>
      </p:sp>
      <p:sp>
        <p:nvSpPr>
          <p:cNvPr id="44" name="Rectangle 43"/>
          <p:cNvSpPr/>
          <p:nvPr/>
        </p:nvSpPr>
        <p:spPr>
          <a:xfrm>
            <a:off x="5636373" y="1631985"/>
            <a:ext cx="826118" cy="12376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  <p:sp>
        <p:nvSpPr>
          <p:cNvPr id="38" name="TextBox 37"/>
          <p:cNvSpPr txBox="1"/>
          <p:nvPr/>
        </p:nvSpPr>
        <p:spPr>
          <a:xfrm>
            <a:off x="0" y="5232241"/>
            <a:ext cx="3715806" cy="419687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50" b="1" i="0" u="none" strike="noStrike" kern="1200" cap="none" dirty="0" smtClean="0">
                <a:ln>
                  <a:noFill/>
                </a:ln>
                <a:solidFill>
                  <a:srgbClr val="FF0000"/>
                </a:solidFill>
                <a:ea typeface="Noto Sans CJK SC" pitchFamily="2"/>
                <a:cs typeface="Lohit Devanagari" pitchFamily="2"/>
              </a:rPr>
              <a:t>*Agent_1</a:t>
            </a:r>
            <a:r>
              <a:rPr lang="en-US" sz="1050" dirty="0" smtClean="0">
                <a:ea typeface="Noto Sans CJK SC" pitchFamily="2"/>
                <a:cs typeface="Lohit Devanagari" pitchFamily="2"/>
              </a:rPr>
              <a:t>: indicates that agent_1 is selected as </a:t>
            </a:r>
            <a:r>
              <a:rPr lang="en-US" sz="1050" i="1" dirty="0" smtClean="0">
                <a:ea typeface="Noto Sans CJK SC" pitchFamily="2"/>
                <a:cs typeface="Lohit Devanagari" pitchFamily="2"/>
              </a:rPr>
              <a:t>dedicated</a:t>
            </a:r>
            <a:r>
              <a:rPr lang="en-US" sz="1050" dirty="0" smtClean="0">
                <a:ea typeface="Noto Sans CJK SC" pitchFamily="2"/>
                <a:cs typeface="Lohit Devanagari" pitchFamily="2"/>
              </a:rPr>
              <a:t> agent</a:t>
            </a:r>
          </a:p>
          <a:p>
            <a:pPr lvl="0" hangingPunct="0"/>
            <a:r>
              <a:rPr lang="en-US" sz="1050" dirty="0">
                <a:ea typeface="Noto Sans CJK SC" pitchFamily="2"/>
                <a:cs typeface="Lohit Devanagari" pitchFamily="2"/>
              </a:rPr>
              <a:t>*</a:t>
            </a:r>
            <a:r>
              <a:rPr lang="en-US" sz="1050" b="1" dirty="0" smtClean="0">
                <a:ea typeface="Noto Sans CJK SC" pitchFamily="2"/>
                <a:cs typeface="Lohit Devanagari" pitchFamily="2"/>
              </a:rPr>
              <a:t>cl3</a:t>
            </a:r>
            <a:r>
              <a:rPr lang="en-US" sz="1050" i="1" dirty="0" smtClean="0">
                <a:ea typeface="Noto Sans CJK SC" pitchFamily="2"/>
                <a:cs typeface="Lohit Devanagari" pitchFamily="2"/>
              </a:rPr>
              <a:t>: </a:t>
            </a:r>
            <a:r>
              <a:rPr lang="en-US" sz="1050" dirty="0" smtClean="0">
                <a:ea typeface="Noto Sans CJK SC" pitchFamily="2"/>
                <a:cs typeface="Lohit Devanagari" pitchFamily="2"/>
              </a:rPr>
              <a:t>is classroom name - </a:t>
            </a:r>
            <a:r>
              <a:rPr lang="en-US" sz="1050" i="1" dirty="0" smtClean="0">
                <a:ea typeface="Noto Sans CJK SC" pitchFamily="2"/>
                <a:cs typeface="Lohit Devanagari" pitchFamily="2"/>
              </a:rPr>
              <a:t>classroom 3</a:t>
            </a:r>
            <a:r>
              <a:rPr lang="en-US" sz="1050" dirty="0" smtClean="0">
                <a:ea typeface="Noto Sans CJK SC" pitchFamily="2"/>
                <a:cs typeface="Lohit Devanagari" pitchFamily="2"/>
              </a:rPr>
              <a:t> </a:t>
            </a:r>
            <a:endParaRPr lang="en-US" sz="1050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672264" y="3235731"/>
            <a:ext cx="358088" cy="253039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100" b="0" i="0" u="none" strike="noStrike" kern="1200" cap="none" dirty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. . .</a:t>
            </a:r>
          </a:p>
        </p:txBody>
      </p:sp>
      <p:sp>
        <p:nvSpPr>
          <p:cNvPr id="51" name="Rectangle 50"/>
          <p:cNvSpPr/>
          <p:nvPr/>
        </p:nvSpPr>
        <p:spPr>
          <a:xfrm>
            <a:off x="7665731" y="700700"/>
            <a:ext cx="1409124" cy="17453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  <p:sp>
        <p:nvSpPr>
          <p:cNvPr id="65" name="Freeform 64"/>
          <p:cNvSpPr/>
          <p:nvPr/>
        </p:nvSpPr>
        <p:spPr>
          <a:xfrm>
            <a:off x="1642852" y="3202560"/>
            <a:ext cx="1016883" cy="48114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66" name="Freeform 65"/>
          <p:cNvSpPr/>
          <p:nvPr/>
        </p:nvSpPr>
        <p:spPr>
          <a:xfrm>
            <a:off x="1863275" y="3099698"/>
            <a:ext cx="571545" cy="1688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 err="1" smtClean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Agent</a:t>
            </a:r>
            <a:r>
              <a:rPr lang="en-US" sz="900" b="1" i="0" u="none" strike="noStrike" kern="1200" cap="none" dirty="0" err="1" smtClean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#m</a:t>
            </a:r>
            <a:endParaRPr lang="en-US" sz="900" b="1" i="0" u="none" strike="noStrike" kern="1200" cap="none" dirty="0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67" name="Freeform 66"/>
          <p:cNvSpPr/>
          <p:nvPr/>
        </p:nvSpPr>
        <p:spPr>
          <a:xfrm>
            <a:off x="1707611" y="3563675"/>
            <a:ext cx="887651" cy="20235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Agent Interface</a:t>
            </a:r>
          </a:p>
        </p:txBody>
      </p:sp>
      <p:sp>
        <p:nvSpPr>
          <p:cNvPr id="68" name="Freeform 67"/>
          <p:cNvSpPr/>
          <p:nvPr/>
        </p:nvSpPr>
        <p:spPr>
          <a:xfrm>
            <a:off x="3006468" y="3201268"/>
            <a:ext cx="1016883" cy="48114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69" name="Freeform 68"/>
          <p:cNvSpPr/>
          <p:nvPr/>
        </p:nvSpPr>
        <p:spPr>
          <a:xfrm>
            <a:off x="3226891" y="3098406"/>
            <a:ext cx="571545" cy="1688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 err="1" smtClean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Agent</a:t>
            </a:r>
            <a:r>
              <a:rPr lang="en-US" sz="900" b="1" i="0" u="none" strike="noStrike" kern="1200" cap="none" dirty="0" err="1" smtClean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#n</a:t>
            </a:r>
            <a:endParaRPr lang="en-US" sz="900" b="1" i="0" u="none" strike="noStrike" kern="1200" cap="none" dirty="0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70" name="Freeform 69"/>
          <p:cNvSpPr/>
          <p:nvPr/>
        </p:nvSpPr>
        <p:spPr>
          <a:xfrm>
            <a:off x="3071227" y="3562383"/>
            <a:ext cx="887651" cy="20235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Agent Interface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105716" y="3682410"/>
            <a:ext cx="3378716" cy="1358726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Ctr="0" compatLnSpc="0">
            <a:spAutoFit/>
          </a:bodyPr>
          <a:lstStyle/>
          <a:p>
            <a:pPr marL="0" marR="0" lvl="0" indent="0" algn="just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sng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Steps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:</a:t>
            </a:r>
          </a:p>
          <a:p>
            <a:pPr marR="0" lvl="0" algn="just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</a:pPr>
            <a:r>
              <a:rPr lang="en-US" sz="900" b="1" dirty="0" smtClean="0">
                <a:ea typeface="Noto Sans CJK SC" pitchFamily="2"/>
                <a:cs typeface="Lohit Devanagari" pitchFamily="2"/>
              </a:rPr>
              <a:t>Phase 1.a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 Teacher selects a list of TCNs who belong to the same classroom, via Teacher panel in WPM</a:t>
            </a:r>
            <a:endParaRPr lang="en-US" sz="900" b="1" i="0" u="none" strike="noStrike" kern="1200" cap="none" dirty="0" smtClean="0">
              <a:ln>
                <a:noFill/>
              </a:ln>
              <a:ea typeface="Noto Sans CJK SC" pitchFamily="2"/>
              <a:cs typeface="Lohit Devanagari" pitchFamily="2"/>
            </a:endParaRPr>
          </a:p>
          <a:p>
            <a:pPr marR="0" lvl="0" algn="just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</a:pPr>
            <a:r>
              <a:rPr lang="en-US" sz="900" b="1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Phase 1.b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 WPM reactivates inactive agents of TCNs such that all agents in the list are active before next step. </a:t>
            </a:r>
            <a:endParaRPr lang="en-US" sz="900" b="1" dirty="0" smtClean="0">
              <a:ea typeface="Noto Sans CJK SC" pitchFamily="2"/>
              <a:cs typeface="Lohit Devanagari" pitchFamily="2"/>
            </a:endParaRPr>
          </a:p>
          <a:p>
            <a:pPr marR="0" lvl="0" algn="just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</a:pPr>
            <a:r>
              <a:rPr lang="en-US" sz="900" b="1" dirty="0" smtClean="0">
                <a:ea typeface="Noto Sans CJK SC" pitchFamily="2"/>
                <a:cs typeface="Lohit Devanagari" pitchFamily="2"/>
              </a:rPr>
              <a:t>Phase 1.c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 WPM </a:t>
            </a:r>
            <a:r>
              <a:rPr lang="en-US" sz="900" dirty="0">
                <a:ea typeface="Noto Sans CJK SC" pitchFamily="2"/>
                <a:cs typeface="Lohit Devanagari" pitchFamily="2"/>
              </a:rPr>
              <a:t>selects (randomly or based on resource availability of 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the agent</a:t>
            </a:r>
            <a:r>
              <a:rPr lang="en-US" sz="900" dirty="0">
                <a:ea typeface="Noto Sans CJK SC" pitchFamily="2"/>
                <a:cs typeface="Lohit Devanagari" pitchFamily="2"/>
              </a:rPr>
              <a:t>) an agent as </a:t>
            </a:r>
            <a:r>
              <a:rPr lang="en-US" sz="900" i="1" dirty="0">
                <a:ea typeface="Noto Sans CJK SC" pitchFamily="2"/>
                <a:cs typeface="Lohit Devanagari" pitchFamily="2"/>
              </a:rPr>
              <a:t>dedicated agent</a:t>
            </a:r>
            <a:r>
              <a:rPr lang="en-US" sz="900" dirty="0">
                <a:ea typeface="Noto Sans CJK SC" pitchFamily="2"/>
                <a:cs typeface="Lohit Devanagari" pitchFamily="2"/>
              </a:rPr>
              <a:t>. 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WPM attaches </a:t>
            </a:r>
            <a:r>
              <a:rPr lang="en-US" sz="900" i="1" dirty="0" smtClean="0">
                <a:ea typeface="Noto Sans CJK SC" pitchFamily="2"/>
                <a:cs typeface="Lohit Devanagari" pitchFamily="2"/>
              </a:rPr>
              <a:t>dedicated agent 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and </a:t>
            </a:r>
            <a:r>
              <a:rPr lang="en-US" sz="900" i="1" dirty="0" smtClean="0">
                <a:ea typeface="Noto Sans CJK SC" pitchFamily="2"/>
                <a:cs typeface="Lohit Devanagari" pitchFamily="2"/>
              </a:rPr>
              <a:t>list of agents 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information to a signal and sends it to each agent to inform them to start coordination.</a:t>
            </a:r>
            <a:endParaRPr lang="en-US" sz="900" b="0" i="0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84" name="Freeform 83"/>
          <p:cNvSpPr/>
          <p:nvPr/>
        </p:nvSpPr>
        <p:spPr>
          <a:xfrm>
            <a:off x="659820" y="1818812"/>
            <a:ext cx="724463" cy="88819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29160">
            <a:solidFill>
              <a:srgbClr val="3465A4"/>
            </a:solidFill>
            <a:prstDash val="solid"/>
          </a:ln>
        </p:spPr>
        <p:txBody>
          <a:bodyPr wrap="none" lIns="104400" tIns="59400" rIns="104400" bIns="594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86990" y="1445030"/>
            <a:ext cx="1134748" cy="356208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i="0" u="none" strike="noStrike" kern="1200" cap="none" dirty="0" smtClean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Phase 1.c.1</a:t>
            </a:r>
            <a:r>
              <a:rPr lang="en-US" sz="900" b="0" i="0" u="none" strike="noStrike" kern="1200" cap="none" dirty="0" smtClean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 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 smtClean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Form </a:t>
            </a:r>
            <a:r>
              <a:rPr lang="en-US" sz="900" b="0" i="0" u="none" strike="noStrike" kern="1200" cap="none" dirty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groups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48582" y="1770895"/>
            <a:ext cx="800591" cy="936110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i="0" u="sng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Info </a:t>
            </a:r>
            <a:r>
              <a:rPr lang="en-US" sz="900" b="1" u="sng" dirty="0" smtClean="0">
                <a:ea typeface="Noto Sans CJK SC" pitchFamily="2"/>
                <a:cs typeface="Lohit Devanagari" pitchFamily="2"/>
              </a:rPr>
              <a:t>package 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Form groups</a:t>
            </a:r>
            <a:r>
              <a:rPr lang="en-US" sz="900" b="0" i="0" u="none" strike="noStrike" kern="1200" cap="none" dirty="0">
                <a:ln>
                  <a:noFill/>
                </a:ln>
                <a:ea typeface="Noto Sans CJK SC" pitchFamily="2"/>
                <a:cs typeface="Lohit Devanagari" pitchFamily="2"/>
              </a:rPr>
              <a:t/>
            </a:r>
            <a:br>
              <a:rPr lang="en-US" sz="900" b="0" i="0" u="none" strike="noStrike" kern="1200" cap="none" dirty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1" i="0" u="none" strike="noStrike" kern="1200" cap="none" dirty="0">
                <a:ln>
                  <a:noFill/>
                </a:ln>
                <a:ea typeface="Noto Sans CJK SC" pitchFamily="2"/>
                <a:cs typeface="Lohit Devanagari" pitchFamily="2"/>
              </a:rPr>
              <a:t>with</a:t>
            </a:r>
            <a:r>
              <a:rPr lang="en-US" sz="900" b="0" i="0" u="none" strike="noStrike" kern="1200" cap="none" dirty="0">
                <a:ln>
                  <a:noFill/>
                </a:ln>
                <a:ea typeface="Noto Sans CJK SC" pitchFamily="2"/>
                <a:cs typeface="Lohit Devanagari" pitchFamily="2"/>
              </a:rPr>
              <a:t>: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i="0" u="none" strike="noStrike" kern="1200" cap="none" dirty="0" smtClean="0">
                <a:ln>
                  <a:noFill/>
                </a:ln>
                <a:solidFill>
                  <a:srgbClr val="FF0000"/>
                </a:solidFill>
                <a:ea typeface="Noto Sans CJK SC" pitchFamily="2"/>
                <a:cs typeface="Lohit Devanagari" pitchFamily="2"/>
              </a:rPr>
              <a:t>*Agent_1</a:t>
            </a:r>
            <a:r>
              <a:rPr lang="en-US" sz="900" b="0" i="0" u="none" strike="noStrike" kern="1200" cap="none" dirty="0">
                <a:ln>
                  <a:noFill/>
                </a:ln>
                <a:ea typeface="Noto Sans CJK SC" pitchFamily="2"/>
                <a:cs typeface="Lohit Devanagari" pitchFamily="2"/>
              </a:rPr>
              <a:t>,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.</a:t>
            </a:r>
            <a:endParaRPr lang="en-US" sz="900" b="0" i="0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 err="1" smtClean="0">
                <a:ln>
                  <a:noFill/>
                </a:ln>
                <a:ea typeface="Noto Sans CJK SC" pitchFamily="2"/>
                <a:cs typeface="Lohit Devanagari" pitchFamily="2"/>
              </a:rPr>
              <a:t>Agent_m</a:t>
            </a:r>
            <a:endParaRPr lang="en-US" sz="900" b="0" i="0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621415" y="1445030"/>
            <a:ext cx="827758" cy="13112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  <p:sp>
        <p:nvSpPr>
          <p:cNvPr id="88" name="Freeform 87"/>
          <p:cNvSpPr/>
          <p:nvPr/>
        </p:nvSpPr>
        <p:spPr>
          <a:xfrm>
            <a:off x="2326148" y="1824104"/>
            <a:ext cx="724463" cy="88819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29160">
            <a:solidFill>
              <a:srgbClr val="3465A4"/>
            </a:solidFill>
            <a:prstDash val="solid"/>
          </a:ln>
        </p:spPr>
        <p:txBody>
          <a:bodyPr wrap="none" lIns="104400" tIns="59400" rIns="104400" bIns="594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2253318" y="1450322"/>
            <a:ext cx="1134748" cy="356208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i="0" u="none" strike="noStrike" kern="1200" cap="none" dirty="0" smtClean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Phase 1.c.m</a:t>
            </a:r>
            <a:r>
              <a:rPr lang="en-US" sz="900" b="0" i="0" u="none" strike="noStrike" kern="1200" cap="none" dirty="0" smtClean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 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 smtClean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Form </a:t>
            </a:r>
            <a:r>
              <a:rPr lang="en-US" sz="900" b="0" i="0" u="none" strike="noStrike" kern="1200" cap="none" dirty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groups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2314910" y="1776187"/>
            <a:ext cx="800591" cy="936110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i="0" u="sng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Info </a:t>
            </a:r>
            <a:r>
              <a:rPr lang="en-US" sz="900" b="1" u="sng" dirty="0" smtClean="0">
                <a:ea typeface="Noto Sans CJK SC" pitchFamily="2"/>
                <a:cs typeface="Lohit Devanagari" pitchFamily="2"/>
              </a:rPr>
              <a:t>package 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Form groups</a:t>
            </a:r>
            <a:r>
              <a:rPr lang="en-US" sz="900" b="0" i="0" u="none" strike="noStrike" kern="1200" cap="none" dirty="0">
                <a:ln>
                  <a:noFill/>
                </a:ln>
                <a:ea typeface="Noto Sans CJK SC" pitchFamily="2"/>
                <a:cs typeface="Lohit Devanagari" pitchFamily="2"/>
              </a:rPr>
              <a:t/>
            </a:r>
            <a:br>
              <a:rPr lang="en-US" sz="900" b="0" i="0" u="none" strike="noStrike" kern="1200" cap="none" dirty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1" i="0" u="none" strike="noStrike" kern="1200" cap="none" dirty="0">
                <a:ln>
                  <a:noFill/>
                </a:ln>
                <a:ea typeface="Noto Sans CJK SC" pitchFamily="2"/>
                <a:cs typeface="Lohit Devanagari" pitchFamily="2"/>
              </a:rPr>
              <a:t>with</a:t>
            </a:r>
            <a:r>
              <a:rPr lang="en-US" sz="900" b="0" i="0" u="none" strike="noStrike" kern="1200" cap="none" dirty="0">
                <a:ln>
                  <a:noFill/>
                </a:ln>
                <a:ea typeface="Noto Sans CJK SC" pitchFamily="2"/>
                <a:cs typeface="Lohit Devanagari" pitchFamily="2"/>
              </a:rPr>
              <a:t>: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i="0" u="none" strike="noStrike" kern="1200" cap="none" dirty="0" smtClean="0">
                <a:ln>
                  <a:noFill/>
                </a:ln>
                <a:solidFill>
                  <a:srgbClr val="FF0000"/>
                </a:solidFill>
                <a:ea typeface="Noto Sans CJK SC" pitchFamily="2"/>
                <a:cs typeface="Lohit Devanagari" pitchFamily="2"/>
              </a:rPr>
              <a:t>*Agent_1</a:t>
            </a:r>
            <a:r>
              <a:rPr lang="en-US" sz="900" b="0" i="0" u="none" strike="noStrike" kern="1200" cap="none" dirty="0">
                <a:ln>
                  <a:noFill/>
                </a:ln>
                <a:ea typeface="Noto Sans CJK SC" pitchFamily="2"/>
                <a:cs typeface="Lohit Devanagari" pitchFamily="2"/>
              </a:rPr>
              <a:t>,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.</a:t>
            </a:r>
            <a:endParaRPr lang="en-US" sz="900" b="0" i="0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 err="1" smtClean="0">
                <a:ln>
                  <a:noFill/>
                </a:ln>
                <a:ea typeface="Noto Sans CJK SC" pitchFamily="2"/>
                <a:cs typeface="Lohit Devanagari" pitchFamily="2"/>
              </a:rPr>
              <a:t>Agent_m</a:t>
            </a:r>
            <a:endParaRPr lang="en-US" sz="900" b="0" i="0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2287743" y="1450322"/>
            <a:ext cx="827758" cy="13112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  <p:sp>
        <p:nvSpPr>
          <p:cNvPr id="92" name="TextBox 91"/>
          <p:cNvSpPr txBox="1"/>
          <p:nvPr/>
        </p:nvSpPr>
        <p:spPr>
          <a:xfrm>
            <a:off x="8258369" y="3792333"/>
            <a:ext cx="957996" cy="372623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sng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Communication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:</a:t>
            </a: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Phase 1.c - </a:t>
            </a:r>
            <a:r>
              <a:rPr lang="en-US" sz="900" b="1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m</a:t>
            </a:r>
            <a:endParaRPr lang="en-US" sz="900" b="1" i="0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2492CF-E0F5-4BDD-B3F7-B12CA21EF72F}" type="slidenum">
              <a:t>4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269308" y="2348192"/>
            <a:ext cx="374118" cy="26785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200" b="0" i="0" u="none" strike="noStrike" kern="1200" cap="none" dirty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. . .</a:t>
            </a:r>
          </a:p>
        </p:txBody>
      </p:sp>
      <p:sp>
        <p:nvSpPr>
          <p:cNvPr id="3" name="Title 2"/>
          <p:cNvSpPr txBox="1">
            <a:spLocks noGrp="1"/>
          </p:cNvSpPr>
          <p:nvPr>
            <p:ph type="title" idx="4294967295"/>
          </p:nvPr>
        </p:nvSpPr>
        <p:spPr>
          <a:xfrm>
            <a:off x="504719" y="25920"/>
            <a:ext cx="9071640" cy="418389"/>
          </a:xfrm>
        </p:spPr>
        <p:txBody>
          <a:bodyPr/>
          <a:lstStyle/>
          <a:p>
            <a:pPr lvl="0"/>
            <a:r>
              <a:rPr lang="en-US" sz="1600" b="1" dirty="0">
                <a:latin typeface="+mn-lt"/>
              </a:rPr>
              <a:t>LCC Protocol </a:t>
            </a:r>
            <a:r>
              <a:rPr lang="en-US" sz="1600" b="1" dirty="0" smtClean="0">
                <a:latin typeface="+mn-lt"/>
              </a:rPr>
              <a:t>: </a:t>
            </a:r>
            <a:r>
              <a:rPr lang="en-US" sz="1600" b="1" dirty="0">
                <a:latin typeface="+mn-lt"/>
              </a:rPr>
              <a:t/>
            </a:r>
            <a:br>
              <a:rPr lang="en-US" sz="1600" b="1" dirty="0">
                <a:latin typeface="+mn-lt"/>
              </a:rPr>
            </a:br>
            <a:r>
              <a:rPr lang="en-US" sz="1600" dirty="0">
                <a:latin typeface="+mn-lt"/>
              </a:rPr>
              <a:t>Agents share info</a:t>
            </a:r>
          </a:p>
        </p:txBody>
      </p:sp>
      <p:sp>
        <p:nvSpPr>
          <p:cNvPr id="5" name="Freeform 4"/>
          <p:cNvSpPr/>
          <p:nvPr/>
        </p:nvSpPr>
        <p:spPr>
          <a:xfrm>
            <a:off x="108943" y="1718150"/>
            <a:ext cx="513053" cy="571320"/>
          </a:xfrm>
          <a:custGeom>
            <a:avLst>
              <a:gd name="f0" fmla="val 6524"/>
              <a:gd name="f1" fmla="val 29445"/>
            </a:avLst>
            <a:gdLst>
              <a:gd name="f2" fmla="val 10800000"/>
              <a:gd name="f3" fmla="val 5400000"/>
              <a:gd name="f4" fmla="val 16200000"/>
              <a:gd name="f5" fmla="val w"/>
              <a:gd name="f6" fmla="val h"/>
              <a:gd name="f7" fmla="val 0"/>
              <a:gd name="f8" fmla="val 21600"/>
              <a:gd name="f9" fmla="+- 0 0 1"/>
              <a:gd name="f10" fmla="val -2147483647"/>
              <a:gd name="f11" fmla="val 2147483647"/>
              <a:gd name="f12" fmla="val 3590"/>
              <a:gd name="f13" fmla="val 8970"/>
              <a:gd name="f14" fmla="val 12630"/>
              <a:gd name="f15" fmla="val 18010"/>
              <a:gd name="f16" fmla="*/ f5 1 21600"/>
              <a:gd name="f17" fmla="*/ f6 1 21600"/>
              <a:gd name="f18" fmla="pin -2147483647 f0 2147483647"/>
              <a:gd name="f19" fmla="pin -2147483647 f1 2147483647"/>
              <a:gd name="f20" fmla="+- 0 0 f12"/>
              <a:gd name="f21" fmla="+- 3590 0 f7"/>
              <a:gd name="f22" fmla="+- 0 0 f3"/>
              <a:gd name="f23" fmla="+- 21600 0 f15"/>
              <a:gd name="f24" fmla="+- 18010 0 f8"/>
              <a:gd name="f25" fmla="+- f18 0 10800"/>
              <a:gd name="f26" fmla="+- f19 0 10800"/>
              <a:gd name="f27" fmla="+- f19 0 21600"/>
              <a:gd name="f28" fmla="+- f18 0 21600"/>
              <a:gd name="f29" fmla="*/ f18 f16 1"/>
              <a:gd name="f30" fmla="*/ f19 f17 1"/>
              <a:gd name="f31" fmla="*/ 800 f16 1"/>
              <a:gd name="f32" fmla="*/ 20800 f16 1"/>
              <a:gd name="f33" fmla="*/ 20800 f17 1"/>
              <a:gd name="f34" fmla="*/ 800 f17 1"/>
              <a:gd name="f35" fmla="abs f20"/>
              <a:gd name="f36" fmla="abs f21"/>
              <a:gd name="f37" fmla="?: f20 f22 f3"/>
              <a:gd name="f38" fmla="?: f20 f3 f22"/>
              <a:gd name="f39" fmla="?: f20 f4 f3"/>
              <a:gd name="f40" fmla="?: f20 f3 f4"/>
              <a:gd name="f41" fmla="abs f23"/>
              <a:gd name="f42" fmla="?: f21 f22 f3"/>
              <a:gd name="f43" fmla="?: f21 f3 f22"/>
              <a:gd name="f44" fmla="?: f23 0 f2"/>
              <a:gd name="f45" fmla="?: f23 f2 0"/>
              <a:gd name="f46" fmla="abs f24"/>
              <a:gd name="f47" fmla="?: f23 f22 f3"/>
              <a:gd name="f48" fmla="?: f23 f3 f22"/>
              <a:gd name="f49" fmla="?: f23 f4 f3"/>
              <a:gd name="f50" fmla="?: f23 f3 f4"/>
              <a:gd name="f51" fmla="?: f24 f22 f3"/>
              <a:gd name="f52" fmla="?: f24 f3 f22"/>
              <a:gd name="f53" fmla="?: f20 0 f2"/>
              <a:gd name="f54" fmla="?: f20 f2 0"/>
              <a:gd name="f55" fmla="abs f25"/>
              <a:gd name="f56" fmla="abs f26"/>
              <a:gd name="f57" fmla="?: f20 f40 f39"/>
              <a:gd name="f58" fmla="?: f20 f39 f40"/>
              <a:gd name="f59" fmla="?: f21 f38 f37"/>
              <a:gd name="f60" fmla="?: f21 f45 f44"/>
              <a:gd name="f61" fmla="?: f21 f44 f45"/>
              <a:gd name="f62" fmla="?: f23 f42 f43"/>
              <a:gd name="f63" fmla="?: f23 f50 f49"/>
              <a:gd name="f64" fmla="?: f23 f49 f50"/>
              <a:gd name="f65" fmla="?: f24 f48 f47"/>
              <a:gd name="f66" fmla="?: f24 f54 f53"/>
              <a:gd name="f67" fmla="?: f24 f53 f54"/>
              <a:gd name="f68" fmla="?: f20 f51 f52"/>
              <a:gd name="f69" fmla="+- f55 0 f56"/>
              <a:gd name="f70" fmla="+- f56 0 f55"/>
              <a:gd name="f71" fmla="?: f21 f58 f57"/>
              <a:gd name="f72" fmla="?: f23 f60 f61"/>
              <a:gd name="f73" fmla="?: f24 f64 f63"/>
              <a:gd name="f74" fmla="?: f20 f66 f67"/>
              <a:gd name="f75" fmla="?: f26 f9 f69"/>
              <a:gd name="f76" fmla="?: f26 f69 f9"/>
              <a:gd name="f77" fmla="?: f25 f9 f70"/>
              <a:gd name="f78" fmla="?: f25 f70 f9"/>
              <a:gd name="f79" fmla="?: f18 f9 f75"/>
              <a:gd name="f80" fmla="?: f18 f9 f76"/>
              <a:gd name="f81" fmla="?: f27 f77 f9"/>
              <a:gd name="f82" fmla="?: f27 f78 f9"/>
              <a:gd name="f83" fmla="?: f28 f76 f9"/>
              <a:gd name="f84" fmla="?: f28 f75 f9"/>
              <a:gd name="f85" fmla="?: f19 f9 f78"/>
              <a:gd name="f86" fmla="?: f19 f9 f77"/>
              <a:gd name="f87" fmla="?: f79 f18 0"/>
              <a:gd name="f88" fmla="?: f79 f19 6280"/>
              <a:gd name="f89" fmla="?: f80 f18 0"/>
              <a:gd name="f90" fmla="?: f80 f19 15320"/>
              <a:gd name="f91" fmla="?: f81 f18 6280"/>
              <a:gd name="f92" fmla="?: f81 f19 21600"/>
              <a:gd name="f93" fmla="?: f82 f18 15320"/>
              <a:gd name="f94" fmla="?: f82 f19 21600"/>
              <a:gd name="f95" fmla="?: f83 f18 21600"/>
              <a:gd name="f96" fmla="?: f83 f19 15320"/>
              <a:gd name="f97" fmla="?: f84 f18 21600"/>
              <a:gd name="f98" fmla="?: f84 f19 6280"/>
              <a:gd name="f99" fmla="?: f85 f18 15320"/>
              <a:gd name="f100" fmla="?: f85 f19 0"/>
              <a:gd name="f101" fmla="?: f86 f18 6280"/>
              <a:gd name="f102" fmla="?: f86 f19 0"/>
            </a:gdLst>
            <a:ahLst>
              <a:ahXY gdRefX="f0" minX="f10" maxX="f11" gdRefY="f1" minY="f10" maxY="f11">
                <a:pos x="f29" y="f30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1" t="f34" r="f32" b="f33"/>
            <a:pathLst>
              <a:path w="21600" h="21600">
                <a:moveTo>
                  <a:pt x="f12" y="f7"/>
                </a:moveTo>
                <a:arcTo wR="f35" hR="f36" stAng="f71" swAng="f59"/>
                <a:lnTo>
                  <a:pt x="f87" y="f88"/>
                </a:lnTo>
                <a:lnTo>
                  <a:pt x="f7" y="f13"/>
                </a:lnTo>
                <a:lnTo>
                  <a:pt x="f7" y="f14"/>
                </a:lnTo>
                <a:lnTo>
                  <a:pt x="f89" y="f90"/>
                </a:lnTo>
                <a:lnTo>
                  <a:pt x="f7" y="f15"/>
                </a:lnTo>
                <a:arcTo wR="f36" hR="f41" stAng="f72" swAng="f62"/>
                <a:lnTo>
                  <a:pt x="f91" y="f92"/>
                </a:lnTo>
                <a:lnTo>
                  <a:pt x="f13" y="f8"/>
                </a:lnTo>
                <a:lnTo>
                  <a:pt x="f14" y="f8"/>
                </a:lnTo>
                <a:lnTo>
                  <a:pt x="f93" y="f94"/>
                </a:lnTo>
                <a:lnTo>
                  <a:pt x="f15" y="f8"/>
                </a:lnTo>
                <a:arcTo wR="f41" hR="f46" stAng="f73" swAng="f65"/>
                <a:lnTo>
                  <a:pt x="f95" y="f96"/>
                </a:lnTo>
                <a:lnTo>
                  <a:pt x="f8" y="f14"/>
                </a:lnTo>
                <a:lnTo>
                  <a:pt x="f8" y="f13"/>
                </a:lnTo>
                <a:lnTo>
                  <a:pt x="f97" y="f98"/>
                </a:lnTo>
                <a:lnTo>
                  <a:pt x="f8" y="f12"/>
                </a:lnTo>
                <a:arcTo wR="f46" hR="f35" stAng="f74" swAng="f68"/>
                <a:lnTo>
                  <a:pt x="f99" y="f100"/>
                </a:lnTo>
                <a:lnTo>
                  <a:pt x="f14" y="f7"/>
                </a:lnTo>
                <a:lnTo>
                  <a:pt x="f13" y="f7"/>
                </a:lnTo>
                <a:lnTo>
                  <a:pt x="f101" y="f102"/>
                </a:lnTo>
                <a:close/>
              </a:path>
            </a:pathLst>
          </a:custGeom>
          <a:solidFill>
            <a:srgbClr val="BCE4E5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8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Received </a:t>
            </a:r>
            <a:br>
              <a:rPr lang="en-US" sz="8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8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signal to </a:t>
            </a:r>
            <a:br>
              <a:rPr lang="en-US" sz="8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8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start </a:t>
            </a:r>
            <a:br>
              <a:rPr lang="en-US" sz="8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8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coordination</a:t>
            </a:r>
            <a:endParaRPr lang="en-US" sz="800" b="0" i="0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cxnSp>
        <p:nvCxnSpPr>
          <p:cNvPr id="6" name="Elbow Connector 5"/>
          <p:cNvCxnSpPr>
            <a:stCxn id="37" idx="2"/>
            <a:endCxn id="40" idx="2"/>
          </p:cNvCxnSpPr>
          <p:nvPr/>
        </p:nvCxnSpPr>
        <p:spPr>
          <a:xfrm rot="5400000">
            <a:off x="1710603" y="277251"/>
            <a:ext cx="1789829" cy="3778377"/>
          </a:xfrm>
          <a:prstGeom prst="bentConnector3">
            <a:avLst>
              <a:gd name="adj1" fmla="val 163498"/>
            </a:avLst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7" name="Elbow Connector 6"/>
          <p:cNvCxnSpPr>
            <a:stCxn id="37" idx="2"/>
            <a:endCxn id="43" idx="2"/>
          </p:cNvCxnSpPr>
          <p:nvPr/>
        </p:nvCxnSpPr>
        <p:spPr>
          <a:xfrm rot="16200000" flipH="1">
            <a:off x="5717563" y="48667"/>
            <a:ext cx="1789829" cy="4235544"/>
          </a:xfrm>
          <a:prstGeom prst="bentConnector3">
            <a:avLst>
              <a:gd name="adj1" fmla="val 163499"/>
            </a:avLst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11" name="Elbow Connector 10"/>
          <p:cNvCxnSpPr>
            <a:stCxn id="39" idx="0"/>
            <a:endCxn id="34" idx="3"/>
          </p:cNvCxnSpPr>
          <p:nvPr/>
        </p:nvCxnSpPr>
        <p:spPr>
          <a:xfrm rot="5400000" flipH="1" flipV="1">
            <a:off x="1626831" y="35730"/>
            <a:ext cx="1446396" cy="3272181"/>
          </a:xfrm>
          <a:prstGeom prst="bentConnector2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18" name="Elbow Connector 17"/>
          <p:cNvCxnSpPr>
            <a:stCxn id="42" idx="0"/>
            <a:endCxn id="34" idx="1"/>
          </p:cNvCxnSpPr>
          <p:nvPr/>
        </p:nvCxnSpPr>
        <p:spPr>
          <a:xfrm rot="16200000" flipV="1">
            <a:off x="6142234" y="-190609"/>
            <a:ext cx="1446396" cy="3724857"/>
          </a:xfrm>
          <a:prstGeom prst="bentConnector2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20" name="TextBox 19"/>
          <p:cNvSpPr txBox="1"/>
          <p:nvPr/>
        </p:nvSpPr>
        <p:spPr>
          <a:xfrm>
            <a:off x="9054202" y="4241905"/>
            <a:ext cx="957996" cy="654366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sng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Communication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:</a:t>
            </a: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Phase 2.a - </a:t>
            </a:r>
            <a:r>
              <a:rPr lang="en-US" sz="900" b="1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m-1</a:t>
            </a: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dirty="0" smtClean="0">
                <a:ea typeface="Noto Sans CJK SC" pitchFamily="2"/>
                <a:cs typeface="Lohit Devanagari" pitchFamily="2"/>
              </a:rPr>
              <a:t>Phase 2.c –</a:t>
            </a:r>
            <a:r>
              <a:rPr lang="en-US" sz="900" b="1" dirty="0" smtClean="0">
                <a:ea typeface="Noto Sans CJK SC" pitchFamily="2"/>
                <a:cs typeface="Lohit Devanagari" pitchFamily="2"/>
              </a:rPr>
              <a:t> m-1</a:t>
            </a: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Phase 2.e – </a:t>
            </a:r>
            <a:r>
              <a:rPr lang="en-US" sz="900" b="1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m-1</a:t>
            </a:r>
            <a:endParaRPr lang="en-US" sz="900" b="1" i="0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3986120" y="708051"/>
            <a:ext cx="1016883" cy="48114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36" name="Freeform 35"/>
          <p:cNvSpPr/>
          <p:nvPr/>
        </p:nvSpPr>
        <p:spPr>
          <a:xfrm>
            <a:off x="4206543" y="605189"/>
            <a:ext cx="571545" cy="1688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Agent</a:t>
            </a:r>
            <a:r>
              <a:rPr lang="en-US" sz="900" b="1" i="0" u="none" strike="noStrike" kern="1200" cap="none" dirty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#1</a:t>
            </a:r>
          </a:p>
        </p:txBody>
      </p:sp>
      <p:sp>
        <p:nvSpPr>
          <p:cNvPr id="37" name="Freeform 36"/>
          <p:cNvSpPr/>
          <p:nvPr/>
        </p:nvSpPr>
        <p:spPr>
          <a:xfrm>
            <a:off x="4050879" y="1069166"/>
            <a:ext cx="887651" cy="20235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Agent Interface</a:t>
            </a:r>
          </a:p>
        </p:txBody>
      </p:sp>
      <p:sp>
        <p:nvSpPr>
          <p:cNvPr id="38" name="Freeform 37"/>
          <p:cNvSpPr/>
          <p:nvPr/>
        </p:nvSpPr>
        <p:spPr>
          <a:xfrm>
            <a:off x="207743" y="2497880"/>
            <a:ext cx="1016883" cy="48114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39" name="Freeform 38"/>
          <p:cNvSpPr/>
          <p:nvPr/>
        </p:nvSpPr>
        <p:spPr>
          <a:xfrm>
            <a:off x="428166" y="2395018"/>
            <a:ext cx="571545" cy="1688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 smtClean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Agent</a:t>
            </a:r>
            <a:r>
              <a:rPr lang="en-US" sz="900" b="1" i="0" u="none" strike="noStrike" kern="1200" cap="none" dirty="0" smtClean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#10</a:t>
            </a:r>
            <a:endParaRPr lang="en-US" sz="900" b="1" i="0" u="none" strike="noStrike" kern="1200" cap="none" dirty="0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40" name="Freeform 39"/>
          <p:cNvSpPr/>
          <p:nvPr/>
        </p:nvSpPr>
        <p:spPr>
          <a:xfrm>
            <a:off x="272502" y="2858995"/>
            <a:ext cx="887651" cy="20235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Agent Interface</a:t>
            </a:r>
          </a:p>
        </p:txBody>
      </p:sp>
      <p:sp>
        <p:nvSpPr>
          <p:cNvPr id="41" name="Freeform 40"/>
          <p:cNvSpPr/>
          <p:nvPr/>
        </p:nvSpPr>
        <p:spPr>
          <a:xfrm>
            <a:off x="8221664" y="2497880"/>
            <a:ext cx="1016883" cy="48114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42" name="Freeform 41"/>
          <p:cNvSpPr/>
          <p:nvPr/>
        </p:nvSpPr>
        <p:spPr>
          <a:xfrm>
            <a:off x="8442087" y="2395018"/>
            <a:ext cx="571545" cy="1688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 err="1" smtClean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Agent</a:t>
            </a:r>
            <a:r>
              <a:rPr lang="en-US" sz="900" b="1" i="0" u="none" strike="noStrike" kern="1200" cap="none" dirty="0" err="1" smtClean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#m</a:t>
            </a:r>
            <a:endParaRPr lang="en-US" sz="900" b="1" i="0" u="none" strike="noStrike" kern="1200" cap="none" dirty="0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43" name="Freeform 42"/>
          <p:cNvSpPr/>
          <p:nvPr/>
        </p:nvSpPr>
        <p:spPr>
          <a:xfrm>
            <a:off x="8286423" y="2858995"/>
            <a:ext cx="887651" cy="20235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Agent Interface</a:t>
            </a:r>
          </a:p>
        </p:txBody>
      </p:sp>
      <p:sp>
        <p:nvSpPr>
          <p:cNvPr id="44" name="Freeform 43"/>
          <p:cNvSpPr/>
          <p:nvPr/>
        </p:nvSpPr>
        <p:spPr>
          <a:xfrm>
            <a:off x="2888081" y="365365"/>
            <a:ext cx="964106" cy="356681"/>
          </a:xfrm>
          <a:custGeom>
            <a:avLst>
              <a:gd name="f0" fmla="val 24679"/>
              <a:gd name="f1" fmla="val 20687"/>
            </a:avLst>
            <a:gdLst>
              <a:gd name="f2" fmla="val 10800000"/>
              <a:gd name="f3" fmla="val 5400000"/>
              <a:gd name="f4" fmla="val 16200000"/>
              <a:gd name="f5" fmla="val w"/>
              <a:gd name="f6" fmla="val h"/>
              <a:gd name="f7" fmla="val 0"/>
              <a:gd name="f8" fmla="val 21600"/>
              <a:gd name="f9" fmla="+- 0 0 1"/>
              <a:gd name="f10" fmla="val -2147483647"/>
              <a:gd name="f11" fmla="val 2147483647"/>
              <a:gd name="f12" fmla="val 3590"/>
              <a:gd name="f13" fmla="val 8970"/>
              <a:gd name="f14" fmla="val 12630"/>
              <a:gd name="f15" fmla="val 18010"/>
              <a:gd name="f16" fmla="*/ f5 1 21600"/>
              <a:gd name="f17" fmla="*/ f6 1 21600"/>
              <a:gd name="f18" fmla="pin -2147483647 f0 2147483647"/>
              <a:gd name="f19" fmla="pin -2147483647 f1 2147483647"/>
              <a:gd name="f20" fmla="+- 0 0 f12"/>
              <a:gd name="f21" fmla="+- 3590 0 f7"/>
              <a:gd name="f22" fmla="+- 0 0 f3"/>
              <a:gd name="f23" fmla="+- 21600 0 f15"/>
              <a:gd name="f24" fmla="+- 18010 0 f8"/>
              <a:gd name="f25" fmla="+- f18 0 10800"/>
              <a:gd name="f26" fmla="+- f19 0 10800"/>
              <a:gd name="f27" fmla="+- f19 0 21600"/>
              <a:gd name="f28" fmla="+- f18 0 21600"/>
              <a:gd name="f29" fmla="*/ f18 f16 1"/>
              <a:gd name="f30" fmla="*/ f19 f17 1"/>
              <a:gd name="f31" fmla="*/ 800 f16 1"/>
              <a:gd name="f32" fmla="*/ 20800 f16 1"/>
              <a:gd name="f33" fmla="*/ 20800 f17 1"/>
              <a:gd name="f34" fmla="*/ 800 f17 1"/>
              <a:gd name="f35" fmla="abs f20"/>
              <a:gd name="f36" fmla="abs f21"/>
              <a:gd name="f37" fmla="?: f20 f22 f3"/>
              <a:gd name="f38" fmla="?: f20 f3 f22"/>
              <a:gd name="f39" fmla="?: f20 f4 f3"/>
              <a:gd name="f40" fmla="?: f20 f3 f4"/>
              <a:gd name="f41" fmla="abs f23"/>
              <a:gd name="f42" fmla="?: f21 f22 f3"/>
              <a:gd name="f43" fmla="?: f21 f3 f22"/>
              <a:gd name="f44" fmla="?: f23 0 f2"/>
              <a:gd name="f45" fmla="?: f23 f2 0"/>
              <a:gd name="f46" fmla="abs f24"/>
              <a:gd name="f47" fmla="?: f23 f22 f3"/>
              <a:gd name="f48" fmla="?: f23 f3 f22"/>
              <a:gd name="f49" fmla="?: f23 f4 f3"/>
              <a:gd name="f50" fmla="?: f23 f3 f4"/>
              <a:gd name="f51" fmla="?: f24 f22 f3"/>
              <a:gd name="f52" fmla="?: f24 f3 f22"/>
              <a:gd name="f53" fmla="?: f20 0 f2"/>
              <a:gd name="f54" fmla="?: f20 f2 0"/>
              <a:gd name="f55" fmla="abs f25"/>
              <a:gd name="f56" fmla="abs f26"/>
              <a:gd name="f57" fmla="?: f20 f40 f39"/>
              <a:gd name="f58" fmla="?: f20 f39 f40"/>
              <a:gd name="f59" fmla="?: f21 f38 f37"/>
              <a:gd name="f60" fmla="?: f21 f45 f44"/>
              <a:gd name="f61" fmla="?: f21 f44 f45"/>
              <a:gd name="f62" fmla="?: f23 f42 f43"/>
              <a:gd name="f63" fmla="?: f23 f50 f49"/>
              <a:gd name="f64" fmla="?: f23 f49 f50"/>
              <a:gd name="f65" fmla="?: f24 f48 f47"/>
              <a:gd name="f66" fmla="?: f24 f54 f53"/>
              <a:gd name="f67" fmla="?: f24 f53 f54"/>
              <a:gd name="f68" fmla="?: f20 f51 f52"/>
              <a:gd name="f69" fmla="+- f55 0 f56"/>
              <a:gd name="f70" fmla="+- f56 0 f55"/>
              <a:gd name="f71" fmla="?: f21 f58 f57"/>
              <a:gd name="f72" fmla="?: f23 f60 f61"/>
              <a:gd name="f73" fmla="?: f24 f64 f63"/>
              <a:gd name="f74" fmla="?: f20 f66 f67"/>
              <a:gd name="f75" fmla="?: f26 f9 f69"/>
              <a:gd name="f76" fmla="?: f26 f69 f9"/>
              <a:gd name="f77" fmla="?: f25 f9 f70"/>
              <a:gd name="f78" fmla="?: f25 f70 f9"/>
              <a:gd name="f79" fmla="?: f18 f9 f75"/>
              <a:gd name="f80" fmla="?: f18 f9 f76"/>
              <a:gd name="f81" fmla="?: f27 f77 f9"/>
              <a:gd name="f82" fmla="?: f27 f78 f9"/>
              <a:gd name="f83" fmla="?: f28 f76 f9"/>
              <a:gd name="f84" fmla="?: f28 f75 f9"/>
              <a:gd name="f85" fmla="?: f19 f9 f78"/>
              <a:gd name="f86" fmla="?: f19 f9 f77"/>
              <a:gd name="f87" fmla="?: f79 f18 0"/>
              <a:gd name="f88" fmla="?: f79 f19 6280"/>
              <a:gd name="f89" fmla="?: f80 f18 0"/>
              <a:gd name="f90" fmla="?: f80 f19 15320"/>
              <a:gd name="f91" fmla="?: f81 f18 6280"/>
              <a:gd name="f92" fmla="?: f81 f19 21600"/>
              <a:gd name="f93" fmla="?: f82 f18 15320"/>
              <a:gd name="f94" fmla="?: f82 f19 21600"/>
              <a:gd name="f95" fmla="?: f83 f18 21600"/>
              <a:gd name="f96" fmla="?: f83 f19 15320"/>
              <a:gd name="f97" fmla="?: f84 f18 21600"/>
              <a:gd name="f98" fmla="?: f84 f19 6280"/>
              <a:gd name="f99" fmla="?: f85 f18 15320"/>
              <a:gd name="f100" fmla="?: f85 f19 0"/>
              <a:gd name="f101" fmla="?: f86 f18 6280"/>
              <a:gd name="f102" fmla="?: f86 f19 0"/>
            </a:gdLst>
            <a:ahLst>
              <a:ahXY gdRefX="f0" minX="f10" maxX="f11" gdRefY="f1" minY="f10" maxY="f11">
                <a:pos x="f29" y="f30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1" t="f34" r="f32" b="f33"/>
            <a:pathLst>
              <a:path w="21600" h="21600">
                <a:moveTo>
                  <a:pt x="f12" y="f7"/>
                </a:moveTo>
                <a:arcTo wR="f35" hR="f36" stAng="f71" swAng="f59"/>
                <a:lnTo>
                  <a:pt x="f87" y="f88"/>
                </a:lnTo>
                <a:lnTo>
                  <a:pt x="f7" y="f13"/>
                </a:lnTo>
                <a:lnTo>
                  <a:pt x="f7" y="f14"/>
                </a:lnTo>
                <a:lnTo>
                  <a:pt x="f89" y="f90"/>
                </a:lnTo>
                <a:lnTo>
                  <a:pt x="f7" y="f15"/>
                </a:lnTo>
                <a:arcTo wR="f36" hR="f41" stAng="f72" swAng="f62"/>
                <a:lnTo>
                  <a:pt x="f91" y="f92"/>
                </a:lnTo>
                <a:lnTo>
                  <a:pt x="f13" y="f8"/>
                </a:lnTo>
                <a:lnTo>
                  <a:pt x="f14" y="f8"/>
                </a:lnTo>
                <a:lnTo>
                  <a:pt x="f93" y="f94"/>
                </a:lnTo>
                <a:lnTo>
                  <a:pt x="f15" y="f8"/>
                </a:lnTo>
                <a:arcTo wR="f41" hR="f46" stAng="f73" swAng="f65"/>
                <a:lnTo>
                  <a:pt x="f95" y="f96"/>
                </a:lnTo>
                <a:lnTo>
                  <a:pt x="f8" y="f14"/>
                </a:lnTo>
                <a:lnTo>
                  <a:pt x="f8" y="f13"/>
                </a:lnTo>
                <a:lnTo>
                  <a:pt x="f97" y="f98"/>
                </a:lnTo>
                <a:lnTo>
                  <a:pt x="f8" y="f12"/>
                </a:lnTo>
                <a:arcTo wR="f46" hR="f35" stAng="f74" swAng="f68"/>
                <a:lnTo>
                  <a:pt x="f99" y="f100"/>
                </a:lnTo>
                <a:lnTo>
                  <a:pt x="f14" y="f7"/>
                </a:lnTo>
                <a:lnTo>
                  <a:pt x="f13" y="f7"/>
                </a:lnTo>
                <a:lnTo>
                  <a:pt x="f101" y="f102"/>
                </a:lnTo>
                <a:close/>
              </a:path>
            </a:pathLst>
          </a:custGeom>
          <a:solidFill>
            <a:srgbClr val="BCE4E5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Received signal to </a:t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start coordination</a:t>
            </a:r>
            <a:endParaRPr lang="en-US" sz="900" b="0" i="0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52" name="Freeform 51"/>
          <p:cNvSpPr/>
          <p:nvPr/>
        </p:nvSpPr>
        <p:spPr>
          <a:xfrm>
            <a:off x="7736056" y="1483631"/>
            <a:ext cx="866868" cy="78731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29160">
            <a:solidFill>
              <a:srgbClr val="3465A4"/>
            </a:solidFill>
            <a:prstDash val="solid"/>
          </a:ln>
        </p:spPr>
        <p:txBody>
          <a:bodyPr wrap="none" lIns="104400" tIns="59400" rIns="104400" bIns="594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761627" y="1475709"/>
            <a:ext cx="841297" cy="795239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i="0" u="sng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Info package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:</a:t>
            </a:r>
            <a:endParaRPr lang="en-US" sz="900" b="0" i="0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Gender</a:t>
            </a:r>
            <a:r>
              <a:rPr lang="en-US" sz="900" b="0" i="0" u="none" strike="noStrike" kern="1200" cap="none" dirty="0">
                <a:ln>
                  <a:noFill/>
                </a:ln>
                <a:ea typeface="Noto Sans CJK SC" pitchFamily="2"/>
                <a:cs typeface="Lohit Devanagari" pitchFamily="2"/>
              </a:rPr>
              <a:t>: 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…</a:t>
            </a:r>
            <a:endParaRPr lang="en-US" sz="900" b="0" i="0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>
                <a:ln>
                  <a:noFill/>
                </a:ln>
                <a:ea typeface="Noto Sans CJK SC" pitchFamily="2"/>
                <a:cs typeface="Lohit Devanagari" pitchFamily="2"/>
              </a:rPr>
              <a:t>Nationality: 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…</a:t>
            </a:r>
            <a:endParaRPr lang="en-US" sz="900" b="0" i="0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>
                <a:ln>
                  <a:noFill/>
                </a:ln>
                <a:ea typeface="Noto Sans CJK SC" pitchFamily="2"/>
                <a:cs typeface="Lohit Devanagari" pitchFamily="2"/>
              </a:rPr>
              <a:t>CPL: 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…</a:t>
            </a:r>
            <a:endParaRPr lang="en-US" sz="900" b="0" i="0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>
                <a:ln>
                  <a:noFill/>
                </a:ln>
                <a:ea typeface="Noto Sans CJK SC" pitchFamily="2"/>
                <a:cs typeface="Lohit Devanagari" pitchFamily="2"/>
              </a:rPr>
              <a:t>Attendance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:…</a:t>
            </a:r>
            <a:endParaRPr lang="en-US" sz="900" b="0" i="0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686117" y="974952"/>
            <a:ext cx="940299" cy="513495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Phase 2.a.m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 </a:t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Send info to </a:t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1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dedicated agent</a:t>
            </a:r>
            <a:endParaRPr lang="en-US" sz="900" b="0" i="1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7686116" y="994712"/>
            <a:ext cx="990924" cy="13153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  <p:sp>
        <p:nvSpPr>
          <p:cNvPr id="56" name="Freeform 55"/>
          <p:cNvSpPr/>
          <p:nvPr/>
        </p:nvSpPr>
        <p:spPr>
          <a:xfrm>
            <a:off x="803502" y="1485107"/>
            <a:ext cx="866868" cy="78731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29160">
            <a:solidFill>
              <a:srgbClr val="3465A4"/>
            </a:solidFill>
            <a:prstDash val="solid"/>
          </a:ln>
        </p:spPr>
        <p:txBody>
          <a:bodyPr wrap="none" lIns="104400" tIns="59400" rIns="104400" bIns="594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829073" y="1477185"/>
            <a:ext cx="841297" cy="795239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i="0" u="sng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Info package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:</a:t>
            </a:r>
            <a:endParaRPr lang="en-US" sz="900" b="0" i="0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Gender</a:t>
            </a:r>
            <a:r>
              <a:rPr lang="en-US" sz="900" b="0" i="0" u="none" strike="noStrike" kern="1200" cap="none" dirty="0">
                <a:ln>
                  <a:noFill/>
                </a:ln>
                <a:ea typeface="Noto Sans CJK SC" pitchFamily="2"/>
                <a:cs typeface="Lohit Devanagari" pitchFamily="2"/>
              </a:rPr>
              <a:t>: 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…</a:t>
            </a:r>
            <a:endParaRPr lang="en-US" sz="900" b="0" i="0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>
                <a:ln>
                  <a:noFill/>
                </a:ln>
                <a:ea typeface="Noto Sans CJK SC" pitchFamily="2"/>
                <a:cs typeface="Lohit Devanagari" pitchFamily="2"/>
              </a:rPr>
              <a:t>Nationality: 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…</a:t>
            </a:r>
            <a:endParaRPr lang="en-US" sz="900" b="0" i="0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>
                <a:ln>
                  <a:noFill/>
                </a:ln>
                <a:ea typeface="Noto Sans CJK SC" pitchFamily="2"/>
                <a:cs typeface="Lohit Devanagari" pitchFamily="2"/>
              </a:rPr>
              <a:t>CPL: 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…</a:t>
            </a:r>
            <a:endParaRPr lang="en-US" sz="900" b="0" i="0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>
                <a:ln>
                  <a:noFill/>
                </a:ln>
                <a:ea typeface="Noto Sans CJK SC" pitchFamily="2"/>
                <a:cs typeface="Lohit Devanagari" pitchFamily="2"/>
              </a:rPr>
              <a:t>Attendance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:…</a:t>
            </a:r>
            <a:endParaRPr lang="en-US" sz="900" b="0" i="0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53563" y="976428"/>
            <a:ext cx="940299" cy="513495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Phase 2.a.10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 </a:t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Send info to </a:t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1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dedicated agent</a:t>
            </a:r>
            <a:endParaRPr lang="en-US" sz="900" b="0" i="1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753562" y="996188"/>
            <a:ext cx="990924" cy="13153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  <p:sp>
        <p:nvSpPr>
          <p:cNvPr id="75" name="Freeform 74"/>
          <p:cNvSpPr/>
          <p:nvPr/>
        </p:nvSpPr>
        <p:spPr>
          <a:xfrm>
            <a:off x="3421845" y="2876111"/>
            <a:ext cx="732185" cy="57310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29160">
            <a:solidFill>
              <a:srgbClr val="3465A4"/>
            </a:solidFill>
            <a:prstDash val="solid"/>
          </a:ln>
        </p:spPr>
        <p:txBody>
          <a:bodyPr wrap="none" lIns="104400" tIns="59400" rIns="104400" bIns="594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379486" y="2821057"/>
            <a:ext cx="843369" cy="654366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i="0" u="sng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Info package</a:t>
            </a:r>
            <a:r>
              <a:rPr lang="en-US" sz="900" dirty="0">
                <a:ea typeface="Noto Sans CJK SC" pitchFamily="2"/>
                <a:cs typeface="Lohit Devanagari" pitchFamily="2"/>
              </a:rPr>
              <a:t> </a:t>
            </a:r>
            <a:endParaRPr lang="en-US" sz="900" dirty="0" smtClean="0">
              <a:ea typeface="Noto Sans CJK SC" pitchFamily="2"/>
              <a:cs typeface="Lohit Devanagari" pitchFamily="2"/>
            </a:endParaRP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dirty="0" smtClean="0">
                <a:ea typeface="Noto Sans CJK SC" pitchFamily="2"/>
                <a:cs typeface="Lohit Devanagari" pitchFamily="2"/>
              </a:rPr>
              <a:t>Agent#1 info </a:t>
            </a:r>
          </a:p>
          <a:p>
            <a:pPr lvl="0" hangingPunct="0"/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.                       </a:t>
            </a:r>
          </a:p>
          <a:p>
            <a:pPr lvl="0" hangingPunct="0"/>
            <a:r>
              <a:rPr lang="en-US" sz="900" dirty="0" err="1" smtClean="0">
                <a:ea typeface="Noto Sans CJK SC" pitchFamily="2"/>
                <a:cs typeface="Lohit Devanagari" pitchFamily="2"/>
              </a:rPr>
              <a:t>Agent#m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 info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3328394" y="2388507"/>
            <a:ext cx="1091494" cy="513495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Phase 2.c.1</a:t>
            </a:r>
            <a:r>
              <a:rPr lang="en-US" sz="900" b="1" dirty="0" smtClean="0">
                <a:ea typeface="Noto Sans CJK SC" pitchFamily="2"/>
                <a:cs typeface="Lohit Devanagari" pitchFamily="2"/>
              </a:rPr>
              <a:t>0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/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Send complete info</a:t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to agent#10 </a:t>
            </a:r>
            <a:endParaRPr lang="en-US" sz="900" b="0" i="1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3328392" y="2408269"/>
            <a:ext cx="1013897" cy="11022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  <p:sp>
        <p:nvSpPr>
          <p:cNvPr id="94" name="Freeform 93"/>
          <p:cNvSpPr/>
          <p:nvPr/>
        </p:nvSpPr>
        <p:spPr>
          <a:xfrm>
            <a:off x="9018124" y="1430925"/>
            <a:ext cx="1016883" cy="48114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95" name="Freeform 94"/>
          <p:cNvSpPr/>
          <p:nvPr/>
        </p:nvSpPr>
        <p:spPr>
          <a:xfrm>
            <a:off x="9238547" y="1328063"/>
            <a:ext cx="571545" cy="1688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 err="1" smtClean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Agent</a:t>
            </a:r>
            <a:r>
              <a:rPr lang="en-US" sz="900" b="1" i="0" u="none" strike="noStrike" kern="1200" cap="none" dirty="0" err="1" smtClean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#n</a:t>
            </a:r>
            <a:endParaRPr lang="en-US" sz="900" b="1" i="0" u="none" strike="noStrike" kern="1200" cap="none" dirty="0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96" name="Freeform 95"/>
          <p:cNvSpPr/>
          <p:nvPr/>
        </p:nvSpPr>
        <p:spPr>
          <a:xfrm>
            <a:off x="9082883" y="1792040"/>
            <a:ext cx="887651" cy="20235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Agent Interface</a:t>
            </a:r>
          </a:p>
        </p:txBody>
      </p:sp>
      <p:sp>
        <p:nvSpPr>
          <p:cNvPr id="102" name="Freeform 101"/>
          <p:cNvSpPr/>
          <p:nvPr/>
        </p:nvSpPr>
        <p:spPr>
          <a:xfrm>
            <a:off x="8891082" y="911169"/>
            <a:ext cx="1027571" cy="266668"/>
          </a:xfrm>
          <a:custGeom>
            <a:avLst>
              <a:gd name="f0" fmla="val 4551"/>
              <a:gd name="f1" fmla="val 42410"/>
            </a:avLst>
            <a:gdLst>
              <a:gd name="f2" fmla="val 10800000"/>
              <a:gd name="f3" fmla="val 5400000"/>
              <a:gd name="f4" fmla="val 16200000"/>
              <a:gd name="f5" fmla="val w"/>
              <a:gd name="f6" fmla="val h"/>
              <a:gd name="f7" fmla="val 0"/>
              <a:gd name="f8" fmla="val 21600"/>
              <a:gd name="f9" fmla="+- 0 0 1"/>
              <a:gd name="f10" fmla="val -2147483647"/>
              <a:gd name="f11" fmla="val 2147483647"/>
              <a:gd name="f12" fmla="val 3590"/>
              <a:gd name="f13" fmla="val 8970"/>
              <a:gd name="f14" fmla="val 12630"/>
              <a:gd name="f15" fmla="val 18010"/>
              <a:gd name="f16" fmla="*/ f5 1 21600"/>
              <a:gd name="f17" fmla="*/ f6 1 21600"/>
              <a:gd name="f18" fmla="pin -2147483647 f0 2147483647"/>
              <a:gd name="f19" fmla="pin -2147483647 f1 2147483647"/>
              <a:gd name="f20" fmla="+- 0 0 f12"/>
              <a:gd name="f21" fmla="+- 3590 0 f7"/>
              <a:gd name="f22" fmla="+- 0 0 f3"/>
              <a:gd name="f23" fmla="+- 21600 0 f15"/>
              <a:gd name="f24" fmla="+- 18010 0 f8"/>
              <a:gd name="f25" fmla="+- f18 0 10800"/>
              <a:gd name="f26" fmla="+- f19 0 10800"/>
              <a:gd name="f27" fmla="+- f19 0 21600"/>
              <a:gd name="f28" fmla="+- f18 0 21600"/>
              <a:gd name="f29" fmla="*/ f18 f16 1"/>
              <a:gd name="f30" fmla="*/ f19 f17 1"/>
              <a:gd name="f31" fmla="*/ 800 f16 1"/>
              <a:gd name="f32" fmla="*/ 20800 f16 1"/>
              <a:gd name="f33" fmla="*/ 20800 f17 1"/>
              <a:gd name="f34" fmla="*/ 800 f17 1"/>
              <a:gd name="f35" fmla="abs f20"/>
              <a:gd name="f36" fmla="abs f21"/>
              <a:gd name="f37" fmla="?: f20 f22 f3"/>
              <a:gd name="f38" fmla="?: f20 f3 f22"/>
              <a:gd name="f39" fmla="?: f20 f4 f3"/>
              <a:gd name="f40" fmla="?: f20 f3 f4"/>
              <a:gd name="f41" fmla="abs f23"/>
              <a:gd name="f42" fmla="?: f21 f22 f3"/>
              <a:gd name="f43" fmla="?: f21 f3 f22"/>
              <a:gd name="f44" fmla="?: f23 0 f2"/>
              <a:gd name="f45" fmla="?: f23 f2 0"/>
              <a:gd name="f46" fmla="abs f24"/>
              <a:gd name="f47" fmla="?: f23 f22 f3"/>
              <a:gd name="f48" fmla="?: f23 f3 f22"/>
              <a:gd name="f49" fmla="?: f23 f4 f3"/>
              <a:gd name="f50" fmla="?: f23 f3 f4"/>
              <a:gd name="f51" fmla="?: f24 f22 f3"/>
              <a:gd name="f52" fmla="?: f24 f3 f22"/>
              <a:gd name="f53" fmla="?: f20 0 f2"/>
              <a:gd name="f54" fmla="?: f20 f2 0"/>
              <a:gd name="f55" fmla="abs f25"/>
              <a:gd name="f56" fmla="abs f26"/>
              <a:gd name="f57" fmla="?: f20 f40 f39"/>
              <a:gd name="f58" fmla="?: f20 f39 f40"/>
              <a:gd name="f59" fmla="?: f21 f38 f37"/>
              <a:gd name="f60" fmla="?: f21 f45 f44"/>
              <a:gd name="f61" fmla="?: f21 f44 f45"/>
              <a:gd name="f62" fmla="?: f23 f42 f43"/>
              <a:gd name="f63" fmla="?: f23 f50 f49"/>
              <a:gd name="f64" fmla="?: f23 f49 f50"/>
              <a:gd name="f65" fmla="?: f24 f48 f47"/>
              <a:gd name="f66" fmla="?: f24 f54 f53"/>
              <a:gd name="f67" fmla="?: f24 f53 f54"/>
              <a:gd name="f68" fmla="?: f20 f51 f52"/>
              <a:gd name="f69" fmla="+- f55 0 f56"/>
              <a:gd name="f70" fmla="+- f56 0 f55"/>
              <a:gd name="f71" fmla="?: f21 f58 f57"/>
              <a:gd name="f72" fmla="?: f23 f60 f61"/>
              <a:gd name="f73" fmla="?: f24 f64 f63"/>
              <a:gd name="f74" fmla="?: f20 f66 f67"/>
              <a:gd name="f75" fmla="?: f26 f9 f69"/>
              <a:gd name="f76" fmla="?: f26 f69 f9"/>
              <a:gd name="f77" fmla="?: f25 f9 f70"/>
              <a:gd name="f78" fmla="?: f25 f70 f9"/>
              <a:gd name="f79" fmla="?: f18 f9 f75"/>
              <a:gd name="f80" fmla="?: f18 f9 f76"/>
              <a:gd name="f81" fmla="?: f27 f77 f9"/>
              <a:gd name="f82" fmla="?: f27 f78 f9"/>
              <a:gd name="f83" fmla="?: f28 f76 f9"/>
              <a:gd name="f84" fmla="?: f28 f75 f9"/>
              <a:gd name="f85" fmla="?: f19 f9 f78"/>
              <a:gd name="f86" fmla="?: f19 f9 f77"/>
              <a:gd name="f87" fmla="?: f79 f18 0"/>
              <a:gd name="f88" fmla="?: f79 f19 6280"/>
              <a:gd name="f89" fmla="?: f80 f18 0"/>
              <a:gd name="f90" fmla="?: f80 f19 15320"/>
              <a:gd name="f91" fmla="?: f81 f18 6280"/>
              <a:gd name="f92" fmla="?: f81 f19 21600"/>
              <a:gd name="f93" fmla="?: f82 f18 15320"/>
              <a:gd name="f94" fmla="?: f82 f19 21600"/>
              <a:gd name="f95" fmla="?: f83 f18 21600"/>
              <a:gd name="f96" fmla="?: f83 f19 15320"/>
              <a:gd name="f97" fmla="?: f84 f18 21600"/>
              <a:gd name="f98" fmla="?: f84 f19 6280"/>
              <a:gd name="f99" fmla="?: f85 f18 15320"/>
              <a:gd name="f100" fmla="?: f85 f19 0"/>
              <a:gd name="f101" fmla="?: f86 f18 6280"/>
              <a:gd name="f102" fmla="?: f86 f19 0"/>
            </a:gdLst>
            <a:ahLst>
              <a:ahXY gdRefX="f0" minX="f10" maxX="f11" gdRefY="f1" minY="f10" maxY="f11">
                <a:pos x="f29" y="f30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1" t="f34" r="f32" b="f33"/>
            <a:pathLst>
              <a:path w="21600" h="21600">
                <a:moveTo>
                  <a:pt x="f12" y="f7"/>
                </a:moveTo>
                <a:arcTo wR="f35" hR="f36" stAng="f71" swAng="f59"/>
                <a:lnTo>
                  <a:pt x="f87" y="f88"/>
                </a:lnTo>
                <a:lnTo>
                  <a:pt x="f7" y="f13"/>
                </a:lnTo>
                <a:lnTo>
                  <a:pt x="f7" y="f14"/>
                </a:lnTo>
                <a:lnTo>
                  <a:pt x="f89" y="f90"/>
                </a:lnTo>
                <a:lnTo>
                  <a:pt x="f7" y="f15"/>
                </a:lnTo>
                <a:arcTo wR="f36" hR="f41" stAng="f72" swAng="f62"/>
                <a:lnTo>
                  <a:pt x="f91" y="f92"/>
                </a:lnTo>
                <a:lnTo>
                  <a:pt x="f13" y="f8"/>
                </a:lnTo>
                <a:lnTo>
                  <a:pt x="f14" y="f8"/>
                </a:lnTo>
                <a:lnTo>
                  <a:pt x="f93" y="f94"/>
                </a:lnTo>
                <a:lnTo>
                  <a:pt x="f15" y="f8"/>
                </a:lnTo>
                <a:arcTo wR="f41" hR="f46" stAng="f73" swAng="f65"/>
                <a:lnTo>
                  <a:pt x="f95" y="f96"/>
                </a:lnTo>
                <a:lnTo>
                  <a:pt x="f8" y="f14"/>
                </a:lnTo>
                <a:lnTo>
                  <a:pt x="f8" y="f13"/>
                </a:lnTo>
                <a:lnTo>
                  <a:pt x="f97" y="f98"/>
                </a:lnTo>
                <a:lnTo>
                  <a:pt x="f8" y="f12"/>
                </a:lnTo>
                <a:arcTo wR="f46" hR="f35" stAng="f74" swAng="f68"/>
                <a:lnTo>
                  <a:pt x="f99" y="f100"/>
                </a:lnTo>
                <a:lnTo>
                  <a:pt x="f14" y="f7"/>
                </a:lnTo>
                <a:lnTo>
                  <a:pt x="f13" y="f7"/>
                </a:lnTo>
                <a:lnTo>
                  <a:pt x="f101" y="f102"/>
                </a:lnTo>
                <a:close/>
              </a:path>
            </a:pathLst>
          </a:custGeom>
          <a:solidFill>
            <a:srgbClr val="BCE4E5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8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Not received any signal </a:t>
            </a:r>
          </a:p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8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to start coordination</a:t>
            </a:r>
            <a:endParaRPr lang="en-US" sz="800" b="0" i="0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cxnSp>
        <p:nvCxnSpPr>
          <p:cNvPr id="110" name="Elbow Connector 109"/>
          <p:cNvCxnSpPr>
            <a:stCxn id="37" idx="2"/>
            <a:endCxn id="37" idx="1"/>
          </p:cNvCxnSpPr>
          <p:nvPr/>
        </p:nvCxnSpPr>
        <p:spPr>
          <a:xfrm rot="5400000" flipH="1" flipV="1">
            <a:off x="4666027" y="999023"/>
            <a:ext cx="101179" cy="443825"/>
          </a:xfrm>
          <a:prstGeom prst="bentConnector4">
            <a:avLst>
              <a:gd name="adj1" fmla="val -930986"/>
              <a:gd name="adj2" fmla="val 252329"/>
            </a:avLst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127" name="TextBox 126"/>
          <p:cNvSpPr txBox="1"/>
          <p:nvPr/>
        </p:nvSpPr>
        <p:spPr>
          <a:xfrm>
            <a:off x="166284" y="3197584"/>
            <a:ext cx="1111086" cy="936110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Phase 2.d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 </a:t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Generate </a:t>
            </a:r>
            <a:r>
              <a:rPr lang="en-US" sz="900" b="1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must-link 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and </a:t>
            </a:r>
            <a:r>
              <a:rPr lang="en-US" sz="900" b="1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cannot-link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 constraints sets based on individual preferences</a:t>
            </a:r>
            <a:endParaRPr lang="en-US" sz="900" b="0" i="1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207742" y="3243577"/>
            <a:ext cx="990924" cy="8441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  <p:cxnSp>
        <p:nvCxnSpPr>
          <p:cNvPr id="129" name="Elbow Connector 128"/>
          <p:cNvCxnSpPr>
            <a:stCxn id="40" idx="1"/>
            <a:endCxn id="40" idx="3"/>
          </p:cNvCxnSpPr>
          <p:nvPr/>
        </p:nvCxnSpPr>
        <p:spPr>
          <a:xfrm flipH="1">
            <a:off x="272502" y="2960175"/>
            <a:ext cx="887651" cy="12700"/>
          </a:xfrm>
          <a:prstGeom prst="bentConnector5">
            <a:avLst>
              <a:gd name="adj1" fmla="val -11872"/>
              <a:gd name="adj2" fmla="val 9286055"/>
              <a:gd name="adj3" fmla="val 115525"/>
            </a:avLst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159" name="Elbow Connector 158"/>
          <p:cNvCxnSpPr>
            <a:stCxn id="43" idx="1"/>
            <a:endCxn id="43" idx="3"/>
          </p:cNvCxnSpPr>
          <p:nvPr/>
        </p:nvCxnSpPr>
        <p:spPr>
          <a:xfrm flipH="1">
            <a:off x="8286423" y="2960175"/>
            <a:ext cx="887651" cy="12700"/>
          </a:xfrm>
          <a:prstGeom prst="bentConnector5">
            <a:avLst>
              <a:gd name="adj1" fmla="val -8949"/>
              <a:gd name="adj2" fmla="val 9183921"/>
              <a:gd name="adj3" fmla="val 112602"/>
            </a:avLst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166" name="Elbow Connector 165"/>
          <p:cNvCxnSpPr>
            <a:stCxn id="41" idx="3"/>
            <a:endCxn id="36" idx="1"/>
          </p:cNvCxnSpPr>
          <p:nvPr/>
        </p:nvCxnSpPr>
        <p:spPr>
          <a:xfrm rot="10800000">
            <a:off x="4778088" y="689609"/>
            <a:ext cx="3443576" cy="2048842"/>
          </a:xfrm>
          <a:prstGeom prst="bentConnector3">
            <a:avLst>
              <a:gd name="adj1" fmla="val 60358"/>
            </a:avLst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179" name="Elbow Connector 178"/>
          <p:cNvCxnSpPr>
            <a:stCxn id="38" idx="1"/>
            <a:endCxn id="36" idx="3"/>
          </p:cNvCxnSpPr>
          <p:nvPr/>
        </p:nvCxnSpPr>
        <p:spPr>
          <a:xfrm flipV="1">
            <a:off x="1224626" y="689609"/>
            <a:ext cx="2981917" cy="2048842"/>
          </a:xfrm>
          <a:prstGeom prst="bentConnector3">
            <a:avLst>
              <a:gd name="adj1" fmla="val 55002"/>
            </a:avLst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185" name="TextBox 184"/>
          <p:cNvSpPr txBox="1"/>
          <p:nvPr/>
        </p:nvSpPr>
        <p:spPr>
          <a:xfrm>
            <a:off x="105407" y="4228412"/>
            <a:ext cx="8908225" cy="1186500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Ctr="0" compatLnSpc="0">
            <a:sp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sng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Steps</a:t>
            </a:r>
            <a:r>
              <a:rPr lang="en-US" sz="10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:</a:t>
            </a: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1" dirty="0" smtClean="0">
                <a:ea typeface="Noto Sans CJK SC" pitchFamily="2"/>
                <a:cs typeface="Lohit Devanagari" pitchFamily="2"/>
              </a:rPr>
              <a:t>Phase 2.a</a:t>
            </a:r>
            <a:r>
              <a:rPr lang="en-US" sz="1000" dirty="0" smtClean="0">
                <a:ea typeface="Noto Sans CJK SC" pitchFamily="2"/>
                <a:cs typeface="Lohit Devanagari" pitchFamily="2"/>
              </a:rPr>
              <a:t>. Each agent receives the signal and sends its personal info to </a:t>
            </a:r>
            <a:r>
              <a:rPr lang="en-US" sz="1000" i="1" dirty="0" smtClean="0">
                <a:ea typeface="Noto Sans CJK SC" pitchFamily="2"/>
                <a:cs typeface="Lohit Devanagari" pitchFamily="2"/>
              </a:rPr>
              <a:t>dedicated agent. </a:t>
            </a:r>
            <a:r>
              <a:rPr lang="en-US" sz="1000" dirty="0" smtClean="0">
                <a:ea typeface="Noto Sans CJK SC" pitchFamily="2"/>
                <a:cs typeface="Lohit Devanagari" pitchFamily="2"/>
              </a:rPr>
              <a:t>Agents don’t share their preferences. </a:t>
            </a:r>
            <a:endParaRPr lang="en-US" sz="1000" i="1" dirty="0" smtClean="0">
              <a:ea typeface="Noto Sans CJK SC" pitchFamily="2"/>
              <a:cs typeface="Lohit Devanagari" pitchFamily="2"/>
            </a:endParaRP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1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Phase 2.b. </a:t>
            </a:r>
            <a:r>
              <a:rPr lang="en-US" sz="100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Dedicated agent collects the necessary info from coordinating agents and builds the </a:t>
            </a:r>
            <a:r>
              <a:rPr lang="en-US" sz="1000" b="1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complete info</a:t>
            </a:r>
            <a:r>
              <a:rPr lang="en-US" sz="100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 of all agents.</a:t>
            </a: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1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Phase 2.c</a:t>
            </a:r>
            <a:r>
              <a:rPr lang="en-US" sz="10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. Dedicated agent broadcasts the complete info to all agents. </a:t>
            </a:r>
          </a:p>
          <a:p>
            <a:pPr lvl="0" hangingPunct="0"/>
            <a:r>
              <a:rPr lang="en-US" sz="1000" b="1" dirty="0" smtClean="0">
                <a:ea typeface="Noto Sans CJK SC" pitchFamily="2"/>
                <a:cs typeface="Lohit Devanagari" pitchFamily="2"/>
              </a:rPr>
              <a:t>Phase 2.d</a:t>
            </a:r>
            <a:r>
              <a:rPr lang="en-US" sz="1000" dirty="0" smtClean="0">
                <a:ea typeface="Noto Sans CJK SC" pitchFamily="2"/>
                <a:cs typeface="Lohit Devanagari" pitchFamily="2"/>
              </a:rPr>
              <a:t>. Since each agent has the complete info, each of them </a:t>
            </a:r>
            <a:r>
              <a:rPr lang="en-US" sz="1000" dirty="0" smtClean="0">
                <a:solidFill>
                  <a:srgbClr val="FF0000"/>
                </a:solidFill>
                <a:ea typeface="Noto Sans CJK SC" pitchFamily="2"/>
                <a:cs typeface="Lohit Devanagari" pitchFamily="2"/>
              </a:rPr>
              <a:t>builds an individual must-link and a cannot-link constraints sets </a:t>
            </a:r>
            <a:r>
              <a:rPr lang="en-US" sz="1000" dirty="0" smtClean="0">
                <a:ea typeface="Noto Sans CJK SC" pitchFamily="2"/>
                <a:cs typeface="Lohit Devanagari" pitchFamily="2"/>
              </a:rPr>
              <a:t>based on their individual preferences. </a:t>
            </a:r>
            <a:r>
              <a:rPr lang="en-US" sz="1000" dirty="0" smtClean="0">
                <a:solidFill>
                  <a:srgbClr val="FF0000"/>
                </a:solidFill>
                <a:ea typeface="Noto Sans CJK SC" pitchFamily="2"/>
                <a:cs typeface="Lohit Devanagari" pitchFamily="2"/>
              </a:rPr>
              <a:t>Individual </a:t>
            </a:r>
            <a:r>
              <a:rPr lang="en-US" sz="1000" b="1" dirty="0" smtClean="0">
                <a:solidFill>
                  <a:srgbClr val="FF0000"/>
                </a:solidFill>
                <a:ea typeface="Noto Sans CJK SC" pitchFamily="2"/>
                <a:cs typeface="Lohit Devanagari" pitchFamily="2"/>
              </a:rPr>
              <a:t>IML </a:t>
            </a:r>
            <a:r>
              <a:rPr lang="en-US" sz="1000" dirty="0" smtClean="0">
                <a:solidFill>
                  <a:srgbClr val="FF0000"/>
                </a:solidFill>
                <a:ea typeface="Noto Sans CJK SC" pitchFamily="2"/>
                <a:cs typeface="Lohit Devanagari" pitchFamily="2"/>
              </a:rPr>
              <a:t>and </a:t>
            </a:r>
            <a:r>
              <a:rPr lang="en-US" sz="1000" b="1" dirty="0" smtClean="0">
                <a:solidFill>
                  <a:srgbClr val="FF0000"/>
                </a:solidFill>
                <a:ea typeface="Noto Sans CJK SC" pitchFamily="2"/>
                <a:cs typeface="Lohit Devanagari" pitchFamily="2"/>
              </a:rPr>
              <a:t>ICL </a:t>
            </a:r>
            <a:r>
              <a:rPr lang="en-US" sz="1000" dirty="0" smtClean="0">
                <a:solidFill>
                  <a:srgbClr val="FF0000"/>
                </a:solidFill>
                <a:ea typeface="Noto Sans CJK SC" pitchFamily="2"/>
                <a:cs typeface="Lohit Devanagari" pitchFamily="2"/>
              </a:rPr>
              <a:t>functions are illustrated in the last slides.</a:t>
            </a:r>
            <a:r>
              <a:rPr lang="en-US" sz="1000" dirty="0" smtClean="0">
                <a:ea typeface="Noto Sans CJK SC" pitchFamily="2"/>
                <a:cs typeface="Lohit Devanagari" pitchFamily="2"/>
              </a:rPr>
              <a:t> </a:t>
            </a:r>
            <a:endParaRPr lang="en-US" sz="1000" b="0" u="none" strike="noStrike" kern="1200" cap="none" dirty="0" smtClean="0">
              <a:ln>
                <a:noFill/>
              </a:ln>
              <a:ea typeface="Noto Sans CJK SC" pitchFamily="2"/>
              <a:cs typeface="Lohit Devanagari" pitchFamily="2"/>
            </a:endParaRP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1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Phase 2.e</a:t>
            </a:r>
            <a:r>
              <a:rPr lang="en-US" sz="10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. Each agent sends </a:t>
            </a:r>
            <a:r>
              <a:rPr lang="en-US" sz="1000" b="0" i="0" u="none" strike="noStrike" kern="1200" cap="none" dirty="0" smtClean="0">
                <a:ln>
                  <a:noFill/>
                </a:ln>
                <a:solidFill>
                  <a:srgbClr val="FF0000"/>
                </a:solidFill>
                <a:ea typeface="Noto Sans CJK SC" pitchFamily="2"/>
                <a:cs typeface="Lohit Devanagari" pitchFamily="2"/>
              </a:rPr>
              <a:t>the ML and CL sets </a:t>
            </a:r>
            <a:r>
              <a:rPr lang="en-US" sz="10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to </a:t>
            </a:r>
            <a:r>
              <a:rPr lang="en-US" sz="1000" b="0" i="1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dedicated agent. </a:t>
            </a:r>
            <a:endParaRPr lang="en-US" sz="1000" b="0" i="1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186" name="Freeform 185"/>
          <p:cNvSpPr/>
          <p:nvPr/>
        </p:nvSpPr>
        <p:spPr>
          <a:xfrm>
            <a:off x="9411500" y="2089598"/>
            <a:ext cx="513053" cy="571320"/>
          </a:xfrm>
          <a:custGeom>
            <a:avLst>
              <a:gd name="f0" fmla="val -7127"/>
              <a:gd name="f1" fmla="val 17921"/>
            </a:avLst>
            <a:gdLst>
              <a:gd name="f2" fmla="val 10800000"/>
              <a:gd name="f3" fmla="val 5400000"/>
              <a:gd name="f4" fmla="val 16200000"/>
              <a:gd name="f5" fmla="val w"/>
              <a:gd name="f6" fmla="val h"/>
              <a:gd name="f7" fmla="val 0"/>
              <a:gd name="f8" fmla="val 21600"/>
              <a:gd name="f9" fmla="+- 0 0 1"/>
              <a:gd name="f10" fmla="val -2147483647"/>
              <a:gd name="f11" fmla="val 2147483647"/>
              <a:gd name="f12" fmla="val 3590"/>
              <a:gd name="f13" fmla="val 8970"/>
              <a:gd name="f14" fmla="val 12630"/>
              <a:gd name="f15" fmla="val 18010"/>
              <a:gd name="f16" fmla="*/ f5 1 21600"/>
              <a:gd name="f17" fmla="*/ f6 1 21600"/>
              <a:gd name="f18" fmla="pin -2147483647 f0 2147483647"/>
              <a:gd name="f19" fmla="pin -2147483647 f1 2147483647"/>
              <a:gd name="f20" fmla="+- 0 0 f12"/>
              <a:gd name="f21" fmla="+- 3590 0 f7"/>
              <a:gd name="f22" fmla="+- 0 0 f3"/>
              <a:gd name="f23" fmla="+- 21600 0 f15"/>
              <a:gd name="f24" fmla="+- 18010 0 f8"/>
              <a:gd name="f25" fmla="+- f18 0 10800"/>
              <a:gd name="f26" fmla="+- f19 0 10800"/>
              <a:gd name="f27" fmla="+- f19 0 21600"/>
              <a:gd name="f28" fmla="+- f18 0 21600"/>
              <a:gd name="f29" fmla="*/ f18 f16 1"/>
              <a:gd name="f30" fmla="*/ f19 f17 1"/>
              <a:gd name="f31" fmla="*/ 800 f16 1"/>
              <a:gd name="f32" fmla="*/ 20800 f16 1"/>
              <a:gd name="f33" fmla="*/ 20800 f17 1"/>
              <a:gd name="f34" fmla="*/ 800 f17 1"/>
              <a:gd name="f35" fmla="abs f20"/>
              <a:gd name="f36" fmla="abs f21"/>
              <a:gd name="f37" fmla="?: f20 f22 f3"/>
              <a:gd name="f38" fmla="?: f20 f3 f22"/>
              <a:gd name="f39" fmla="?: f20 f4 f3"/>
              <a:gd name="f40" fmla="?: f20 f3 f4"/>
              <a:gd name="f41" fmla="abs f23"/>
              <a:gd name="f42" fmla="?: f21 f22 f3"/>
              <a:gd name="f43" fmla="?: f21 f3 f22"/>
              <a:gd name="f44" fmla="?: f23 0 f2"/>
              <a:gd name="f45" fmla="?: f23 f2 0"/>
              <a:gd name="f46" fmla="abs f24"/>
              <a:gd name="f47" fmla="?: f23 f22 f3"/>
              <a:gd name="f48" fmla="?: f23 f3 f22"/>
              <a:gd name="f49" fmla="?: f23 f4 f3"/>
              <a:gd name="f50" fmla="?: f23 f3 f4"/>
              <a:gd name="f51" fmla="?: f24 f22 f3"/>
              <a:gd name="f52" fmla="?: f24 f3 f22"/>
              <a:gd name="f53" fmla="?: f20 0 f2"/>
              <a:gd name="f54" fmla="?: f20 f2 0"/>
              <a:gd name="f55" fmla="abs f25"/>
              <a:gd name="f56" fmla="abs f26"/>
              <a:gd name="f57" fmla="?: f20 f40 f39"/>
              <a:gd name="f58" fmla="?: f20 f39 f40"/>
              <a:gd name="f59" fmla="?: f21 f38 f37"/>
              <a:gd name="f60" fmla="?: f21 f45 f44"/>
              <a:gd name="f61" fmla="?: f21 f44 f45"/>
              <a:gd name="f62" fmla="?: f23 f42 f43"/>
              <a:gd name="f63" fmla="?: f23 f50 f49"/>
              <a:gd name="f64" fmla="?: f23 f49 f50"/>
              <a:gd name="f65" fmla="?: f24 f48 f47"/>
              <a:gd name="f66" fmla="?: f24 f54 f53"/>
              <a:gd name="f67" fmla="?: f24 f53 f54"/>
              <a:gd name="f68" fmla="?: f20 f51 f52"/>
              <a:gd name="f69" fmla="+- f55 0 f56"/>
              <a:gd name="f70" fmla="+- f56 0 f55"/>
              <a:gd name="f71" fmla="?: f21 f58 f57"/>
              <a:gd name="f72" fmla="?: f23 f60 f61"/>
              <a:gd name="f73" fmla="?: f24 f64 f63"/>
              <a:gd name="f74" fmla="?: f20 f66 f67"/>
              <a:gd name="f75" fmla="?: f26 f9 f69"/>
              <a:gd name="f76" fmla="?: f26 f69 f9"/>
              <a:gd name="f77" fmla="?: f25 f9 f70"/>
              <a:gd name="f78" fmla="?: f25 f70 f9"/>
              <a:gd name="f79" fmla="?: f18 f9 f75"/>
              <a:gd name="f80" fmla="?: f18 f9 f76"/>
              <a:gd name="f81" fmla="?: f27 f77 f9"/>
              <a:gd name="f82" fmla="?: f27 f78 f9"/>
              <a:gd name="f83" fmla="?: f28 f76 f9"/>
              <a:gd name="f84" fmla="?: f28 f75 f9"/>
              <a:gd name="f85" fmla="?: f19 f9 f78"/>
              <a:gd name="f86" fmla="?: f19 f9 f77"/>
              <a:gd name="f87" fmla="?: f79 f18 0"/>
              <a:gd name="f88" fmla="?: f79 f19 6280"/>
              <a:gd name="f89" fmla="?: f80 f18 0"/>
              <a:gd name="f90" fmla="?: f80 f19 15320"/>
              <a:gd name="f91" fmla="?: f81 f18 6280"/>
              <a:gd name="f92" fmla="?: f81 f19 21600"/>
              <a:gd name="f93" fmla="?: f82 f18 15320"/>
              <a:gd name="f94" fmla="?: f82 f19 21600"/>
              <a:gd name="f95" fmla="?: f83 f18 21600"/>
              <a:gd name="f96" fmla="?: f83 f19 15320"/>
              <a:gd name="f97" fmla="?: f84 f18 21600"/>
              <a:gd name="f98" fmla="?: f84 f19 6280"/>
              <a:gd name="f99" fmla="?: f85 f18 15320"/>
              <a:gd name="f100" fmla="?: f85 f19 0"/>
              <a:gd name="f101" fmla="?: f86 f18 6280"/>
              <a:gd name="f102" fmla="?: f86 f19 0"/>
            </a:gdLst>
            <a:ahLst>
              <a:ahXY gdRefX="f0" minX="f10" maxX="f11" gdRefY="f1" minY="f10" maxY="f11">
                <a:pos x="f29" y="f30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1" t="f34" r="f32" b="f33"/>
            <a:pathLst>
              <a:path w="21600" h="21600">
                <a:moveTo>
                  <a:pt x="f12" y="f7"/>
                </a:moveTo>
                <a:arcTo wR="f35" hR="f36" stAng="f71" swAng="f59"/>
                <a:lnTo>
                  <a:pt x="f87" y="f88"/>
                </a:lnTo>
                <a:lnTo>
                  <a:pt x="f7" y="f13"/>
                </a:lnTo>
                <a:lnTo>
                  <a:pt x="f7" y="f14"/>
                </a:lnTo>
                <a:lnTo>
                  <a:pt x="f89" y="f90"/>
                </a:lnTo>
                <a:lnTo>
                  <a:pt x="f7" y="f15"/>
                </a:lnTo>
                <a:arcTo wR="f36" hR="f41" stAng="f72" swAng="f62"/>
                <a:lnTo>
                  <a:pt x="f91" y="f92"/>
                </a:lnTo>
                <a:lnTo>
                  <a:pt x="f13" y="f8"/>
                </a:lnTo>
                <a:lnTo>
                  <a:pt x="f14" y="f8"/>
                </a:lnTo>
                <a:lnTo>
                  <a:pt x="f93" y="f94"/>
                </a:lnTo>
                <a:lnTo>
                  <a:pt x="f15" y="f8"/>
                </a:lnTo>
                <a:arcTo wR="f41" hR="f46" stAng="f73" swAng="f65"/>
                <a:lnTo>
                  <a:pt x="f95" y="f96"/>
                </a:lnTo>
                <a:lnTo>
                  <a:pt x="f8" y="f14"/>
                </a:lnTo>
                <a:lnTo>
                  <a:pt x="f8" y="f13"/>
                </a:lnTo>
                <a:lnTo>
                  <a:pt x="f97" y="f98"/>
                </a:lnTo>
                <a:lnTo>
                  <a:pt x="f8" y="f12"/>
                </a:lnTo>
                <a:arcTo wR="f46" hR="f35" stAng="f74" swAng="f68"/>
                <a:lnTo>
                  <a:pt x="f99" y="f100"/>
                </a:lnTo>
                <a:lnTo>
                  <a:pt x="f14" y="f7"/>
                </a:lnTo>
                <a:lnTo>
                  <a:pt x="f13" y="f7"/>
                </a:lnTo>
                <a:lnTo>
                  <a:pt x="f101" y="f102"/>
                </a:lnTo>
                <a:close/>
              </a:path>
            </a:pathLst>
          </a:custGeom>
          <a:solidFill>
            <a:srgbClr val="BCE4E5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8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Received </a:t>
            </a:r>
            <a:br>
              <a:rPr lang="en-US" sz="8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8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signal to </a:t>
            </a:r>
            <a:br>
              <a:rPr lang="en-US" sz="8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8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start </a:t>
            </a:r>
            <a:br>
              <a:rPr lang="en-US" sz="8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8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coordination</a:t>
            </a:r>
            <a:endParaRPr lang="en-US" sz="800" b="0" i="0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cxnSp>
        <p:nvCxnSpPr>
          <p:cNvPr id="63" name="Elbow Connector 62"/>
          <p:cNvCxnSpPr>
            <a:stCxn id="37" idx="2"/>
            <a:endCxn id="37" idx="3"/>
          </p:cNvCxnSpPr>
          <p:nvPr/>
        </p:nvCxnSpPr>
        <p:spPr>
          <a:xfrm rot="5400000" flipH="1">
            <a:off x="4222202" y="999023"/>
            <a:ext cx="101179" cy="443826"/>
          </a:xfrm>
          <a:prstGeom prst="bentConnector4">
            <a:avLst>
              <a:gd name="adj1" fmla="val -751520"/>
              <a:gd name="adj2" fmla="val 262557"/>
            </a:avLst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64" name="TextBox 63"/>
          <p:cNvSpPr txBox="1"/>
          <p:nvPr/>
        </p:nvSpPr>
        <p:spPr>
          <a:xfrm>
            <a:off x="3354164" y="1244691"/>
            <a:ext cx="1142644" cy="795239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Ctr="0" compatLnSpc="0">
            <a:spAutoFit/>
          </a:bodyPr>
          <a:lstStyle/>
          <a:p>
            <a:pPr lvl="0" hangingPunct="0"/>
            <a:r>
              <a:rPr lang="en-US" sz="900" b="1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Phase 2.b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 </a:t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Collection of </a:t>
            </a:r>
            <a:r>
              <a:rPr lang="en-US" sz="900" dirty="0">
                <a:ea typeface="Noto Sans CJK SC" pitchFamily="2"/>
                <a:cs typeface="Lohit Devanagari" pitchFamily="2"/>
              </a:rPr>
              <a:t>personal info (</a:t>
            </a:r>
            <a:r>
              <a:rPr lang="en-US" sz="900" b="1" dirty="0">
                <a:ea typeface="Noto Sans CJK SC" pitchFamily="2"/>
                <a:cs typeface="Lohit Devanagari" pitchFamily="2"/>
              </a:rPr>
              <a:t>no </a:t>
            </a:r>
            <a:r>
              <a:rPr lang="en-US" sz="900" dirty="0">
                <a:ea typeface="Noto Sans CJK SC" pitchFamily="2"/>
                <a:cs typeface="Lohit Devanagari" pitchFamily="2"/>
              </a:rPr>
              <a:t>preference) from 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agents </a:t>
            </a:r>
            <a:endParaRPr lang="en-US" sz="900" b="0" i="1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3385465" y="1305299"/>
            <a:ext cx="990924" cy="6930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  <p:sp>
        <p:nvSpPr>
          <p:cNvPr id="85" name="TextBox 84"/>
          <p:cNvSpPr txBox="1"/>
          <p:nvPr/>
        </p:nvSpPr>
        <p:spPr>
          <a:xfrm>
            <a:off x="1898896" y="1568862"/>
            <a:ext cx="946284" cy="654366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Phase 2.e.10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/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Send ML and CL to </a:t>
            </a:r>
            <a:r>
              <a:rPr lang="en-US" sz="900" b="0" i="1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dedicated agent</a:t>
            </a:r>
            <a:endParaRPr lang="en-US" sz="900" b="0" i="1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949718" y="1623917"/>
            <a:ext cx="871845" cy="1068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  <p:sp>
        <p:nvSpPr>
          <p:cNvPr id="87" name="Freeform 86"/>
          <p:cNvSpPr/>
          <p:nvPr/>
        </p:nvSpPr>
        <p:spPr>
          <a:xfrm>
            <a:off x="1998889" y="2186320"/>
            <a:ext cx="768824" cy="46627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29160">
            <a:solidFill>
              <a:srgbClr val="3465A4"/>
            </a:solidFill>
            <a:prstDash val="solid"/>
          </a:ln>
        </p:spPr>
        <p:txBody>
          <a:bodyPr wrap="none" lIns="104400" tIns="59400" rIns="104400" bIns="594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926667" y="2139094"/>
            <a:ext cx="935948" cy="513495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i="0" u="sng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Info package</a:t>
            </a:r>
            <a:r>
              <a:rPr lang="en-US" sz="900" dirty="0">
                <a:ea typeface="Noto Sans CJK SC" pitchFamily="2"/>
                <a:cs typeface="Lohit Devanagari" pitchFamily="2"/>
              </a:rPr>
              <a:t> 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 </a:t>
            </a:r>
          </a:p>
          <a:p>
            <a:pPr lvl="0" hangingPunct="0"/>
            <a:r>
              <a:rPr lang="en-US" sz="900" dirty="0" smtClean="0"/>
              <a:t>Must-link – ML</a:t>
            </a:r>
          </a:p>
          <a:p>
            <a:pPr lvl="0" hangingPunct="0"/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Cannot-link - CL</a:t>
            </a:r>
            <a:endParaRPr lang="en-US" sz="900" b="0" i="0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69" name="Freeform 68"/>
          <p:cNvSpPr/>
          <p:nvPr/>
        </p:nvSpPr>
        <p:spPr>
          <a:xfrm>
            <a:off x="4676743" y="2882620"/>
            <a:ext cx="732185" cy="57310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29160">
            <a:solidFill>
              <a:srgbClr val="3465A4"/>
            </a:solidFill>
            <a:prstDash val="solid"/>
          </a:ln>
        </p:spPr>
        <p:txBody>
          <a:bodyPr wrap="none" lIns="104400" tIns="59400" rIns="104400" bIns="594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634384" y="2827566"/>
            <a:ext cx="843369" cy="654366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i="0" u="sng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Info package</a:t>
            </a:r>
            <a:r>
              <a:rPr lang="en-US" sz="900" dirty="0">
                <a:ea typeface="Noto Sans CJK SC" pitchFamily="2"/>
                <a:cs typeface="Lohit Devanagari" pitchFamily="2"/>
              </a:rPr>
              <a:t> </a:t>
            </a:r>
            <a:endParaRPr lang="en-US" sz="900" dirty="0" smtClean="0">
              <a:ea typeface="Noto Sans CJK SC" pitchFamily="2"/>
              <a:cs typeface="Lohit Devanagari" pitchFamily="2"/>
            </a:endParaRP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dirty="0" smtClean="0">
                <a:ea typeface="Noto Sans CJK SC" pitchFamily="2"/>
                <a:cs typeface="Lohit Devanagari" pitchFamily="2"/>
              </a:rPr>
              <a:t>Agent#1 info </a:t>
            </a:r>
          </a:p>
          <a:p>
            <a:pPr lvl="0" hangingPunct="0"/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.                       </a:t>
            </a:r>
          </a:p>
          <a:p>
            <a:pPr lvl="0" hangingPunct="0"/>
            <a:r>
              <a:rPr lang="en-US" sz="900" dirty="0" err="1" smtClean="0">
                <a:ea typeface="Noto Sans CJK SC" pitchFamily="2"/>
                <a:cs typeface="Lohit Devanagari" pitchFamily="2"/>
              </a:rPr>
              <a:t>Agent#m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 info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583292" y="2395016"/>
            <a:ext cx="1091494" cy="513495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Phase 2.c.m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/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Send complete info</a:t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to </a:t>
            </a:r>
            <a:r>
              <a:rPr lang="en-US" sz="900" b="0" i="0" u="none" strike="noStrike" kern="1200" cap="none" dirty="0" err="1" smtClean="0">
                <a:ln>
                  <a:noFill/>
                </a:ln>
                <a:ea typeface="Noto Sans CJK SC" pitchFamily="2"/>
                <a:cs typeface="Lohit Devanagari" pitchFamily="2"/>
              </a:rPr>
              <a:t>agent#m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 </a:t>
            </a:r>
            <a:endParaRPr lang="en-US" sz="900" b="0" i="1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583290" y="2414778"/>
            <a:ext cx="1013897" cy="11022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  <p:sp>
        <p:nvSpPr>
          <p:cNvPr id="73" name="TextBox 72"/>
          <p:cNvSpPr txBox="1"/>
          <p:nvPr/>
        </p:nvSpPr>
        <p:spPr>
          <a:xfrm>
            <a:off x="8206165" y="3202796"/>
            <a:ext cx="1111086" cy="936110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Phase 2.d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 </a:t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Generate </a:t>
            </a:r>
            <a:r>
              <a:rPr lang="en-US" sz="900" b="1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must-link 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and </a:t>
            </a:r>
            <a:r>
              <a:rPr lang="en-US" sz="900" b="1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cannot-link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 constraints sets based on individual preferences</a:t>
            </a:r>
            <a:endParaRPr lang="en-US" sz="900" b="0" i="1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8247623" y="3248789"/>
            <a:ext cx="990924" cy="8441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  <p:sp>
        <p:nvSpPr>
          <p:cNvPr id="89" name="TextBox 88"/>
          <p:cNvSpPr txBox="1"/>
          <p:nvPr/>
        </p:nvSpPr>
        <p:spPr>
          <a:xfrm>
            <a:off x="4540585" y="1273641"/>
            <a:ext cx="1111086" cy="936110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Phase 2.d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 </a:t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Generate </a:t>
            </a:r>
            <a:r>
              <a:rPr lang="en-US" sz="900" b="1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must-link 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and </a:t>
            </a:r>
            <a:r>
              <a:rPr lang="en-US" sz="900" b="1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cannot-link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 constraints sets based on individual preferences</a:t>
            </a:r>
            <a:endParaRPr lang="en-US" sz="900" b="0" i="1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4582043" y="1319634"/>
            <a:ext cx="990924" cy="8441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  <p:sp>
        <p:nvSpPr>
          <p:cNvPr id="91" name="TextBox 90"/>
          <p:cNvSpPr txBox="1"/>
          <p:nvPr/>
        </p:nvSpPr>
        <p:spPr>
          <a:xfrm>
            <a:off x="6155213" y="1574484"/>
            <a:ext cx="946284" cy="654366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Phase 2.e.m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/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Send ML and CL to </a:t>
            </a:r>
            <a:r>
              <a:rPr lang="en-US" sz="900" b="0" i="1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dedicated agent</a:t>
            </a:r>
            <a:endParaRPr lang="en-US" sz="900" b="0" i="1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6206035" y="1629539"/>
            <a:ext cx="871845" cy="1068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  <p:sp>
        <p:nvSpPr>
          <p:cNvPr id="93" name="Freeform 92"/>
          <p:cNvSpPr/>
          <p:nvPr/>
        </p:nvSpPr>
        <p:spPr>
          <a:xfrm>
            <a:off x="6255206" y="2191942"/>
            <a:ext cx="768824" cy="46627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29160">
            <a:solidFill>
              <a:srgbClr val="3465A4"/>
            </a:solidFill>
            <a:prstDash val="solid"/>
          </a:ln>
        </p:spPr>
        <p:txBody>
          <a:bodyPr wrap="none" lIns="104400" tIns="59400" rIns="104400" bIns="594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6182984" y="2144716"/>
            <a:ext cx="935948" cy="513495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i="0" u="sng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Info package</a:t>
            </a:r>
            <a:r>
              <a:rPr lang="en-US" sz="900" dirty="0">
                <a:ea typeface="Noto Sans CJK SC" pitchFamily="2"/>
                <a:cs typeface="Lohit Devanagari" pitchFamily="2"/>
              </a:rPr>
              <a:t> 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 </a:t>
            </a:r>
          </a:p>
          <a:p>
            <a:pPr lvl="0" hangingPunct="0"/>
            <a:r>
              <a:rPr lang="en-US" sz="900" dirty="0" smtClean="0"/>
              <a:t>Must-link – ML</a:t>
            </a:r>
          </a:p>
          <a:p>
            <a:pPr lvl="0" hangingPunct="0"/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Cannot-link - CL</a:t>
            </a:r>
            <a:endParaRPr lang="en-US" sz="900" b="0" i="0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08411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2492CF-E0F5-4BDD-B3F7-B12CA21EF72F}" type="slidenum">
              <a:t>5</a:t>
            </a:fld>
            <a:endParaRPr lang="en-US"/>
          </a:p>
        </p:txBody>
      </p:sp>
      <p:sp>
        <p:nvSpPr>
          <p:cNvPr id="3" name="Title 2"/>
          <p:cNvSpPr txBox="1">
            <a:spLocks noGrp="1"/>
          </p:cNvSpPr>
          <p:nvPr>
            <p:ph type="title" idx="4294967295"/>
          </p:nvPr>
        </p:nvSpPr>
        <p:spPr>
          <a:xfrm>
            <a:off x="344343" y="33226"/>
            <a:ext cx="9071640" cy="418389"/>
          </a:xfrm>
        </p:spPr>
        <p:txBody>
          <a:bodyPr/>
          <a:lstStyle/>
          <a:p>
            <a:pPr lvl="0"/>
            <a:r>
              <a:rPr lang="en-US" sz="1600" b="1" dirty="0">
                <a:latin typeface="+mn-lt"/>
              </a:rPr>
              <a:t>LCC Protocol </a:t>
            </a:r>
            <a:r>
              <a:rPr lang="en-US" sz="1600" b="1" dirty="0" smtClean="0">
                <a:latin typeface="+mn-lt"/>
              </a:rPr>
              <a:t>: </a:t>
            </a:r>
            <a:r>
              <a:rPr lang="en-US" sz="1600" b="1" dirty="0">
                <a:latin typeface="+mn-lt"/>
              </a:rPr>
              <a:t/>
            </a:r>
            <a:br>
              <a:rPr lang="en-US" sz="1600" b="1" dirty="0">
                <a:latin typeface="+mn-lt"/>
              </a:rPr>
            </a:br>
            <a:r>
              <a:rPr lang="en-US" sz="1600" dirty="0">
                <a:latin typeface="+mn-lt"/>
              </a:rPr>
              <a:t>Agents </a:t>
            </a:r>
            <a:r>
              <a:rPr lang="en-US" sz="1600" dirty="0" smtClean="0">
                <a:latin typeface="+mn-lt"/>
              </a:rPr>
              <a:t>find solution</a:t>
            </a:r>
            <a:endParaRPr lang="en-US" sz="1600" dirty="0">
              <a:latin typeface="+mn-lt"/>
            </a:endParaRPr>
          </a:p>
        </p:txBody>
      </p:sp>
      <p:cxnSp>
        <p:nvCxnSpPr>
          <p:cNvPr id="11" name="Elbow Connector 10"/>
          <p:cNvCxnSpPr>
            <a:stCxn id="34" idx="3"/>
            <a:endCxn id="39" idx="0"/>
          </p:cNvCxnSpPr>
          <p:nvPr/>
        </p:nvCxnSpPr>
        <p:spPr>
          <a:xfrm rot="10800000" flipV="1">
            <a:off x="655573" y="882257"/>
            <a:ext cx="3272181" cy="1446396"/>
          </a:xfrm>
          <a:prstGeom prst="bentConnector2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18" name="Elbow Connector 17"/>
          <p:cNvCxnSpPr>
            <a:stCxn id="34" idx="1"/>
            <a:endCxn id="42" idx="0"/>
          </p:cNvCxnSpPr>
          <p:nvPr/>
        </p:nvCxnSpPr>
        <p:spPr>
          <a:xfrm>
            <a:off x="4944636" y="882257"/>
            <a:ext cx="3724857" cy="1446396"/>
          </a:xfrm>
          <a:prstGeom prst="bentConnector2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20" name="TextBox 19"/>
          <p:cNvSpPr txBox="1"/>
          <p:nvPr/>
        </p:nvSpPr>
        <p:spPr>
          <a:xfrm>
            <a:off x="8832715" y="4054654"/>
            <a:ext cx="957996" cy="513495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sng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Communication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:</a:t>
            </a: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Phase 3.b - </a:t>
            </a:r>
            <a:r>
              <a:rPr lang="en-US" sz="900" b="1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m-1</a:t>
            </a: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dirty="0" smtClean="0">
                <a:ea typeface="Noto Sans CJK SC" pitchFamily="2"/>
                <a:cs typeface="Lohit Devanagari" pitchFamily="2"/>
              </a:rPr>
              <a:t>Phase 3.d –</a:t>
            </a:r>
            <a:r>
              <a:rPr lang="en-US" sz="900" b="1" dirty="0" smtClean="0">
                <a:ea typeface="Noto Sans CJK SC" pitchFamily="2"/>
                <a:cs typeface="Lohit Devanagari" pitchFamily="2"/>
              </a:rPr>
              <a:t> m</a:t>
            </a:r>
          </a:p>
        </p:txBody>
      </p:sp>
      <p:sp>
        <p:nvSpPr>
          <p:cNvPr id="34" name="Freeform 33"/>
          <p:cNvSpPr/>
          <p:nvPr/>
        </p:nvSpPr>
        <p:spPr>
          <a:xfrm>
            <a:off x="3927753" y="641686"/>
            <a:ext cx="1016883" cy="48114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36" name="Freeform 35"/>
          <p:cNvSpPr/>
          <p:nvPr/>
        </p:nvSpPr>
        <p:spPr>
          <a:xfrm>
            <a:off x="4148176" y="538824"/>
            <a:ext cx="571545" cy="1688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Agent</a:t>
            </a:r>
            <a:r>
              <a:rPr lang="en-US" sz="900" b="1" i="0" u="none" strike="noStrike" kern="1200" cap="none" dirty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#1</a:t>
            </a:r>
          </a:p>
        </p:txBody>
      </p:sp>
      <p:sp>
        <p:nvSpPr>
          <p:cNvPr id="37" name="Freeform 36"/>
          <p:cNvSpPr/>
          <p:nvPr/>
        </p:nvSpPr>
        <p:spPr>
          <a:xfrm>
            <a:off x="3992512" y="1002801"/>
            <a:ext cx="887651" cy="20235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Agent Interface</a:t>
            </a:r>
          </a:p>
        </p:txBody>
      </p:sp>
      <p:sp>
        <p:nvSpPr>
          <p:cNvPr id="38" name="Freeform 37"/>
          <p:cNvSpPr/>
          <p:nvPr/>
        </p:nvSpPr>
        <p:spPr>
          <a:xfrm>
            <a:off x="149376" y="2431515"/>
            <a:ext cx="1016883" cy="48114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39" name="Freeform 38"/>
          <p:cNvSpPr/>
          <p:nvPr/>
        </p:nvSpPr>
        <p:spPr>
          <a:xfrm>
            <a:off x="369799" y="2328653"/>
            <a:ext cx="571545" cy="1688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 smtClean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Agent</a:t>
            </a:r>
            <a:r>
              <a:rPr lang="en-US" sz="900" b="1" i="0" u="none" strike="noStrike" kern="1200" cap="none" dirty="0" smtClean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#10</a:t>
            </a:r>
            <a:endParaRPr lang="en-US" sz="900" b="1" i="0" u="none" strike="noStrike" kern="1200" cap="none" dirty="0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40" name="Freeform 39"/>
          <p:cNvSpPr/>
          <p:nvPr/>
        </p:nvSpPr>
        <p:spPr>
          <a:xfrm>
            <a:off x="214135" y="2792630"/>
            <a:ext cx="887651" cy="20235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Agent Interface</a:t>
            </a:r>
          </a:p>
        </p:txBody>
      </p:sp>
      <p:sp>
        <p:nvSpPr>
          <p:cNvPr id="41" name="Freeform 40"/>
          <p:cNvSpPr/>
          <p:nvPr/>
        </p:nvSpPr>
        <p:spPr>
          <a:xfrm>
            <a:off x="8163297" y="2431515"/>
            <a:ext cx="1016883" cy="48114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42" name="Freeform 41"/>
          <p:cNvSpPr/>
          <p:nvPr/>
        </p:nvSpPr>
        <p:spPr>
          <a:xfrm>
            <a:off x="8383720" y="2328653"/>
            <a:ext cx="571545" cy="1688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 err="1" smtClean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Agent</a:t>
            </a:r>
            <a:r>
              <a:rPr lang="en-US" sz="900" b="1" i="0" u="none" strike="noStrike" kern="1200" cap="none" dirty="0" err="1" smtClean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#m</a:t>
            </a:r>
            <a:endParaRPr lang="en-US" sz="900" b="1" i="0" u="none" strike="noStrike" kern="1200" cap="none" dirty="0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43" name="Freeform 42"/>
          <p:cNvSpPr/>
          <p:nvPr/>
        </p:nvSpPr>
        <p:spPr>
          <a:xfrm>
            <a:off x="8228056" y="2792630"/>
            <a:ext cx="887651" cy="20235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Agent Interface</a:t>
            </a:r>
          </a:p>
        </p:txBody>
      </p:sp>
      <p:sp>
        <p:nvSpPr>
          <p:cNvPr id="44" name="Freeform 43"/>
          <p:cNvSpPr/>
          <p:nvPr/>
        </p:nvSpPr>
        <p:spPr>
          <a:xfrm>
            <a:off x="3080426" y="168614"/>
            <a:ext cx="706876" cy="487068"/>
          </a:xfrm>
          <a:custGeom>
            <a:avLst>
              <a:gd name="f0" fmla="val 24679"/>
              <a:gd name="f1" fmla="val 20687"/>
            </a:avLst>
            <a:gdLst>
              <a:gd name="f2" fmla="val 10800000"/>
              <a:gd name="f3" fmla="val 5400000"/>
              <a:gd name="f4" fmla="val 16200000"/>
              <a:gd name="f5" fmla="val w"/>
              <a:gd name="f6" fmla="val h"/>
              <a:gd name="f7" fmla="val 0"/>
              <a:gd name="f8" fmla="val 21600"/>
              <a:gd name="f9" fmla="+- 0 0 1"/>
              <a:gd name="f10" fmla="val -2147483647"/>
              <a:gd name="f11" fmla="val 2147483647"/>
              <a:gd name="f12" fmla="val 3590"/>
              <a:gd name="f13" fmla="val 8970"/>
              <a:gd name="f14" fmla="val 12630"/>
              <a:gd name="f15" fmla="val 18010"/>
              <a:gd name="f16" fmla="*/ f5 1 21600"/>
              <a:gd name="f17" fmla="*/ f6 1 21600"/>
              <a:gd name="f18" fmla="pin -2147483647 f0 2147483647"/>
              <a:gd name="f19" fmla="pin -2147483647 f1 2147483647"/>
              <a:gd name="f20" fmla="+- 0 0 f12"/>
              <a:gd name="f21" fmla="+- 3590 0 f7"/>
              <a:gd name="f22" fmla="+- 0 0 f3"/>
              <a:gd name="f23" fmla="+- 21600 0 f15"/>
              <a:gd name="f24" fmla="+- 18010 0 f8"/>
              <a:gd name="f25" fmla="+- f18 0 10800"/>
              <a:gd name="f26" fmla="+- f19 0 10800"/>
              <a:gd name="f27" fmla="+- f19 0 21600"/>
              <a:gd name="f28" fmla="+- f18 0 21600"/>
              <a:gd name="f29" fmla="*/ f18 f16 1"/>
              <a:gd name="f30" fmla="*/ f19 f17 1"/>
              <a:gd name="f31" fmla="*/ 800 f16 1"/>
              <a:gd name="f32" fmla="*/ 20800 f16 1"/>
              <a:gd name="f33" fmla="*/ 20800 f17 1"/>
              <a:gd name="f34" fmla="*/ 800 f17 1"/>
              <a:gd name="f35" fmla="abs f20"/>
              <a:gd name="f36" fmla="abs f21"/>
              <a:gd name="f37" fmla="?: f20 f22 f3"/>
              <a:gd name="f38" fmla="?: f20 f3 f22"/>
              <a:gd name="f39" fmla="?: f20 f4 f3"/>
              <a:gd name="f40" fmla="?: f20 f3 f4"/>
              <a:gd name="f41" fmla="abs f23"/>
              <a:gd name="f42" fmla="?: f21 f22 f3"/>
              <a:gd name="f43" fmla="?: f21 f3 f22"/>
              <a:gd name="f44" fmla="?: f23 0 f2"/>
              <a:gd name="f45" fmla="?: f23 f2 0"/>
              <a:gd name="f46" fmla="abs f24"/>
              <a:gd name="f47" fmla="?: f23 f22 f3"/>
              <a:gd name="f48" fmla="?: f23 f3 f22"/>
              <a:gd name="f49" fmla="?: f23 f4 f3"/>
              <a:gd name="f50" fmla="?: f23 f3 f4"/>
              <a:gd name="f51" fmla="?: f24 f22 f3"/>
              <a:gd name="f52" fmla="?: f24 f3 f22"/>
              <a:gd name="f53" fmla="?: f20 0 f2"/>
              <a:gd name="f54" fmla="?: f20 f2 0"/>
              <a:gd name="f55" fmla="abs f25"/>
              <a:gd name="f56" fmla="abs f26"/>
              <a:gd name="f57" fmla="?: f20 f40 f39"/>
              <a:gd name="f58" fmla="?: f20 f39 f40"/>
              <a:gd name="f59" fmla="?: f21 f38 f37"/>
              <a:gd name="f60" fmla="?: f21 f45 f44"/>
              <a:gd name="f61" fmla="?: f21 f44 f45"/>
              <a:gd name="f62" fmla="?: f23 f42 f43"/>
              <a:gd name="f63" fmla="?: f23 f50 f49"/>
              <a:gd name="f64" fmla="?: f23 f49 f50"/>
              <a:gd name="f65" fmla="?: f24 f48 f47"/>
              <a:gd name="f66" fmla="?: f24 f54 f53"/>
              <a:gd name="f67" fmla="?: f24 f53 f54"/>
              <a:gd name="f68" fmla="?: f20 f51 f52"/>
              <a:gd name="f69" fmla="+- f55 0 f56"/>
              <a:gd name="f70" fmla="+- f56 0 f55"/>
              <a:gd name="f71" fmla="?: f21 f58 f57"/>
              <a:gd name="f72" fmla="?: f23 f60 f61"/>
              <a:gd name="f73" fmla="?: f24 f64 f63"/>
              <a:gd name="f74" fmla="?: f20 f66 f67"/>
              <a:gd name="f75" fmla="?: f26 f9 f69"/>
              <a:gd name="f76" fmla="?: f26 f69 f9"/>
              <a:gd name="f77" fmla="?: f25 f9 f70"/>
              <a:gd name="f78" fmla="?: f25 f70 f9"/>
              <a:gd name="f79" fmla="?: f18 f9 f75"/>
              <a:gd name="f80" fmla="?: f18 f9 f76"/>
              <a:gd name="f81" fmla="?: f27 f77 f9"/>
              <a:gd name="f82" fmla="?: f27 f78 f9"/>
              <a:gd name="f83" fmla="?: f28 f76 f9"/>
              <a:gd name="f84" fmla="?: f28 f75 f9"/>
              <a:gd name="f85" fmla="?: f19 f9 f78"/>
              <a:gd name="f86" fmla="?: f19 f9 f77"/>
              <a:gd name="f87" fmla="?: f79 f18 0"/>
              <a:gd name="f88" fmla="?: f79 f19 6280"/>
              <a:gd name="f89" fmla="?: f80 f18 0"/>
              <a:gd name="f90" fmla="?: f80 f19 15320"/>
              <a:gd name="f91" fmla="?: f81 f18 6280"/>
              <a:gd name="f92" fmla="?: f81 f19 21600"/>
              <a:gd name="f93" fmla="?: f82 f18 15320"/>
              <a:gd name="f94" fmla="?: f82 f19 21600"/>
              <a:gd name="f95" fmla="?: f83 f18 21600"/>
              <a:gd name="f96" fmla="?: f83 f19 15320"/>
              <a:gd name="f97" fmla="?: f84 f18 21600"/>
              <a:gd name="f98" fmla="?: f84 f19 6280"/>
              <a:gd name="f99" fmla="?: f85 f18 15320"/>
              <a:gd name="f100" fmla="?: f85 f19 0"/>
              <a:gd name="f101" fmla="?: f86 f18 6280"/>
              <a:gd name="f102" fmla="?: f86 f19 0"/>
            </a:gdLst>
            <a:ahLst>
              <a:ahXY gdRefX="f0" minX="f10" maxX="f11" gdRefY="f1" minY="f10" maxY="f11">
                <a:pos x="f29" y="f30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1" t="f34" r="f32" b="f33"/>
            <a:pathLst>
              <a:path w="21600" h="21600">
                <a:moveTo>
                  <a:pt x="f12" y="f7"/>
                </a:moveTo>
                <a:arcTo wR="f35" hR="f36" stAng="f71" swAng="f59"/>
                <a:lnTo>
                  <a:pt x="f87" y="f88"/>
                </a:lnTo>
                <a:lnTo>
                  <a:pt x="f7" y="f13"/>
                </a:lnTo>
                <a:lnTo>
                  <a:pt x="f7" y="f14"/>
                </a:lnTo>
                <a:lnTo>
                  <a:pt x="f89" y="f90"/>
                </a:lnTo>
                <a:lnTo>
                  <a:pt x="f7" y="f15"/>
                </a:lnTo>
                <a:arcTo wR="f36" hR="f41" stAng="f72" swAng="f62"/>
                <a:lnTo>
                  <a:pt x="f91" y="f92"/>
                </a:lnTo>
                <a:lnTo>
                  <a:pt x="f13" y="f8"/>
                </a:lnTo>
                <a:lnTo>
                  <a:pt x="f14" y="f8"/>
                </a:lnTo>
                <a:lnTo>
                  <a:pt x="f93" y="f94"/>
                </a:lnTo>
                <a:lnTo>
                  <a:pt x="f15" y="f8"/>
                </a:lnTo>
                <a:arcTo wR="f41" hR="f46" stAng="f73" swAng="f65"/>
                <a:lnTo>
                  <a:pt x="f95" y="f96"/>
                </a:lnTo>
                <a:lnTo>
                  <a:pt x="f8" y="f14"/>
                </a:lnTo>
                <a:lnTo>
                  <a:pt x="f8" y="f13"/>
                </a:lnTo>
                <a:lnTo>
                  <a:pt x="f97" y="f98"/>
                </a:lnTo>
                <a:lnTo>
                  <a:pt x="f8" y="f12"/>
                </a:lnTo>
                <a:arcTo wR="f46" hR="f35" stAng="f74" swAng="f68"/>
                <a:lnTo>
                  <a:pt x="f99" y="f100"/>
                </a:lnTo>
                <a:lnTo>
                  <a:pt x="f14" y="f7"/>
                </a:lnTo>
                <a:lnTo>
                  <a:pt x="f13" y="f7"/>
                </a:lnTo>
                <a:lnTo>
                  <a:pt x="f101" y="f102"/>
                </a:lnTo>
                <a:close/>
              </a:path>
            </a:pathLst>
          </a:custGeom>
          <a:solidFill>
            <a:srgbClr val="BCE4E5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Collected 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ML</a:t>
            </a:r>
            <a:r>
              <a:rPr lang="en-US" sz="900" dirty="0">
                <a:ea typeface="Noto Sans CJK SC" pitchFamily="2"/>
                <a:cs typeface="Lohit Devanagari" pitchFamily="2"/>
              </a:rPr>
              <a:t/>
            </a:r>
            <a:br>
              <a:rPr lang="en-US" sz="900" dirty="0">
                <a:ea typeface="Noto Sans CJK SC" pitchFamily="2"/>
                <a:cs typeface="Lohit Devanagari" pitchFamily="2"/>
              </a:rPr>
            </a:br>
            <a:r>
              <a:rPr lang="en-US" sz="900" dirty="0" smtClean="0">
                <a:ea typeface="Noto Sans CJK SC" pitchFamily="2"/>
                <a:cs typeface="Lohit Devanagari" pitchFamily="2"/>
              </a:rPr>
              <a:t>and CL from </a:t>
            </a:r>
            <a:br>
              <a:rPr lang="en-US" sz="900" dirty="0" smtClean="0">
                <a:ea typeface="Noto Sans CJK SC" pitchFamily="2"/>
                <a:cs typeface="Lohit Devanagari" pitchFamily="2"/>
              </a:rPr>
            </a:br>
            <a:r>
              <a:rPr lang="en-US" sz="900" dirty="0" smtClean="0">
                <a:ea typeface="Noto Sans CJK SC" pitchFamily="2"/>
                <a:cs typeface="Lohit Devanagari" pitchFamily="2"/>
              </a:rPr>
              <a:t>all agents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95195" y="910063"/>
            <a:ext cx="1098133" cy="654366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Phase 3.b.10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 </a:t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Send the complete ML and CL to </a:t>
            </a:r>
            <a:r>
              <a:rPr lang="en-US" sz="900" b="0" i="1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agent#10</a:t>
            </a:r>
            <a:endParaRPr lang="en-US" sz="900" b="0" i="1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695195" y="929823"/>
            <a:ext cx="990924" cy="5727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  <p:sp>
        <p:nvSpPr>
          <p:cNvPr id="94" name="Freeform 93"/>
          <p:cNvSpPr/>
          <p:nvPr/>
        </p:nvSpPr>
        <p:spPr>
          <a:xfrm>
            <a:off x="8959757" y="1364560"/>
            <a:ext cx="1016883" cy="48114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95" name="Freeform 94"/>
          <p:cNvSpPr/>
          <p:nvPr/>
        </p:nvSpPr>
        <p:spPr>
          <a:xfrm>
            <a:off x="9180180" y="1261698"/>
            <a:ext cx="571545" cy="1688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 err="1" smtClean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Agent</a:t>
            </a:r>
            <a:r>
              <a:rPr lang="en-US" sz="900" b="1" i="0" u="none" strike="noStrike" kern="1200" cap="none" dirty="0" err="1" smtClean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#n</a:t>
            </a:r>
            <a:endParaRPr lang="en-US" sz="900" b="1" i="0" u="none" strike="noStrike" kern="1200" cap="none" dirty="0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96" name="Freeform 95"/>
          <p:cNvSpPr/>
          <p:nvPr/>
        </p:nvSpPr>
        <p:spPr>
          <a:xfrm>
            <a:off x="9024516" y="1725675"/>
            <a:ext cx="887651" cy="20235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Agent Interface</a:t>
            </a:r>
          </a:p>
        </p:txBody>
      </p:sp>
      <p:sp>
        <p:nvSpPr>
          <p:cNvPr id="102" name="Freeform 101"/>
          <p:cNvSpPr/>
          <p:nvPr/>
        </p:nvSpPr>
        <p:spPr>
          <a:xfrm>
            <a:off x="8832715" y="844804"/>
            <a:ext cx="1027571" cy="266668"/>
          </a:xfrm>
          <a:custGeom>
            <a:avLst>
              <a:gd name="f0" fmla="val 4551"/>
              <a:gd name="f1" fmla="val 42410"/>
            </a:avLst>
            <a:gdLst>
              <a:gd name="f2" fmla="val 10800000"/>
              <a:gd name="f3" fmla="val 5400000"/>
              <a:gd name="f4" fmla="val 16200000"/>
              <a:gd name="f5" fmla="val w"/>
              <a:gd name="f6" fmla="val h"/>
              <a:gd name="f7" fmla="val 0"/>
              <a:gd name="f8" fmla="val 21600"/>
              <a:gd name="f9" fmla="+- 0 0 1"/>
              <a:gd name="f10" fmla="val -2147483647"/>
              <a:gd name="f11" fmla="val 2147483647"/>
              <a:gd name="f12" fmla="val 3590"/>
              <a:gd name="f13" fmla="val 8970"/>
              <a:gd name="f14" fmla="val 12630"/>
              <a:gd name="f15" fmla="val 18010"/>
              <a:gd name="f16" fmla="*/ f5 1 21600"/>
              <a:gd name="f17" fmla="*/ f6 1 21600"/>
              <a:gd name="f18" fmla="pin -2147483647 f0 2147483647"/>
              <a:gd name="f19" fmla="pin -2147483647 f1 2147483647"/>
              <a:gd name="f20" fmla="+- 0 0 f12"/>
              <a:gd name="f21" fmla="+- 3590 0 f7"/>
              <a:gd name="f22" fmla="+- 0 0 f3"/>
              <a:gd name="f23" fmla="+- 21600 0 f15"/>
              <a:gd name="f24" fmla="+- 18010 0 f8"/>
              <a:gd name="f25" fmla="+- f18 0 10800"/>
              <a:gd name="f26" fmla="+- f19 0 10800"/>
              <a:gd name="f27" fmla="+- f19 0 21600"/>
              <a:gd name="f28" fmla="+- f18 0 21600"/>
              <a:gd name="f29" fmla="*/ f18 f16 1"/>
              <a:gd name="f30" fmla="*/ f19 f17 1"/>
              <a:gd name="f31" fmla="*/ 800 f16 1"/>
              <a:gd name="f32" fmla="*/ 20800 f16 1"/>
              <a:gd name="f33" fmla="*/ 20800 f17 1"/>
              <a:gd name="f34" fmla="*/ 800 f17 1"/>
              <a:gd name="f35" fmla="abs f20"/>
              <a:gd name="f36" fmla="abs f21"/>
              <a:gd name="f37" fmla="?: f20 f22 f3"/>
              <a:gd name="f38" fmla="?: f20 f3 f22"/>
              <a:gd name="f39" fmla="?: f20 f4 f3"/>
              <a:gd name="f40" fmla="?: f20 f3 f4"/>
              <a:gd name="f41" fmla="abs f23"/>
              <a:gd name="f42" fmla="?: f21 f22 f3"/>
              <a:gd name="f43" fmla="?: f21 f3 f22"/>
              <a:gd name="f44" fmla="?: f23 0 f2"/>
              <a:gd name="f45" fmla="?: f23 f2 0"/>
              <a:gd name="f46" fmla="abs f24"/>
              <a:gd name="f47" fmla="?: f23 f22 f3"/>
              <a:gd name="f48" fmla="?: f23 f3 f22"/>
              <a:gd name="f49" fmla="?: f23 f4 f3"/>
              <a:gd name="f50" fmla="?: f23 f3 f4"/>
              <a:gd name="f51" fmla="?: f24 f22 f3"/>
              <a:gd name="f52" fmla="?: f24 f3 f22"/>
              <a:gd name="f53" fmla="?: f20 0 f2"/>
              <a:gd name="f54" fmla="?: f20 f2 0"/>
              <a:gd name="f55" fmla="abs f25"/>
              <a:gd name="f56" fmla="abs f26"/>
              <a:gd name="f57" fmla="?: f20 f40 f39"/>
              <a:gd name="f58" fmla="?: f20 f39 f40"/>
              <a:gd name="f59" fmla="?: f21 f38 f37"/>
              <a:gd name="f60" fmla="?: f21 f45 f44"/>
              <a:gd name="f61" fmla="?: f21 f44 f45"/>
              <a:gd name="f62" fmla="?: f23 f42 f43"/>
              <a:gd name="f63" fmla="?: f23 f50 f49"/>
              <a:gd name="f64" fmla="?: f23 f49 f50"/>
              <a:gd name="f65" fmla="?: f24 f48 f47"/>
              <a:gd name="f66" fmla="?: f24 f54 f53"/>
              <a:gd name="f67" fmla="?: f24 f53 f54"/>
              <a:gd name="f68" fmla="?: f20 f51 f52"/>
              <a:gd name="f69" fmla="+- f55 0 f56"/>
              <a:gd name="f70" fmla="+- f56 0 f55"/>
              <a:gd name="f71" fmla="?: f21 f58 f57"/>
              <a:gd name="f72" fmla="?: f23 f60 f61"/>
              <a:gd name="f73" fmla="?: f24 f64 f63"/>
              <a:gd name="f74" fmla="?: f20 f66 f67"/>
              <a:gd name="f75" fmla="?: f26 f9 f69"/>
              <a:gd name="f76" fmla="?: f26 f69 f9"/>
              <a:gd name="f77" fmla="?: f25 f9 f70"/>
              <a:gd name="f78" fmla="?: f25 f70 f9"/>
              <a:gd name="f79" fmla="?: f18 f9 f75"/>
              <a:gd name="f80" fmla="?: f18 f9 f76"/>
              <a:gd name="f81" fmla="?: f27 f77 f9"/>
              <a:gd name="f82" fmla="?: f27 f78 f9"/>
              <a:gd name="f83" fmla="?: f28 f76 f9"/>
              <a:gd name="f84" fmla="?: f28 f75 f9"/>
              <a:gd name="f85" fmla="?: f19 f9 f78"/>
              <a:gd name="f86" fmla="?: f19 f9 f77"/>
              <a:gd name="f87" fmla="?: f79 f18 0"/>
              <a:gd name="f88" fmla="?: f79 f19 6280"/>
              <a:gd name="f89" fmla="?: f80 f18 0"/>
              <a:gd name="f90" fmla="?: f80 f19 15320"/>
              <a:gd name="f91" fmla="?: f81 f18 6280"/>
              <a:gd name="f92" fmla="?: f81 f19 21600"/>
              <a:gd name="f93" fmla="?: f82 f18 15320"/>
              <a:gd name="f94" fmla="?: f82 f19 21600"/>
              <a:gd name="f95" fmla="?: f83 f18 21600"/>
              <a:gd name="f96" fmla="?: f83 f19 15320"/>
              <a:gd name="f97" fmla="?: f84 f18 21600"/>
              <a:gd name="f98" fmla="?: f84 f19 6280"/>
              <a:gd name="f99" fmla="?: f85 f18 15320"/>
              <a:gd name="f100" fmla="?: f85 f19 0"/>
              <a:gd name="f101" fmla="?: f86 f18 6280"/>
              <a:gd name="f102" fmla="?: f86 f19 0"/>
            </a:gdLst>
            <a:ahLst>
              <a:ahXY gdRefX="f0" minX="f10" maxX="f11" gdRefY="f1" minY="f10" maxY="f11">
                <a:pos x="f29" y="f30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1" t="f34" r="f32" b="f33"/>
            <a:pathLst>
              <a:path w="21600" h="21600">
                <a:moveTo>
                  <a:pt x="f12" y="f7"/>
                </a:moveTo>
                <a:arcTo wR="f35" hR="f36" stAng="f71" swAng="f59"/>
                <a:lnTo>
                  <a:pt x="f87" y="f88"/>
                </a:lnTo>
                <a:lnTo>
                  <a:pt x="f7" y="f13"/>
                </a:lnTo>
                <a:lnTo>
                  <a:pt x="f7" y="f14"/>
                </a:lnTo>
                <a:lnTo>
                  <a:pt x="f89" y="f90"/>
                </a:lnTo>
                <a:lnTo>
                  <a:pt x="f7" y="f15"/>
                </a:lnTo>
                <a:arcTo wR="f36" hR="f41" stAng="f72" swAng="f62"/>
                <a:lnTo>
                  <a:pt x="f91" y="f92"/>
                </a:lnTo>
                <a:lnTo>
                  <a:pt x="f13" y="f8"/>
                </a:lnTo>
                <a:lnTo>
                  <a:pt x="f14" y="f8"/>
                </a:lnTo>
                <a:lnTo>
                  <a:pt x="f93" y="f94"/>
                </a:lnTo>
                <a:lnTo>
                  <a:pt x="f15" y="f8"/>
                </a:lnTo>
                <a:arcTo wR="f41" hR="f46" stAng="f73" swAng="f65"/>
                <a:lnTo>
                  <a:pt x="f95" y="f96"/>
                </a:lnTo>
                <a:lnTo>
                  <a:pt x="f8" y="f14"/>
                </a:lnTo>
                <a:lnTo>
                  <a:pt x="f8" y="f13"/>
                </a:lnTo>
                <a:lnTo>
                  <a:pt x="f97" y="f98"/>
                </a:lnTo>
                <a:lnTo>
                  <a:pt x="f8" y="f12"/>
                </a:lnTo>
                <a:arcTo wR="f46" hR="f35" stAng="f74" swAng="f68"/>
                <a:lnTo>
                  <a:pt x="f99" y="f100"/>
                </a:lnTo>
                <a:lnTo>
                  <a:pt x="f14" y="f7"/>
                </a:lnTo>
                <a:lnTo>
                  <a:pt x="f13" y="f7"/>
                </a:lnTo>
                <a:lnTo>
                  <a:pt x="f101" y="f102"/>
                </a:lnTo>
                <a:close/>
              </a:path>
            </a:pathLst>
          </a:custGeom>
          <a:solidFill>
            <a:srgbClr val="BCE4E5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8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Not participating in the </a:t>
            </a:r>
            <a:br>
              <a:rPr lang="en-US" sz="8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8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coordination</a:t>
            </a:r>
            <a:endParaRPr lang="en-US" sz="800" b="0" i="0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3271459" y="1237073"/>
            <a:ext cx="1086724" cy="513495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Phase 3.a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 </a:t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Build the complete ML and CL</a:t>
            </a:r>
            <a:endParaRPr lang="en-US" sz="900" b="0" i="1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3271458" y="1256833"/>
            <a:ext cx="990924" cy="4937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  <p:cxnSp>
        <p:nvCxnSpPr>
          <p:cNvPr id="166" name="Elbow Connector 165"/>
          <p:cNvCxnSpPr>
            <a:stCxn id="36" idx="1"/>
            <a:endCxn id="41" idx="3"/>
          </p:cNvCxnSpPr>
          <p:nvPr/>
        </p:nvCxnSpPr>
        <p:spPr>
          <a:xfrm>
            <a:off x="4719721" y="623244"/>
            <a:ext cx="3443576" cy="2048842"/>
          </a:xfrm>
          <a:prstGeom prst="bentConnector3">
            <a:avLst>
              <a:gd name="adj1" fmla="val 46422"/>
            </a:avLst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179" name="Elbow Connector 178"/>
          <p:cNvCxnSpPr>
            <a:stCxn id="36" idx="3"/>
            <a:endCxn id="38" idx="1"/>
          </p:cNvCxnSpPr>
          <p:nvPr/>
        </p:nvCxnSpPr>
        <p:spPr>
          <a:xfrm rot="10800000" flipV="1">
            <a:off x="1166260" y="623244"/>
            <a:ext cx="2981917" cy="2048842"/>
          </a:xfrm>
          <a:prstGeom prst="bentConnector3">
            <a:avLst>
              <a:gd name="adj1" fmla="val 50000"/>
            </a:avLst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182" name="TextBox 181"/>
          <p:cNvSpPr txBox="1"/>
          <p:nvPr/>
        </p:nvSpPr>
        <p:spPr>
          <a:xfrm>
            <a:off x="1709664" y="2111094"/>
            <a:ext cx="917280" cy="513495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Phase 3.d.10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/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Send the result </a:t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to </a:t>
            </a:r>
            <a:r>
              <a:rPr lang="en-US" sz="900" b="0" i="1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agent#10</a:t>
            </a:r>
            <a:endParaRPr lang="en-US" sz="900" b="0" i="1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1709663" y="2130856"/>
            <a:ext cx="860740" cy="4937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  <p:sp>
        <p:nvSpPr>
          <p:cNvPr id="185" name="TextBox 184"/>
          <p:cNvSpPr txBox="1"/>
          <p:nvPr/>
        </p:nvSpPr>
        <p:spPr>
          <a:xfrm>
            <a:off x="149375" y="4045900"/>
            <a:ext cx="8683339" cy="1499534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Ctr="0" compatLnSpc="0">
            <a:spAutoFit/>
          </a:bodyPr>
          <a:lstStyle/>
          <a:p>
            <a:pPr marL="0" marR="0" lvl="0" indent="0" algn="just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sng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Steps</a:t>
            </a:r>
            <a:r>
              <a:rPr lang="en-US" sz="10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:</a:t>
            </a:r>
          </a:p>
          <a:p>
            <a:pPr lvl="0" algn="just" hangingPunct="0"/>
            <a:r>
              <a:rPr lang="en-US" sz="1000" b="1" dirty="0" smtClean="0">
                <a:ea typeface="Noto Sans CJK SC" pitchFamily="2"/>
                <a:cs typeface="Lohit Devanagari" pitchFamily="2"/>
              </a:rPr>
              <a:t>Phase 3.a.</a:t>
            </a:r>
            <a:r>
              <a:rPr lang="en-US" sz="1000" dirty="0" smtClean="0">
                <a:ea typeface="Noto Sans CJK SC" pitchFamily="2"/>
                <a:cs typeface="Lohit Devanagari" pitchFamily="2"/>
              </a:rPr>
              <a:t> Dedicated agent builds the </a:t>
            </a:r>
            <a:r>
              <a:rPr lang="en-US" sz="1000" dirty="0" smtClean="0">
                <a:solidFill>
                  <a:srgbClr val="FF0000"/>
                </a:solidFill>
                <a:ea typeface="Noto Sans CJK SC" pitchFamily="2"/>
                <a:cs typeface="Lohit Devanagari" pitchFamily="2"/>
              </a:rPr>
              <a:t>complete </a:t>
            </a:r>
            <a:r>
              <a:rPr lang="en-US" sz="1000" b="1" dirty="0" smtClean="0">
                <a:solidFill>
                  <a:srgbClr val="FF0000"/>
                </a:solidFill>
                <a:ea typeface="Noto Sans CJK SC" pitchFamily="2"/>
                <a:cs typeface="Lohit Devanagari" pitchFamily="2"/>
              </a:rPr>
              <a:t>ML </a:t>
            </a:r>
            <a:r>
              <a:rPr lang="en-US" sz="1000" dirty="0" smtClean="0">
                <a:solidFill>
                  <a:srgbClr val="FF0000"/>
                </a:solidFill>
                <a:ea typeface="Noto Sans CJK SC" pitchFamily="2"/>
                <a:cs typeface="Lohit Devanagari" pitchFamily="2"/>
              </a:rPr>
              <a:t>and </a:t>
            </a:r>
            <a:r>
              <a:rPr lang="en-US" sz="1000" b="1" dirty="0" smtClean="0">
                <a:solidFill>
                  <a:srgbClr val="FF0000"/>
                </a:solidFill>
                <a:ea typeface="Noto Sans CJK SC" pitchFamily="2"/>
                <a:cs typeface="Lohit Devanagari" pitchFamily="2"/>
              </a:rPr>
              <a:t>CL </a:t>
            </a:r>
            <a:r>
              <a:rPr lang="en-US" sz="1000" dirty="0" smtClean="0">
                <a:solidFill>
                  <a:srgbClr val="FF0000"/>
                </a:solidFill>
                <a:ea typeface="Noto Sans CJK SC" pitchFamily="2"/>
                <a:cs typeface="Lohit Devanagari" pitchFamily="2"/>
              </a:rPr>
              <a:t>sets by combining all individual IML and ICL sets which are collected from agents. Building complete </a:t>
            </a:r>
            <a:r>
              <a:rPr lang="en-US" sz="1000" b="1" dirty="0" smtClean="0">
                <a:solidFill>
                  <a:srgbClr val="FF0000"/>
                </a:solidFill>
                <a:ea typeface="Noto Sans CJK SC" pitchFamily="2"/>
                <a:cs typeface="Lohit Devanagari" pitchFamily="2"/>
              </a:rPr>
              <a:t>ML </a:t>
            </a:r>
            <a:r>
              <a:rPr lang="en-US" sz="1000" dirty="0" smtClean="0">
                <a:solidFill>
                  <a:srgbClr val="FF0000"/>
                </a:solidFill>
                <a:ea typeface="Noto Sans CJK SC" pitchFamily="2"/>
                <a:cs typeface="Lohit Devanagari" pitchFamily="2"/>
              </a:rPr>
              <a:t>and </a:t>
            </a:r>
            <a:r>
              <a:rPr lang="en-US" sz="1000" b="1" dirty="0" smtClean="0">
                <a:solidFill>
                  <a:srgbClr val="FF0000"/>
                </a:solidFill>
                <a:ea typeface="Noto Sans CJK SC" pitchFamily="2"/>
                <a:cs typeface="Lohit Devanagari" pitchFamily="2"/>
              </a:rPr>
              <a:t>CL </a:t>
            </a:r>
            <a:r>
              <a:rPr lang="en-US" sz="1000" dirty="0" smtClean="0">
                <a:solidFill>
                  <a:srgbClr val="FF0000"/>
                </a:solidFill>
                <a:ea typeface="Noto Sans CJK SC" pitchFamily="2"/>
                <a:cs typeface="Lohit Devanagari" pitchFamily="2"/>
              </a:rPr>
              <a:t>sets function is illustrated in the last slides</a:t>
            </a:r>
            <a:r>
              <a:rPr lang="en-US" sz="1000" dirty="0" smtClean="0">
                <a:ea typeface="Noto Sans CJK SC" pitchFamily="2"/>
                <a:cs typeface="Lohit Devanagari" pitchFamily="2"/>
              </a:rPr>
              <a:t>. </a:t>
            </a:r>
          </a:p>
          <a:p>
            <a:pPr marL="0" marR="0" lvl="0" indent="0" algn="just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1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Phase 3.b</a:t>
            </a:r>
            <a:r>
              <a:rPr lang="en-US" sz="1000" b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. (Optional) Broadcast the </a:t>
            </a:r>
            <a:r>
              <a:rPr lang="en-US" sz="1000" b="0" u="none" strike="noStrike" kern="1200" cap="none" dirty="0" smtClean="0">
                <a:ln>
                  <a:noFill/>
                </a:ln>
                <a:solidFill>
                  <a:srgbClr val="FF0000"/>
                </a:solidFill>
                <a:ea typeface="Noto Sans CJK SC" pitchFamily="2"/>
                <a:cs typeface="Lohit Devanagari" pitchFamily="2"/>
              </a:rPr>
              <a:t>complete ML and CL </a:t>
            </a:r>
            <a:r>
              <a:rPr lang="en-US" sz="1000" b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to other agents such that they can solve the problem in case </a:t>
            </a:r>
            <a:r>
              <a:rPr lang="en-US" sz="1000" b="0" i="1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dedicated agent</a:t>
            </a:r>
            <a:r>
              <a:rPr lang="en-US" sz="1000" b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 is accidentally killed. In this case, WPM signals another agent</a:t>
            </a:r>
            <a:r>
              <a:rPr lang="en-US" sz="1000" dirty="0" smtClean="0">
                <a:ea typeface="Noto Sans CJK SC" pitchFamily="2"/>
                <a:cs typeface="Lohit Devanagari" pitchFamily="2"/>
              </a:rPr>
              <a:t> </a:t>
            </a:r>
            <a:r>
              <a:rPr lang="en-US" sz="1000" b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to become the dedicated agent who must approve that it has the complete ML and CL. Otherwise, it requests all agents to start from </a:t>
            </a:r>
            <a:r>
              <a:rPr lang="en-US" sz="1000" b="1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phase 2.d</a:t>
            </a:r>
            <a:r>
              <a:rPr lang="en-US" sz="1000" dirty="0">
                <a:ea typeface="Noto Sans CJK SC" pitchFamily="2"/>
                <a:cs typeface="Lohit Devanagari" pitchFamily="2"/>
              </a:rPr>
              <a:t> </a:t>
            </a:r>
            <a:r>
              <a:rPr lang="en-US" sz="1000" dirty="0" smtClean="0">
                <a:ea typeface="Noto Sans CJK SC" pitchFamily="2"/>
                <a:cs typeface="Lohit Devanagari" pitchFamily="2"/>
              </a:rPr>
              <a:t>again. </a:t>
            </a:r>
          </a:p>
          <a:p>
            <a:pPr marL="0" marR="0" lvl="0" indent="0" algn="just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1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Phase 3.c</a:t>
            </a:r>
            <a:r>
              <a:rPr lang="en-US" sz="1000" b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. Since dedicated agent has all the necessary info, it solves the LCC problem by </a:t>
            </a:r>
            <a:r>
              <a:rPr lang="en-US" sz="1000" b="0" u="none" strike="noStrike" kern="1200" cap="none" dirty="0" smtClean="0">
                <a:ln>
                  <a:noFill/>
                </a:ln>
                <a:solidFill>
                  <a:srgbClr val="FF0000"/>
                </a:solidFill>
                <a:ea typeface="Noto Sans CJK SC" pitchFamily="2"/>
                <a:cs typeface="Lohit Devanagari" pitchFamily="2"/>
              </a:rPr>
              <a:t>running </a:t>
            </a:r>
            <a:r>
              <a:rPr lang="en-US" sz="1000" b="1" u="none" strike="noStrike" kern="1200" cap="none" dirty="0" err="1" smtClean="0">
                <a:ln>
                  <a:noFill/>
                </a:ln>
                <a:solidFill>
                  <a:srgbClr val="FF0000"/>
                </a:solidFill>
                <a:ea typeface="Noto Sans CJK SC" pitchFamily="2"/>
                <a:cs typeface="Lohit Devanagari" pitchFamily="2"/>
              </a:rPr>
              <a:t>LCC_CKMeans</a:t>
            </a:r>
            <a:r>
              <a:rPr lang="en-US" sz="1000" b="1" u="none" strike="noStrike" kern="1200" cap="none" dirty="0" smtClean="0">
                <a:ln>
                  <a:noFill/>
                </a:ln>
                <a:solidFill>
                  <a:srgbClr val="FF0000"/>
                </a:solidFill>
                <a:ea typeface="Noto Sans CJK SC" pitchFamily="2"/>
                <a:cs typeface="Lohit Devanagari" pitchFamily="2"/>
              </a:rPr>
              <a:t> </a:t>
            </a:r>
            <a:r>
              <a:rPr lang="en-US" sz="1000" b="0" u="none" strike="noStrike" kern="1200" cap="none" dirty="0" smtClean="0">
                <a:ln>
                  <a:noFill/>
                </a:ln>
                <a:solidFill>
                  <a:srgbClr val="FF0000"/>
                </a:solidFill>
                <a:ea typeface="Noto Sans CJK SC" pitchFamily="2"/>
                <a:cs typeface="Lohit Devanagari" pitchFamily="2"/>
              </a:rPr>
              <a:t>algorithm (in the last slides)</a:t>
            </a:r>
            <a:r>
              <a:rPr lang="en-US" sz="1000" b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 and finds a result. </a:t>
            </a:r>
          </a:p>
          <a:p>
            <a:pPr marL="0" marR="0" lvl="0" indent="0" algn="just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1" dirty="0" smtClean="0">
                <a:ea typeface="Noto Sans CJK SC" pitchFamily="2"/>
                <a:cs typeface="Lohit Devanagari" pitchFamily="2"/>
              </a:rPr>
              <a:t>Phase 3.d</a:t>
            </a:r>
            <a:r>
              <a:rPr lang="en-US" sz="1000" dirty="0" smtClean="0">
                <a:ea typeface="Noto Sans CJK SC" pitchFamily="2"/>
                <a:cs typeface="Lohit Devanagari" pitchFamily="2"/>
              </a:rPr>
              <a:t>. Dedicated agent sends the result to all agents and WPM. (Optional) WPM might decide to request to kill the agents which were involved in the coordination process. </a:t>
            </a:r>
          </a:p>
        </p:txBody>
      </p:sp>
      <p:cxnSp>
        <p:nvCxnSpPr>
          <p:cNvPr id="97" name="Elbow Connector 96"/>
          <p:cNvCxnSpPr>
            <a:stCxn id="37" idx="2"/>
            <a:endCxn id="34" idx="1"/>
          </p:cNvCxnSpPr>
          <p:nvPr/>
        </p:nvCxnSpPr>
        <p:spPr>
          <a:xfrm rot="5400000" flipH="1" flipV="1">
            <a:off x="4529035" y="789560"/>
            <a:ext cx="322903" cy="508298"/>
          </a:xfrm>
          <a:prstGeom prst="bentConnector4">
            <a:avLst>
              <a:gd name="adj1" fmla="val -209375"/>
              <a:gd name="adj2" fmla="val 229180"/>
            </a:avLst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98" name="Elbow Connector 97"/>
          <p:cNvCxnSpPr>
            <a:stCxn id="34" idx="3"/>
            <a:endCxn id="37" idx="2"/>
          </p:cNvCxnSpPr>
          <p:nvPr/>
        </p:nvCxnSpPr>
        <p:spPr>
          <a:xfrm rot="10800000" flipH="1" flipV="1">
            <a:off x="3927752" y="882256"/>
            <a:ext cx="508585" cy="322903"/>
          </a:xfrm>
          <a:prstGeom prst="bentConnector4">
            <a:avLst>
              <a:gd name="adj1" fmla="val -141858"/>
              <a:gd name="adj2" fmla="val 285271"/>
            </a:avLst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103" name="TextBox 102"/>
          <p:cNvSpPr txBox="1"/>
          <p:nvPr/>
        </p:nvSpPr>
        <p:spPr>
          <a:xfrm>
            <a:off x="4559893" y="1240986"/>
            <a:ext cx="1077131" cy="654366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Phase 3.c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 </a:t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Since all necessary </a:t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info is collected, </a:t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solve the problem</a:t>
            </a:r>
            <a:endParaRPr lang="en-US" sz="900" b="0" i="1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559892" y="1260746"/>
            <a:ext cx="990924" cy="5801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  <p:sp>
        <p:nvSpPr>
          <p:cNvPr id="114" name="TextBox 113"/>
          <p:cNvSpPr txBox="1"/>
          <p:nvPr/>
        </p:nvSpPr>
        <p:spPr>
          <a:xfrm>
            <a:off x="6399579" y="2111094"/>
            <a:ext cx="917280" cy="513495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Phase 3.d.m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/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Send the result </a:t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to </a:t>
            </a:r>
            <a:r>
              <a:rPr lang="en-US" sz="900" b="0" i="1" u="none" strike="noStrike" kern="1200" cap="none" dirty="0" err="1" smtClean="0">
                <a:ln>
                  <a:noFill/>
                </a:ln>
                <a:ea typeface="Noto Sans CJK SC" pitchFamily="2"/>
                <a:cs typeface="Lohit Devanagari" pitchFamily="2"/>
              </a:rPr>
              <a:t>agent#m</a:t>
            </a:r>
            <a:endParaRPr lang="en-US" sz="900" b="0" i="1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6399578" y="2130856"/>
            <a:ext cx="860740" cy="4937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  <p:sp>
        <p:nvSpPr>
          <p:cNvPr id="117" name="Freeform 116"/>
          <p:cNvSpPr/>
          <p:nvPr/>
        </p:nvSpPr>
        <p:spPr>
          <a:xfrm>
            <a:off x="3866761" y="3125734"/>
            <a:ext cx="1163935" cy="775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808080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18" name="Freeform 117"/>
          <p:cNvSpPr/>
          <p:nvPr/>
        </p:nvSpPr>
        <p:spPr>
          <a:xfrm>
            <a:off x="4187407" y="3034474"/>
            <a:ext cx="488870" cy="1688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 cap="none" dirty="0">
                <a:ln>
                  <a:noFill/>
                </a:ln>
                <a:ea typeface="Noto Sans CJK SC" pitchFamily="2"/>
                <a:cs typeface="Lohit Devanagari" pitchFamily="2"/>
              </a:rPr>
              <a:t>WPM</a:t>
            </a:r>
          </a:p>
        </p:txBody>
      </p:sp>
      <p:sp>
        <p:nvSpPr>
          <p:cNvPr id="119" name="Freeform 118"/>
          <p:cNvSpPr/>
          <p:nvPr/>
        </p:nvSpPr>
        <p:spPr>
          <a:xfrm>
            <a:off x="4358183" y="3230693"/>
            <a:ext cx="636188" cy="3877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BF44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 cap="none" dirty="0">
                <a:ln>
                  <a:noFill/>
                </a:ln>
                <a:ea typeface="Noto Sans CJK SC" pitchFamily="2"/>
                <a:cs typeface="Lohit Devanagari" pitchFamily="2"/>
              </a:rPr>
              <a:t>Teacher</a:t>
            </a:r>
            <a:br>
              <a:rPr lang="en-US" sz="1000" b="0" i="0" u="none" strike="noStrike" kern="1200" cap="none" dirty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1000" b="0" i="0" u="none" strike="noStrike" kern="1200" cap="none" dirty="0">
                <a:ln>
                  <a:noFill/>
                </a:ln>
                <a:ea typeface="Noto Sans CJK SC" pitchFamily="2"/>
                <a:cs typeface="Lohit Devanagari" pitchFamily="2"/>
              </a:rPr>
              <a:t>Panel</a:t>
            </a:r>
          </a:p>
        </p:txBody>
      </p:sp>
      <p:sp>
        <p:nvSpPr>
          <p:cNvPr id="120" name="Freeform 119"/>
          <p:cNvSpPr/>
          <p:nvPr/>
        </p:nvSpPr>
        <p:spPr>
          <a:xfrm>
            <a:off x="3907879" y="3784894"/>
            <a:ext cx="1056915" cy="232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 cap="none" dirty="0">
                <a:ln>
                  <a:noFill/>
                </a:ln>
                <a:solidFill>
                  <a:srgbClr val="FFFFFF"/>
                </a:solidFill>
                <a:ea typeface="Noto Sans CJK SC" pitchFamily="2"/>
                <a:cs typeface="Lohit Devanagari" pitchFamily="2"/>
              </a:rPr>
              <a:t>WPM Interface</a:t>
            </a:r>
          </a:p>
        </p:txBody>
      </p:sp>
      <p:cxnSp>
        <p:nvCxnSpPr>
          <p:cNvPr id="122" name="Elbow Connector 121"/>
          <p:cNvCxnSpPr>
            <a:stCxn id="37" idx="2"/>
            <a:endCxn id="118" idx="0"/>
          </p:cNvCxnSpPr>
          <p:nvPr/>
        </p:nvCxnSpPr>
        <p:spPr>
          <a:xfrm rot="5400000">
            <a:off x="3519433" y="2117569"/>
            <a:ext cx="1829314" cy="4496"/>
          </a:xfrm>
          <a:prstGeom prst="bentConnector3">
            <a:avLst>
              <a:gd name="adj1" fmla="val 50000"/>
            </a:avLst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130" name="TextBox 129"/>
          <p:cNvSpPr txBox="1"/>
          <p:nvPr/>
        </p:nvSpPr>
        <p:spPr>
          <a:xfrm>
            <a:off x="4478424" y="2432767"/>
            <a:ext cx="917280" cy="513495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Phase 3.d.w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/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Send the result </a:t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to </a:t>
            </a:r>
            <a:r>
              <a:rPr lang="en-US" sz="900" b="0" i="1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WPM</a:t>
            </a:r>
            <a:endParaRPr lang="en-US" sz="900" b="0" i="1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4478423" y="2452529"/>
            <a:ext cx="860740" cy="4937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  <p:sp>
        <p:nvSpPr>
          <p:cNvPr id="57" name="TextBox 56"/>
          <p:cNvSpPr txBox="1"/>
          <p:nvPr/>
        </p:nvSpPr>
        <p:spPr>
          <a:xfrm>
            <a:off x="7624370" y="915310"/>
            <a:ext cx="1098133" cy="654366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Phase 3.b.m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 </a:t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Send the complete ML and CL to </a:t>
            </a:r>
            <a:r>
              <a:rPr lang="en-US" sz="900" b="0" i="1" u="none" strike="noStrike" kern="1200" cap="none" dirty="0" err="1" smtClean="0">
                <a:ln>
                  <a:noFill/>
                </a:ln>
                <a:ea typeface="Noto Sans CJK SC" pitchFamily="2"/>
                <a:cs typeface="Lohit Devanagari" pitchFamily="2"/>
              </a:rPr>
              <a:t>agent#m</a:t>
            </a:r>
            <a:endParaRPr lang="en-US" sz="900" b="0" i="1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7624370" y="935070"/>
            <a:ext cx="990924" cy="5727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</p:spTree>
    <p:extLst>
      <p:ext uri="{BB962C8B-B14F-4D97-AF65-F5344CB8AC3E}">
        <p14:creationId xmlns:p14="http://schemas.microsoft.com/office/powerpoint/2010/main" val="3403364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9ADE38A-F4B6-40B4-A919-974643A2DCAF}" type="slidenum">
              <a:t>6</a:t>
            </a:fld>
            <a:endParaRPr lang="en-US"/>
          </a:p>
        </p:txBody>
      </p:sp>
      <p:sp>
        <p:nvSpPr>
          <p:cNvPr id="3" name="Title 2"/>
          <p:cNvSpPr txBox="1">
            <a:spLocks noGrp="1"/>
          </p:cNvSpPr>
          <p:nvPr>
            <p:ph type="title" idx="4294967295"/>
          </p:nvPr>
        </p:nvSpPr>
        <p:spPr>
          <a:xfrm>
            <a:off x="548640" y="-19800"/>
            <a:ext cx="9071640" cy="476999"/>
          </a:xfrm>
        </p:spPr>
        <p:txBody>
          <a:bodyPr/>
          <a:lstStyle/>
          <a:p>
            <a:pPr lvl="0"/>
            <a:r>
              <a:rPr lang="en-US" sz="1600" b="1" dirty="0">
                <a:latin typeface="+mn-lt"/>
              </a:rPr>
              <a:t>LCC Protocol </a:t>
            </a:r>
            <a:r>
              <a:rPr lang="en-US" sz="1600" b="1" dirty="0" smtClean="0">
                <a:latin typeface="+mn-lt"/>
              </a:rPr>
              <a:t>: </a:t>
            </a:r>
            <a:r>
              <a:rPr lang="en-US" sz="1600" b="1" dirty="0">
                <a:latin typeface="+mn-lt"/>
              </a:rPr>
              <a:t/>
            </a:r>
            <a:br>
              <a:rPr lang="en-US" sz="1600" b="1" dirty="0">
                <a:latin typeface="+mn-lt"/>
              </a:rPr>
            </a:br>
            <a:r>
              <a:rPr lang="en-US" sz="1600" dirty="0" smtClean="0">
                <a:latin typeface="+mn-lt"/>
              </a:rPr>
              <a:t>Sending </a:t>
            </a:r>
            <a:r>
              <a:rPr lang="en-US" sz="1600" dirty="0">
                <a:latin typeface="+mn-lt"/>
              </a:rPr>
              <a:t>final grouping to agents</a:t>
            </a:r>
          </a:p>
        </p:txBody>
      </p:sp>
      <p:cxnSp>
        <p:nvCxnSpPr>
          <p:cNvPr id="10" name="Elbow Connector 9"/>
          <p:cNvCxnSpPr>
            <a:stCxn id="45" idx="3"/>
            <a:endCxn id="94" idx="0"/>
          </p:cNvCxnSpPr>
          <p:nvPr/>
        </p:nvCxnSpPr>
        <p:spPr>
          <a:xfrm rot="10800000" flipV="1">
            <a:off x="688468" y="1436178"/>
            <a:ext cx="3266848" cy="2796074"/>
          </a:xfrm>
          <a:prstGeom prst="bentConnector2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13" name="Elbow Connector 12"/>
          <p:cNvCxnSpPr>
            <a:stCxn id="45" idx="3"/>
            <a:endCxn id="98" idx="0"/>
          </p:cNvCxnSpPr>
          <p:nvPr/>
        </p:nvCxnSpPr>
        <p:spPr>
          <a:xfrm rot="10800000" flipV="1">
            <a:off x="2449468" y="1436178"/>
            <a:ext cx="1505849" cy="2813666"/>
          </a:xfrm>
          <a:prstGeom prst="bentConnector2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15" name="Freeform 14"/>
          <p:cNvSpPr/>
          <p:nvPr/>
        </p:nvSpPr>
        <p:spPr>
          <a:xfrm>
            <a:off x="2681846" y="694307"/>
            <a:ext cx="1092599" cy="435600"/>
          </a:xfrm>
          <a:custGeom>
            <a:avLst>
              <a:gd name="f0" fmla="val 25455"/>
              <a:gd name="f1" fmla="val 18793"/>
            </a:avLst>
            <a:gdLst>
              <a:gd name="f2" fmla="val 10800000"/>
              <a:gd name="f3" fmla="val 5400000"/>
              <a:gd name="f4" fmla="val 16200000"/>
              <a:gd name="f5" fmla="val w"/>
              <a:gd name="f6" fmla="val h"/>
              <a:gd name="f7" fmla="val 0"/>
              <a:gd name="f8" fmla="val 21600"/>
              <a:gd name="f9" fmla="+- 0 0 1"/>
              <a:gd name="f10" fmla="val -2147483647"/>
              <a:gd name="f11" fmla="val 2147483647"/>
              <a:gd name="f12" fmla="val 3590"/>
              <a:gd name="f13" fmla="val 8970"/>
              <a:gd name="f14" fmla="val 12630"/>
              <a:gd name="f15" fmla="val 18010"/>
              <a:gd name="f16" fmla="*/ f5 1 21600"/>
              <a:gd name="f17" fmla="*/ f6 1 21600"/>
              <a:gd name="f18" fmla="pin -2147483647 f0 2147483647"/>
              <a:gd name="f19" fmla="pin -2147483647 f1 2147483647"/>
              <a:gd name="f20" fmla="+- 0 0 f12"/>
              <a:gd name="f21" fmla="+- 3590 0 f7"/>
              <a:gd name="f22" fmla="+- 0 0 f3"/>
              <a:gd name="f23" fmla="+- 21600 0 f15"/>
              <a:gd name="f24" fmla="+- 18010 0 f8"/>
              <a:gd name="f25" fmla="+- f18 0 10800"/>
              <a:gd name="f26" fmla="+- f19 0 10800"/>
              <a:gd name="f27" fmla="+- f19 0 21600"/>
              <a:gd name="f28" fmla="+- f18 0 21600"/>
              <a:gd name="f29" fmla="*/ f18 f16 1"/>
              <a:gd name="f30" fmla="*/ f19 f17 1"/>
              <a:gd name="f31" fmla="*/ 800 f16 1"/>
              <a:gd name="f32" fmla="*/ 20800 f16 1"/>
              <a:gd name="f33" fmla="*/ 20800 f17 1"/>
              <a:gd name="f34" fmla="*/ 800 f17 1"/>
              <a:gd name="f35" fmla="abs f20"/>
              <a:gd name="f36" fmla="abs f21"/>
              <a:gd name="f37" fmla="?: f20 f22 f3"/>
              <a:gd name="f38" fmla="?: f20 f3 f22"/>
              <a:gd name="f39" fmla="?: f20 f4 f3"/>
              <a:gd name="f40" fmla="?: f20 f3 f4"/>
              <a:gd name="f41" fmla="abs f23"/>
              <a:gd name="f42" fmla="?: f21 f22 f3"/>
              <a:gd name="f43" fmla="?: f21 f3 f22"/>
              <a:gd name="f44" fmla="?: f23 0 f2"/>
              <a:gd name="f45" fmla="?: f23 f2 0"/>
              <a:gd name="f46" fmla="abs f24"/>
              <a:gd name="f47" fmla="?: f23 f22 f3"/>
              <a:gd name="f48" fmla="?: f23 f3 f22"/>
              <a:gd name="f49" fmla="?: f23 f4 f3"/>
              <a:gd name="f50" fmla="?: f23 f3 f4"/>
              <a:gd name="f51" fmla="?: f24 f22 f3"/>
              <a:gd name="f52" fmla="?: f24 f3 f22"/>
              <a:gd name="f53" fmla="?: f20 0 f2"/>
              <a:gd name="f54" fmla="?: f20 f2 0"/>
              <a:gd name="f55" fmla="abs f25"/>
              <a:gd name="f56" fmla="abs f26"/>
              <a:gd name="f57" fmla="?: f20 f40 f39"/>
              <a:gd name="f58" fmla="?: f20 f39 f40"/>
              <a:gd name="f59" fmla="?: f21 f38 f37"/>
              <a:gd name="f60" fmla="?: f21 f45 f44"/>
              <a:gd name="f61" fmla="?: f21 f44 f45"/>
              <a:gd name="f62" fmla="?: f23 f42 f43"/>
              <a:gd name="f63" fmla="?: f23 f50 f49"/>
              <a:gd name="f64" fmla="?: f23 f49 f50"/>
              <a:gd name="f65" fmla="?: f24 f48 f47"/>
              <a:gd name="f66" fmla="?: f24 f54 f53"/>
              <a:gd name="f67" fmla="?: f24 f53 f54"/>
              <a:gd name="f68" fmla="?: f20 f51 f52"/>
              <a:gd name="f69" fmla="+- f55 0 f56"/>
              <a:gd name="f70" fmla="+- f56 0 f55"/>
              <a:gd name="f71" fmla="?: f21 f58 f57"/>
              <a:gd name="f72" fmla="?: f23 f60 f61"/>
              <a:gd name="f73" fmla="?: f24 f64 f63"/>
              <a:gd name="f74" fmla="?: f20 f66 f67"/>
              <a:gd name="f75" fmla="?: f26 f9 f69"/>
              <a:gd name="f76" fmla="?: f26 f69 f9"/>
              <a:gd name="f77" fmla="?: f25 f9 f70"/>
              <a:gd name="f78" fmla="?: f25 f70 f9"/>
              <a:gd name="f79" fmla="?: f18 f9 f75"/>
              <a:gd name="f80" fmla="?: f18 f9 f76"/>
              <a:gd name="f81" fmla="?: f27 f77 f9"/>
              <a:gd name="f82" fmla="?: f27 f78 f9"/>
              <a:gd name="f83" fmla="?: f28 f76 f9"/>
              <a:gd name="f84" fmla="?: f28 f75 f9"/>
              <a:gd name="f85" fmla="?: f19 f9 f78"/>
              <a:gd name="f86" fmla="?: f19 f9 f77"/>
              <a:gd name="f87" fmla="?: f79 f18 0"/>
              <a:gd name="f88" fmla="?: f79 f19 6280"/>
              <a:gd name="f89" fmla="?: f80 f18 0"/>
              <a:gd name="f90" fmla="?: f80 f19 15320"/>
              <a:gd name="f91" fmla="?: f81 f18 6280"/>
              <a:gd name="f92" fmla="?: f81 f19 21600"/>
              <a:gd name="f93" fmla="?: f82 f18 15320"/>
              <a:gd name="f94" fmla="?: f82 f19 21600"/>
              <a:gd name="f95" fmla="?: f83 f18 21600"/>
              <a:gd name="f96" fmla="?: f83 f19 15320"/>
              <a:gd name="f97" fmla="?: f84 f18 21600"/>
              <a:gd name="f98" fmla="?: f84 f19 6280"/>
              <a:gd name="f99" fmla="?: f85 f18 15320"/>
              <a:gd name="f100" fmla="?: f85 f19 0"/>
              <a:gd name="f101" fmla="?: f86 f18 6280"/>
              <a:gd name="f102" fmla="?: f86 f19 0"/>
            </a:gdLst>
            <a:ahLst>
              <a:ahXY gdRefX="f0" minX="f10" maxX="f11" gdRefY="f1" minY="f10" maxY="f11">
                <a:pos x="f29" y="f30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1" t="f34" r="f32" b="f33"/>
            <a:pathLst>
              <a:path w="21600" h="21600">
                <a:moveTo>
                  <a:pt x="f12" y="f7"/>
                </a:moveTo>
                <a:arcTo wR="f35" hR="f36" stAng="f71" swAng="f59"/>
                <a:lnTo>
                  <a:pt x="f87" y="f88"/>
                </a:lnTo>
                <a:lnTo>
                  <a:pt x="f7" y="f13"/>
                </a:lnTo>
                <a:lnTo>
                  <a:pt x="f7" y="f14"/>
                </a:lnTo>
                <a:lnTo>
                  <a:pt x="f89" y="f90"/>
                </a:lnTo>
                <a:lnTo>
                  <a:pt x="f7" y="f15"/>
                </a:lnTo>
                <a:arcTo wR="f36" hR="f41" stAng="f72" swAng="f62"/>
                <a:lnTo>
                  <a:pt x="f91" y="f92"/>
                </a:lnTo>
                <a:lnTo>
                  <a:pt x="f13" y="f8"/>
                </a:lnTo>
                <a:lnTo>
                  <a:pt x="f14" y="f8"/>
                </a:lnTo>
                <a:lnTo>
                  <a:pt x="f93" y="f94"/>
                </a:lnTo>
                <a:lnTo>
                  <a:pt x="f15" y="f8"/>
                </a:lnTo>
                <a:arcTo wR="f41" hR="f46" stAng="f73" swAng="f65"/>
                <a:lnTo>
                  <a:pt x="f95" y="f96"/>
                </a:lnTo>
                <a:lnTo>
                  <a:pt x="f8" y="f14"/>
                </a:lnTo>
                <a:lnTo>
                  <a:pt x="f8" y="f13"/>
                </a:lnTo>
                <a:lnTo>
                  <a:pt x="f97" y="f98"/>
                </a:lnTo>
                <a:lnTo>
                  <a:pt x="f8" y="f12"/>
                </a:lnTo>
                <a:arcTo wR="f46" hR="f35" stAng="f74" swAng="f68"/>
                <a:lnTo>
                  <a:pt x="f99" y="f100"/>
                </a:lnTo>
                <a:lnTo>
                  <a:pt x="f14" y="f7"/>
                </a:lnTo>
                <a:lnTo>
                  <a:pt x="f13" y="f7"/>
                </a:lnTo>
                <a:lnTo>
                  <a:pt x="f101" y="f102"/>
                </a:lnTo>
                <a:close/>
              </a:path>
            </a:pathLst>
          </a:custGeom>
          <a:solidFill>
            <a:srgbClr val="BCE4E5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Teacher received</a:t>
            </a:r>
            <a:r>
              <a:rPr lang="en-US" sz="900" dirty="0">
                <a:ea typeface="Noto Sans CJK SC" pitchFamily="2"/>
                <a:cs typeface="Lohit Devanagari" pitchFamily="2"/>
              </a:rPr>
              <a:t> 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the </a:t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grouping proposal </a:t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from agents</a:t>
            </a:r>
            <a:endParaRPr lang="en-US" sz="900" b="0" i="0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144659" y="2990849"/>
            <a:ext cx="4671641" cy="1217854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algn="just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sng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Steps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:</a:t>
            </a:r>
          </a:p>
          <a:p>
            <a:pPr marL="0" marR="0" lvl="0" indent="0" algn="just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dirty="0" smtClean="0">
                <a:ea typeface="Noto Sans CJK SC" pitchFamily="2"/>
                <a:cs typeface="Lohit Devanagari" pitchFamily="2"/>
              </a:rPr>
              <a:t>Phase 4.a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. After receiving a proposal, teacher can </a:t>
            </a:r>
            <a:r>
              <a:rPr lang="en-US" sz="900" b="1" dirty="0" smtClean="0">
                <a:ea typeface="Noto Sans CJK SC" pitchFamily="2"/>
                <a:cs typeface="Lohit Devanagari" pitchFamily="2"/>
              </a:rPr>
              <a:t>modify 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or </a:t>
            </a:r>
            <a:r>
              <a:rPr lang="en-US" sz="900" b="1" dirty="0" smtClean="0">
                <a:ea typeface="Noto Sans CJK SC" pitchFamily="2"/>
                <a:cs typeface="Lohit Devanagari" pitchFamily="2"/>
              </a:rPr>
              <a:t>approve 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the proposal which is </a:t>
            </a:r>
            <a:br>
              <a:rPr lang="en-US" sz="900" dirty="0" smtClean="0">
                <a:ea typeface="Noto Sans CJK SC" pitchFamily="2"/>
                <a:cs typeface="Lohit Devanagari" pitchFamily="2"/>
              </a:rPr>
            </a:br>
            <a:r>
              <a:rPr lang="en-US" sz="900" dirty="0" smtClean="0">
                <a:ea typeface="Noto Sans CJK SC" pitchFamily="2"/>
                <a:cs typeface="Lohit Devanagari" pitchFamily="2"/>
              </a:rPr>
              <a:t>sent by agents. </a:t>
            </a:r>
          </a:p>
          <a:p>
            <a:pPr marL="0" marR="0" lvl="0" indent="0" algn="just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Phase 4.b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. Once the teacher submits/approves, WPM needs to </a:t>
            </a:r>
            <a:r>
              <a:rPr lang="en-US" sz="900" b="1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reactivate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 the inactive agents </a:t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in the submitted/approved grouping such that all of them can receive the final grouping. </a:t>
            </a:r>
          </a:p>
          <a:p>
            <a:pPr marL="0" marR="0" lvl="0" indent="0" algn="just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dirty="0" smtClean="0">
                <a:ea typeface="Noto Sans CJK SC" pitchFamily="2"/>
                <a:cs typeface="Lohit Devanagari" pitchFamily="2"/>
              </a:rPr>
              <a:t>Phase 4.c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. WPM </a:t>
            </a:r>
            <a:r>
              <a:rPr lang="en-US" sz="900" b="1" dirty="0" smtClean="0">
                <a:ea typeface="Noto Sans CJK SC" pitchFamily="2"/>
                <a:cs typeface="Lohit Devanagari" pitchFamily="2"/>
              </a:rPr>
              <a:t>informs 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each agent which is in the final grouping. The signal should contain </a:t>
            </a:r>
            <a:br>
              <a:rPr lang="en-US" sz="900" dirty="0" smtClean="0">
                <a:ea typeface="Noto Sans CJK SC" pitchFamily="2"/>
                <a:cs typeface="Lohit Devanagari" pitchFamily="2"/>
              </a:rPr>
            </a:br>
            <a:r>
              <a:rPr lang="en-US" sz="900" dirty="0" smtClean="0">
                <a:ea typeface="Noto Sans CJK SC" pitchFamily="2"/>
                <a:cs typeface="Lohit Devanagari" pitchFamily="2"/>
              </a:rPr>
              <a:t>either the </a:t>
            </a:r>
            <a:r>
              <a:rPr lang="en-US" sz="900" i="1" dirty="0" smtClean="0">
                <a:ea typeface="Noto Sans CJK SC" pitchFamily="2"/>
                <a:cs typeface="Lohit Devanagari" pitchFamily="2"/>
              </a:rPr>
              <a:t>grouping result 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or “</a:t>
            </a:r>
            <a:r>
              <a:rPr lang="en-US" sz="900" i="1" dirty="0" smtClean="0">
                <a:ea typeface="Noto Sans CJK SC" pitchFamily="2"/>
                <a:cs typeface="Lohit Devanagari" pitchFamily="2"/>
              </a:rPr>
              <a:t>approved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”, respectively, depending on whether teacher </a:t>
            </a:r>
            <a:r>
              <a:rPr lang="en-US" sz="900" b="1" dirty="0" smtClean="0">
                <a:ea typeface="Noto Sans CJK SC" pitchFamily="2"/>
                <a:cs typeface="Lohit Devanagari" pitchFamily="2"/>
              </a:rPr>
              <a:t>modifies 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/>
            </a:r>
            <a:br>
              <a:rPr lang="en-US" sz="900" dirty="0" smtClean="0">
                <a:ea typeface="Noto Sans CJK SC" pitchFamily="2"/>
                <a:cs typeface="Lohit Devanagari" pitchFamily="2"/>
              </a:rPr>
            </a:br>
            <a:r>
              <a:rPr lang="en-US" sz="900" dirty="0" smtClean="0">
                <a:ea typeface="Noto Sans CJK SC" pitchFamily="2"/>
                <a:cs typeface="Lohit Devanagari" pitchFamily="2"/>
              </a:rPr>
              <a:t>or </a:t>
            </a:r>
            <a:r>
              <a:rPr lang="en-US" sz="900" b="1" dirty="0" smtClean="0">
                <a:ea typeface="Noto Sans CJK SC" pitchFamily="2"/>
                <a:cs typeface="Lohit Devanagari" pitchFamily="2"/>
              </a:rPr>
              <a:t>approves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. </a:t>
            </a:r>
            <a:endParaRPr lang="en-US" sz="900" b="0" i="0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45" name="Freeform 44"/>
          <p:cNvSpPr/>
          <p:nvPr/>
        </p:nvSpPr>
        <p:spPr>
          <a:xfrm>
            <a:off x="3955316" y="1048458"/>
            <a:ext cx="1163935" cy="775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808080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47" name="Freeform 46"/>
          <p:cNvSpPr/>
          <p:nvPr/>
        </p:nvSpPr>
        <p:spPr>
          <a:xfrm>
            <a:off x="4275962" y="957198"/>
            <a:ext cx="488870" cy="1688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 cap="none" dirty="0">
                <a:ln>
                  <a:noFill/>
                </a:ln>
                <a:ea typeface="Noto Sans CJK SC" pitchFamily="2"/>
                <a:cs typeface="Lohit Devanagari" pitchFamily="2"/>
              </a:rPr>
              <a:t>WPM</a:t>
            </a:r>
          </a:p>
        </p:txBody>
      </p:sp>
      <p:sp>
        <p:nvSpPr>
          <p:cNvPr id="48" name="Freeform 47"/>
          <p:cNvSpPr/>
          <p:nvPr/>
        </p:nvSpPr>
        <p:spPr>
          <a:xfrm>
            <a:off x="4446738" y="1309853"/>
            <a:ext cx="636188" cy="3877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BF44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 cap="none" dirty="0">
                <a:ln>
                  <a:noFill/>
                </a:ln>
                <a:ea typeface="Noto Sans CJK SC" pitchFamily="2"/>
                <a:cs typeface="Lohit Devanagari" pitchFamily="2"/>
              </a:rPr>
              <a:t>Teacher</a:t>
            </a:r>
            <a:br>
              <a:rPr lang="en-US" sz="1000" b="0" i="0" u="none" strike="noStrike" kern="1200" cap="none" dirty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1000" b="0" i="0" u="none" strike="noStrike" kern="1200" cap="none" dirty="0">
                <a:ln>
                  <a:noFill/>
                </a:ln>
                <a:ea typeface="Noto Sans CJK SC" pitchFamily="2"/>
                <a:cs typeface="Lohit Devanagari" pitchFamily="2"/>
              </a:rPr>
              <a:t>Panel</a:t>
            </a:r>
          </a:p>
        </p:txBody>
      </p:sp>
      <p:sp>
        <p:nvSpPr>
          <p:cNvPr id="49" name="Freeform 48"/>
          <p:cNvSpPr/>
          <p:nvPr/>
        </p:nvSpPr>
        <p:spPr>
          <a:xfrm>
            <a:off x="3996434" y="1707618"/>
            <a:ext cx="1056915" cy="232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 cap="none" dirty="0">
                <a:ln>
                  <a:noFill/>
                </a:ln>
                <a:solidFill>
                  <a:srgbClr val="FFFFFF"/>
                </a:solidFill>
                <a:ea typeface="Noto Sans CJK SC" pitchFamily="2"/>
                <a:cs typeface="Lohit Devanagari" pitchFamily="2"/>
              </a:rPr>
              <a:t>WPM Interface</a:t>
            </a:r>
          </a:p>
        </p:txBody>
      </p:sp>
      <p:cxnSp>
        <p:nvCxnSpPr>
          <p:cNvPr id="14" name="Elbow Connector 13"/>
          <p:cNvCxnSpPr>
            <a:stCxn id="48" idx="0"/>
            <a:endCxn id="48" idx="1"/>
          </p:cNvCxnSpPr>
          <p:nvPr/>
        </p:nvCxnSpPr>
        <p:spPr>
          <a:xfrm rot="16200000" flipH="1">
            <a:off x="4826949" y="1247736"/>
            <a:ext cx="193860" cy="318094"/>
          </a:xfrm>
          <a:prstGeom prst="bentConnector4">
            <a:avLst>
              <a:gd name="adj1" fmla="val -268456"/>
              <a:gd name="adj2" fmla="val 577575"/>
            </a:avLst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73" name="TextBox 72"/>
          <p:cNvSpPr txBox="1"/>
          <p:nvPr/>
        </p:nvSpPr>
        <p:spPr>
          <a:xfrm>
            <a:off x="5126574" y="767532"/>
            <a:ext cx="1368045" cy="591785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800" b="1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Phase 4.a</a:t>
            </a:r>
            <a:r>
              <a:rPr lang="en-US" sz="8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 </a:t>
            </a:r>
            <a:br>
              <a:rPr lang="en-US" sz="8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800" b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Teacher either </a:t>
            </a:r>
          </a:p>
          <a:p>
            <a:pPr marL="228600" marR="0" lvl="0" indent="-2286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  <a:tabLst/>
            </a:pPr>
            <a:r>
              <a:rPr lang="en-US" sz="800" b="1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Modifies</a:t>
            </a:r>
            <a:r>
              <a:rPr lang="en-US" sz="80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 the proposal</a:t>
            </a:r>
          </a:p>
          <a:p>
            <a:pPr marL="228600" marR="0" lvl="0" indent="-2286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  <a:tabLst/>
            </a:pPr>
            <a:r>
              <a:rPr lang="en-US" sz="800" b="1" dirty="0" smtClean="0">
                <a:ea typeface="Noto Sans CJK SC" pitchFamily="2"/>
                <a:cs typeface="Lohit Devanagari" pitchFamily="2"/>
              </a:rPr>
              <a:t>Approves</a:t>
            </a:r>
            <a:r>
              <a:rPr lang="en-US" sz="800" dirty="0" smtClean="0">
                <a:ea typeface="Noto Sans CJK SC" pitchFamily="2"/>
                <a:cs typeface="Lohit Devanagari" pitchFamily="2"/>
              </a:rPr>
              <a:t> the proposal</a:t>
            </a:r>
            <a:endParaRPr lang="en-US" sz="800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5192332" y="826827"/>
            <a:ext cx="1338170" cy="6225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  <p:sp>
        <p:nvSpPr>
          <p:cNvPr id="82" name="TextBox 81"/>
          <p:cNvSpPr txBox="1"/>
          <p:nvPr/>
        </p:nvSpPr>
        <p:spPr>
          <a:xfrm>
            <a:off x="4773577" y="1944356"/>
            <a:ext cx="1082767" cy="591785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800" b="1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Phase 4.b</a:t>
            </a:r>
            <a:r>
              <a:rPr lang="en-US" sz="8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 </a:t>
            </a:r>
            <a:br>
              <a:rPr lang="en-US" sz="8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8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WPM </a:t>
            </a:r>
            <a:r>
              <a:rPr lang="en-US" sz="800" dirty="0" smtClean="0">
                <a:ea typeface="Noto Sans CJK SC" pitchFamily="2"/>
                <a:cs typeface="Lohit Devanagari" pitchFamily="2"/>
              </a:rPr>
              <a:t>reactivates the </a:t>
            </a:r>
            <a:br>
              <a:rPr lang="en-US" sz="800" dirty="0" smtClean="0">
                <a:ea typeface="Noto Sans CJK SC" pitchFamily="2"/>
                <a:cs typeface="Lohit Devanagari" pitchFamily="2"/>
              </a:rPr>
            </a:br>
            <a:r>
              <a:rPr lang="en-US" sz="800" dirty="0" smtClean="0">
                <a:ea typeface="Noto Sans CJK SC" pitchFamily="2"/>
                <a:cs typeface="Lohit Devanagari" pitchFamily="2"/>
              </a:rPr>
              <a:t>inactive agents in the </a:t>
            </a:r>
            <a:br>
              <a:rPr lang="en-US" sz="800" dirty="0" smtClean="0">
                <a:ea typeface="Noto Sans CJK SC" pitchFamily="2"/>
                <a:cs typeface="Lohit Devanagari" pitchFamily="2"/>
              </a:rPr>
            </a:br>
            <a:r>
              <a:rPr lang="en-US" sz="800" dirty="0" smtClean="0">
                <a:ea typeface="Noto Sans CJK SC" pitchFamily="2"/>
                <a:cs typeface="Lohit Devanagari" pitchFamily="2"/>
              </a:rPr>
              <a:t>selected grouping</a:t>
            </a:r>
            <a:endParaRPr lang="en-US" sz="800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4847168" y="1975064"/>
            <a:ext cx="931356" cy="5610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  <p:cxnSp>
        <p:nvCxnSpPr>
          <p:cNvPr id="84" name="Elbow Connector 83"/>
          <p:cNvCxnSpPr>
            <a:stCxn id="49" idx="2"/>
            <a:endCxn id="49" idx="1"/>
          </p:cNvCxnSpPr>
          <p:nvPr/>
        </p:nvCxnSpPr>
        <p:spPr>
          <a:xfrm rot="5400000" flipH="1" flipV="1">
            <a:off x="4730980" y="1617809"/>
            <a:ext cx="116280" cy="528457"/>
          </a:xfrm>
          <a:prstGeom prst="bentConnector4">
            <a:avLst>
              <a:gd name="adj1" fmla="val -547956"/>
              <a:gd name="adj2" fmla="val 243886"/>
            </a:avLst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91" name="TextBox 90"/>
          <p:cNvSpPr txBox="1"/>
          <p:nvPr/>
        </p:nvSpPr>
        <p:spPr>
          <a:xfrm>
            <a:off x="647349" y="1449398"/>
            <a:ext cx="1148052" cy="341332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800" b="1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Phase 4.c.1</a:t>
            </a:r>
            <a:r>
              <a:rPr lang="en-US" sz="8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/>
            </a:r>
            <a:br>
              <a:rPr lang="en-US" sz="8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8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WPM </a:t>
            </a:r>
            <a:r>
              <a:rPr lang="en-US" sz="800" dirty="0" smtClean="0">
                <a:ea typeface="Noto Sans CJK SC" pitchFamily="2"/>
                <a:cs typeface="Lohit Devanagari" pitchFamily="2"/>
              </a:rPr>
              <a:t>informs </a:t>
            </a:r>
            <a:r>
              <a:rPr lang="en-US" sz="800" i="1" dirty="0" smtClean="0">
                <a:ea typeface="Noto Sans CJK SC" pitchFamily="2"/>
                <a:cs typeface="Lohit Devanagari" pitchFamily="2"/>
              </a:rPr>
              <a:t>agent#1</a:t>
            </a:r>
            <a:endParaRPr lang="en-US" sz="800" i="1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720939" y="1480104"/>
            <a:ext cx="971492" cy="22202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  <p:sp>
        <p:nvSpPr>
          <p:cNvPr id="93" name="Freeform 92"/>
          <p:cNvSpPr/>
          <p:nvPr/>
        </p:nvSpPr>
        <p:spPr>
          <a:xfrm>
            <a:off x="182272" y="4335114"/>
            <a:ext cx="1016883" cy="48114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94" name="Freeform 93"/>
          <p:cNvSpPr/>
          <p:nvPr/>
        </p:nvSpPr>
        <p:spPr>
          <a:xfrm>
            <a:off x="402695" y="4232252"/>
            <a:ext cx="571545" cy="1688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 smtClean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Agent</a:t>
            </a:r>
            <a:r>
              <a:rPr lang="en-US" sz="900" b="1" i="0" u="none" strike="noStrike" kern="1200" cap="none" dirty="0" smtClean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#1</a:t>
            </a:r>
            <a:endParaRPr lang="en-US" sz="900" b="1" i="0" u="none" strike="noStrike" kern="1200" cap="none" dirty="0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95" name="Freeform 94"/>
          <p:cNvSpPr/>
          <p:nvPr/>
        </p:nvSpPr>
        <p:spPr>
          <a:xfrm>
            <a:off x="247031" y="4696229"/>
            <a:ext cx="887651" cy="20235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Agent Interface</a:t>
            </a:r>
          </a:p>
        </p:txBody>
      </p:sp>
      <p:sp>
        <p:nvSpPr>
          <p:cNvPr id="97" name="Freeform 96"/>
          <p:cNvSpPr/>
          <p:nvPr/>
        </p:nvSpPr>
        <p:spPr>
          <a:xfrm>
            <a:off x="1943271" y="4352706"/>
            <a:ext cx="1016883" cy="48114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98" name="Freeform 97"/>
          <p:cNvSpPr/>
          <p:nvPr/>
        </p:nvSpPr>
        <p:spPr>
          <a:xfrm>
            <a:off x="2163694" y="4249844"/>
            <a:ext cx="571545" cy="1688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 err="1" smtClean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Agent</a:t>
            </a:r>
            <a:r>
              <a:rPr lang="en-US" sz="900" b="1" i="0" u="none" strike="noStrike" kern="1200" cap="none" dirty="0" err="1" smtClean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#m</a:t>
            </a:r>
            <a:endParaRPr lang="en-US" sz="900" b="1" i="0" u="none" strike="noStrike" kern="1200" cap="none" dirty="0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99" name="Freeform 98"/>
          <p:cNvSpPr/>
          <p:nvPr/>
        </p:nvSpPr>
        <p:spPr>
          <a:xfrm>
            <a:off x="2008030" y="4713821"/>
            <a:ext cx="887651" cy="20235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Agent Interface</a:t>
            </a:r>
          </a:p>
        </p:txBody>
      </p:sp>
      <p:sp>
        <p:nvSpPr>
          <p:cNvPr id="101" name="Freeform 100"/>
          <p:cNvSpPr/>
          <p:nvPr/>
        </p:nvSpPr>
        <p:spPr>
          <a:xfrm>
            <a:off x="3583771" y="4364698"/>
            <a:ext cx="1016883" cy="48114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02" name="Freeform 101"/>
          <p:cNvSpPr/>
          <p:nvPr/>
        </p:nvSpPr>
        <p:spPr>
          <a:xfrm>
            <a:off x="3804194" y="4261836"/>
            <a:ext cx="571545" cy="1688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 err="1" smtClean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Agent</a:t>
            </a:r>
            <a:r>
              <a:rPr lang="en-US" sz="900" b="1" i="0" u="none" strike="noStrike" kern="1200" cap="none" dirty="0" err="1" smtClean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#n</a:t>
            </a:r>
            <a:endParaRPr lang="en-US" sz="900" b="1" i="0" u="none" strike="noStrike" kern="1200" cap="none" dirty="0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03" name="Freeform 102"/>
          <p:cNvSpPr/>
          <p:nvPr/>
        </p:nvSpPr>
        <p:spPr>
          <a:xfrm>
            <a:off x="3648530" y="4725813"/>
            <a:ext cx="887651" cy="20235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Agent Interface</a:t>
            </a:r>
          </a:p>
        </p:txBody>
      </p:sp>
      <p:sp>
        <p:nvSpPr>
          <p:cNvPr id="104" name="Freeform 103"/>
          <p:cNvSpPr/>
          <p:nvPr/>
        </p:nvSpPr>
        <p:spPr>
          <a:xfrm>
            <a:off x="767320" y="1783835"/>
            <a:ext cx="866868" cy="83614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29160">
            <a:solidFill>
              <a:srgbClr val="3465A4"/>
            </a:solidFill>
            <a:prstDash val="solid"/>
          </a:ln>
        </p:spPr>
        <p:txBody>
          <a:bodyPr wrap="none" lIns="104400" tIns="59400" rIns="104400" bIns="594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717718" y="1734084"/>
            <a:ext cx="901122" cy="93611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i="0" u="sng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Info package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: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dirty="0" smtClean="0">
                <a:ea typeface="Noto Sans CJK SC" pitchFamily="2"/>
                <a:cs typeface="Lohit Devanagari" pitchFamily="2"/>
              </a:rPr>
              <a:t>Send </a:t>
            </a:r>
            <a:r>
              <a:rPr lang="en-US" sz="900" i="1" u="sng" dirty="0" smtClean="0">
                <a:ea typeface="Noto Sans CJK SC" pitchFamily="2"/>
                <a:cs typeface="Lohit Devanagari" pitchFamily="2"/>
              </a:rPr>
              <a:t>Grouping </a:t>
            </a:r>
            <a:br>
              <a:rPr lang="en-US" sz="900" i="1" u="sng" dirty="0" smtClean="0">
                <a:ea typeface="Noto Sans CJK SC" pitchFamily="2"/>
                <a:cs typeface="Lohit Devanagari" pitchFamily="2"/>
              </a:rPr>
            </a:br>
            <a:r>
              <a:rPr lang="en-US" sz="900" i="1" u="sng" dirty="0" smtClean="0">
                <a:ea typeface="Noto Sans CJK SC" pitchFamily="2"/>
                <a:cs typeface="Lohit Devanagari" pitchFamily="2"/>
              </a:rPr>
              <a:t>result</a:t>
            </a:r>
            <a:r>
              <a:rPr lang="en-US" sz="900" u="sng" dirty="0" smtClean="0">
                <a:ea typeface="Noto Sans CJK SC" pitchFamily="2"/>
                <a:cs typeface="Lohit Devanagari" pitchFamily="2"/>
              </a:rPr>
              <a:t> </a:t>
            </a:r>
            <a:r>
              <a:rPr lang="en-US" sz="900" b="1" dirty="0" smtClean="0">
                <a:ea typeface="Noto Sans CJK SC" pitchFamily="2"/>
                <a:cs typeface="Lohit Devanagari" pitchFamily="2"/>
              </a:rPr>
              <a:t>only if </a:t>
            </a:r>
            <a:br>
              <a:rPr lang="en-US" sz="900" b="1" dirty="0" smtClean="0">
                <a:ea typeface="Noto Sans CJK SC" pitchFamily="2"/>
                <a:cs typeface="Lohit Devanagari" pitchFamily="2"/>
              </a:rPr>
            </a:br>
            <a:r>
              <a:rPr lang="en-US" sz="900" dirty="0" smtClean="0">
                <a:ea typeface="Noto Sans CJK SC" pitchFamily="2"/>
                <a:cs typeface="Lohit Devanagari" pitchFamily="2"/>
              </a:rPr>
              <a:t>the teacher </a:t>
            </a:r>
            <a:br>
              <a:rPr lang="en-US" sz="900" dirty="0" smtClean="0">
                <a:ea typeface="Noto Sans CJK SC" pitchFamily="2"/>
                <a:cs typeface="Lohit Devanagari" pitchFamily="2"/>
              </a:rPr>
            </a:br>
            <a:r>
              <a:rPr lang="en-US" sz="900" b="1" dirty="0" smtClean="0">
                <a:ea typeface="Noto Sans CJK SC" pitchFamily="2"/>
                <a:cs typeface="Lohit Devanagari" pitchFamily="2"/>
              </a:rPr>
              <a:t>modified 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the </a:t>
            </a:r>
            <a:br>
              <a:rPr lang="en-US" sz="900" dirty="0" smtClean="0">
                <a:ea typeface="Noto Sans CJK SC" pitchFamily="2"/>
                <a:cs typeface="Lohit Devanagari" pitchFamily="2"/>
              </a:rPr>
            </a:br>
            <a:r>
              <a:rPr lang="en-US" sz="900" dirty="0" smtClean="0">
                <a:ea typeface="Noto Sans CJK SC" pitchFamily="2"/>
                <a:cs typeface="Lohit Devanagari" pitchFamily="2"/>
              </a:rPr>
              <a:t>proposal</a:t>
            </a:r>
          </a:p>
        </p:txBody>
      </p:sp>
      <p:sp>
        <p:nvSpPr>
          <p:cNvPr id="106" name="Freeform 105"/>
          <p:cNvSpPr/>
          <p:nvPr/>
        </p:nvSpPr>
        <p:spPr>
          <a:xfrm>
            <a:off x="765202" y="2906749"/>
            <a:ext cx="895368" cy="74548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29160">
            <a:solidFill>
              <a:srgbClr val="3465A4"/>
            </a:solidFill>
            <a:prstDash val="solid"/>
          </a:ln>
        </p:spPr>
        <p:txBody>
          <a:bodyPr wrap="none" lIns="104400" tIns="59400" rIns="104400" bIns="594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715600" y="2856998"/>
            <a:ext cx="1035261" cy="795239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i="0" u="sng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Info package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: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dirty="0" smtClean="0">
                <a:ea typeface="Noto Sans CJK SC" pitchFamily="2"/>
                <a:cs typeface="Lohit Devanagari" pitchFamily="2"/>
              </a:rPr>
              <a:t>Send </a:t>
            </a:r>
            <a:r>
              <a:rPr lang="en-US" sz="900" i="1" u="sng" dirty="0" smtClean="0">
                <a:ea typeface="Noto Sans CJK SC" pitchFamily="2"/>
                <a:cs typeface="Lohit Devanagari" pitchFamily="2"/>
              </a:rPr>
              <a:t>Approved</a:t>
            </a:r>
            <a:r>
              <a:rPr lang="en-US" sz="900" u="sng" dirty="0" smtClean="0">
                <a:ea typeface="Noto Sans CJK SC" pitchFamily="2"/>
                <a:cs typeface="Lohit Devanagari" pitchFamily="2"/>
              </a:rPr>
              <a:t> </a:t>
            </a:r>
            <a:br>
              <a:rPr lang="en-US" sz="900" u="sng" dirty="0" smtClean="0">
                <a:ea typeface="Noto Sans CJK SC" pitchFamily="2"/>
                <a:cs typeface="Lohit Devanagari" pitchFamily="2"/>
              </a:rPr>
            </a:br>
            <a:r>
              <a:rPr lang="en-US" sz="900" b="1" dirty="0" smtClean="0">
                <a:ea typeface="Noto Sans CJK SC" pitchFamily="2"/>
                <a:cs typeface="Lohit Devanagari" pitchFamily="2"/>
              </a:rPr>
              <a:t>only if 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the </a:t>
            </a:r>
            <a:br>
              <a:rPr lang="en-US" sz="900" dirty="0" smtClean="0">
                <a:ea typeface="Noto Sans CJK SC" pitchFamily="2"/>
                <a:cs typeface="Lohit Devanagari" pitchFamily="2"/>
              </a:rPr>
            </a:br>
            <a:r>
              <a:rPr lang="en-US" sz="900" dirty="0" smtClean="0">
                <a:ea typeface="Noto Sans CJK SC" pitchFamily="2"/>
                <a:cs typeface="Lohit Devanagari" pitchFamily="2"/>
              </a:rPr>
              <a:t>teacher </a:t>
            </a:r>
            <a:r>
              <a:rPr lang="en-US" sz="900" b="1" dirty="0" smtClean="0">
                <a:ea typeface="Noto Sans CJK SC" pitchFamily="2"/>
                <a:cs typeface="Lohit Devanagari" pitchFamily="2"/>
              </a:rPr>
              <a:t>approves </a:t>
            </a:r>
            <a:br>
              <a:rPr lang="en-US" sz="900" b="1" dirty="0" smtClean="0">
                <a:ea typeface="Noto Sans CJK SC" pitchFamily="2"/>
                <a:cs typeface="Lohit Devanagari" pitchFamily="2"/>
              </a:rPr>
            </a:br>
            <a:r>
              <a:rPr lang="en-US" sz="900" dirty="0" smtClean="0">
                <a:ea typeface="Noto Sans CJK SC" pitchFamily="2"/>
                <a:cs typeface="Lohit Devanagari" pitchFamily="2"/>
              </a:rPr>
              <a:t>the proposal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1056764" y="2616096"/>
            <a:ext cx="293904" cy="245665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50" dirty="0" smtClean="0">
                <a:latin typeface="Liberation Sans" pitchFamily="18"/>
                <a:ea typeface="Noto Sans CJK SC" pitchFamily="2"/>
                <a:cs typeface="Lohit Devanagari" pitchFamily="2"/>
              </a:rPr>
              <a:t>o</a:t>
            </a:r>
            <a:r>
              <a:rPr lang="en-US" sz="1050" dirty="0">
                <a:latin typeface="Liberation Sans" pitchFamily="18"/>
                <a:ea typeface="Noto Sans CJK SC" pitchFamily="2"/>
                <a:cs typeface="Lohit Devanagari" pitchFamily="2"/>
              </a:rPr>
              <a:t>r</a:t>
            </a:r>
            <a:endParaRPr lang="en-US" sz="1050" dirty="0" smtClean="0"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2489302" y="1453136"/>
            <a:ext cx="1148052" cy="341332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800" b="1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Phase 4.c.m</a:t>
            </a:r>
            <a:r>
              <a:rPr lang="en-US" sz="8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/>
            </a:r>
            <a:br>
              <a:rPr lang="en-US" sz="8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8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WPM </a:t>
            </a:r>
            <a:r>
              <a:rPr lang="en-US" sz="800" dirty="0" smtClean="0">
                <a:ea typeface="Noto Sans CJK SC" pitchFamily="2"/>
                <a:cs typeface="Lohit Devanagari" pitchFamily="2"/>
              </a:rPr>
              <a:t>informs </a:t>
            </a:r>
            <a:r>
              <a:rPr lang="en-US" sz="800" i="1" dirty="0" err="1" smtClean="0">
                <a:ea typeface="Noto Sans CJK SC" pitchFamily="2"/>
                <a:cs typeface="Lohit Devanagari" pitchFamily="2"/>
              </a:rPr>
              <a:t>agent#m</a:t>
            </a:r>
            <a:endParaRPr lang="en-US" sz="800" i="1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2562892" y="1483842"/>
            <a:ext cx="971492" cy="22840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  <p:sp>
        <p:nvSpPr>
          <p:cNvPr id="113" name="Freeform 112"/>
          <p:cNvSpPr/>
          <p:nvPr/>
        </p:nvSpPr>
        <p:spPr>
          <a:xfrm>
            <a:off x="2609273" y="1787573"/>
            <a:ext cx="866868" cy="88262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29160">
            <a:solidFill>
              <a:srgbClr val="3465A4"/>
            </a:solidFill>
            <a:prstDash val="solid"/>
          </a:ln>
        </p:spPr>
        <p:txBody>
          <a:bodyPr wrap="none" lIns="104400" tIns="59400" rIns="104400" bIns="594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2559671" y="1737822"/>
            <a:ext cx="901122" cy="93611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i="0" u="sng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Info package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: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dirty="0" smtClean="0">
                <a:ea typeface="Noto Sans CJK SC" pitchFamily="2"/>
                <a:cs typeface="Lohit Devanagari" pitchFamily="2"/>
              </a:rPr>
              <a:t>Send </a:t>
            </a:r>
            <a:r>
              <a:rPr lang="en-US" sz="900" i="1" u="sng" dirty="0" smtClean="0">
                <a:ea typeface="Noto Sans CJK SC" pitchFamily="2"/>
                <a:cs typeface="Lohit Devanagari" pitchFamily="2"/>
              </a:rPr>
              <a:t>Grouping </a:t>
            </a:r>
            <a:br>
              <a:rPr lang="en-US" sz="900" i="1" u="sng" dirty="0" smtClean="0">
                <a:ea typeface="Noto Sans CJK SC" pitchFamily="2"/>
                <a:cs typeface="Lohit Devanagari" pitchFamily="2"/>
              </a:rPr>
            </a:br>
            <a:r>
              <a:rPr lang="en-US" sz="900" i="1" u="sng" dirty="0" smtClean="0">
                <a:ea typeface="Noto Sans CJK SC" pitchFamily="2"/>
                <a:cs typeface="Lohit Devanagari" pitchFamily="2"/>
              </a:rPr>
              <a:t>result</a:t>
            </a:r>
            <a:r>
              <a:rPr lang="en-US" sz="900" u="sng" dirty="0" smtClean="0">
                <a:ea typeface="Noto Sans CJK SC" pitchFamily="2"/>
                <a:cs typeface="Lohit Devanagari" pitchFamily="2"/>
              </a:rPr>
              <a:t> </a:t>
            </a:r>
            <a:r>
              <a:rPr lang="en-US" sz="900" b="1" dirty="0" smtClean="0">
                <a:ea typeface="Noto Sans CJK SC" pitchFamily="2"/>
                <a:cs typeface="Lohit Devanagari" pitchFamily="2"/>
              </a:rPr>
              <a:t>only if </a:t>
            </a:r>
            <a:br>
              <a:rPr lang="en-US" sz="900" b="1" dirty="0" smtClean="0">
                <a:ea typeface="Noto Sans CJK SC" pitchFamily="2"/>
                <a:cs typeface="Lohit Devanagari" pitchFamily="2"/>
              </a:rPr>
            </a:br>
            <a:r>
              <a:rPr lang="en-US" sz="900" dirty="0" smtClean="0">
                <a:ea typeface="Noto Sans CJK SC" pitchFamily="2"/>
                <a:cs typeface="Lohit Devanagari" pitchFamily="2"/>
              </a:rPr>
              <a:t>the teacher </a:t>
            </a:r>
            <a:br>
              <a:rPr lang="en-US" sz="900" dirty="0" smtClean="0">
                <a:ea typeface="Noto Sans CJK SC" pitchFamily="2"/>
                <a:cs typeface="Lohit Devanagari" pitchFamily="2"/>
              </a:rPr>
            </a:br>
            <a:r>
              <a:rPr lang="en-US" sz="900" b="1" dirty="0" smtClean="0">
                <a:ea typeface="Noto Sans CJK SC" pitchFamily="2"/>
                <a:cs typeface="Lohit Devanagari" pitchFamily="2"/>
              </a:rPr>
              <a:t>modified 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the </a:t>
            </a:r>
            <a:br>
              <a:rPr lang="en-US" sz="900" dirty="0" smtClean="0">
                <a:ea typeface="Noto Sans CJK SC" pitchFamily="2"/>
                <a:cs typeface="Lohit Devanagari" pitchFamily="2"/>
              </a:rPr>
            </a:br>
            <a:r>
              <a:rPr lang="en-US" sz="900" dirty="0" smtClean="0">
                <a:ea typeface="Noto Sans CJK SC" pitchFamily="2"/>
                <a:cs typeface="Lohit Devanagari" pitchFamily="2"/>
              </a:rPr>
              <a:t>proposal</a:t>
            </a:r>
          </a:p>
        </p:txBody>
      </p:sp>
      <p:sp>
        <p:nvSpPr>
          <p:cNvPr id="115" name="Freeform 114"/>
          <p:cNvSpPr/>
          <p:nvPr/>
        </p:nvSpPr>
        <p:spPr>
          <a:xfrm>
            <a:off x="2586113" y="2954913"/>
            <a:ext cx="895368" cy="74548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29160">
            <a:solidFill>
              <a:srgbClr val="3465A4"/>
            </a:solidFill>
            <a:prstDash val="solid"/>
          </a:ln>
        </p:spPr>
        <p:txBody>
          <a:bodyPr wrap="none" lIns="104400" tIns="59400" rIns="104400" bIns="594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2536511" y="2905162"/>
            <a:ext cx="1035261" cy="795239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i="0" u="sng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Info package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: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dirty="0" smtClean="0">
                <a:ea typeface="Noto Sans CJK SC" pitchFamily="2"/>
                <a:cs typeface="Lohit Devanagari" pitchFamily="2"/>
              </a:rPr>
              <a:t>Send </a:t>
            </a:r>
            <a:r>
              <a:rPr lang="en-US" sz="900" i="1" u="sng" dirty="0" smtClean="0">
                <a:ea typeface="Noto Sans CJK SC" pitchFamily="2"/>
                <a:cs typeface="Lohit Devanagari" pitchFamily="2"/>
              </a:rPr>
              <a:t>Approved</a:t>
            </a:r>
            <a:r>
              <a:rPr lang="en-US" sz="900" u="sng" dirty="0" smtClean="0">
                <a:ea typeface="Noto Sans CJK SC" pitchFamily="2"/>
                <a:cs typeface="Lohit Devanagari" pitchFamily="2"/>
              </a:rPr>
              <a:t> </a:t>
            </a:r>
            <a:br>
              <a:rPr lang="en-US" sz="900" u="sng" dirty="0" smtClean="0">
                <a:ea typeface="Noto Sans CJK SC" pitchFamily="2"/>
                <a:cs typeface="Lohit Devanagari" pitchFamily="2"/>
              </a:rPr>
            </a:br>
            <a:r>
              <a:rPr lang="en-US" sz="900" b="1" dirty="0" smtClean="0">
                <a:ea typeface="Noto Sans CJK SC" pitchFamily="2"/>
                <a:cs typeface="Lohit Devanagari" pitchFamily="2"/>
              </a:rPr>
              <a:t>only if 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the </a:t>
            </a:r>
            <a:br>
              <a:rPr lang="en-US" sz="900" dirty="0" smtClean="0">
                <a:ea typeface="Noto Sans CJK SC" pitchFamily="2"/>
                <a:cs typeface="Lohit Devanagari" pitchFamily="2"/>
              </a:rPr>
            </a:br>
            <a:r>
              <a:rPr lang="en-US" sz="900" dirty="0" smtClean="0">
                <a:ea typeface="Noto Sans CJK SC" pitchFamily="2"/>
                <a:cs typeface="Lohit Devanagari" pitchFamily="2"/>
              </a:rPr>
              <a:t>teacher </a:t>
            </a:r>
            <a:r>
              <a:rPr lang="en-US" sz="900" b="1" dirty="0" smtClean="0">
                <a:ea typeface="Noto Sans CJK SC" pitchFamily="2"/>
                <a:cs typeface="Lohit Devanagari" pitchFamily="2"/>
              </a:rPr>
              <a:t>approves </a:t>
            </a:r>
            <a:br>
              <a:rPr lang="en-US" sz="900" b="1" dirty="0" smtClean="0">
                <a:ea typeface="Noto Sans CJK SC" pitchFamily="2"/>
                <a:cs typeface="Lohit Devanagari" pitchFamily="2"/>
              </a:rPr>
            </a:br>
            <a:r>
              <a:rPr lang="en-US" sz="900" dirty="0" smtClean="0">
                <a:ea typeface="Noto Sans CJK SC" pitchFamily="2"/>
                <a:cs typeface="Lohit Devanagari" pitchFamily="2"/>
              </a:rPr>
              <a:t>the proposal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2877675" y="2664260"/>
            <a:ext cx="293904" cy="245665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50" dirty="0" smtClean="0">
                <a:latin typeface="Liberation Sans" pitchFamily="18"/>
                <a:ea typeface="Noto Sans CJK SC" pitchFamily="2"/>
                <a:cs typeface="Lohit Devanagari" pitchFamily="2"/>
              </a:rPr>
              <a:t>o</a:t>
            </a:r>
            <a:r>
              <a:rPr lang="en-US" sz="1050" dirty="0">
                <a:latin typeface="Liberation Sans" pitchFamily="18"/>
                <a:ea typeface="Noto Sans CJK SC" pitchFamily="2"/>
                <a:cs typeface="Lohit Devanagari" pitchFamily="2"/>
              </a:rPr>
              <a:t>r</a:t>
            </a:r>
            <a:endParaRPr lang="en-US" sz="1050" dirty="0" smtClean="0"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3082092" y="4419793"/>
            <a:ext cx="374118" cy="26785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200" b="0" i="0" u="none" strike="noStrike" kern="1200" cap="none" dirty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. . .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1441341" y="4430644"/>
            <a:ext cx="374118" cy="26785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200" b="0" i="0" u="none" strike="noStrike" kern="1200" cap="none" dirty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. . .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5192332" y="4447559"/>
            <a:ext cx="957996" cy="372623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sng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Communication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:</a:t>
            </a: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Phase 4.c - </a:t>
            </a:r>
            <a:r>
              <a:rPr lang="en-US" sz="900" b="1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m</a:t>
            </a:r>
            <a:endParaRPr lang="en-US" sz="900" b="1" i="0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738008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443825" y="1358959"/>
            <a:ext cx="779400" cy="394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AA61A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3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App-Logic</a:t>
            </a:r>
          </a:p>
        </p:txBody>
      </p:sp>
      <p:sp>
        <p:nvSpPr>
          <p:cNvPr id="6" name="Freeform 5"/>
          <p:cNvSpPr/>
          <p:nvPr/>
        </p:nvSpPr>
        <p:spPr>
          <a:xfrm>
            <a:off x="357065" y="1303075"/>
            <a:ext cx="1122480" cy="58184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D1F63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422045" y="1190479"/>
            <a:ext cx="992520" cy="178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 err="1">
                <a:ln>
                  <a:noFill/>
                </a:ln>
                <a:ea typeface="Noto Sans CJK SC" pitchFamily="2"/>
                <a:cs typeface="Lohit Devanagari" pitchFamily="2"/>
              </a:rPr>
              <a:t>MyWelcome</a:t>
            </a:r>
            <a:r>
              <a:rPr lang="en-US" sz="900" b="0" i="0" u="none" strike="noStrike" kern="1200" cap="none" dirty="0">
                <a:ln>
                  <a:noFill/>
                </a:ln>
                <a:ea typeface="Noto Sans CJK SC" pitchFamily="2"/>
                <a:cs typeface="Lohit Devanagari" pitchFamily="2"/>
              </a:rPr>
              <a:t> app</a:t>
            </a:r>
            <a:r>
              <a:rPr lang="en-US" sz="900" b="1" i="0" u="none" strike="noStrike" kern="1200" cap="none" dirty="0">
                <a:ln>
                  <a:noFill/>
                </a:ln>
                <a:ea typeface="Noto Sans CJK SC" pitchFamily="2"/>
                <a:cs typeface="Lohit Devanagari" pitchFamily="2"/>
              </a:rPr>
              <a:t>#1</a:t>
            </a:r>
          </a:p>
        </p:txBody>
      </p:sp>
      <p:sp>
        <p:nvSpPr>
          <p:cNvPr id="8" name="Freeform 7"/>
          <p:cNvSpPr/>
          <p:nvPr/>
        </p:nvSpPr>
        <p:spPr>
          <a:xfrm>
            <a:off x="439145" y="1460299"/>
            <a:ext cx="581039" cy="201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AA61A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>
                <a:ln>
                  <a:noFill/>
                </a:ln>
                <a:ea typeface="Noto Sans CJK SC" pitchFamily="2"/>
                <a:cs typeface="Lohit Devanagari" pitchFamily="2"/>
              </a:rPr>
              <a:t>App-Logic</a:t>
            </a:r>
          </a:p>
        </p:txBody>
      </p:sp>
      <p:sp>
        <p:nvSpPr>
          <p:cNvPr id="9" name="Freeform 8"/>
          <p:cNvSpPr/>
          <p:nvPr/>
        </p:nvSpPr>
        <p:spPr>
          <a:xfrm>
            <a:off x="399318" y="1796370"/>
            <a:ext cx="1036800" cy="17639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>
                <a:ln>
                  <a:noFill/>
                </a:ln>
                <a:solidFill>
                  <a:srgbClr val="FFFFFF"/>
                </a:solidFill>
                <a:ea typeface="Noto Sans CJK SC" pitchFamily="2"/>
                <a:cs typeface="Lohit Devanagari" pitchFamily="2"/>
              </a:rPr>
              <a:t>App-Logic Interface</a:t>
            </a:r>
          </a:p>
        </p:txBody>
      </p:sp>
      <p:sp>
        <p:nvSpPr>
          <p:cNvPr id="11" name="Title 10"/>
          <p:cNvSpPr txBox="1">
            <a:spLocks noGrp="1"/>
          </p:cNvSpPr>
          <p:nvPr>
            <p:ph type="title" idx="4294967295"/>
          </p:nvPr>
        </p:nvSpPr>
        <p:spPr>
          <a:xfrm>
            <a:off x="504719" y="93240"/>
            <a:ext cx="9071640" cy="512157"/>
          </a:xfrm>
        </p:spPr>
        <p:txBody>
          <a:bodyPr/>
          <a:lstStyle/>
          <a:p>
            <a:pPr lvl="0"/>
            <a:r>
              <a:rPr lang="en-US" sz="1600" b="1" dirty="0">
                <a:latin typeface="+mn-lt"/>
              </a:rPr>
              <a:t>LCC Protocol : </a:t>
            </a:r>
            <a:br>
              <a:rPr lang="en-US" sz="1600" b="1" dirty="0">
                <a:latin typeface="+mn-lt"/>
              </a:rPr>
            </a:br>
            <a:r>
              <a:rPr lang="en-US" sz="1600" dirty="0" smtClean="0">
                <a:latin typeface="+mn-lt"/>
              </a:rPr>
              <a:t>Informing TCN about his/her group</a:t>
            </a:r>
            <a:endParaRPr lang="en-US" sz="1600" dirty="0">
              <a:latin typeface="+mn-lt"/>
            </a:endParaRPr>
          </a:p>
        </p:txBody>
      </p:sp>
      <p:cxnSp>
        <p:nvCxnSpPr>
          <p:cNvPr id="13" name="Straight Arrow Connector 12"/>
          <p:cNvCxnSpPr>
            <a:stCxn id="62" idx="0"/>
            <a:endCxn id="9" idx="2"/>
          </p:cNvCxnSpPr>
          <p:nvPr/>
        </p:nvCxnSpPr>
        <p:spPr>
          <a:xfrm flipH="1" flipV="1">
            <a:off x="917718" y="1972768"/>
            <a:ext cx="7713" cy="1218649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61" name="Freeform 60"/>
          <p:cNvSpPr/>
          <p:nvPr/>
        </p:nvSpPr>
        <p:spPr>
          <a:xfrm>
            <a:off x="419235" y="3294279"/>
            <a:ext cx="1016883" cy="48114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62" name="Freeform 61"/>
          <p:cNvSpPr/>
          <p:nvPr/>
        </p:nvSpPr>
        <p:spPr>
          <a:xfrm>
            <a:off x="639658" y="3191417"/>
            <a:ext cx="571545" cy="1688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 smtClean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Agent</a:t>
            </a:r>
            <a:r>
              <a:rPr lang="en-US" sz="900" b="1" i="0" u="none" strike="noStrike" kern="1200" cap="none" dirty="0" smtClean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#1</a:t>
            </a:r>
            <a:endParaRPr lang="en-US" sz="900" b="1" i="0" u="none" strike="noStrike" kern="1200" cap="none" dirty="0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63" name="Freeform 62"/>
          <p:cNvSpPr/>
          <p:nvPr/>
        </p:nvSpPr>
        <p:spPr>
          <a:xfrm>
            <a:off x="483994" y="3655394"/>
            <a:ext cx="887651" cy="20235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Agent Interface</a:t>
            </a:r>
          </a:p>
        </p:txBody>
      </p:sp>
      <p:sp>
        <p:nvSpPr>
          <p:cNvPr id="67" name="Freeform 66"/>
          <p:cNvSpPr/>
          <p:nvPr/>
        </p:nvSpPr>
        <p:spPr>
          <a:xfrm>
            <a:off x="2158943" y="4583942"/>
            <a:ext cx="1163935" cy="775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808080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68" name="Freeform 67"/>
          <p:cNvSpPr/>
          <p:nvPr/>
        </p:nvSpPr>
        <p:spPr>
          <a:xfrm>
            <a:off x="2479589" y="4492682"/>
            <a:ext cx="488870" cy="1688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 cap="none" dirty="0">
                <a:ln>
                  <a:noFill/>
                </a:ln>
                <a:ea typeface="Noto Sans CJK SC" pitchFamily="2"/>
                <a:cs typeface="Lohit Devanagari" pitchFamily="2"/>
              </a:rPr>
              <a:t>WPM</a:t>
            </a:r>
          </a:p>
        </p:txBody>
      </p:sp>
      <p:sp>
        <p:nvSpPr>
          <p:cNvPr id="69" name="Freeform 68"/>
          <p:cNvSpPr/>
          <p:nvPr/>
        </p:nvSpPr>
        <p:spPr>
          <a:xfrm>
            <a:off x="2650365" y="4845337"/>
            <a:ext cx="636188" cy="3877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BF44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 cap="none" dirty="0">
                <a:ln>
                  <a:noFill/>
                </a:ln>
                <a:ea typeface="Noto Sans CJK SC" pitchFamily="2"/>
                <a:cs typeface="Lohit Devanagari" pitchFamily="2"/>
              </a:rPr>
              <a:t>Teacher</a:t>
            </a:r>
            <a:br>
              <a:rPr lang="en-US" sz="1000" b="0" i="0" u="none" strike="noStrike" kern="1200" cap="none" dirty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1000" b="0" i="0" u="none" strike="noStrike" kern="1200" cap="none" dirty="0">
                <a:ln>
                  <a:noFill/>
                </a:ln>
                <a:ea typeface="Noto Sans CJK SC" pitchFamily="2"/>
                <a:cs typeface="Lohit Devanagari" pitchFamily="2"/>
              </a:rPr>
              <a:t>Panel</a:t>
            </a:r>
          </a:p>
        </p:txBody>
      </p:sp>
      <p:sp>
        <p:nvSpPr>
          <p:cNvPr id="70" name="Freeform 69"/>
          <p:cNvSpPr/>
          <p:nvPr/>
        </p:nvSpPr>
        <p:spPr>
          <a:xfrm>
            <a:off x="2200061" y="5243102"/>
            <a:ext cx="1056915" cy="232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 cap="none" dirty="0">
                <a:ln>
                  <a:noFill/>
                </a:ln>
                <a:solidFill>
                  <a:srgbClr val="FFFFFF"/>
                </a:solidFill>
                <a:ea typeface="Noto Sans CJK SC" pitchFamily="2"/>
                <a:cs typeface="Lohit Devanagari" pitchFamily="2"/>
              </a:rPr>
              <a:t>WPM Interface</a:t>
            </a:r>
          </a:p>
        </p:txBody>
      </p:sp>
      <p:cxnSp>
        <p:nvCxnSpPr>
          <p:cNvPr id="72" name="Elbow Connector 71"/>
          <p:cNvCxnSpPr>
            <a:stCxn id="63" idx="2"/>
            <a:endCxn id="67" idx="3"/>
          </p:cNvCxnSpPr>
          <p:nvPr/>
        </p:nvCxnSpPr>
        <p:spPr>
          <a:xfrm rot="16200000" flipH="1">
            <a:off x="986427" y="3799145"/>
            <a:ext cx="1113909" cy="1231123"/>
          </a:xfrm>
          <a:prstGeom prst="bentConnector2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78" name="Freeform 77"/>
          <p:cNvSpPr/>
          <p:nvPr/>
        </p:nvSpPr>
        <p:spPr>
          <a:xfrm>
            <a:off x="4181320" y="1369514"/>
            <a:ext cx="779400" cy="394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AA61A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3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App-Logic</a:t>
            </a:r>
          </a:p>
        </p:txBody>
      </p:sp>
      <p:sp>
        <p:nvSpPr>
          <p:cNvPr id="79" name="Freeform 78"/>
          <p:cNvSpPr/>
          <p:nvPr/>
        </p:nvSpPr>
        <p:spPr>
          <a:xfrm>
            <a:off x="4094560" y="1313630"/>
            <a:ext cx="1122480" cy="58184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D1F63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80" name="Freeform 79"/>
          <p:cNvSpPr/>
          <p:nvPr/>
        </p:nvSpPr>
        <p:spPr>
          <a:xfrm>
            <a:off x="4159540" y="1201034"/>
            <a:ext cx="992520" cy="178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 err="1">
                <a:ln>
                  <a:noFill/>
                </a:ln>
                <a:ea typeface="Noto Sans CJK SC" pitchFamily="2"/>
                <a:cs typeface="Lohit Devanagari" pitchFamily="2"/>
              </a:rPr>
              <a:t>MyWelcome</a:t>
            </a:r>
            <a:r>
              <a:rPr lang="en-US" sz="900" b="0" i="0" u="none" strike="noStrike" kern="1200" cap="none" dirty="0">
                <a:ln>
                  <a:noFill/>
                </a:ln>
                <a:ea typeface="Noto Sans CJK SC" pitchFamily="2"/>
                <a:cs typeface="Lohit Devanagari" pitchFamily="2"/>
              </a:rPr>
              <a:t> </a:t>
            </a:r>
            <a:r>
              <a:rPr lang="en-US" sz="900" b="0" i="0" u="none" strike="noStrike" kern="1200" cap="none" dirty="0" err="1" smtClean="0">
                <a:ln>
                  <a:noFill/>
                </a:ln>
                <a:ea typeface="Noto Sans CJK SC" pitchFamily="2"/>
                <a:cs typeface="Lohit Devanagari" pitchFamily="2"/>
              </a:rPr>
              <a:t>app</a:t>
            </a:r>
            <a:r>
              <a:rPr lang="en-US" sz="900" b="1" i="0" u="none" strike="noStrike" kern="1200" cap="none" dirty="0" err="1" smtClean="0">
                <a:ln>
                  <a:noFill/>
                </a:ln>
                <a:ea typeface="Noto Sans CJK SC" pitchFamily="2"/>
                <a:cs typeface="Lohit Devanagari" pitchFamily="2"/>
              </a:rPr>
              <a:t>#m</a:t>
            </a:r>
            <a:endParaRPr lang="en-US" sz="900" b="1" i="0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81" name="Freeform 80"/>
          <p:cNvSpPr/>
          <p:nvPr/>
        </p:nvSpPr>
        <p:spPr>
          <a:xfrm>
            <a:off x="4176640" y="1470854"/>
            <a:ext cx="581039" cy="201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AA61A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>
                <a:ln>
                  <a:noFill/>
                </a:ln>
                <a:ea typeface="Noto Sans CJK SC" pitchFamily="2"/>
                <a:cs typeface="Lohit Devanagari" pitchFamily="2"/>
              </a:rPr>
              <a:t>App-Logic</a:t>
            </a:r>
          </a:p>
        </p:txBody>
      </p:sp>
      <p:sp>
        <p:nvSpPr>
          <p:cNvPr id="82" name="Freeform 81"/>
          <p:cNvSpPr/>
          <p:nvPr/>
        </p:nvSpPr>
        <p:spPr>
          <a:xfrm>
            <a:off x="4136813" y="1806925"/>
            <a:ext cx="1036800" cy="17639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>
                <a:ln>
                  <a:noFill/>
                </a:ln>
                <a:solidFill>
                  <a:srgbClr val="FFFFFF"/>
                </a:solidFill>
                <a:ea typeface="Noto Sans CJK SC" pitchFamily="2"/>
                <a:cs typeface="Lohit Devanagari" pitchFamily="2"/>
              </a:rPr>
              <a:t>App-Logic Interface</a:t>
            </a:r>
          </a:p>
        </p:txBody>
      </p:sp>
      <p:cxnSp>
        <p:nvCxnSpPr>
          <p:cNvPr id="83" name="Straight Arrow Connector 82"/>
          <p:cNvCxnSpPr>
            <a:stCxn id="85" idx="0"/>
            <a:endCxn id="82" idx="2"/>
          </p:cNvCxnSpPr>
          <p:nvPr/>
        </p:nvCxnSpPr>
        <p:spPr>
          <a:xfrm flipH="1" flipV="1">
            <a:off x="4655213" y="1983323"/>
            <a:ext cx="7713" cy="1218649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84" name="Freeform 83"/>
          <p:cNvSpPr/>
          <p:nvPr/>
        </p:nvSpPr>
        <p:spPr>
          <a:xfrm>
            <a:off x="4156730" y="3304834"/>
            <a:ext cx="1016883" cy="48114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85" name="Freeform 84"/>
          <p:cNvSpPr/>
          <p:nvPr/>
        </p:nvSpPr>
        <p:spPr>
          <a:xfrm>
            <a:off x="4377153" y="3201972"/>
            <a:ext cx="571545" cy="1688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 err="1" smtClean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Agent</a:t>
            </a:r>
            <a:r>
              <a:rPr lang="en-US" sz="900" b="1" i="0" u="none" strike="noStrike" kern="1200" cap="none" dirty="0" err="1" smtClean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#m</a:t>
            </a:r>
            <a:endParaRPr lang="en-US" sz="900" b="1" i="0" u="none" strike="noStrike" kern="1200" cap="none" dirty="0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86" name="Freeform 85"/>
          <p:cNvSpPr/>
          <p:nvPr/>
        </p:nvSpPr>
        <p:spPr>
          <a:xfrm>
            <a:off x="4221489" y="3665949"/>
            <a:ext cx="887651" cy="20235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Agent Interface</a:t>
            </a:r>
          </a:p>
        </p:txBody>
      </p:sp>
      <p:cxnSp>
        <p:nvCxnSpPr>
          <p:cNvPr id="87" name="Elbow Connector 86"/>
          <p:cNvCxnSpPr>
            <a:stCxn id="86" idx="2"/>
            <a:endCxn id="67" idx="1"/>
          </p:cNvCxnSpPr>
          <p:nvPr/>
        </p:nvCxnSpPr>
        <p:spPr>
          <a:xfrm rot="5400000">
            <a:off x="3442420" y="3748767"/>
            <a:ext cx="1103354" cy="1342437"/>
          </a:xfrm>
          <a:prstGeom prst="bentConnector2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92" name="TextBox 91"/>
          <p:cNvSpPr txBox="1"/>
          <p:nvPr/>
        </p:nvSpPr>
        <p:spPr>
          <a:xfrm>
            <a:off x="925431" y="4326646"/>
            <a:ext cx="1066231" cy="654366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Phase 5.b.1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/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Send coordination </a:t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ended signal to </a:t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1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WPM</a:t>
            </a:r>
            <a:endParaRPr lang="en-US" sz="900" b="0" i="1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974064" y="4364059"/>
            <a:ext cx="907754" cy="5738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  <p:sp>
        <p:nvSpPr>
          <p:cNvPr id="94" name="Freeform 93"/>
          <p:cNvSpPr/>
          <p:nvPr/>
        </p:nvSpPr>
        <p:spPr>
          <a:xfrm>
            <a:off x="1047379" y="2588228"/>
            <a:ext cx="885183" cy="45394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29160">
            <a:solidFill>
              <a:srgbClr val="3465A4"/>
            </a:solidFill>
            <a:prstDash val="solid"/>
          </a:ln>
        </p:spPr>
        <p:txBody>
          <a:bodyPr wrap="none" lIns="104400" tIns="59400" rIns="104400" bIns="594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975370" y="2549559"/>
            <a:ext cx="1046459" cy="513495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i="0" u="sng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Info package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:</a:t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Send 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the name </a:t>
            </a:r>
            <a:br>
              <a:rPr lang="en-US" sz="900" dirty="0" smtClean="0">
                <a:ea typeface="Noto Sans CJK SC" pitchFamily="2"/>
                <a:cs typeface="Lohit Devanagari" pitchFamily="2"/>
              </a:rPr>
            </a:br>
            <a:r>
              <a:rPr lang="en-US" sz="900" dirty="0" smtClean="0">
                <a:ea typeface="Noto Sans CJK SC" pitchFamily="2"/>
                <a:cs typeface="Lohit Devanagari" pitchFamily="2"/>
              </a:rPr>
              <a:t>of group</a:t>
            </a:r>
            <a:r>
              <a:rPr lang="en-US" sz="900" dirty="0">
                <a:ea typeface="Noto Sans CJK SC" pitchFamily="2"/>
                <a:cs typeface="Lohit Devanagari" pitchFamily="2"/>
              </a:rPr>
              <a:t> 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of TCN#1</a:t>
            </a:r>
            <a:endParaRPr lang="en-US" sz="900" b="0" i="0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954011" y="2071023"/>
            <a:ext cx="774549" cy="513495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Phase 5.a.1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 </a:t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Send info to </a:t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1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app-logic</a:t>
            </a:r>
            <a:endParaRPr lang="en-US" sz="900" b="0" i="1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997439" y="2111789"/>
            <a:ext cx="994223" cy="1014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  <p:sp>
        <p:nvSpPr>
          <p:cNvPr id="98" name="Freeform 97"/>
          <p:cNvSpPr/>
          <p:nvPr/>
        </p:nvSpPr>
        <p:spPr>
          <a:xfrm>
            <a:off x="4807618" y="2610045"/>
            <a:ext cx="943993" cy="45394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29160">
            <a:solidFill>
              <a:srgbClr val="3465A4"/>
            </a:solidFill>
            <a:prstDash val="solid"/>
          </a:ln>
        </p:spPr>
        <p:txBody>
          <a:bodyPr wrap="none" lIns="104400" tIns="59400" rIns="104400" bIns="594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4756444" y="2561204"/>
            <a:ext cx="1131426" cy="513495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i="0" u="sng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Info package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:</a:t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Send </a:t>
            </a:r>
            <a:r>
              <a:rPr lang="en-US" sz="90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the name </a:t>
            </a:r>
            <a:br>
              <a:rPr lang="en-US" sz="90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of</a:t>
            </a:r>
            <a:r>
              <a:rPr lang="en-US" sz="900" dirty="0">
                <a:ea typeface="Noto Sans CJK SC" pitchFamily="2"/>
                <a:cs typeface="Lohit Devanagari" pitchFamily="2"/>
              </a:rPr>
              <a:t> 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group 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of </a:t>
            </a:r>
            <a:r>
              <a:rPr lang="en-US" sz="900" b="0" i="0" u="none" strike="noStrike" kern="1200" cap="none" dirty="0" err="1" smtClean="0">
                <a:ln>
                  <a:noFill/>
                </a:ln>
                <a:ea typeface="Noto Sans CJK SC" pitchFamily="2"/>
                <a:cs typeface="Lohit Devanagari" pitchFamily="2"/>
              </a:rPr>
              <a:t>TCN#m</a:t>
            </a:r>
            <a:endParaRPr lang="en-US" sz="900" b="0" i="0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4714251" y="2092840"/>
            <a:ext cx="789488" cy="513495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Phase 5.a.m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 </a:t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Send info to </a:t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1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app-logic</a:t>
            </a:r>
            <a:endParaRPr lang="en-US" sz="900" b="0" i="1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4724018" y="2111789"/>
            <a:ext cx="1073667" cy="1014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  <p:sp>
        <p:nvSpPr>
          <p:cNvPr id="102" name="TextBox 101"/>
          <p:cNvSpPr txBox="1"/>
          <p:nvPr/>
        </p:nvSpPr>
        <p:spPr>
          <a:xfrm>
            <a:off x="3643524" y="4310899"/>
            <a:ext cx="1066231" cy="654366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Phase 5.b.m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/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Send coordination </a:t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ended signal to </a:t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1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WPM</a:t>
            </a:r>
            <a:endParaRPr lang="en-US" sz="900" b="0" i="1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3692157" y="4348312"/>
            <a:ext cx="907754" cy="5738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  <p:sp>
        <p:nvSpPr>
          <p:cNvPr id="107" name="TextBox 106"/>
          <p:cNvSpPr txBox="1"/>
          <p:nvPr/>
        </p:nvSpPr>
        <p:spPr>
          <a:xfrm>
            <a:off x="2532517" y="3411480"/>
            <a:ext cx="374118" cy="26785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200" b="0" i="0" u="none" strike="noStrike" kern="1200" cap="none" dirty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. . .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2541459" y="1537599"/>
            <a:ext cx="374118" cy="26785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200" b="0" i="0" u="none" strike="noStrike" kern="1200" cap="none" dirty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. . .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5578872" y="3294279"/>
            <a:ext cx="4555969" cy="1499598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lvl="0" algn="just" hangingPunct="0"/>
            <a:r>
              <a:rPr lang="en-US" sz="900" u="sng" dirty="0">
                <a:ea typeface="Noto Sans CJK SC" pitchFamily="2"/>
                <a:cs typeface="Lohit Devanagari" pitchFamily="2"/>
              </a:rPr>
              <a:t>Steps</a:t>
            </a:r>
            <a:r>
              <a:rPr lang="en-US" sz="900" dirty="0">
                <a:ea typeface="Noto Sans CJK SC" pitchFamily="2"/>
                <a:cs typeface="Lohit Devanagari" pitchFamily="2"/>
              </a:rPr>
              <a:t>:</a:t>
            </a:r>
          </a:p>
          <a:p>
            <a:pPr lvl="0" algn="just" hangingPunct="0"/>
            <a:r>
              <a:rPr lang="en-US" sz="900" b="1" dirty="0">
                <a:ea typeface="Noto Sans CJK SC" pitchFamily="2"/>
                <a:cs typeface="Lohit Devanagari" pitchFamily="2"/>
              </a:rPr>
              <a:t>Phase 5.a</a:t>
            </a:r>
            <a:r>
              <a:rPr lang="en-US" sz="900" dirty="0">
                <a:ea typeface="Noto Sans CJK SC" pitchFamily="2"/>
                <a:cs typeface="Lohit Devanagari" pitchFamily="2"/>
              </a:rPr>
              <a:t>. Once an agent receives the final grouping from WPM (Teacher), it only sends the</a:t>
            </a:r>
            <a:br>
              <a:rPr lang="en-US" sz="900" dirty="0">
                <a:ea typeface="Noto Sans CJK SC" pitchFamily="2"/>
                <a:cs typeface="Lohit Devanagari" pitchFamily="2"/>
              </a:rPr>
            </a:br>
            <a:r>
              <a:rPr lang="en-US" sz="900" dirty="0">
                <a:ea typeface="Noto Sans CJK SC" pitchFamily="2"/>
                <a:cs typeface="Lohit Devanagari" pitchFamily="2"/>
              </a:rPr>
              <a:t>name of the group of TCN to app-logic. Since agents don’t know the identities of other group </a:t>
            </a:r>
            <a:br>
              <a:rPr lang="en-US" sz="900" dirty="0">
                <a:ea typeface="Noto Sans CJK SC" pitchFamily="2"/>
                <a:cs typeface="Lohit Devanagari" pitchFamily="2"/>
              </a:rPr>
            </a:br>
            <a:r>
              <a:rPr lang="en-US" sz="900" dirty="0">
                <a:ea typeface="Noto Sans CJK SC" pitchFamily="2"/>
                <a:cs typeface="Lohit Devanagari" pitchFamily="2"/>
              </a:rPr>
              <a:t>members, they send the group name such that TCNs can find each other in the classroom. </a:t>
            </a:r>
          </a:p>
          <a:p>
            <a:pPr lvl="0" algn="just" hangingPunct="0"/>
            <a:r>
              <a:rPr lang="en-US" sz="900" b="1" dirty="0">
                <a:ea typeface="Noto Sans CJK SC" pitchFamily="2"/>
                <a:cs typeface="Lohit Devanagari" pitchFamily="2"/>
              </a:rPr>
              <a:t>Phase 5.b</a:t>
            </a:r>
            <a:r>
              <a:rPr lang="en-US" sz="900" dirty="0">
                <a:ea typeface="Noto Sans CJK SC" pitchFamily="2"/>
                <a:cs typeface="Lohit Devanagari" pitchFamily="2"/>
              </a:rPr>
              <a:t>. Agents send </a:t>
            </a:r>
            <a:r>
              <a:rPr lang="en-US" sz="900" i="1" dirty="0" err="1">
                <a:ea typeface="Noto Sans CJK SC" pitchFamily="2"/>
                <a:cs typeface="Lohit Devanagari" pitchFamily="2"/>
              </a:rPr>
              <a:t>coordination_ended</a:t>
            </a:r>
            <a:r>
              <a:rPr lang="en-US" sz="900" i="1" dirty="0">
                <a:ea typeface="Noto Sans CJK SC" pitchFamily="2"/>
                <a:cs typeface="Lohit Devanagari" pitchFamily="2"/>
              </a:rPr>
              <a:t> </a:t>
            </a:r>
            <a:r>
              <a:rPr lang="en-US" sz="900" dirty="0">
                <a:ea typeface="Noto Sans CJK SC" pitchFamily="2"/>
                <a:cs typeface="Lohit Devanagari" pitchFamily="2"/>
              </a:rPr>
              <a:t>signal to WPM. </a:t>
            </a:r>
          </a:p>
          <a:p>
            <a:pPr lvl="0" algn="just" hangingPunct="0"/>
            <a:endParaRPr lang="en-US" sz="900" dirty="0">
              <a:ea typeface="Noto Sans CJK SC" pitchFamily="2"/>
              <a:cs typeface="Lohit Devanagari" pitchFamily="2"/>
            </a:endParaRPr>
          </a:p>
          <a:p>
            <a:pPr lvl="0" algn="just" hangingPunct="0"/>
            <a:endParaRPr lang="en-US" sz="900" dirty="0">
              <a:ea typeface="Noto Sans CJK SC" pitchFamily="2"/>
              <a:cs typeface="Lohit Devanagari" pitchFamily="2"/>
            </a:endParaRPr>
          </a:p>
          <a:p>
            <a:pPr lvl="0"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-* Even if the TCN is logged out when agent sends the group name (at </a:t>
            </a:r>
            <a:r>
              <a:rPr lang="en-US" sz="900" b="1" dirty="0">
                <a:ea typeface="Noto Sans CJK SC" pitchFamily="2"/>
                <a:cs typeface="Lohit Devanagari" pitchFamily="2"/>
              </a:rPr>
              <a:t>phase 5.a</a:t>
            </a:r>
            <a:r>
              <a:rPr lang="en-US" sz="900" dirty="0">
                <a:ea typeface="Noto Sans CJK SC" pitchFamily="2"/>
                <a:cs typeface="Lohit Devanagari" pitchFamily="2"/>
              </a:rPr>
              <a:t>), the agent </a:t>
            </a:r>
            <a:br>
              <a:rPr lang="en-US" sz="900" dirty="0">
                <a:ea typeface="Noto Sans CJK SC" pitchFamily="2"/>
                <a:cs typeface="Lohit Devanagari" pitchFamily="2"/>
              </a:rPr>
            </a:br>
            <a:r>
              <a:rPr lang="en-US" sz="900" dirty="0">
                <a:ea typeface="Noto Sans CJK SC" pitchFamily="2"/>
                <a:cs typeface="Lohit Devanagari" pitchFamily="2"/>
              </a:rPr>
              <a:t>will still continue to </a:t>
            </a:r>
            <a:r>
              <a:rPr lang="en-US" sz="900" b="1" dirty="0">
                <a:ea typeface="Noto Sans CJK SC" pitchFamily="2"/>
                <a:cs typeface="Lohit Devanagari" pitchFamily="2"/>
              </a:rPr>
              <a:t>phase 5.b. </a:t>
            </a:r>
            <a:r>
              <a:rPr lang="en-US" sz="900" dirty="0">
                <a:ea typeface="Noto Sans CJK SC" pitchFamily="2"/>
                <a:cs typeface="Lohit Devanagari" pitchFamily="2"/>
              </a:rPr>
              <a:t>Since agent stores the group name into LAKR, it is not lost. </a:t>
            </a:r>
            <a:br>
              <a:rPr lang="en-US" sz="900" dirty="0">
                <a:ea typeface="Noto Sans CJK SC" pitchFamily="2"/>
                <a:cs typeface="Lohit Devanagari" pitchFamily="2"/>
              </a:rPr>
            </a:br>
            <a:r>
              <a:rPr lang="en-US" sz="900" dirty="0">
                <a:ea typeface="Noto Sans CJK SC" pitchFamily="2"/>
                <a:cs typeface="Lohit Devanagari" pitchFamily="2"/>
              </a:rPr>
              <a:t>Therefore, TCN will always be able request it from the agent via app-logic. 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5666748" y="5046745"/>
            <a:ext cx="957996" cy="513495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sng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Communication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:</a:t>
            </a: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Phase 5.a – </a:t>
            </a:r>
            <a:r>
              <a:rPr lang="en-US" sz="900" b="1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m</a:t>
            </a:r>
          </a:p>
          <a:p>
            <a:pPr hangingPunct="0"/>
            <a:r>
              <a:rPr lang="en-US" sz="900" dirty="0">
                <a:ea typeface="Noto Sans CJK SC" pitchFamily="2"/>
                <a:cs typeface="Lohit Devanagari" pitchFamily="2"/>
              </a:rPr>
              <a:t>Phase 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5.b </a:t>
            </a:r>
            <a:r>
              <a:rPr lang="en-US" sz="900" dirty="0">
                <a:ea typeface="Noto Sans CJK SC" pitchFamily="2"/>
                <a:cs typeface="Lohit Devanagari" pitchFamily="2"/>
              </a:rPr>
              <a:t>– </a:t>
            </a:r>
            <a:r>
              <a:rPr lang="en-US" sz="900" b="1" dirty="0" smtClean="0">
                <a:ea typeface="Noto Sans CJK SC" pitchFamily="2"/>
                <a:cs typeface="Lohit Devanagari" pitchFamily="2"/>
              </a:rPr>
              <a:t>m</a:t>
            </a:r>
            <a:endParaRPr lang="en-US" sz="900" i="0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248584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C4006FC-CD54-4BB5-B464-E8610B16DCA8}" type="slidenum">
              <a:t>8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200" y="-123480"/>
            <a:ext cx="9071640" cy="580680"/>
          </a:xfrm>
        </p:spPr>
        <p:txBody>
          <a:bodyPr/>
          <a:lstStyle/>
          <a:p>
            <a:pPr lvl="0"/>
            <a:r>
              <a:rPr lang="en-US" sz="1600" dirty="0">
                <a:latin typeface="+mn-lt"/>
              </a:rPr>
              <a:t>Involved </a:t>
            </a:r>
            <a:r>
              <a:rPr lang="en-US" sz="1600" dirty="0" smtClean="0">
                <a:latin typeface="+mn-lt"/>
              </a:rPr>
              <a:t>Components and Functionalities to be provided</a:t>
            </a:r>
            <a:endParaRPr lang="en-US" sz="1600" dirty="0">
              <a:latin typeface="+mn-lt"/>
            </a:endParaRPr>
          </a:p>
        </p:txBody>
      </p:sp>
      <p:sp>
        <p:nvSpPr>
          <p:cNvPr id="3" name="Freeform 2"/>
          <p:cNvSpPr/>
          <p:nvPr/>
        </p:nvSpPr>
        <p:spPr>
          <a:xfrm>
            <a:off x="91440" y="1017359"/>
            <a:ext cx="1737359" cy="775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808080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229680" y="925919"/>
            <a:ext cx="1507680" cy="1688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3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WPM</a:t>
            </a:r>
          </a:p>
        </p:txBody>
      </p:sp>
      <p:sp>
        <p:nvSpPr>
          <p:cNvPr id="5" name="Freeform 4"/>
          <p:cNvSpPr/>
          <p:nvPr/>
        </p:nvSpPr>
        <p:spPr>
          <a:xfrm>
            <a:off x="914400" y="1172520"/>
            <a:ext cx="822960" cy="4651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BF44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3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Teacher</a:t>
            </a:r>
            <a:br>
              <a:rPr lang="en-US" sz="13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</a:br>
            <a:r>
              <a:rPr lang="en-US" sz="13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Panel</a:t>
            </a:r>
          </a:p>
        </p:txBody>
      </p:sp>
      <p:sp>
        <p:nvSpPr>
          <p:cNvPr id="6" name="Freeform 5"/>
          <p:cNvSpPr/>
          <p:nvPr/>
        </p:nvSpPr>
        <p:spPr>
          <a:xfrm>
            <a:off x="182880" y="1715400"/>
            <a:ext cx="1554479" cy="232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3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WPM Interface</a:t>
            </a:r>
          </a:p>
        </p:txBody>
      </p:sp>
      <p:sp>
        <p:nvSpPr>
          <p:cNvPr id="7" name="Freeform 6"/>
          <p:cNvSpPr/>
          <p:nvPr/>
        </p:nvSpPr>
        <p:spPr>
          <a:xfrm>
            <a:off x="3291839" y="1005840"/>
            <a:ext cx="1645920" cy="775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3383280" y="914400"/>
            <a:ext cx="1428120" cy="1688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3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Agent</a:t>
            </a:r>
          </a:p>
        </p:txBody>
      </p:sp>
      <p:sp>
        <p:nvSpPr>
          <p:cNvPr id="9" name="Freeform 8"/>
          <p:cNvSpPr/>
          <p:nvPr/>
        </p:nvSpPr>
        <p:spPr>
          <a:xfrm>
            <a:off x="3383280" y="1687319"/>
            <a:ext cx="1472400" cy="232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3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Agent Interface</a:t>
            </a:r>
          </a:p>
        </p:txBody>
      </p:sp>
      <p:sp>
        <p:nvSpPr>
          <p:cNvPr id="10" name="Freeform 9"/>
          <p:cNvSpPr/>
          <p:nvPr/>
        </p:nvSpPr>
        <p:spPr>
          <a:xfrm>
            <a:off x="6487560" y="999000"/>
            <a:ext cx="1645920" cy="6577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6618599" y="921600"/>
            <a:ext cx="1428120" cy="143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3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MyWelcome app_1</a:t>
            </a:r>
          </a:p>
        </p:txBody>
      </p:sp>
      <p:sp>
        <p:nvSpPr>
          <p:cNvPr id="12" name="Freeform 11"/>
          <p:cNvSpPr/>
          <p:nvPr/>
        </p:nvSpPr>
        <p:spPr>
          <a:xfrm>
            <a:off x="6574319" y="1130760"/>
            <a:ext cx="779400" cy="394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AA61A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3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App-Logic</a:t>
            </a:r>
          </a:p>
        </p:txBody>
      </p:sp>
      <p:sp>
        <p:nvSpPr>
          <p:cNvPr id="13" name="Freeform 12"/>
          <p:cNvSpPr/>
          <p:nvPr/>
        </p:nvSpPr>
        <p:spPr>
          <a:xfrm>
            <a:off x="6574319" y="1591200"/>
            <a:ext cx="1472400" cy="197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3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App-Logic Interface</a:t>
            </a:r>
          </a:p>
        </p:txBody>
      </p:sp>
      <p:sp>
        <p:nvSpPr>
          <p:cNvPr id="14" name="Freeform 13"/>
          <p:cNvSpPr/>
          <p:nvPr/>
        </p:nvSpPr>
        <p:spPr>
          <a:xfrm>
            <a:off x="6487560" y="999000"/>
            <a:ext cx="1645920" cy="6577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D1F63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6618599" y="921600"/>
            <a:ext cx="1428120" cy="143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3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MyWelcome app</a:t>
            </a:r>
          </a:p>
        </p:txBody>
      </p:sp>
      <p:sp>
        <p:nvSpPr>
          <p:cNvPr id="16" name="Freeform 15"/>
          <p:cNvSpPr/>
          <p:nvPr/>
        </p:nvSpPr>
        <p:spPr>
          <a:xfrm>
            <a:off x="6574319" y="1130760"/>
            <a:ext cx="779400" cy="394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AA61A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3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App-Logic</a:t>
            </a:r>
          </a:p>
        </p:txBody>
      </p:sp>
      <p:sp>
        <p:nvSpPr>
          <p:cNvPr id="17" name="Freeform 16"/>
          <p:cNvSpPr/>
          <p:nvPr/>
        </p:nvSpPr>
        <p:spPr>
          <a:xfrm>
            <a:off x="6574319" y="1591200"/>
            <a:ext cx="1472400" cy="197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3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App-Logic Interface</a:t>
            </a:r>
          </a:p>
        </p:txBody>
      </p:sp>
      <p:sp>
        <p:nvSpPr>
          <p:cNvPr id="18" name="Freeform 17"/>
          <p:cNvSpPr/>
          <p:nvPr/>
        </p:nvSpPr>
        <p:spPr>
          <a:xfrm>
            <a:off x="8321040" y="999000"/>
            <a:ext cx="1645920" cy="6577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9" name="Freeform 18"/>
          <p:cNvSpPr/>
          <p:nvPr/>
        </p:nvSpPr>
        <p:spPr>
          <a:xfrm>
            <a:off x="8452080" y="921600"/>
            <a:ext cx="1428120" cy="143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3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MyWelcome app_1</a:t>
            </a:r>
          </a:p>
        </p:txBody>
      </p:sp>
      <p:sp>
        <p:nvSpPr>
          <p:cNvPr id="20" name="Freeform 19"/>
          <p:cNvSpPr/>
          <p:nvPr/>
        </p:nvSpPr>
        <p:spPr>
          <a:xfrm>
            <a:off x="8407800" y="1130760"/>
            <a:ext cx="779400" cy="394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AA61A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3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App-Logic</a:t>
            </a:r>
          </a:p>
        </p:txBody>
      </p:sp>
      <p:sp>
        <p:nvSpPr>
          <p:cNvPr id="21" name="Freeform 20"/>
          <p:cNvSpPr/>
          <p:nvPr/>
        </p:nvSpPr>
        <p:spPr>
          <a:xfrm>
            <a:off x="8407800" y="1591200"/>
            <a:ext cx="1472400" cy="197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3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App-Logic Interface</a:t>
            </a:r>
          </a:p>
        </p:txBody>
      </p:sp>
      <p:sp>
        <p:nvSpPr>
          <p:cNvPr id="22" name="Freeform 21"/>
          <p:cNvSpPr/>
          <p:nvPr/>
        </p:nvSpPr>
        <p:spPr>
          <a:xfrm>
            <a:off x="8321040" y="999000"/>
            <a:ext cx="1645920" cy="6577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1B75BC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23" name="Freeform 22"/>
          <p:cNvSpPr/>
          <p:nvPr/>
        </p:nvSpPr>
        <p:spPr>
          <a:xfrm>
            <a:off x="8452080" y="921600"/>
            <a:ext cx="1428120" cy="143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3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Dispatcher</a:t>
            </a:r>
          </a:p>
        </p:txBody>
      </p:sp>
      <p:sp>
        <p:nvSpPr>
          <p:cNvPr id="24" name="Freeform 23"/>
          <p:cNvSpPr/>
          <p:nvPr/>
        </p:nvSpPr>
        <p:spPr>
          <a:xfrm>
            <a:off x="8407800" y="1591200"/>
            <a:ext cx="1472400" cy="197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3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Dispatcher Interface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1440" y="2256120"/>
            <a:ext cx="1876581" cy="1388157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285750" marR="0" lvl="0" indent="-28575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en-US" sz="1100" b="0" i="0" u="none" strike="noStrike" kern="1200" cap="none" dirty="0" smtClean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Teacher panel (doesn’t </a:t>
            </a:r>
            <a:br>
              <a:rPr lang="en-US" sz="1100" b="0" i="0" u="none" strike="noStrike" kern="1200" cap="none" dirty="0" smtClean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</a:br>
            <a:r>
              <a:rPr lang="en-US" sz="1100" b="0" i="0" u="none" strike="noStrike" kern="1200" cap="none" dirty="0" smtClean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have to be in WPM) </a:t>
            </a:r>
          </a:p>
          <a:p>
            <a:pPr marL="285750" marR="0" lvl="0" indent="-28575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en-US" sz="1100" dirty="0" smtClean="0">
                <a:latin typeface="Liberation Sans" pitchFamily="18"/>
                <a:ea typeface="Noto Sans CJK SC" pitchFamily="2"/>
                <a:cs typeface="Lohit Devanagari" pitchFamily="2"/>
              </a:rPr>
              <a:t>Teacher panel would be </a:t>
            </a:r>
            <a:br>
              <a:rPr lang="en-US" sz="1100" dirty="0" smtClean="0">
                <a:latin typeface="Liberation Sans" pitchFamily="18"/>
                <a:ea typeface="Noto Sans CJK SC" pitchFamily="2"/>
                <a:cs typeface="Lohit Devanagari" pitchFamily="2"/>
              </a:rPr>
            </a:br>
            <a:r>
              <a:rPr lang="en-US" sz="1100" dirty="0" smtClean="0">
                <a:latin typeface="Liberation Sans" pitchFamily="18"/>
                <a:ea typeface="Noto Sans CJK SC" pitchFamily="2"/>
                <a:cs typeface="Lohit Devanagari" pitchFamily="2"/>
              </a:rPr>
              <a:t>able to receive the </a:t>
            </a:r>
            <a:br>
              <a:rPr lang="en-US" sz="1100" dirty="0" smtClean="0">
                <a:latin typeface="Liberation Sans" pitchFamily="18"/>
                <a:ea typeface="Noto Sans CJK SC" pitchFamily="2"/>
                <a:cs typeface="Lohit Devanagari" pitchFamily="2"/>
              </a:rPr>
            </a:br>
            <a:r>
              <a:rPr lang="en-US" sz="1100" dirty="0" smtClean="0">
                <a:latin typeface="Liberation Sans" pitchFamily="18"/>
                <a:ea typeface="Noto Sans CJK SC" pitchFamily="2"/>
                <a:cs typeface="Lohit Devanagari" pitchFamily="2"/>
              </a:rPr>
              <a:t>proposal from agents.</a:t>
            </a:r>
            <a:endParaRPr lang="en-US" sz="1100" b="0" i="0" u="none" strike="noStrike" kern="1200" cap="none" dirty="0" smtClean="0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  <a:p>
            <a:pPr marL="285750" marR="0" lvl="0" indent="-28575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en-US" sz="1100" dirty="0" smtClean="0">
                <a:latin typeface="Liberation Sans" pitchFamily="18"/>
                <a:ea typeface="Noto Sans CJK SC" pitchFamily="2"/>
                <a:cs typeface="Lohit Devanagari" pitchFamily="2"/>
              </a:rPr>
              <a:t>Receiving </a:t>
            </a:r>
            <a:r>
              <a:rPr lang="en-US" sz="1100" i="1" dirty="0" smtClean="0">
                <a:latin typeface="Liberation Sans" pitchFamily="18"/>
                <a:ea typeface="Noto Sans CJK SC" pitchFamily="2"/>
                <a:cs typeface="Lohit Devanagari" pitchFamily="2"/>
              </a:rPr>
              <a:t>coordination_</a:t>
            </a:r>
            <a:br>
              <a:rPr lang="en-US" sz="1100" i="1" dirty="0" smtClean="0">
                <a:latin typeface="Liberation Sans" pitchFamily="18"/>
                <a:ea typeface="Noto Sans CJK SC" pitchFamily="2"/>
                <a:cs typeface="Lohit Devanagari" pitchFamily="2"/>
              </a:rPr>
            </a:br>
            <a:r>
              <a:rPr lang="en-US" sz="1100" i="1" dirty="0" smtClean="0">
                <a:latin typeface="Liberation Sans" pitchFamily="18"/>
                <a:ea typeface="Noto Sans CJK SC" pitchFamily="2"/>
                <a:cs typeface="Lohit Devanagari" pitchFamily="2"/>
              </a:rPr>
              <a:t>ended</a:t>
            </a:r>
            <a:r>
              <a:rPr lang="en-US" sz="1100" dirty="0" smtClean="0">
                <a:latin typeface="Liberation Sans" pitchFamily="18"/>
                <a:ea typeface="Noto Sans CJK SC" pitchFamily="2"/>
                <a:cs typeface="Lohit Devanagari" pitchFamily="2"/>
              </a:rPr>
              <a:t> signal</a:t>
            </a:r>
          </a:p>
          <a:p>
            <a:pPr marR="0" lv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tabLst/>
            </a:pPr>
            <a:endParaRPr lang="en-US" sz="1100" b="0" i="0" u="none" strike="noStrike" kern="1200" cap="none" dirty="0" smtClean="0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209458" y="2184189"/>
            <a:ext cx="4085006" cy="1712477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285750" marR="0" lvl="0" indent="-285750" algn="just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en-US" sz="1100" b="0" i="0" u="none" strike="noStrike" kern="1200" cap="none" dirty="0" smtClean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Receive exercise result, calculate and store.</a:t>
            </a:r>
          </a:p>
          <a:p>
            <a:pPr marL="285750" marR="0" lvl="0" indent="-285750" algn="just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en-US" sz="1100" dirty="0" smtClean="0">
                <a:latin typeface="Liberation Sans" pitchFamily="18"/>
                <a:ea typeface="Noto Sans CJK SC" pitchFamily="2"/>
                <a:cs typeface="Lohit Devanagari" pitchFamily="2"/>
              </a:rPr>
              <a:t>Receive </a:t>
            </a:r>
            <a:r>
              <a:rPr lang="en-US" sz="1100" dirty="0" err="1" smtClean="0">
                <a:latin typeface="Liberation Sans" pitchFamily="18"/>
                <a:ea typeface="Noto Sans CJK SC" pitchFamily="2"/>
                <a:cs typeface="Lohit Devanagari" pitchFamily="2"/>
              </a:rPr>
              <a:t>start_coordination</a:t>
            </a:r>
            <a:r>
              <a:rPr lang="en-US" sz="1100" dirty="0" smtClean="0">
                <a:latin typeface="Liberation Sans" pitchFamily="18"/>
                <a:ea typeface="Noto Sans CJK SC" pitchFamily="2"/>
                <a:cs typeface="Lohit Devanagari" pitchFamily="2"/>
              </a:rPr>
              <a:t> signal and share info.</a:t>
            </a:r>
          </a:p>
          <a:p>
            <a:pPr marL="285750" marR="0" lvl="0" indent="-285750" algn="just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en-US" sz="1100" dirty="0" smtClean="0">
                <a:latin typeface="Liberation Sans" pitchFamily="18"/>
                <a:ea typeface="Noto Sans CJK SC" pitchFamily="2"/>
                <a:cs typeface="Lohit Devanagari" pitchFamily="2"/>
              </a:rPr>
              <a:t>Receive personal info and broadcast to others (dedicated agent).</a:t>
            </a:r>
          </a:p>
          <a:p>
            <a:pPr marL="285750" marR="0" lvl="0" indent="-285750" algn="just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en-US" sz="1100" dirty="0" smtClean="0">
                <a:latin typeface="Liberation Sans" pitchFamily="18"/>
                <a:ea typeface="Noto Sans CJK SC" pitchFamily="2"/>
                <a:cs typeface="Lohit Devanagari" pitchFamily="2"/>
              </a:rPr>
              <a:t>Receive complete personal info from dedicated agent. </a:t>
            </a:r>
          </a:p>
          <a:p>
            <a:pPr marL="285750" marR="0" lvl="0" indent="-285750" algn="just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en-US" sz="1100" dirty="0" smtClean="0">
                <a:latin typeface="Liberation Sans" pitchFamily="18"/>
                <a:ea typeface="Noto Sans CJK SC" pitchFamily="2"/>
                <a:cs typeface="Lohit Devanagari" pitchFamily="2"/>
              </a:rPr>
              <a:t>Receive ML and CL </a:t>
            </a:r>
            <a:r>
              <a:rPr lang="en-US" sz="1100" dirty="0">
                <a:latin typeface="Liberation Sans" pitchFamily="18"/>
                <a:ea typeface="Noto Sans CJK SC" pitchFamily="2"/>
                <a:cs typeface="Lohit Devanagari" pitchFamily="2"/>
              </a:rPr>
              <a:t>from other </a:t>
            </a:r>
            <a:r>
              <a:rPr lang="en-US" sz="1100" dirty="0" smtClean="0">
                <a:latin typeface="Liberation Sans" pitchFamily="18"/>
                <a:ea typeface="Noto Sans CJK SC" pitchFamily="2"/>
                <a:cs typeface="Lohit Devanagari" pitchFamily="2"/>
              </a:rPr>
              <a:t>agents, build and </a:t>
            </a:r>
            <a:br>
              <a:rPr lang="en-US" sz="1100" dirty="0" smtClean="0">
                <a:latin typeface="Liberation Sans" pitchFamily="18"/>
                <a:ea typeface="Noto Sans CJK SC" pitchFamily="2"/>
                <a:cs typeface="Lohit Devanagari" pitchFamily="2"/>
              </a:rPr>
            </a:br>
            <a:r>
              <a:rPr lang="en-US" sz="1100" dirty="0" smtClean="0">
                <a:latin typeface="Liberation Sans" pitchFamily="18"/>
                <a:ea typeface="Noto Sans CJK SC" pitchFamily="2"/>
                <a:cs typeface="Lohit Devanagari" pitchFamily="2"/>
              </a:rPr>
              <a:t>broadcast complete ML and CL.</a:t>
            </a:r>
          </a:p>
          <a:p>
            <a:pPr marL="285750" marR="0" lvl="0" indent="-285750" algn="just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en-US" sz="1100" dirty="0" smtClean="0">
                <a:latin typeface="Liberation Sans" pitchFamily="18"/>
                <a:ea typeface="Noto Sans CJK SC" pitchFamily="2"/>
                <a:cs typeface="Lohit Devanagari" pitchFamily="2"/>
              </a:rPr>
              <a:t>Solve the LCC, broadcast the result to other agents and share </a:t>
            </a:r>
            <a:br>
              <a:rPr lang="en-US" sz="1100" dirty="0" smtClean="0">
                <a:latin typeface="Liberation Sans" pitchFamily="18"/>
                <a:ea typeface="Noto Sans CJK SC" pitchFamily="2"/>
                <a:cs typeface="Lohit Devanagari" pitchFamily="2"/>
              </a:rPr>
            </a:br>
            <a:r>
              <a:rPr lang="en-US" sz="1100" dirty="0" smtClean="0">
                <a:latin typeface="Liberation Sans" pitchFamily="18"/>
                <a:ea typeface="Noto Sans CJK SC" pitchFamily="2"/>
                <a:cs typeface="Lohit Devanagari" pitchFamily="2"/>
              </a:rPr>
              <a:t>with WPM.</a:t>
            </a:r>
          </a:p>
          <a:p>
            <a:pPr marL="285750" marR="0" lvl="0" indent="-285750" algn="just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en-US" sz="1100" dirty="0" smtClean="0">
                <a:latin typeface="Liberation Sans" pitchFamily="18"/>
                <a:ea typeface="Noto Sans CJK SC" pitchFamily="2"/>
                <a:cs typeface="Lohit Devanagari" pitchFamily="2"/>
              </a:rPr>
              <a:t>Receive “</a:t>
            </a:r>
            <a:r>
              <a:rPr lang="en-US" sz="1100" i="1" dirty="0" smtClean="0">
                <a:latin typeface="Liberation Sans" pitchFamily="18"/>
                <a:ea typeface="Noto Sans CJK SC" pitchFamily="2"/>
                <a:cs typeface="Lohit Devanagari" pitchFamily="2"/>
              </a:rPr>
              <a:t>approved</a:t>
            </a:r>
            <a:r>
              <a:rPr lang="en-US" sz="1100" dirty="0" smtClean="0">
                <a:latin typeface="Liberation Sans" pitchFamily="18"/>
                <a:ea typeface="Noto Sans CJK SC" pitchFamily="2"/>
                <a:cs typeface="Lohit Devanagari" pitchFamily="2"/>
              </a:rPr>
              <a:t>” or grouping from WPM, share with TCN.</a:t>
            </a:r>
          </a:p>
          <a:p>
            <a:pPr marL="285750" marR="0" lvl="0" indent="-285750" algn="just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en-US" sz="1100" dirty="0" smtClean="0">
                <a:latin typeface="Liberation Sans" pitchFamily="18"/>
                <a:ea typeface="Noto Sans CJK SC" pitchFamily="2"/>
                <a:cs typeface="Lohit Devanagari" pitchFamily="2"/>
              </a:rPr>
              <a:t>Send </a:t>
            </a:r>
            <a:r>
              <a:rPr lang="en-US" sz="1100" i="1" dirty="0" err="1" smtClean="0">
                <a:latin typeface="Liberation Sans" pitchFamily="18"/>
                <a:ea typeface="Noto Sans CJK SC" pitchFamily="2"/>
                <a:cs typeface="Lohit Devanagari" pitchFamily="2"/>
              </a:rPr>
              <a:t>coordination_ended</a:t>
            </a:r>
            <a:r>
              <a:rPr lang="en-US" sz="1100" i="1" dirty="0" smtClean="0">
                <a:latin typeface="Liberation Sans" pitchFamily="18"/>
                <a:ea typeface="Noto Sans CJK SC" pitchFamily="2"/>
                <a:cs typeface="Lohit Devanagari" pitchFamily="2"/>
              </a:rPr>
              <a:t> </a:t>
            </a:r>
            <a:r>
              <a:rPr lang="en-US" sz="1100" dirty="0" smtClean="0">
                <a:latin typeface="Liberation Sans" pitchFamily="18"/>
                <a:ea typeface="Noto Sans CJK SC" pitchFamily="2"/>
                <a:cs typeface="Lohit Devanagari" pitchFamily="2"/>
              </a:rPr>
              <a:t>signal to WPM.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400799" y="2191320"/>
            <a:ext cx="1868245" cy="415198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285750" marR="0" lvl="0" indent="-28575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en-US" sz="1100" b="0" i="0" u="none" strike="noStrike" kern="1200" cap="none" dirty="0" smtClean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Receive the name of the </a:t>
            </a:r>
            <a:br>
              <a:rPr lang="en-US" sz="1100" b="0" i="0" u="none" strike="noStrike" kern="1200" cap="none" dirty="0" smtClean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</a:br>
            <a:r>
              <a:rPr lang="en-US" sz="1100" b="0" i="0" u="none" strike="noStrike" kern="1200" cap="none" dirty="0" smtClean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group of TCN. </a:t>
            </a:r>
            <a:endParaRPr lang="en-US" sz="1100" b="0" i="0" u="none" strike="noStrike" kern="1200" cap="none" dirty="0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28" name="Straight Connector 27"/>
          <p:cNvSpPr/>
          <p:nvPr/>
        </p:nvSpPr>
        <p:spPr>
          <a:xfrm>
            <a:off x="2103120" y="1006559"/>
            <a:ext cx="0" cy="466344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29" name="Straight Connector 28"/>
          <p:cNvSpPr/>
          <p:nvPr/>
        </p:nvSpPr>
        <p:spPr>
          <a:xfrm>
            <a:off x="6400799" y="1097280"/>
            <a:ext cx="0" cy="457272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30" name="Straight Connector 29"/>
          <p:cNvSpPr/>
          <p:nvPr/>
        </p:nvSpPr>
        <p:spPr>
          <a:xfrm>
            <a:off x="8229600" y="1005119"/>
            <a:ext cx="0" cy="457272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200" y="-123480"/>
            <a:ext cx="9071640" cy="580680"/>
          </a:xfrm>
        </p:spPr>
        <p:txBody>
          <a:bodyPr/>
          <a:lstStyle/>
          <a:p>
            <a:pPr lvl="0"/>
            <a:r>
              <a:rPr lang="en-US" sz="1600" dirty="0" smtClean="0">
                <a:latin typeface="+mn-lt"/>
              </a:rPr>
              <a:t>Functions</a:t>
            </a:r>
            <a:endParaRPr lang="en-US" sz="1600" dirty="0">
              <a:latin typeface="+mn-l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14508" y="1421687"/>
            <a:ext cx="2872944" cy="253039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R="0" lv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tabLst/>
            </a:pPr>
            <a:r>
              <a:rPr lang="en-US" sz="1100" i="0" u="sng" strike="noStrike" kern="1200" cap="none" dirty="0" smtClean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Individual </a:t>
            </a:r>
            <a:r>
              <a:rPr lang="en-US" sz="1100" b="1" i="0" u="sng" strike="noStrike" kern="1200" cap="none" dirty="0" smtClean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IML </a:t>
            </a:r>
            <a:r>
              <a:rPr lang="en-US" sz="1100" i="0" u="sng" strike="noStrike" kern="1200" cap="none" dirty="0" smtClean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and </a:t>
            </a:r>
            <a:r>
              <a:rPr lang="en-US" sz="1100" b="1" i="0" u="sng" strike="noStrike" kern="1200" cap="none" dirty="0" smtClean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ICL </a:t>
            </a:r>
            <a:r>
              <a:rPr lang="en-US" sz="1100" i="0" u="sng" strike="noStrike" kern="1200" cap="none" dirty="0" smtClean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functions for an agent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14508" y="1694258"/>
                <a:ext cx="4070515" cy="4566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000" tIns="45000" rIns="90000" bIns="45000" anchorCtr="0" compatLnSpc="0">
                <a:spAutoFit/>
              </a:bodyPr>
              <a:lstStyle/>
              <a:p>
                <a:pPr marR="0" lv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Pct val="45000"/>
                  <a:tabLst/>
                </a:pPr>
                <a14:m>
                  <m:oMath xmlns:m="http://schemas.openxmlformats.org/officeDocument/2006/math"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ar-AE" sz="1100" i="1" smtClean="0">
                        <a:latin typeface="Cambria Math" panose="02040503050406030204" pitchFamily="18" charset="0"/>
                      </a:rPr>
                      <m:t>𝑀</m:t>
                    </m:r>
                    <m:sSub>
                      <m:sSubPr>
                        <m:ctrlPr>
                          <a:rPr lang="ar-AE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1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ar-AE" sz="11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ar-AE" sz="1100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ar-AE" sz="1100" i="1">
                        <a:latin typeface="Cambria Math" panose="02040503050406030204" pitchFamily="18" charset="0"/>
                      </a:rPr>
                      <m:t>𝐺𝑀</m:t>
                    </m:r>
                    <m:sSub>
                      <m:sSubPr>
                        <m:ctrlPr>
                          <a:rPr lang="ar-AE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1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ar-AE" sz="11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ar-AE" sz="1100" i="1"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ar-AE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100" i="1">
                            <a:latin typeface="Cambria Math" panose="02040503050406030204" pitchFamily="18" charset="0"/>
                          </a:rPr>
                          <m:t>𝑁𝑀𝐿</m:t>
                        </m:r>
                      </m:e>
                      <m:sub>
                        <m:r>
                          <a:rPr lang="ar-AE" sz="11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100" i="0" u="none" strike="noStrike" kern="1200" cap="none" dirty="0" smtClean="0">
                    <a:ln>
                      <a:noFill/>
                    </a:ln>
                    <a:latin typeface="Liberation Sans" pitchFamily="18"/>
                    <a:ea typeface="Noto Sans CJK SC" pitchFamily="2"/>
                    <a:cs typeface="Lohit Devanagari" pitchFamily="2"/>
                  </a:rPr>
                  <a:t> : individual must-link constraints for agent j</a:t>
                </a:r>
                <a:br>
                  <a:rPr lang="en-US" sz="1100" i="0" u="none" strike="noStrike" kern="1200" cap="none" dirty="0" smtClean="0">
                    <a:ln>
                      <a:noFill/>
                    </a:ln>
                    <a:latin typeface="Liberation Sans" pitchFamily="18"/>
                    <a:ea typeface="Noto Sans CJK SC" pitchFamily="2"/>
                    <a:cs typeface="Lohit Devanagari" pitchFamily="2"/>
                  </a:rPr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100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ar-AE" sz="1100" i="1"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ar-AE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1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ar-AE" sz="11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ar-AE" sz="1100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ar-AE" sz="1100" i="1">
                        <a:latin typeface="Cambria Math" panose="02040503050406030204" pitchFamily="18" charset="0"/>
                      </a:rPr>
                      <m:t>𝐺𝐶</m:t>
                    </m:r>
                    <m:sSub>
                      <m:sSubPr>
                        <m:ctrlPr>
                          <a:rPr lang="ar-AE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1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ar-AE" sz="11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ar-AE" sz="1100" i="1"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ar-AE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100" i="1">
                            <a:latin typeface="Cambria Math" panose="02040503050406030204" pitchFamily="18" charset="0"/>
                          </a:rPr>
                          <m:t>𝑁𝐶𝐿</m:t>
                        </m:r>
                      </m:e>
                      <m:sub>
                        <m:r>
                          <a:rPr lang="ar-AE" sz="11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100" i="0" u="none" strike="noStrike" kern="1200" cap="none" dirty="0" smtClean="0">
                    <a:ln>
                      <a:noFill/>
                    </a:ln>
                    <a:latin typeface="Liberation Sans" pitchFamily="18"/>
                    <a:ea typeface="Noto Sans CJK SC" pitchFamily="2"/>
                    <a:cs typeface="Lohit Devanagari" pitchFamily="2"/>
                  </a:rPr>
                  <a:t>: </a:t>
                </a:r>
                <a:r>
                  <a:rPr lang="en-US" sz="1100" dirty="0">
                    <a:latin typeface="Liberation Sans" pitchFamily="18"/>
                    <a:ea typeface="Noto Sans CJK SC" pitchFamily="2"/>
                    <a:cs typeface="Lohit Devanagari" pitchFamily="2"/>
                  </a:rPr>
                  <a:t>individual cannot-link </a:t>
                </a:r>
                <a:r>
                  <a:rPr lang="en-US" sz="1100" i="0" u="none" strike="noStrike" kern="1200" cap="none" dirty="0" smtClean="0">
                    <a:ln>
                      <a:noFill/>
                    </a:ln>
                    <a:latin typeface="Liberation Sans" pitchFamily="18"/>
                    <a:ea typeface="Noto Sans CJK SC" pitchFamily="2"/>
                    <a:cs typeface="Lohit Devanagari" pitchFamily="2"/>
                  </a:rPr>
                  <a:t>constraints for agent j</a:t>
                </a:r>
                <a14:m>
                  <m:oMath xmlns:m="http://schemas.openxmlformats.org/officeDocument/2006/math">
                    <m:r>
                      <a:rPr lang="ar-AE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i="0" u="none" strike="noStrike" kern="1200" cap="none" dirty="0" smtClean="0">
                    <a:ln>
                      <a:noFill/>
                    </a:ln>
                    <a:latin typeface="Liberation Sans" pitchFamily="18"/>
                    <a:ea typeface="Noto Sans CJK SC" pitchFamily="2"/>
                    <a:cs typeface="Lohit Devanagari" pitchFamily="2"/>
                  </a:rPr>
                  <a:t> 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08" y="1694258"/>
                <a:ext cx="4070515" cy="456620"/>
              </a:xfrm>
              <a:prstGeom prst="rect">
                <a:avLst/>
              </a:prstGeom>
              <a:blipFill rotWithShape="0">
                <a:blip r:embed="rId3"/>
                <a:stretch>
                  <a:fillRect b="-2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14508" y="2698763"/>
                <a:ext cx="6992148" cy="26267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000" tIns="45000" rIns="90000" bIns="45000" anchorCtr="0" compatLnSpc="0">
                <a:spAutoFit/>
              </a:bodyPr>
              <a:lstStyle/>
              <a:p>
                <a:pPr marR="0" lv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Pct val="45000"/>
                  <a:tabLst/>
                </a:pPr>
                <a14:m>
                  <m:oMath xmlns:m="http://schemas.openxmlformats.org/officeDocument/2006/math">
                    <m:r>
                      <a:rPr lang="ar-AE" sz="1100" i="1">
                        <a:latin typeface="Cambria Math" panose="02040503050406030204" pitchFamily="18" charset="0"/>
                      </a:rPr>
                      <m:t>𝑁𝑀</m:t>
                    </m:r>
                    <m:sSub>
                      <m:sSubPr>
                        <m:ctrlPr>
                          <a:rPr lang="ar-AE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1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ar-AE" sz="11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ar-AE" sz="1100" i="1">
                        <a:latin typeface="Cambria Math" panose="02040503050406030204" pitchFamily="18" charset="0"/>
                      </a:rPr>
                      <m:t>= </m:t>
                    </m:r>
                    <m:sSubSup>
                      <m:sSubSupPr>
                        <m:ctrlPr>
                          <a:rPr lang="ar-AE" sz="11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ar-AE" sz="1100">
                            <a:latin typeface="Cambria Math" panose="02040503050406030204" pitchFamily="18" charset="0"/>
                          </a:rPr>
                          <m:t>∪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10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sz="11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1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1100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</m:sSubSup>
                    <m:r>
                      <a:rPr lang="ar-AE" sz="1100" i="1">
                        <a:latin typeface="Cambria Math" panose="02040503050406030204" pitchFamily="18" charset="0"/>
                      </a:rPr>
                      <m:t>𝑛</m:t>
                    </m:r>
                    <m:sSubSup>
                      <m:sSubSupPr>
                        <m:ctrlPr>
                          <a:rPr lang="ar-AE" sz="11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ar-AE" sz="11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ar-AE" sz="11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ar-AE" sz="11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ar-AE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i="0" u="none" strike="noStrike" kern="1200" cap="none" dirty="0" smtClean="0">
                    <a:ln>
                      <a:noFill/>
                    </a:ln>
                    <a:latin typeface="Liberation Sans" pitchFamily="18"/>
                    <a:ea typeface="Noto Sans CJK SC" pitchFamily="2"/>
                    <a:cs typeface="Lohit Devanagari" pitchFamily="2"/>
                  </a:rPr>
                  <a:t> : nationality must-link constraints of agent j</a:t>
                </a:r>
              </a:p>
              <a:p>
                <a:pPr marR="0" lv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Pct val="45000"/>
                  <a:tabLst/>
                </a:pPr>
                <a14:m>
                  <m:oMath xmlns:m="http://schemas.openxmlformats.org/officeDocument/2006/math">
                    <m:r>
                      <a:rPr lang="ar-AE" sz="1100" i="1">
                        <a:latin typeface="Cambria Math" panose="02040503050406030204" pitchFamily="18" charset="0"/>
                      </a:rPr>
                      <m:t>𝑁𝐶</m:t>
                    </m:r>
                    <m:sSub>
                      <m:sSubPr>
                        <m:ctrlPr>
                          <a:rPr lang="ar-AE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1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ar-AE" sz="11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ar-AE" sz="1100" i="1">
                        <a:latin typeface="Cambria Math" panose="02040503050406030204" pitchFamily="18" charset="0"/>
                      </a:rPr>
                      <m:t>= </m:t>
                    </m:r>
                    <m:sSubSup>
                      <m:sSubSupPr>
                        <m:ctrlPr>
                          <a:rPr lang="ar-AE" sz="11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ar-AE" sz="1100">
                            <a:latin typeface="Cambria Math" panose="02040503050406030204" pitchFamily="18" charset="0"/>
                          </a:rPr>
                          <m:t>∪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10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sz="11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1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1100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</m:sSubSup>
                    <m:r>
                      <a:rPr lang="ar-AE" sz="1100" i="1">
                        <a:latin typeface="Cambria Math" panose="02040503050406030204" pitchFamily="18" charset="0"/>
                      </a:rPr>
                      <m:t>𝑛</m:t>
                    </m:r>
                    <m:sSubSup>
                      <m:sSubSupPr>
                        <m:ctrlPr>
                          <a:rPr lang="ar-AE" sz="11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ar-AE" sz="11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ar-AE" sz="11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ar-AE" sz="11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ar-AE" sz="11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sz="1100" i="0" u="none" strike="noStrike" kern="1200" cap="none" dirty="0" smtClean="0">
                    <a:ln>
                      <a:noFill/>
                    </a:ln>
                    <a:latin typeface="Liberation Sans" pitchFamily="18"/>
                    <a:ea typeface="Noto Sans CJK SC" pitchFamily="2"/>
                    <a:cs typeface="Lohit Devanagari" pitchFamily="2"/>
                  </a:rPr>
                  <a:t> : nationality </a:t>
                </a:r>
                <a:r>
                  <a:rPr lang="en-US" sz="1100" dirty="0">
                    <a:latin typeface="Liberation Sans" pitchFamily="18"/>
                    <a:ea typeface="Noto Sans CJK SC" pitchFamily="2"/>
                    <a:cs typeface="Lohit Devanagari" pitchFamily="2"/>
                  </a:rPr>
                  <a:t>cannot-link constraints </a:t>
                </a:r>
                <a:r>
                  <a:rPr lang="en-US" sz="1100" i="0" u="none" strike="noStrike" kern="1200" cap="none" dirty="0" smtClean="0">
                    <a:ln>
                      <a:noFill/>
                    </a:ln>
                    <a:latin typeface="Liberation Sans" pitchFamily="18"/>
                    <a:ea typeface="Noto Sans CJK SC" pitchFamily="2"/>
                    <a:cs typeface="Lohit Devanagari" pitchFamily="2"/>
                  </a:rPr>
                  <a:t>of agent j </a:t>
                </a:r>
              </a:p>
              <a:p>
                <a:pPr marR="0" lv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Pct val="45000"/>
                  <a:tabLst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ar-AE" sz="11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ar-AE" sz="1100" i="1">
                            <a:latin typeface="Cambria Math" panose="02040503050406030204" pitchFamily="18" charset="0"/>
                          </a:rPr>
                          <m:t>𝑛𝑙</m:t>
                        </m:r>
                      </m:e>
                      <m:sub>
                        <m:r>
                          <a:rPr lang="ar-AE" sz="1100" i="1">
                            <a:latin typeface="Cambria Math" panose="02040503050406030204" pitchFamily="18" charset="0"/>
                          </a:rPr>
                          <m:t>𝑘𝑗</m:t>
                        </m:r>
                      </m:sub>
                      <m:sup>
                        <m:r>
                          <a:rPr lang="ar-AE" sz="1100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  <m:r>
                      <a:rPr lang="ar-AE" sz="11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ar-AE" sz="1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ar-AE" sz="11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ar-AE" sz="11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ar-AE" sz="11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ar-AE" sz="11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ar-AE" sz="11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ar-AE" sz="11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ar-AE" sz="1100" i="1">
                                <a:latin typeface="Cambria Math" panose="02040503050406030204" pitchFamily="18" charset="0"/>
                              </a:rPr>
                              <m:t>),  &amp;</m:t>
                            </m:r>
                            <m:r>
                              <a:rPr lang="ar-AE" sz="1100" i="1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ar-AE" sz="11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ar-AE" sz="1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ar-AE" sz="11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ar-AE" sz="1100" i="1">
                                    <a:latin typeface="Cambria Math" panose="02040503050406030204" pitchFamily="18" charset="0"/>
                                  </a:rPr>
                                  <m:t>𝑘𝑗</m:t>
                                </m:r>
                              </m:sub>
                            </m:sSub>
                            <m:r>
                              <a:rPr lang="ar-AE" sz="11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ar-AE" sz="11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ar-AE" sz="11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ar-AE" sz="11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ar-AE" sz="11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ar-AE" sz="11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ar-AE" sz="11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ar-AE" sz="11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ar-AE" sz="11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ar-AE" sz="11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ar-AE" sz="11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ar-AE" sz="1100" i="1">
                                <a:latin typeface="Cambria Math" panose="02040503050406030204" pitchFamily="18" charset="0"/>
                              </a:rPr>
                              <m:t>),  &amp;</m:t>
                            </m:r>
                            <m:r>
                              <a:rPr lang="ar-AE" sz="1100" i="1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ar-AE" sz="11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ar-AE" sz="1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ar-AE" sz="11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ar-AE" sz="1100" i="1">
                                    <a:latin typeface="Cambria Math" panose="02040503050406030204" pitchFamily="18" charset="0"/>
                                  </a:rPr>
                                  <m:t>𝑘𝑗</m:t>
                                </m:r>
                              </m:sub>
                            </m:sSub>
                            <m:r>
                              <a:rPr lang="ar-AE" sz="11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ar-AE" sz="11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ar-AE" sz="11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ar-AE" sz="11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ar-AE" sz="1100" i="1">
                                <a:latin typeface="Cambria Math" panose="02040503050406030204" pitchFamily="18" charset="0"/>
                              </a:rPr>
                              <m:t>=−</m:t>
                            </m:r>
                            <m:r>
                              <a:rPr lang="ar-AE" sz="11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ar-AE" sz="1100" i="1">
                                <a:latin typeface="Cambria Math" panose="02040503050406030204" pitchFamily="18" charset="0"/>
                              </a:rPr>
                              <m:t>∅</m:t>
                            </m:r>
                            <m:r>
                              <a:rPr lang="ar-AE" sz="11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ar-AE" sz="1100" i="1">
                                <a:latin typeface="Cambria Math" panose="02040503050406030204" pitchFamily="18" charset="0"/>
                              </a:rPr>
                              <m:t>𝑜𝑡</m:t>
                            </m:r>
                            <m:r>
                              <a:rPr lang="ar-AE" sz="11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ar-AE" sz="1100" i="1">
                                <a:latin typeface="Cambria Math" panose="02040503050406030204" pitchFamily="18" charset="0"/>
                              </a:rPr>
                              <m:t>𝑒𝑟𝑤𝑖𝑠𝑒</m:t>
                            </m:r>
                          </m:e>
                        </m:eqArr>
                      </m:e>
                    </m:d>
                    <m:r>
                      <a:rPr lang="ar-AE" sz="11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ar-AE" sz="1100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ar-AE" sz="11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ar-AE" sz="1100" i="1">
                        <a:latin typeface="Cambria Math" panose="02040503050406030204" pitchFamily="18" charset="0"/>
                      </a:rPr>
                      <m:t>𝑒𝑟𝑒</m:t>
                    </m:r>
                    <m:r>
                      <a:rPr lang="ar-AE" sz="11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ar-AE" sz="1100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ar-AE" sz="11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ar-AE" sz="1100" i="1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ar-AE" sz="11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ar-AE" sz="1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11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ar-AE" sz="1100" i="1">
                            <a:latin typeface="Cambria Math" panose="02040503050406030204" pitchFamily="18" charset="0"/>
                          </a:rPr>
                          <m:t>,−</m:t>
                        </m:r>
                        <m:r>
                          <a:rPr lang="ar-AE" sz="11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ar-AE" sz="11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1100" i="0" u="none" strike="noStrike" kern="1200" cap="none" dirty="0" smtClean="0">
                    <a:ln>
                      <a:noFill/>
                    </a:ln>
                    <a:latin typeface="Liberation Sans" pitchFamily="18"/>
                    <a:ea typeface="Noto Sans CJK SC" pitchFamily="2"/>
                    <a:cs typeface="Lohit Devanagari" pitchFamily="2"/>
                  </a:rPr>
                  <a:t> : must-link/cannot-link pair or {}</a:t>
                </a:r>
              </a:p>
              <a:p>
                <a:pPr marR="0" lv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Pct val="45000"/>
                  <a:tabLst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1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ar-AE" sz="1100" i="1">
                            <a:latin typeface="Cambria Math" panose="02040503050406030204" pitchFamily="18" charset="0"/>
                          </a:rPr>
                          <m:t>𝑘𝑗</m:t>
                        </m:r>
                      </m:sub>
                    </m:sSub>
                    <m:r>
                      <a:rPr lang="ar-AE" sz="11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ar-AE" sz="1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ar-AE" sz="11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eqArr>
                              <m:eqArrPr>
                                <m:ctrlPr>
                                  <a:rPr lang="ar-AE" sz="11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eqArr>
                                  <m:eqArrPr>
                                    <m:ctrlPr>
                                      <a:rPr lang="ar-AE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ar-AE" sz="11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ar-AE" sz="1100" i="1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sSub>
                                      <m:sSubPr>
                                        <m:ctrlPr>
                                          <a:rPr lang="ar-AE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ar-AE" sz="1100" i="1">
                                            <a:latin typeface="Cambria Math" panose="02040503050406030204" pitchFamily="18" charset="0"/>
                                          </a:rPr>
                                          <m:t>  </m:t>
                                        </m:r>
                                        <m:sSub>
                                          <m:sSubPr>
                                            <m:ctrlPr>
                                              <a:rPr lang="ar-AE" sz="11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ar-AE" sz="1100" i="1">
                                                <a:latin typeface="Cambria Math" panose="02040503050406030204" pitchFamily="18" charset="0"/>
                                              </a:rPr>
                                              <m:t>𝑛𝑝</m:t>
                                            </m:r>
                                          </m:e>
                                          <m:sub>
                                            <m:r>
                                              <a:rPr lang="ar-AE" sz="1100" i="1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  <m:r>
                                          <a:rPr lang="ar-AE" sz="1100" i="1"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ar-AE" sz="11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ar-AE" sz="1100" i="1">
                                            <a:latin typeface="Cambria Math" panose="02040503050406030204" pitchFamily="18" charset="0"/>
                                          </a:rPr>
                                          <m:t>, </m:t>
                                        </m:r>
                                        <m:r>
                                          <a:rPr lang="ar-AE" sz="1100" i="1">
                                            <a:latin typeface="Cambria Math" panose="02040503050406030204" pitchFamily="18" charset="0"/>
                                          </a:rPr>
                                          <m:t>𝑛𝑎𝑡𝑖𝑜𝑛𝑎𝑙𝑖𝑡𝑦</m:t>
                                        </m:r>
                                      </m:e>
                                      <m:sub>
                                        <m:r>
                                          <a:rPr lang="ar-AE" sz="11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r>
                                      <a:rPr lang="ar-AE" sz="1100" i="1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sSub>
                                      <m:sSubPr>
                                        <m:ctrlPr>
                                          <a:rPr lang="ar-AE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ar-AE" sz="1100" i="1">
                                            <a:latin typeface="Cambria Math" panose="02040503050406030204" pitchFamily="18" charset="0"/>
                                          </a:rPr>
                                          <m:t>𝑛𝑎𝑡𝑖𝑜𝑛𝑎𝑙𝑖𝑡𝑦</m:t>
                                        </m:r>
                                      </m:e>
                                      <m:sub>
                                        <m:r>
                                          <a:rPr lang="ar-AE" sz="11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ar-AE" sz="1100" i="1">
                                        <a:latin typeface="Cambria Math" panose="02040503050406030204" pitchFamily="18" charset="0"/>
                                      </a:rPr>
                                      <m:t>&amp;</m:t>
                                    </m:r>
                                  </m:e>
                                  <m:e>
                                    <m:r>
                                      <a:rPr lang="ar-AE" sz="11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ar-AE" sz="11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ar-AE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ar-AE" sz="11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ar-AE" sz="1100" i="1">
                                                <a:latin typeface="Cambria Math" panose="02040503050406030204" pitchFamily="18" charset="0"/>
                                              </a:rPr>
                                              <m:t> </m:t>
                                            </m:r>
                                            <m:r>
                                              <a:rPr lang="ar-AE" sz="1100" i="1">
                                                <a:latin typeface="Cambria Math" panose="02040503050406030204" pitchFamily="18" charset="0"/>
                                              </a:rPr>
                                              <m:t>𝑛𝑝</m:t>
                                            </m:r>
                                          </m:e>
                                          <m:sub>
                                            <m:r>
                                              <a:rPr lang="ar-AE" sz="1100" i="1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  <m:r>
                                          <a:rPr lang="ar-AE" sz="1100" i="1"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ar-AE" sz="11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ar-AE" sz="1100" i="1">
                                            <a:latin typeface="Cambria Math" panose="02040503050406030204" pitchFamily="18" charset="0"/>
                                          </a:rPr>
                                          <m:t>, </m:t>
                                        </m:r>
                                        <m:r>
                                          <a:rPr lang="ar-AE" sz="1100" i="1">
                                            <a:latin typeface="Cambria Math" panose="02040503050406030204" pitchFamily="18" charset="0"/>
                                          </a:rPr>
                                          <m:t>𝑛𝑎𝑡𝑖𝑜𝑛𝑎𝑙𝑖𝑡𝑦</m:t>
                                        </m:r>
                                      </m:e>
                                      <m:sub>
                                        <m:r>
                                          <a:rPr lang="ar-AE" sz="11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r>
                                      <a:rPr lang="ar-AE" sz="1100" i="1">
                                        <a:latin typeface="Cambria Math" panose="02040503050406030204" pitchFamily="18" charset="0"/>
                                      </a:rPr>
                                      <m:t>≠</m:t>
                                    </m:r>
                                    <m:sSub>
                                      <m:sSubPr>
                                        <m:ctrlPr>
                                          <a:rPr lang="ar-AE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ar-AE" sz="1100" i="1">
                                            <a:latin typeface="Cambria Math" panose="02040503050406030204" pitchFamily="18" charset="0"/>
                                          </a:rPr>
                                          <m:t>𝑛𝑎𝑡𝑖𝑜𝑛𝑎𝑙𝑖𝑡𝑦</m:t>
                                        </m:r>
                                      </m:e>
                                      <m:sub>
                                        <m:r>
                                          <a:rPr lang="ar-AE" sz="11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  <m:e>
                                <m:r>
                                  <a:rPr lang="ar-AE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ar-AE" sz="11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ar-AE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ar-AE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ar-AE" sz="1100" i="1">
                                            <a:latin typeface="Cambria Math" panose="02040503050406030204" pitchFamily="18" charset="0"/>
                                          </a:rPr>
                                          <m:t>𝑛𝑝</m:t>
                                        </m:r>
                                      </m:e>
                                      <m:sub>
                                        <m:r>
                                          <a:rPr lang="ar-AE" sz="11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ar-AE" sz="1100" i="1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ar-AE" sz="11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ar-AE" sz="1100" i="1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ar-AE" sz="1100" i="1">
                                        <a:latin typeface="Cambria Math" panose="02040503050406030204" pitchFamily="18" charset="0"/>
                                      </a:rPr>
                                      <m:t>𝑛𝑎𝑡𝑖𝑜𝑛𝑎𝑙𝑖𝑡𝑦</m:t>
                                    </m:r>
                                  </m:e>
                                  <m:sub>
                                    <m:r>
                                      <a:rPr lang="ar-AE" sz="11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ar-AE" sz="11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ar-AE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 sz="1100" i="1">
                                        <a:latin typeface="Cambria Math" panose="02040503050406030204" pitchFamily="18" charset="0"/>
                                      </a:rPr>
                                      <m:t>𝑛𝑎𝑡𝑖𝑜𝑛𝑎𝑙𝑖𝑡𝑦</m:t>
                                    </m:r>
                                  </m:e>
                                  <m:sub>
                                    <m:r>
                                      <a:rPr lang="ar-AE" sz="11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eqArr>
                          </m:e>
                          <m:e>
                            <m:r>
                              <a:rPr lang="ar-AE" sz="11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ar-AE" sz="11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ar-AE" sz="1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ar-AE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 sz="1100" i="1">
                                        <a:latin typeface="Cambria Math" panose="02040503050406030204" pitchFamily="18" charset="0"/>
                                      </a:rPr>
                                      <m:t>𝑛𝑝</m:t>
                                    </m:r>
                                  </m:e>
                                  <m:sub>
                                    <m:r>
                                      <a:rPr lang="ar-AE" sz="11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ar-AE" sz="11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ar-AE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ar-AE" sz="1100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ar-AE" sz="1100" i="1">
                                    <a:latin typeface="Cambria Math" panose="02040503050406030204" pitchFamily="18" charset="0"/>
                                  </a:rPr>
                                  <m:t>𝑛𝑎𝑡𝑖𝑜𝑛𝑎𝑙𝑖𝑡𝑦</m:t>
                                </m:r>
                              </m:e>
                              <m:sub>
                                <m:r>
                                  <a:rPr lang="ar-AE" sz="11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ar-AE" sz="1100" i="1">
                                <a:latin typeface="Cambria Math" panose="02040503050406030204" pitchFamily="18" charset="0"/>
                              </a:rPr>
                              <m:t>≠</m:t>
                            </m:r>
                            <m:sSub>
                              <m:sSubPr>
                                <m:ctrlPr>
                                  <a:rPr lang="ar-AE" sz="1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ar-AE" sz="1100" i="1">
                                    <a:latin typeface="Cambria Math" panose="02040503050406030204" pitchFamily="18" charset="0"/>
                                  </a:rPr>
                                  <m:t>𝑛𝑎𝑡𝑖𝑜𝑛𝑎𝑙𝑖𝑡𝑦</m:t>
                                </m:r>
                              </m:e>
                              <m:sub>
                                <m:r>
                                  <a:rPr lang="ar-AE" sz="11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ar-AE" sz="11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1100" i="0" u="none" strike="noStrike" kern="1200" cap="none" dirty="0" smtClean="0">
                    <a:ln>
                      <a:noFill/>
                    </a:ln>
                    <a:latin typeface="Liberation Sans" pitchFamily="18"/>
                    <a:ea typeface="Noto Sans CJK SC" pitchFamily="2"/>
                    <a:cs typeface="Lohit Devanagari" pitchFamily="2"/>
                  </a:rPr>
                  <a:t> : 0 or 1 whether agent k satisfies the nationality preference of agent j</a:t>
                </a:r>
              </a:p>
              <a:p>
                <a:pPr marR="0" lv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Pct val="45000"/>
                  <a:tabLst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100" i="1">
                            <a:latin typeface="Cambria Math" panose="02040503050406030204" pitchFamily="18" charset="0"/>
                          </a:rPr>
                          <m:t>𝑛𝑝</m:t>
                        </m:r>
                      </m:e>
                      <m:sub>
                        <m:r>
                          <a:rPr lang="ar-AE" sz="11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ar-AE" sz="11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ar-AE" sz="1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ar-AE" sz="11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ar-AE" sz="11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ar-AE" sz="1100" i="1">
                                <a:latin typeface="Cambria Math" panose="02040503050406030204" pitchFamily="18" charset="0"/>
                              </a:rPr>
                              <m:t>,  &amp;</m:t>
                            </m:r>
                            <m:r>
                              <a:rPr lang="ar-AE" sz="1100" i="1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ar-AE" sz="11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ar-AE" sz="11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ar-AE" sz="11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ar-AE" sz="11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ar-AE" sz="11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ar-AE" sz="1100" i="1">
                                <a:latin typeface="Cambria Math" panose="02040503050406030204" pitchFamily="18" charset="0"/>
                              </a:rPr>
                              <m:t>𝑛𝑎𝑡𝑖𝑜𝑛𝑎𝑙𝑖𝑡𝑦</m:t>
                            </m:r>
                            <m:r>
                              <a:rPr lang="ar-AE" sz="11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ar-AE" sz="1100" i="1">
                                <a:latin typeface="Cambria Math" panose="02040503050406030204" pitchFamily="18" charset="0"/>
                              </a:rPr>
                              <m:t>𝑝𝑟𝑒𝑓𝑒𝑟𝑒𝑛𝑐𝑒</m:t>
                            </m:r>
                            <m:r>
                              <a:rPr lang="ar-AE" sz="11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ar-AE" sz="1100" i="1">
                                <a:latin typeface="Cambria Math" panose="02040503050406030204" pitchFamily="18" charset="0"/>
                              </a:rPr>
                              <m:t>𝑜𝑓</m:t>
                            </m:r>
                            <m:r>
                              <a:rPr lang="ar-AE" sz="11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ar-AE" sz="1100" i="1">
                                <a:latin typeface="Cambria Math" panose="02040503050406030204" pitchFamily="18" charset="0"/>
                              </a:rPr>
                              <m:t>𝑎𝑔𝑒𝑛𝑡</m:t>
                            </m:r>
                            <m:r>
                              <a:rPr lang="ar-AE" sz="11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ar-AE" sz="11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ar-AE" sz="11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ar-AE" sz="1100" i="1">
                                <a:latin typeface="Cambria Math" panose="02040503050406030204" pitchFamily="18" charset="0"/>
                              </a:rPr>
                              <m:t>𝑖𝑠</m:t>
                            </m:r>
                            <m:r>
                              <a:rPr lang="ar-AE" sz="1100" i="1">
                                <a:latin typeface="Cambria Math" panose="02040503050406030204" pitchFamily="18" charset="0"/>
                              </a:rPr>
                              <m:t> "</m:t>
                            </m:r>
                            <m:r>
                              <a:rPr lang="ar-AE" sz="1100" i="1">
                                <a:latin typeface="Cambria Math" panose="02040503050406030204" pitchFamily="18" charset="0"/>
                              </a:rPr>
                              <m:t>𝑠𝑎𝑚𝑒</m:t>
                            </m:r>
                            <m:r>
                              <a:rPr lang="ar-AE" sz="1100" i="1">
                                <a:latin typeface="Cambria Math" panose="02040503050406030204" pitchFamily="18" charset="0"/>
                              </a:rPr>
                              <m:t>"</m:t>
                            </m:r>
                          </m:e>
                          <m:e>
                            <m:r>
                              <a:rPr lang="ar-AE" sz="11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ar-AE" sz="1100" i="1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ar-AE" sz="1100" i="1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ar-AE" sz="11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ar-AE" sz="11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ar-AE" sz="11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ar-AE" sz="11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ar-AE" sz="11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ar-AE" sz="1100" i="1">
                                <a:latin typeface="Cambria Math" panose="02040503050406030204" pitchFamily="18" charset="0"/>
                              </a:rPr>
                              <m:t>𝑛𝑎𝑡𝑖𝑜𝑛𝑎𝑙𝑖𝑡𝑦</m:t>
                            </m:r>
                            <m:r>
                              <a:rPr lang="ar-AE" sz="11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ar-AE" sz="1100" i="1">
                                <a:latin typeface="Cambria Math" panose="02040503050406030204" pitchFamily="18" charset="0"/>
                              </a:rPr>
                              <m:t>𝑝𝑟𝑒𝑓𝑒𝑟𝑒𝑛𝑐𝑒</m:t>
                            </m:r>
                            <m:r>
                              <a:rPr lang="ar-AE" sz="11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ar-AE" sz="1100" i="1">
                                <a:latin typeface="Cambria Math" panose="02040503050406030204" pitchFamily="18" charset="0"/>
                              </a:rPr>
                              <m:t>𝑜𝑓</m:t>
                            </m:r>
                            <m:r>
                              <a:rPr lang="ar-AE" sz="11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ar-AE" sz="1100" i="1">
                                <a:latin typeface="Cambria Math" panose="02040503050406030204" pitchFamily="18" charset="0"/>
                              </a:rPr>
                              <m:t>𝑎𝑔𝑒𝑛𝑡</m:t>
                            </m:r>
                            <m:r>
                              <a:rPr lang="ar-AE" sz="11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ar-AE" sz="11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ar-AE" sz="11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ar-AE" sz="1100" i="1">
                                <a:latin typeface="Cambria Math" panose="02040503050406030204" pitchFamily="18" charset="0"/>
                              </a:rPr>
                              <m:t>𝑖𝑠</m:t>
                            </m:r>
                            <m:r>
                              <a:rPr lang="ar-AE" sz="1100" i="1">
                                <a:latin typeface="Cambria Math" panose="02040503050406030204" pitchFamily="18" charset="0"/>
                              </a:rPr>
                              <m:t> "</m:t>
                            </m:r>
                            <m:r>
                              <a:rPr lang="ar-AE" sz="1100" i="1">
                                <a:latin typeface="Cambria Math" panose="02040503050406030204" pitchFamily="18" charset="0"/>
                              </a:rPr>
                              <m:t>𝑚𝑖𝑥𝑒𝑑</m:t>
                            </m:r>
                            <m:r>
                              <a:rPr lang="ar-AE" sz="1100" i="1">
                                <a:latin typeface="Cambria Math" panose="02040503050406030204" pitchFamily="18" charset="0"/>
                              </a:rPr>
                              <m:t>"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1100" i="0" u="none" strike="noStrike" kern="1200" cap="none" dirty="0" smtClean="0">
                    <a:ln>
                      <a:noFill/>
                    </a:ln>
                    <a:latin typeface="Liberation Sans" pitchFamily="18"/>
                    <a:ea typeface="Noto Sans CJK SC" pitchFamily="2"/>
                    <a:cs typeface="Lohit Devanagari" pitchFamily="2"/>
                  </a:rPr>
                  <a:t> </a:t>
                </a:r>
              </a:p>
              <a:p>
                <a:pPr marR="0" lv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Pct val="45000"/>
                  <a:tabLst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100" i="1">
                            <a:latin typeface="Cambria Math" panose="02040503050406030204" pitchFamily="18" charset="0"/>
                          </a:rPr>
                          <m:t>𝑛𝑎𝑡𝑖𝑜𝑛𝑎𝑙𝑖𝑡𝑦</m:t>
                        </m:r>
                      </m:e>
                      <m:sub>
                        <m:r>
                          <a:rPr lang="ar-AE" sz="11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ar-AE" sz="11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ar-AE" sz="1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1100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 sz="11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ar-AE" sz="11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ar-AE" sz="1100" i="1">
                            <a:latin typeface="Cambria Math" panose="02040503050406030204" pitchFamily="18" charset="0"/>
                          </a:rPr>
                          <m:t>, . . . </m:t>
                        </m:r>
                        <m:d>
                          <m:dPr>
                            <m:ctrlPr>
                              <a:rPr lang="ar-AE" sz="11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ar-AE" sz="11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ar-AE" sz="1100" i="1">
                                    <a:latin typeface="Cambria Math" panose="02040503050406030204" pitchFamily="18" charset="0"/>
                                  </a:rPr>
                                  <m:t>𝑁𝐴𝑇𝐼𝑂𝑁𝐴𝐿𝐼𝑇𝑌</m:t>
                                </m:r>
                              </m:e>
                            </m:d>
                            <m:r>
                              <a:rPr lang="ar-AE" sz="11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ar-AE" sz="11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d>
                    <m:r>
                      <a:rPr lang="ar-AE" sz="11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ar-AE" sz="1100" i="1">
                        <a:latin typeface="Cambria Math" panose="02040503050406030204" pitchFamily="18" charset="0"/>
                      </a:rPr>
                      <m:t>𝑖𝑛𝑑𝑒𝑥</m:t>
                    </m:r>
                    <m:r>
                      <a:rPr lang="ar-AE" sz="11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ar-AE" sz="1100" i="1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ar-AE" sz="11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ar-AE" sz="11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ar-AE" sz="11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ar-AE" sz="1100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ar-AE" sz="11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ar-AE" sz="1100" i="1">
                        <a:latin typeface="Cambria Math" panose="02040503050406030204" pitchFamily="18" charset="0"/>
                      </a:rPr>
                      <m:t>𝑛𝑎𝑡𝑖𝑜𝑛𝑎𝑙𝑖𝑡𝑦</m:t>
                    </m:r>
                    <m:r>
                      <a:rPr lang="ar-AE" sz="11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ar-AE" sz="1100" i="1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ar-AE" sz="11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ar-AE" sz="1100" i="1">
                        <a:latin typeface="Cambria Math" panose="02040503050406030204" pitchFamily="18" charset="0"/>
                      </a:rPr>
                      <m:t>𝑎𝑔𝑒𝑛𝑡</m:t>
                    </m:r>
                    <m:r>
                      <a:rPr lang="ar-AE" sz="11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ar-AE" sz="1100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100" i="0" u="none" strike="noStrike" kern="1200" cap="none" dirty="0" smtClean="0">
                    <a:ln>
                      <a:noFill/>
                    </a:ln>
                    <a:latin typeface="Liberation Sans" pitchFamily="18"/>
                    <a:ea typeface="Noto Sans CJK SC" pitchFamily="2"/>
                    <a:cs typeface="Lohit Devanagari" pitchFamily="2"/>
                  </a:rPr>
                  <a:t> </a:t>
                </a:r>
              </a:p>
              <a:p>
                <a:pPr marR="0" lv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Pct val="45000"/>
                  <a:tabLst/>
                </a:pPr>
                <a14:m>
                  <m:oMath xmlns:m="http://schemas.openxmlformats.org/officeDocument/2006/math">
                    <m:r>
                      <a:rPr lang="ar-AE" sz="1100" i="1">
                        <a:latin typeface="Cambria Math" panose="02040503050406030204" pitchFamily="18" charset="0"/>
                      </a:rPr>
                      <m:t>𝑁𝐴𝑇𝐼𝑂𝑁𝐴𝐿𝐼𝑇𝑌</m:t>
                    </m:r>
                    <m:r>
                      <a:rPr lang="ar-AE" sz="11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ar-AE" sz="1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11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ar-AE" sz="11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ar-AE" sz="11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ar-AE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11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ar-AE" sz="11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ar-AE" sz="1100" i="1">
                            <a:latin typeface="Cambria Math" panose="02040503050406030204" pitchFamily="18" charset="0"/>
                          </a:rPr>
                          <m:t>, . . .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ar-AE" sz="11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ar-AE" sz="1100" i="1">
                                <a:latin typeface="Cambria Math" panose="02040503050406030204" pitchFamily="18" charset="0"/>
                              </a:rPr>
                              <m:t>𝑁𝐴𝑇𝐼𝑂𝑁𝐴𝐿𝐼𝑇𝑌</m:t>
                            </m:r>
                          </m:e>
                        </m:d>
                      </m:e>
                    </m:d>
                    <m:r>
                      <a:rPr lang="ar-AE" sz="1100" i="1">
                        <a:latin typeface="Cambria Math" panose="02040503050406030204" pitchFamily="18" charset="0"/>
                      </a:rPr>
                      <m:t> :</m:t>
                    </m:r>
                    <m:r>
                      <a:rPr lang="ar-AE" sz="11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ar-AE" sz="11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ar-AE" sz="1100" i="1">
                        <a:latin typeface="Cambria Math" panose="02040503050406030204" pitchFamily="18" charset="0"/>
                      </a:rPr>
                      <m:t>𝑝𝑟𝑒𝑑𝑒𝑓𝑖𝑛𝑒𝑑</m:t>
                    </m:r>
                    <m:r>
                      <a:rPr lang="ar-AE" sz="11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ar-AE" sz="1100" i="1">
                        <a:latin typeface="Cambria Math" panose="02040503050406030204" pitchFamily="18" charset="0"/>
                      </a:rPr>
                      <m:t>𝑙𝑖𝑠𝑡</m:t>
                    </m:r>
                    <m:r>
                      <a:rPr lang="ar-AE" sz="11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ar-AE" sz="1100" i="1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ar-AE" sz="11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ar-AE" sz="1100" i="1">
                        <a:latin typeface="Cambria Math" panose="02040503050406030204" pitchFamily="18" charset="0"/>
                      </a:rPr>
                      <m:t>𝑛𝑎𝑡𝑖𝑜𝑛𝑎𝑙𝑖𝑡𝑖𝑒𝑠</m:t>
                    </m:r>
                    <m:r>
                      <a:rPr lang="ar-AE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i="0" u="none" strike="noStrike" kern="1200" cap="none" dirty="0" smtClean="0">
                    <a:ln>
                      <a:noFill/>
                    </a:ln>
                    <a:latin typeface="Liberation Sans" pitchFamily="18"/>
                    <a:ea typeface="Noto Sans CJK SC" pitchFamily="2"/>
                    <a:cs typeface="Lohit Devanagari" pitchFamily="2"/>
                  </a:rPr>
                  <a:t> 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08" y="2698763"/>
                <a:ext cx="6992148" cy="2626766"/>
              </a:xfrm>
              <a:prstGeom prst="rect">
                <a:avLst/>
              </a:prstGeom>
              <a:blipFill rotWithShape="0">
                <a:blip r:embed="rId4"/>
                <a:stretch>
                  <a:fillRect l="-3487" b="-3248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121946" y="2376122"/>
            <a:ext cx="3652836" cy="253039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R="0" lv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tabLst/>
            </a:pPr>
            <a:r>
              <a:rPr lang="en-US" sz="1100" i="0" u="sng" strike="noStrike" kern="1200" cap="none" dirty="0" smtClean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Individual </a:t>
            </a:r>
            <a:r>
              <a:rPr lang="en-US" sz="1100" b="1" i="0" u="sng" strike="noStrike" kern="1200" cap="none" dirty="0" smtClean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nationality</a:t>
            </a:r>
            <a:r>
              <a:rPr lang="en-US" sz="1100" i="0" u="sng" strike="noStrike" kern="1200" cap="none" dirty="0" smtClean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 </a:t>
            </a:r>
            <a:r>
              <a:rPr lang="en-US" sz="1100" b="1" i="0" u="sng" strike="noStrike" kern="1200" cap="none" dirty="0" smtClean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NML </a:t>
            </a:r>
            <a:r>
              <a:rPr lang="en-US" sz="1100" i="0" u="sng" strike="noStrike" kern="1200" cap="none" dirty="0" smtClean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and </a:t>
            </a:r>
            <a:r>
              <a:rPr lang="en-US" sz="1100" b="1" i="0" u="sng" strike="noStrike" kern="1200" cap="none" dirty="0" smtClean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NCL </a:t>
            </a:r>
            <a:r>
              <a:rPr lang="en-US" sz="1100" i="0" u="sng" strike="noStrike" kern="1200" cap="none" dirty="0" smtClean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functions for an agent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1946" y="381887"/>
            <a:ext cx="2528362" cy="253039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R="0" lv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tabLst/>
            </a:pPr>
            <a:r>
              <a:rPr lang="en-US" sz="1100" i="0" u="sng" strike="noStrike" kern="1200" cap="none" dirty="0" smtClean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Complete </a:t>
            </a:r>
            <a:r>
              <a:rPr lang="en-US" sz="1100" b="1" i="0" u="sng" strike="noStrike" kern="1200" cap="none" dirty="0" smtClean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ML </a:t>
            </a:r>
            <a:r>
              <a:rPr lang="en-US" sz="1100" i="0" u="sng" strike="noStrike" kern="1200" cap="none" dirty="0" smtClean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and </a:t>
            </a:r>
            <a:r>
              <a:rPr lang="en-US" sz="1100" b="1" i="0" u="sng" strike="noStrike" kern="1200" cap="none" dirty="0" smtClean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CL </a:t>
            </a:r>
            <a:r>
              <a:rPr lang="en-US" sz="1100" i="0" u="sng" strike="noStrike" kern="1200" cap="none" dirty="0" smtClean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building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21946" y="705042"/>
                <a:ext cx="3069728" cy="4688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000" tIns="45000" rIns="90000" bIns="45000" anchorCtr="0" compatLnSpc="0">
                <a:spAutoFit/>
              </a:bodyPr>
              <a:lstStyle/>
              <a:p>
                <a:pPr marR="0" lv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Pct val="45000"/>
                  <a:tabLst/>
                </a:pPr>
                <a14:m>
                  <m:oMath xmlns:m="http://schemas.openxmlformats.org/officeDocument/2006/math">
                    <m:r>
                      <a:rPr lang="ar-AE" sz="1100" i="1">
                        <a:latin typeface="Cambria Math" panose="02040503050406030204" pitchFamily="18" charset="0"/>
                      </a:rPr>
                      <m:t>𝑀𝐿</m:t>
                    </m:r>
                    <m:r>
                      <a:rPr lang="ar-AE" sz="1100" i="1">
                        <a:latin typeface="Cambria Math" panose="02040503050406030204" pitchFamily="18" charset="0"/>
                      </a:rPr>
                      <m:t>= </m:t>
                    </m:r>
                    <m:sSubSup>
                      <m:sSubSupPr>
                        <m:ctrlPr>
                          <a:rPr lang="ar-AE" sz="11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ar-AE" sz="1100" i="1">
                            <a:latin typeface="Cambria Math" panose="02040503050406030204" pitchFamily="18" charset="0"/>
                          </a:rPr>
                          <m:t>∪</m:t>
                        </m:r>
                      </m:e>
                      <m:sub>
                        <m:r>
                          <a:rPr lang="ar-AE" sz="11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ar-AE" sz="11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ar-AE" sz="11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ar-AE" sz="11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ar-AE" sz="1100" i="1">
                        <a:latin typeface="Cambria Math" panose="02040503050406030204" pitchFamily="18" charset="0"/>
                      </a:rPr>
                      <m:t>𝐼𝑀</m:t>
                    </m:r>
                    <m:sSub>
                      <m:sSubPr>
                        <m:ctrlPr>
                          <a:rPr lang="ar-AE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1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ar-AE" sz="11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ar-AE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i="0" u="none" strike="noStrike" kern="1200" cap="none" dirty="0" smtClean="0">
                    <a:ln>
                      <a:noFill/>
                    </a:ln>
                    <a:latin typeface="Liberation Sans" pitchFamily="18"/>
                    <a:ea typeface="Noto Sans CJK SC" pitchFamily="2"/>
                    <a:cs typeface="Lohit Devanagari" pitchFamily="2"/>
                  </a:rPr>
                  <a:t>: complete must-link constraints</a:t>
                </a:r>
                <a:br>
                  <a:rPr lang="en-US" sz="1100" i="0" u="none" strike="noStrike" kern="1200" cap="none" dirty="0" smtClean="0">
                    <a:ln>
                      <a:noFill/>
                    </a:ln>
                    <a:latin typeface="Liberation Sans" pitchFamily="18"/>
                    <a:ea typeface="Noto Sans CJK SC" pitchFamily="2"/>
                    <a:cs typeface="Lohit Devanagari" pitchFamily="2"/>
                  </a:rPr>
                </a:br>
                <a14:m>
                  <m:oMath xmlns:m="http://schemas.openxmlformats.org/officeDocument/2006/math">
                    <m:r>
                      <a:rPr lang="ar-AE" sz="1100" i="1">
                        <a:latin typeface="Cambria Math" panose="02040503050406030204" pitchFamily="18" charset="0"/>
                      </a:rPr>
                      <m:t>𝐶𝐿</m:t>
                    </m:r>
                    <m:r>
                      <a:rPr lang="ar-AE" sz="1100" i="1">
                        <a:latin typeface="Cambria Math" panose="02040503050406030204" pitchFamily="18" charset="0"/>
                      </a:rPr>
                      <m:t>= </m:t>
                    </m:r>
                    <m:sSubSup>
                      <m:sSubSupPr>
                        <m:ctrlPr>
                          <a:rPr lang="ar-AE" sz="11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ar-AE" sz="1100" i="1">
                            <a:latin typeface="Cambria Math" panose="02040503050406030204" pitchFamily="18" charset="0"/>
                          </a:rPr>
                          <m:t>∪</m:t>
                        </m:r>
                      </m:e>
                      <m:sub>
                        <m:r>
                          <a:rPr lang="ar-AE" sz="11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ar-AE" sz="11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ar-AE" sz="11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ar-AE" sz="11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ar-AE" sz="1100" i="1">
                        <a:latin typeface="Cambria Math" panose="02040503050406030204" pitchFamily="18" charset="0"/>
                      </a:rPr>
                      <m:t>𝐼𝐶</m:t>
                    </m:r>
                    <m:sSub>
                      <m:sSubPr>
                        <m:ctrlPr>
                          <a:rPr lang="ar-AE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1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ar-AE" sz="11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100" i="0" u="none" strike="noStrike" kern="1200" cap="none" dirty="0" smtClean="0">
                    <a:ln>
                      <a:noFill/>
                    </a:ln>
                    <a:latin typeface="Liberation Sans" pitchFamily="18"/>
                    <a:ea typeface="Noto Sans CJK SC" pitchFamily="2"/>
                    <a:cs typeface="Lohit Devanagari" pitchFamily="2"/>
                  </a:rPr>
                  <a:t>: </a:t>
                </a:r>
                <a:r>
                  <a:rPr lang="en-US" sz="1100" dirty="0">
                    <a:latin typeface="Liberation Sans" pitchFamily="18"/>
                    <a:ea typeface="Noto Sans CJK SC" pitchFamily="2"/>
                    <a:cs typeface="Lohit Devanagari" pitchFamily="2"/>
                  </a:rPr>
                  <a:t>complete </a:t>
                </a:r>
                <a:r>
                  <a:rPr lang="en-US" sz="1100" dirty="0" smtClean="0">
                    <a:latin typeface="Liberation Sans" pitchFamily="18"/>
                    <a:ea typeface="Noto Sans CJK SC" pitchFamily="2"/>
                    <a:cs typeface="Lohit Devanagari" pitchFamily="2"/>
                  </a:rPr>
                  <a:t>cannot-link </a:t>
                </a:r>
                <a:r>
                  <a:rPr lang="en-US" sz="1100" dirty="0">
                    <a:latin typeface="Liberation Sans" pitchFamily="18"/>
                    <a:ea typeface="Noto Sans CJK SC" pitchFamily="2"/>
                    <a:cs typeface="Lohit Devanagari" pitchFamily="2"/>
                  </a:rPr>
                  <a:t>constraints</a:t>
                </a:r>
                <a14:m>
                  <m:oMath xmlns:m="http://schemas.openxmlformats.org/officeDocument/2006/math">
                    <m:r>
                      <a:rPr lang="ar-AE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i="0" u="none" strike="noStrike" kern="1200" cap="none" dirty="0" smtClean="0">
                    <a:ln>
                      <a:noFill/>
                    </a:ln>
                    <a:latin typeface="Liberation Sans" pitchFamily="18"/>
                    <a:ea typeface="Noto Sans CJK SC" pitchFamily="2"/>
                    <a:cs typeface="Lohit Devanagari" pitchFamily="2"/>
                  </a:rPr>
                  <a:t> 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46" y="705042"/>
                <a:ext cx="3069728" cy="468803"/>
              </a:xfrm>
              <a:prstGeom prst="rect">
                <a:avLst/>
              </a:prstGeom>
              <a:blipFill rotWithShape="0">
                <a:blip r:embed="rId5"/>
                <a:stretch>
                  <a:fillRect b="-129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7589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3976</TotalTime>
  <Words>1116</Words>
  <Application>Microsoft Office PowerPoint</Application>
  <PresentationFormat>Custom</PresentationFormat>
  <Paragraphs>350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Cambria Math</vt:lpstr>
      <vt:lpstr>DejaVu Sans</vt:lpstr>
      <vt:lpstr>Liberation Sans</vt:lpstr>
      <vt:lpstr>Liberation Serif</vt:lpstr>
      <vt:lpstr>Lohit Devanagari</vt:lpstr>
      <vt:lpstr>Noto Sans CJK SC</vt:lpstr>
      <vt:lpstr>Default</vt:lpstr>
      <vt:lpstr>LCC_CKMeans Protocol</vt:lpstr>
      <vt:lpstr>App-Agent communication:  Submitting and saving exercise result</vt:lpstr>
      <vt:lpstr>LCC Protocol:  Teacher requests grouping proposal</vt:lpstr>
      <vt:lpstr>LCC Protocol :  Agents share info</vt:lpstr>
      <vt:lpstr>LCC Protocol :  Agents find solution</vt:lpstr>
      <vt:lpstr>LCC Protocol :  Sending final grouping to agents</vt:lpstr>
      <vt:lpstr>LCC Protocol :  Informing TCN about his/her group</vt:lpstr>
      <vt:lpstr>Involved Components and Functionalities to be provided</vt:lpstr>
      <vt:lpstr>Functions</vt:lpstr>
      <vt:lpstr>Functions</vt:lpstr>
      <vt:lpstr>Functions</vt:lpstr>
      <vt:lpstr>Functions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the classroom information of a TCN is entered into the  Welcome system and where to store it?</dc:title>
  <dc:creator>Akbar Kazimov</dc:creator>
  <cp:lastModifiedBy>Akbar Kazimov</cp:lastModifiedBy>
  <cp:revision>352</cp:revision>
  <dcterms:created xsi:type="dcterms:W3CDTF">2020-10-25T17:43:52Z</dcterms:created>
  <dcterms:modified xsi:type="dcterms:W3CDTF">2021-01-11T14:58:11Z</dcterms:modified>
</cp:coreProperties>
</file>