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4" r:id="rId2"/>
    <p:sldId id="265" r:id="rId3"/>
    <p:sldId id="266" r:id="rId4"/>
    <p:sldId id="267" r:id="rId5"/>
    <p:sldId id="281" r:id="rId6"/>
    <p:sldId id="268" r:id="rId7"/>
    <p:sldId id="270" r:id="rId8"/>
    <p:sldId id="284" r:id="rId9"/>
    <p:sldId id="282" r:id="rId10"/>
    <p:sldId id="269" r:id="rId11"/>
    <p:sldId id="283" r:id="rId12"/>
    <p:sldId id="280" r:id="rId13"/>
    <p:sldId id="271" r:id="rId14"/>
    <p:sldId id="272" r:id="rId15"/>
    <p:sldId id="273" r:id="rId16"/>
    <p:sldId id="274" r:id="rId17"/>
    <p:sldId id="275" r:id="rId18"/>
    <p:sldId id="276" r:id="rId19"/>
    <p:sldId id="277" r:id="rId20"/>
    <p:sldId id="278" r:id="rId21"/>
    <p:sldId id="279" r:id="rId22"/>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15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564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11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415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05077FE-ACEF-4B34-9A0E-F339D19403F6}" type="slidenum">
              <a:t>13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23777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93ABD4F-95CC-40C2-8191-94C719C52772}" type="slidenum">
              <a:t>14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9643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A45CCAE-3F7B-431E-AFD6-CB80F712FF97}" type="slidenum">
              <a:t>15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1476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E69EC54-A364-4E4A-8866-A997E4A8B307}" type="slidenum">
              <a:t>16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2662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5C6A1AA-9A60-4EEF-ACA0-E2BC74A02CCB}" type="slidenum">
              <a:t>17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83431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FA7816F-B5E2-4E0C-A932-B0679D174C8C}" type="slidenum">
              <a:t>18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83975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54E58E1-2203-43D2-9281-22B2FC78803C}" type="slidenum">
              <a:t>19</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1787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E2DC61C-14B8-4F42-99FA-D107035F2740}" type="slidenum">
              <a:t>20</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24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1A7EA2F-7417-49CF-B524-9E123348F278}" type="slidenum">
              <a:t>21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96672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1BEFFAC-DA92-4B6B-85A7-FA7CD0A201E9}"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4971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6AD9501-8F8B-4AA8-8DA5-2B6D83662E54}"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9186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A6CB22B-89A9-4824-8D0D-697E59865E15}"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7946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570592-D3C4-49CF-961D-7714ABC37497}" type="slidenum">
              <a:t>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7751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81942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73935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570592-D3C4-49CF-961D-7714ABC37497}" type="slidenum">
              <a:t>9</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3886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100DD1-67E6-4997-A5E9-1083CBCAB9D2}" type="slidenum">
              <a:t>10</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9639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a:t>
            </a:fld>
            <a:endParaRPr lang="en-US"/>
          </a:p>
        </p:txBody>
      </p:sp>
      <p:sp>
        <p:nvSpPr>
          <p:cNvPr id="2" name="Title 1"/>
          <p:cNvSpPr txBox="1">
            <a:spLocks noGrp="1"/>
          </p:cNvSpPr>
          <p:nvPr>
            <p:ph type="title" idx="4294967295"/>
          </p:nvPr>
        </p:nvSpPr>
        <p:spPr>
          <a:xfrm>
            <a:off x="529560" y="1979640"/>
            <a:ext cx="9071640" cy="946440"/>
          </a:xfrm>
        </p:spPr>
        <p:txBody>
          <a:bodyPr/>
          <a:lstStyle/>
          <a:p>
            <a:pPr lvl="0"/>
            <a:r>
              <a:rPr lang="en-US" dirty="0"/>
              <a:t>LCC </a:t>
            </a:r>
            <a:r>
              <a:rPr lang="en-US" dirty="0" smtClean="0"/>
              <a:t>Protocol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D7C38E52-5A01-4540-8441-887B53B7E3AC}" type="slidenum">
              <a:t>10</a:t>
            </a:fld>
            <a:endParaRPr lang="en-US"/>
          </a:p>
        </p:txBody>
      </p:sp>
      <p:sp>
        <p:nvSpPr>
          <p:cNvPr id="2" name="Title 1"/>
          <p:cNvSpPr txBox="1">
            <a:spLocks noGrp="1"/>
          </p:cNvSpPr>
          <p:nvPr>
            <p:ph type="title" idx="4294967295"/>
          </p:nvPr>
        </p:nvSpPr>
        <p:spPr>
          <a:xfrm>
            <a:off x="504719" y="-19800"/>
            <a:ext cx="9071640" cy="680040"/>
          </a:xfrm>
        </p:spPr>
        <p:txBody>
          <a:bodyPr/>
          <a:lstStyle/>
          <a:p>
            <a:pPr lvl="0"/>
            <a:r>
              <a:rPr lang="en-US" sz="2400" b="1"/>
              <a:t>LCC Process: </a:t>
            </a:r>
            <a:br>
              <a:rPr lang="en-US" sz="2400" b="1"/>
            </a:br>
            <a:r>
              <a:rPr lang="en-US" sz="2400"/>
              <a:t>Teacher requests grouping proposal - </a:t>
            </a:r>
            <a:r>
              <a:rPr lang="en-US" sz="2400" b="1"/>
              <a:t>Explanation</a:t>
            </a:r>
          </a:p>
        </p:txBody>
      </p:sp>
      <p:sp>
        <p:nvSpPr>
          <p:cNvPr id="3" name="TextBox 2"/>
          <p:cNvSpPr txBox="1"/>
          <p:nvPr/>
        </p:nvSpPr>
        <p:spPr>
          <a:xfrm>
            <a:off x="148320" y="784439"/>
            <a:ext cx="9840236" cy="3171915"/>
          </a:xfrm>
          <a:prstGeom prst="rect">
            <a:avLst/>
          </a:prstGeom>
          <a:noFill/>
          <a:ln>
            <a:noFill/>
          </a:ln>
        </p:spPr>
        <p:txBody>
          <a:bodyPr wrap="none" lIns="90000" tIns="45000" rIns="90000" bIns="45000" anchorCtr="0" compatLnSpc="0">
            <a:spAutoFit/>
          </a:bodyPr>
          <a:lstStyle/>
          <a:p>
            <a:pPr marL="171450" marR="0" lvl="0" indent="-171450" algn="just" hangingPunct="0">
              <a:lnSpc>
                <a:spcPct val="100000"/>
              </a:lnSpc>
              <a:spcBef>
                <a:spcPts val="0"/>
              </a:spcBef>
              <a:spcAft>
                <a:spcPts val="0"/>
              </a:spcAft>
              <a:buFont typeface="Arial" panose="020B0604020202020204" pitchFamily="34" charset="0"/>
              <a:buChar char="•"/>
              <a:tabLst/>
            </a:pPr>
            <a:r>
              <a:rPr lang="en-US" sz="1100" b="0" i="0" u="none" strike="noStrike" kern="1200" cap="none" dirty="0" smtClean="0">
                <a:ln>
                  <a:noFill/>
                </a:ln>
                <a:latin typeface="Liberation Sans" pitchFamily="34"/>
                <a:ea typeface="Noto Sans CJK SC" pitchFamily="2"/>
                <a:cs typeface="Lohit Devanagari" pitchFamily="2"/>
              </a:rPr>
              <a:t>Slide 5 </a:t>
            </a:r>
            <a:r>
              <a:rPr lang="en-US" sz="1100" b="0" i="0" u="none" strike="noStrike" kern="1200" cap="none" dirty="0">
                <a:ln>
                  <a:noFill/>
                </a:ln>
                <a:latin typeface="Liberation Sans" pitchFamily="34"/>
                <a:ea typeface="Noto Sans CJK SC" pitchFamily="2"/>
                <a:cs typeface="Lohit Devanagari" pitchFamily="2"/>
              </a:rPr>
              <a:t>doesn’t have to happen right after slide </a:t>
            </a:r>
            <a:r>
              <a:rPr lang="en-US" sz="1100" b="0" i="0" u="none" strike="noStrike" kern="1200" cap="none" dirty="0" smtClean="0">
                <a:ln>
                  <a:noFill/>
                </a:ln>
                <a:latin typeface="Liberation Sans" pitchFamily="34"/>
                <a:ea typeface="Noto Sans CJK SC" pitchFamily="2"/>
                <a:cs typeface="Lohit Devanagari" pitchFamily="2"/>
              </a:rPr>
              <a:t>4. </a:t>
            </a:r>
            <a:r>
              <a:rPr lang="en-US" sz="1100" b="0" i="0" u="none" strike="noStrike" kern="1200" cap="none" dirty="0">
                <a:ln>
                  <a:noFill/>
                </a:ln>
                <a:latin typeface="Liberation Sans" pitchFamily="34"/>
                <a:ea typeface="Noto Sans CJK SC" pitchFamily="2"/>
                <a:cs typeface="Lohit Devanagari" pitchFamily="2"/>
              </a:rPr>
              <a:t>Teacher can request “</a:t>
            </a:r>
            <a:r>
              <a:rPr lang="en-US" sz="1100" b="0" i="1" u="none" strike="noStrike" kern="1200" cap="none" dirty="0">
                <a:ln>
                  <a:noFill/>
                </a:ln>
                <a:latin typeface="Liberation Sans" pitchFamily="34"/>
                <a:ea typeface="Noto Sans CJK SC" pitchFamily="2"/>
                <a:cs typeface="Lohit Devanagari" pitchFamily="2"/>
              </a:rPr>
              <a:t>form groups</a:t>
            </a:r>
            <a:r>
              <a:rPr lang="en-US" sz="1100" b="0" i="0" u="none" strike="noStrike" kern="1200" cap="none" dirty="0">
                <a:ln>
                  <a:noFill/>
                </a:ln>
                <a:latin typeface="Liberation Sans" pitchFamily="34"/>
                <a:ea typeface="Noto Sans CJK SC" pitchFamily="2"/>
                <a:cs typeface="Lohit Devanagari" pitchFamily="2"/>
              </a:rPr>
              <a:t>” anytime she wants (e.g. Saturday midnight, during a lesson, etc.). </a:t>
            </a:r>
            <a:r>
              <a:rPr lang="en-US" sz="1100" b="0" i="0" u="none" strike="noStrike" kern="1200" cap="none" dirty="0" smtClean="0">
                <a:ln>
                  <a:noFill/>
                </a:ln>
                <a:latin typeface="Liberation Sans" pitchFamily="34"/>
                <a:ea typeface="Noto Sans CJK SC" pitchFamily="2"/>
                <a:cs typeface="Lohit Devanagari" pitchFamily="2"/>
              </a:rPr>
              <a:t/>
            </a:r>
            <a:br>
              <a:rPr lang="en-US" sz="1100" b="0" i="0" u="none" strike="noStrike" kern="1200" cap="none" dirty="0" smtClean="0">
                <a:ln>
                  <a:noFill/>
                </a:ln>
                <a:latin typeface="Liberation Sans" pitchFamily="34"/>
                <a:ea typeface="Noto Sans CJK SC" pitchFamily="2"/>
                <a:cs typeface="Lohit Devanagari" pitchFamily="2"/>
              </a:rPr>
            </a:br>
            <a:r>
              <a:rPr lang="en-US" sz="1100" b="0" i="0" u="none" strike="noStrike" kern="1200" cap="none" dirty="0" smtClean="0">
                <a:ln>
                  <a:noFill/>
                </a:ln>
                <a:latin typeface="Liberation Sans" pitchFamily="34"/>
                <a:ea typeface="Noto Sans CJK SC" pitchFamily="2"/>
                <a:cs typeface="Lohit Devanagari" pitchFamily="2"/>
              </a:rPr>
              <a:t>If </a:t>
            </a:r>
            <a:r>
              <a:rPr lang="en-US" sz="1100" b="0" i="0" u="none" strike="noStrike" kern="1200" cap="none" dirty="0">
                <a:ln>
                  <a:noFill/>
                </a:ln>
                <a:latin typeface="Liberation Sans" pitchFamily="34"/>
                <a:ea typeface="Noto Sans CJK SC" pitchFamily="2"/>
                <a:cs typeface="Lohit Devanagari" pitchFamily="2"/>
              </a:rPr>
              <a:t>teacher selects a classroom which contains, for example, TCN_1 to TCN_20, then WPM needs to ensure that agent_1 to agent_20 are active such that </a:t>
            </a:r>
            <a:r>
              <a:rPr lang="en-US" sz="1100" b="0" i="0" u="none" strike="noStrike" kern="1200" cap="none" dirty="0" smtClean="0">
                <a:ln>
                  <a:noFill/>
                </a:ln>
                <a:latin typeface="Liberation Sans" pitchFamily="34"/>
                <a:ea typeface="Noto Sans CJK SC" pitchFamily="2"/>
                <a:cs typeface="Lohit Devanagari" pitchFamily="2"/>
              </a:rPr>
              <a:t>agents</a:t>
            </a:r>
            <a:br>
              <a:rPr lang="en-US" sz="1100" b="0" i="0" u="none" strike="noStrike" kern="1200" cap="none" dirty="0" smtClean="0">
                <a:ln>
                  <a:noFill/>
                </a:ln>
                <a:latin typeface="Liberation Sans" pitchFamily="34"/>
                <a:ea typeface="Noto Sans CJK SC" pitchFamily="2"/>
                <a:cs typeface="Lohit Devanagari" pitchFamily="2"/>
              </a:rPr>
            </a:br>
            <a:r>
              <a:rPr lang="en-US" sz="1100" b="0" i="0" u="none" strike="noStrike" kern="1200" cap="none" dirty="0" smtClean="0">
                <a:ln>
                  <a:noFill/>
                </a:ln>
                <a:latin typeface="Liberation Sans" pitchFamily="34"/>
                <a:ea typeface="Noto Sans CJK SC" pitchFamily="2"/>
                <a:cs typeface="Lohit Devanagari" pitchFamily="2"/>
              </a:rPr>
              <a:t>can </a:t>
            </a:r>
            <a:r>
              <a:rPr lang="en-US" sz="1100" b="0" i="0" u="none" strike="noStrike" kern="1200" cap="none" dirty="0">
                <a:ln>
                  <a:noFill/>
                </a:ln>
                <a:latin typeface="Liberation Sans" pitchFamily="34"/>
                <a:ea typeface="Noto Sans CJK SC" pitchFamily="2"/>
                <a:cs typeface="Lohit Devanagari" pitchFamily="2"/>
              </a:rPr>
              <a:t>start coordination process.</a:t>
            </a:r>
          </a:p>
          <a:p>
            <a:pPr marL="0" marR="0" lvl="0" indent="0" algn="just" hangingPunct="0">
              <a:lnSpc>
                <a:spcPct val="100000"/>
              </a:lnSpc>
              <a:spcBef>
                <a:spcPts val="0"/>
              </a:spcBef>
              <a:spcAft>
                <a:spcPts val="0"/>
              </a:spcAft>
              <a:buNone/>
              <a:tabLst/>
            </a:pPr>
            <a:endParaRPr lang="en-US" sz="1100" b="0" i="0" u="none" strike="noStrike" kern="1200" cap="none" dirty="0">
              <a:ln>
                <a:noFill/>
              </a:ln>
              <a:latin typeface="Liberation Sans" pitchFamily="34"/>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100" b="0" i="0" u="none" strike="noStrike" kern="1200" cap="none" dirty="0">
                <a:ln>
                  <a:noFill/>
                </a:ln>
                <a:latin typeface="Liberation Sans" pitchFamily="34"/>
                <a:ea typeface="Noto Sans CJK SC" pitchFamily="2"/>
                <a:cs typeface="Lohit Devanagari" pitchFamily="2"/>
              </a:rPr>
              <a:t>Here it’s assumed that teacher selects only a classroom (a set of students) and she doesn’t select a lesson number. Therefore, agents form groups with the </a:t>
            </a:r>
            <a:endParaRPr lang="en-US" sz="1100" b="0" i="0" u="none" strike="noStrike" kern="1200" cap="none" dirty="0" smtClean="0">
              <a:ln>
                <a:noFill/>
              </a:ln>
              <a:latin typeface="Liberation Sans" pitchFamily="34"/>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100" b="0" i="0" u="none" strike="noStrike" kern="1200" cap="none" dirty="0" smtClean="0">
                <a:ln>
                  <a:noFill/>
                </a:ln>
                <a:latin typeface="Liberation Sans" pitchFamily="34"/>
                <a:ea typeface="Noto Sans CJK SC" pitchFamily="2"/>
                <a:cs typeface="Lohit Devanagari" pitchFamily="2"/>
              </a:rPr>
              <a:t>information </a:t>
            </a:r>
            <a:r>
              <a:rPr lang="en-US" sz="1100" b="0" i="0" u="none" strike="noStrike" kern="1200" cap="none" dirty="0">
                <a:ln>
                  <a:noFill/>
                </a:ln>
                <a:latin typeface="Liberation Sans" pitchFamily="34"/>
                <a:ea typeface="Noto Sans CJK SC" pitchFamily="2"/>
                <a:cs typeface="Lohit Devanagari" pitchFamily="2"/>
              </a:rPr>
              <a:t>they have. In other words, if agent_1 to agent_19 have received the grades for lesson_1 to lesson_4, but agent_20 has received grades for lesson_1 </a:t>
            </a:r>
            <a:endParaRPr lang="en-US" sz="1100" b="0" i="0" u="none" strike="noStrike" kern="1200" cap="none" dirty="0" smtClean="0">
              <a:ln>
                <a:noFill/>
              </a:ln>
              <a:latin typeface="Liberation Sans" pitchFamily="34"/>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100" b="0" i="0" u="none" strike="noStrike" kern="1200" cap="none" dirty="0" smtClean="0">
                <a:ln>
                  <a:noFill/>
                </a:ln>
                <a:latin typeface="Liberation Sans" pitchFamily="34"/>
                <a:ea typeface="Noto Sans CJK SC" pitchFamily="2"/>
                <a:cs typeface="Lohit Devanagari" pitchFamily="2"/>
              </a:rPr>
              <a:t>to </a:t>
            </a:r>
            <a:r>
              <a:rPr lang="en-US" sz="1100" b="0" i="0" u="none" strike="noStrike" kern="1200" cap="none" dirty="0">
                <a:ln>
                  <a:noFill/>
                </a:ln>
                <a:latin typeface="Liberation Sans" pitchFamily="34"/>
                <a:ea typeface="Noto Sans CJK SC" pitchFamily="2"/>
                <a:cs typeface="Lohit Devanagari" pitchFamily="2"/>
              </a:rPr>
              <a:t>lesson_3, then agent_20 will proceed with the information for 3 lessons</a:t>
            </a:r>
            <a:r>
              <a:rPr lang="en-US" sz="1100" b="0" i="0" u="none" strike="noStrike" kern="1200" cap="none" dirty="0" smtClean="0">
                <a:ln>
                  <a:noFill/>
                </a:ln>
                <a:latin typeface="Liberation Sans" pitchFamily="34"/>
                <a:ea typeface="Noto Sans CJK SC" pitchFamily="2"/>
                <a:cs typeface="Lohit Devanagari" pitchFamily="2"/>
              </a:rPr>
              <a:t>. So this is my proposal. But there are some options to overcome the issue when some </a:t>
            </a:r>
            <a:br>
              <a:rPr lang="en-US" sz="1100" b="0" i="0" u="none" strike="noStrike" kern="1200" cap="none" dirty="0" smtClean="0">
                <a:ln>
                  <a:noFill/>
                </a:ln>
                <a:latin typeface="Liberation Sans" pitchFamily="34"/>
                <a:ea typeface="Noto Sans CJK SC" pitchFamily="2"/>
                <a:cs typeface="Lohit Devanagari" pitchFamily="2"/>
              </a:rPr>
            </a:br>
            <a:r>
              <a:rPr lang="en-US" sz="1100" b="0" i="0" u="none" strike="noStrike" kern="1200" cap="none" dirty="0" smtClean="0">
                <a:ln>
                  <a:noFill/>
                </a:ln>
                <a:latin typeface="Liberation Sans" pitchFamily="34"/>
                <a:ea typeface="Noto Sans CJK SC" pitchFamily="2"/>
                <a:cs typeface="Lohit Devanagari" pitchFamily="2"/>
              </a:rPr>
              <a:t>TCNs haven’t submitted their results on time. The options are listed below:</a:t>
            </a:r>
            <a:endParaRPr lang="en-US" sz="1100" b="0" i="0" u="none" strike="noStrike" kern="1200" cap="none" dirty="0">
              <a:ln>
                <a:noFill/>
              </a:ln>
              <a:latin typeface="Liberation Sans" pitchFamily="34"/>
              <a:ea typeface="Noto Sans CJK SC" pitchFamily="2"/>
              <a:cs typeface="Lohit Devanagari" pitchFamily="2"/>
            </a:endParaRPr>
          </a:p>
          <a:p>
            <a:pPr marL="0" marR="0" lvl="0" indent="0" algn="just" hangingPunct="0">
              <a:lnSpc>
                <a:spcPct val="100000"/>
              </a:lnSpc>
              <a:spcBef>
                <a:spcPts val="0"/>
              </a:spcBef>
              <a:spcAft>
                <a:spcPts val="0"/>
              </a:spcAft>
              <a:buNone/>
              <a:tabLst/>
            </a:pPr>
            <a:endParaRPr lang="en-US" sz="1100" b="0" i="0" u="none" strike="noStrike" kern="1200" cap="none" dirty="0">
              <a:ln>
                <a:noFill/>
              </a:ln>
              <a:latin typeface="Liberation Sans" pitchFamily="34"/>
              <a:ea typeface="Noto Sans CJK SC" pitchFamily="2"/>
              <a:cs typeface="Lohit Devanagari" pitchFamily="2"/>
            </a:endParaRPr>
          </a:p>
          <a:p>
            <a:pPr marL="0" marR="0" lvl="0" indent="0" algn="just" hangingPunct="0">
              <a:lnSpc>
                <a:spcPct val="100000"/>
              </a:lnSpc>
              <a:spcBef>
                <a:spcPts val="0"/>
              </a:spcBef>
              <a:spcAft>
                <a:spcPts val="0"/>
              </a:spcAft>
              <a:buNone/>
              <a:tabLst/>
            </a:pPr>
            <a:endParaRPr lang="en-US" sz="1100" b="0" i="0" u="none" strike="noStrike" kern="1200" cap="none" dirty="0">
              <a:ln>
                <a:noFill/>
              </a:ln>
              <a:latin typeface="Liberation Sans" pitchFamily="34"/>
              <a:ea typeface="Noto Sans CJK SC" pitchFamily="2"/>
              <a:cs typeface="Lohit Devanagari" pitchFamily="2"/>
            </a:endParaRPr>
          </a:p>
          <a:p>
            <a:pPr marL="228600" marR="0" lvl="0" indent="-228600" algn="just" hangingPunct="0">
              <a:lnSpc>
                <a:spcPct val="100000"/>
              </a:lnSpc>
              <a:spcBef>
                <a:spcPts val="0"/>
              </a:spcBef>
              <a:spcAft>
                <a:spcPts val="0"/>
              </a:spcAft>
              <a:buAutoNum type="arabicParenR"/>
              <a:tabLst/>
            </a:pPr>
            <a:r>
              <a:rPr lang="en-US" sz="1100" b="0" i="0" u="none" strike="noStrike" kern="1200" cap="none" dirty="0" smtClean="0">
                <a:ln>
                  <a:noFill/>
                </a:ln>
                <a:latin typeface="Liberation Sans" pitchFamily="34"/>
                <a:ea typeface="Noto Sans CJK SC" pitchFamily="2"/>
                <a:cs typeface="Lohit Devanagari" pitchFamily="2"/>
              </a:rPr>
              <a:t>Teacher </a:t>
            </a:r>
            <a:r>
              <a:rPr lang="en-US" sz="1100" b="0" i="0" u="none" strike="noStrike" kern="1200" cap="none" dirty="0">
                <a:ln>
                  <a:noFill/>
                </a:ln>
                <a:latin typeface="Liberation Sans" pitchFamily="34"/>
                <a:ea typeface="Noto Sans CJK SC" pitchFamily="2"/>
                <a:cs typeface="Lohit Devanagari" pitchFamily="2"/>
              </a:rPr>
              <a:t>selects a classroom (set of students) and a lesson number (e.g. </a:t>
            </a:r>
            <a:r>
              <a:rPr lang="en-US" sz="1100" b="0" i="0" u="none" strike="noStrike" kern="1200" cap="none" dirty="0" smtClean="0">
                <a:ln>
                  <a:noFill/>
                </a:ln>
                <a:latin typeface="Liberation Sans" pitchFamily="34"/>
                <a:ea typeface="Noto Sans CJK SC" pitchFamily="2"/>
                <a:cs typeface="Lohit Devanagari" pitchFamily="2"/>
              </a:rPr>
              <a:t>lesson_4</a:t>
            </a:r>
            <a:r>
              <a:rPr lang="en-US" sz="1100" b="0" i="0" u="none" strike="noStrike" kern="1200" cap="none" dirty="0">
                <a:ln>
                  <a:noFill/>
                </a:ln>
                <a:latin typeface="Liberation Sans" pitchFamily="34"/>
                <a:ea typeface="Noto Sans CJK SC" pitchFamily="2"/>
                <a:cs typeface="Lohit Devanagari" pitchFamily="2"/>
              </a:rPr>
              <a:t>). WPM sends signal to all agents in the classroom whether they are ready to form </a:t>
            </a:r>
            <a:r>
              <a:rPr lang="en-US" sz="1100" dirty="0">
                <a:latin typeface="Liberation Sans" pitchFamily="34"/>
                <a:ea typeface="Noto Sans CJK SC" pitchFamily="2"/>
                <a:cs typeface="Lohit Devanagari" pitchFamily="2"/>
              </a:rPr>
              <a:t/>
            </a:r>
            <a:br>
              <a:rPr lang="en-US" sz="1100" dirty="0">
                <a:latin typeface="Liberation Sans" pitchFamily="34"/>
                <a:ea typeface="Noto Sans CJK SC" pitchFamily="2"/>
                <a:cs typeface="Lohit Devanagari" pitchFamily="2"/>
              </a:rPr>
            </a:br>
            <a:r>
              <a:rPr lang="en-US" sz="1100" b="0" i="0" u="none" strike="noStrike" kern="1200" cap="none" dirty="0" smtClean="0">
                <a:ln>
                  <a:noFill/>
                </a:ln>
                <a:latin typeface="Liberation Sans" pitchFamily="34"/>
                <a:ea typeface="Noto Sans CJK SC" pitchFamily="2"/>
                <a:cs typeface="Lohit Devanagari" pitchFamily="2"/>
              </a:rPr>
              <a:t>groups </a:t>
            </a:r>
            <a:r>
              <a:rPr lang="en-US" sz="1100" b="0" i="0" u="none" strike="noStrike" kern="1200" cap="none" dirty="0">
                <a:ln>
                  <a:noFill/>
                </a:ln>
                <a:latin typeface="Liberation Sans" pitchFamily="34"/>
                <a:ea typeface="Noto Sans CJK SC" pitchFamily="2"/>
                <a:cs typeface="Lohit Devanagari" pitchFamily="2"/>
              </a:rPr>
              <a:t>for lesson_4. </a:t>
            </a:r>
            <a:r>
              <a:rPr lang="en-US" sz="1100" b="0" i="0" u="none" strike="noStrike" kern="1200" cap="none" dirty="0" smtClean="0">
                <a:ln>
                  <a:noFill/>
                </a:ln>
                <a:latin typeface="Liberation Sans" pitchFamily="34"/>
                <a:ea typeface="Noto Sans CJK SC" pitchFamily="2"/>
                <a:cs typeface="Lohit Devanagari" pitchFamily="2"/>
              </a:rPr>
              <a:t>Agents respond </a:t>
            </a:r>
            <a:r>
              <a:rPr lang="en-US" sz="1100" b="0" i="0" u="none" strike="noStrike" kern="1200" cap="none" dirty="0">
                <a:ln>
                  <a:noFill/>
                </a:ln>
                <a:latin typeface="Liberation Sans" pitchFamily="34"/>
                <a:ea typeface="Noto Sans CJK SC" pitchFamily="2"/>
                <a:cs typeface="Lohit Devanagari" pitchFamily="2"/>
              </a:rPr>
              <a:t>back to WPM </a:t>
            </a:r>
            <a:r>
              <a:rPr lang="en-US" sz="1100" b="0" i="0" u="none" strike="noStrike" kern="1200" cap="none" dirty="0" smtClean="0">
                <a:ln>
                  <a:noFill/>
                </a:ln>
                <a:latin typeface="Liberation Sans" pitchFamily="34"/>
                <a:ea typeface="Noto Sans CJK SC" pitchFamily="2"/>
                <a:cs typeface="Lohit Devanagari" pitchFamily="2"/>
              </a:rPr>
              <a:t>whether they are ready or not. </a:t>
            </a:r>
            <a:r>
              <a:rPr lang="en-US" sz="1100" b="0" i="0" u="none" strike="noStrike" kern="1200" cap="none" dirty="0">
                <a:ln>
                  <a:noFill/>
                </a:ln>
                <a:latin typeface="Liberation Sans" pitchFamily="34"/>
                <a:ea typeface="Noto Sans CJK SC" pitchFamily="2"/>
                <a:cs typeface="Lohit Devanagari" pitchFamily="2"/>
              </a:rPr>
              <a:t>If all of them are ready, then WPM sends another signal to start coordination. </a:t>
            </a:r>
            <a:r>
              <a:rPr lang="en-US" sz="1100" dirty="0">
                <a:latin typeface="Liberation Sans" pitchFamily="34"/>
                <a:ea typeface="Noto Sans CJK SC" pitchFamily="2"/>
                <a:cs typeface="Lohit Devanagari" pitchFamily="2"/>
              </a:rPr>
              <a:t/>
            </a:r>
            <a:br>
              <a:rPr lang="en-US" sz="1100" dirty="0">
                <a:latin typeface="Liberation Sans" pitchFamily="34"/>
                <a:ea typeface="Noto Sans CJK SC" pitchFamily="2"/>
                <a:cs typeface="Lohit Devanagari" pitchFamily="2"/>
              </a:rPr>
            </a:br>
            <a:r>
              <a:rPr lang="en-US" sz="1100" b="0" i="0" u="none" strike="noStrike" kern="1200" cap="none" dirty="0" smtClean="0">
                <a:ln>
                  <a:noFill/>
                </a:ln>
                <a:latin typeface="Liberation Sans" pitchFamily="34"/>
                <a:ea typeface="Noto Sans CJK SC" pitchFamily="2"/>
                <a:cs typeface="Lohit Devanagari" pitchFamily="2"/>
              </a:rPr>
              <a:t>If </a:t>
            </a:r>
            <a:r>
              <a:rPr lang="en-US" sz="1100" b="0" i="0" u="none" strike="noStrike" kern="1200" cap="none" dirty="0">
                <a:ln>
                  <a:noFill/>
                </a:ln>
                <a:latin typeface="Liberation Sans" pitchFamily="34"/>
                <a:ea typeface="Noto Sans CJK SC" pitchFamily="2"/>
                <a:cs typeface="Lohit Devanagari" pitchFamily="2"/>
              </a:rPr>
              <a:t>some agents haven’t received the grades for lesson_3, then agents might send a push notification to </a:t>
            </a:r>
            <a:r>
              <a:rPr lang="en-US" sz="1100" b="0" i="0" u="none" strike="noStrike" kern="1200" cap="none" dirty="0" err="1">
                <a:ln>
                  <a:noFill/>
                </a:ln>
                <a:latin typeface="Liberation Sans" pitchFamily="34"/>
                <a:ea typeface="Noto Sans CJK SC" pitchFamily="2"/>
                <a:cs typeface="Lohit Devanagari" pitchFamily="2"/>
              </a:rPr>
              <a:t>MyWelcome</a:t>
            </a:r>
            <a:r>
              <a:rPr lang="en-US" sz="1100" b="0" i="0" u="none" strike="noStrike" kern="1200" cap="none" dirty="0">
                <a:ln>
                  <a:noFill/>
                </a:ln>
                <a:latin typeface="Liberation Sans" pitchFamily="34"/>
                <a:ea typeface="Noto Sans CJK SC" pitchFamily="2"/>
                <a:cs typeface="Lohit Devanagari" pitchFamily="2"/>
              </a:rPr>
              <a:t> app. Since it is not guaranteed </a:t>
            </a:r>
            <a:r>
              <a:rPr lang="en-US" sz="1100" dirty="0">
                <a:latin typeface="Liberation Sans" pitchFamily="34"/>
                <a:ea typeface="Noto Sans CJK SC" pitchFamily="2"/>
                <a:cs typeface="Lohit Devanagari" pitchFamily="2"/>
              </a:rPr>
              <a:t> </a:t>
            </a:r>
            <a:r>
              <a:rPr lang="en-US" sz="1100" b="0" i="0" u="none" strike="noStrike" kern="1200" cap="none" dirty="0" smtClean="0">
                <a:ln>
                  <a:noFill/>
                </a:ln>
                <a:latin typeface="Liberation Sans" pitchFamily="34"/>
                <a:ea typeface="Noto Sans CJK SC" pitchFamily="2"/>
                <a:cs typeface="Lohit Devanagari" pitchFamily="2"/>
              </a:rPr>
              <a:t>that </a:t>
            </a:r>
            <a:r>
              <a:rPr lang="en-US" sz="1100" b="0" i="0" u="none" strike="noStrike" kern="1200" cap="none" dirty="0">
                <a:ln>
                  <a:noFill/>
                </a:ln>
                <a:latin typeface="Liberation Sans" pitchFamily="34"/>
                <a:ea typeface="Noto Sans CJK SC" pitchFamily="2"/>
                <a:cs typeface="Lohit Devanagari" pitchFamily="2"/>
              </a:rPr>
              <a:t>the TCN </a:t>
            </a:r>
            <a:r>
              <a:rPr lang="en-US" sz="1100" b="0" i="0" u="none" strike="noStrike" kern="1200" cap="none" dirty="0" smtClean="0">
                <a:ln>
                  <a:noFill/>
                </a:ln>
                <a:latin typeface="Liberation Sans" pitchFamily="34"/>
                <a:ea typeface="Noto Sans CJK SC" pitchFamily="2"/>
                <a:cs typeface="Lohit Devanagari" pitchFamily="2"/>
              </a:rPr>
              <a:t/>
            </a:r>
            <a:br>
              <a:rPr lang="en-US" sz="1100" b="0" i="0" u="none" strike="noStrike" kern="1200" cap="none" dirty="0" smtClean="0">
                <a:ln>
                  <a:noFill/>
                </a:ln>
                <a:latin typeface="Liberation Sans" pitchFamily="34"/>
                <a:ea typeface="Noto Sans CJK SC" pitchFamily="2"/>
                <a:cs typeface="Lohit Devanagari" pitchFamily="2"/>
              </a:rPr>
            </a:br>
            <a:r>
              <a:rPr lang="en-US" sz="1100" b="0" i="0" u="none" strike="noStrike" kern="1200" cap="none" dirty="0" smtClean="0">
                <a:ln>
                  <a:noFill/>
                </a:ln>
                <a:latin typeface="Liberation Sans" pitchFamily="34"/>
                <a:ea typeface="Noto Sans CJK SC" pitchFamily="2"/>
                <a:cs typeface="Lohit Devanagari" pitchFamily="2"/>
              </a:rPr>
              <a:t>will submit the result, </a:t>
            </a:r>
            <a:r>
              <a:rPr lang="en-US" sz="1100" b="0" i="0" u="none" strike="noStrike" kern="1200" cap="none" dirty="0">
                <a:ln>
                  <a:noFill/>
                </a:ln>
                <a:latin typeface="Liberation Sans" pitchFamily="34"/>
                <a:ea typeface="Noto Sans CJK SC" pitchFamily="2"/>
                <a:cs typeface="Lohit Devanagari" pitchFamily="2"/>
              </a:rPr>
              <a:t>teacher could be given two options if every agent is not ready: 1) don’t start to form groups and 2) start to form </a:t>
            </a:r>
            <a:r>
              <a:rPr lang="en-US" sz="1100" b="0" i="0" u="none" strike="noStrike" kern="1200" cap="none" dirty="0" smtClean="0">
                <a:ln>
                  <a:noFill/>
                </a:ln>
                <a:latin typeface="Liberation Sans" pitchFamily="34"/>
                <a:ea typeface="Noto Sans CJK SC" pitchFamily="2"/>
                <a:cs typeface="Lohit Devanagari" pitchFamily="2"/>
              </a:rPr>
              <a:t>groups </a:t>
            </a:r>
            <a:r>
              <a:rPr lang="en-US" sz="1100" b="0" i="0" u="none" strike="noStrike" kern="1200" cap="none" dirty="0">
                <a:ln>
                  <a:noFill/>
                </a:ln>
                <a:latin typeface="Liberation Sans" pitchFamily="34"/>
                <a:ea typeface="Noto Sans CJK SC" pitchFamily="2"/>
                <a:cs typeface="Lohit Devanagari" pitchFamily="2"/>
              </a:rPr>
              <a:t>with what you have</a:t>
            </a:r>
            <a:r>
              <a:rPr lang="en-US" sz="1100" b="0" i="0" u="none" strike="noStrike" kern="1200" cap="none" dirty="0" smtClean="0">
                <a:ln>
                  <a:noFill/>
                </a:ln>
                <a:latin typeface="Liberation Sans" pitchFamily="34"/>
                <a:ea typeface="Noto Sans CJK SC" pitchFamily="2"/>
                <a:cs typeface="Lohit Devanagari" pitchFamily="2"/>
              </a:rPr>
              <a:t>.</a:t>
            </a:r>
          </a:p>
          <a:p>
            <a:pPr marL="228600" marR="0" lvl="0" indent="-228600" algn="just" hangingPunct="0">
              <a:lnSpc>
                <a:spcPct val="100000"/>
              </a:lnSpc>
              <a:spcBef>
                <a:spcPts val="0"/>
              </a:spcBef>
              <a:spcAft>
                <a:spcPts val="0"/>
              </a:spcAft>
              <a:buAutoNum type="arabicParenR"/>
              <a:tabLst/>
            </a:pPr>
            <a:r>
              <a:rPr lang="en-US" sz="1100" b="0" i="0" u="none" strike="noStrike" kern="1200" cap="none" dirty="0" smtClean="0">
                <a:ln>
                  <a:noFill/>
                </a:ln>
                <a:latin typeface="Liberation Sans" pitchFamily="34"/>
                <a:ea typeface="Noto Sans CJK SC" pitchFamily="2"/>
                <a:cs typeface="Lohit Devanagari" pitchFamily="2"/>
              </a:rPr>
              <a:t>Teacher </a:t>
            </a:r>
            <a:r>
              <a:rPr lang="en-US" sz="1100" b="0" i="0" u="none" strike="noStrike" kern="1200" cap="none" dirty="0">
                <a:ln>
                  <a:noFill/>
                </a:ln>
                <a:latin typeface="Liberation Sans" pitchFamily="34"/>
                <a:ea typeface="Noto Sans CJK SC" pitchFamily="2"/>
                <a:cs typeface="Lohit Devanagari" pitchFamily="2"/>
              </a:rPr>
              <a:t>selects a classroom (set of students) and a lesson number (e.g. 4). WPM sends signal to 20 agents to start to form groups for lesson_4. </a:t>
            </a:r>
            <a:r>
              <a:rPr lang="en-US" sz="1100" dirty="0">
                <a:latin typeface="Liberation Sans" pitchFamily="34"/>
                <a:ea typeface="Noto Sans CJK SC" pitchFamily="2"/>
                <a:cs typeface="Lohit Devanagari" pitchFamily="2"/>
              </a:rPr>
              <a:t> </a:t>
            </a:r>
            <a:r>
              <a:rPr lang="en-US" sz="1100" b="0" i="0" u="none" strike="noStrike" kern="1200" cap="none" dirty="0" smtClean="0">
                <a:ln>
                  <a:noFill/>
                </a:ln>
                <a:latin typeface="Liberation Sans" pitchFamily="34"/>
                <a:ea typeface="Noto Sans CJK SC" pitchFamily="2"/>
                <a:cs typeface="Lohit Devanagari" pitchFamily="2"/>
              </a:rPr>
              <a:t>Let’s </a:t>
            </a:r>
            <a:r>
              <a:rPr lang="en-US" sz="1100" b="0" i="0" u="none" strike="noStrike" kern="1200" cap="none" dirty="0">
                <a:ln>
                  <a:noFill/>
                </a:ln>
                <a:latin typeface="Liberation Sans" pitchFamily="34"/>
                <a:ea typeface="Noto Sans CJK SC" pitchFamily="2"/>
                <a:cs typeface="Lohit Devanagari" pitchFamily="2"/>
              </a:rPr>
              <a:t>assume that </a:t>
            </a:r>
            <a:endParaRPr lang="en-US" sz="1100" dirty="0" smtClean="0">
              <a:latin typeface="Liberation Sans" pitchFamily="34"/>
              <a:ea typeface="Noto Sans CJK SC" pitchFamily="2"/>
              <a:cs typeface="Lohit Devanagari" pitchFamily="2"/>
            </a:endParaRPr>
          </a:p>
          <a:p>
            <a:pPr marR="0" lvl="0" algn="just" hangingPunct="0">
              <a:lnSpc>
                <a:spcPct val="100000"/>
              </a:lnSpc>
              <a:spcBef>
                <a:spcPts val="0"/>
              </a:spcBef>
              <a:spcAft>
                <a:spcPts val="0"/>
              </a:spcAft>
              <a:tabLst/>
            </a:pPr>
            <a:r>
              <a:rPr lang="en-US" sz="1100" b="0" i="0" u="none" strike="noStrike" kern="1200" cap="none" dirty="0" smtClean="0">
                <a:ln>
                  <a:noFill/>
                </a:ln>
                <a:latin typeface="Liberation Sans" pitchFamily="34"/>
                <a:ea typeface="Noto Sans CJK SC" pitchFamily="2"/>
                <a:cs typeface="Lohit Devanagari" pitchFamily="2"/>
              </a:rPr>
              <a:t>       agents </a:t>
            </a:r>
            <a:r>
              <a:rPr lang="en-US" sz="1100" b="0" i="0" u="none" strike="noStrike" kern="1200" cap="none" dirty="0">
                <a:ln>
                  <a:noFill/>
                </a:ln>
                <a:latin typeface="Liberation Sans" pitchFamily="34"/>
                <a:ea typeface="Noto Sans CJK SC" pitchFamily="2"/>
                <a:cs typeface="Lohit Devanagari" pitchFamily="2"/>
              </a:rPr>
              <a:t>select agent_1 as leader agent based on a protocol without voting. Then each agent sends a signal to agent_1 whether </a:t>
            </a:r>
            <a:r>
              <a:rPr lang="en-US" sz="1100" b="0" i="0" u="none" strike="noStrike" kern="1200" cap="none" dirty="0" smtClean="0">
                <a:ln>
                  <a:noFill/>
                </a:ln>
                <a:latin typeface="Liberation Sans" pitchFamily="34"/>
                <a:ea typeface="Noto Sans CJK SC" pitchFamily="2"/>
                <a:cs typeface="Lohit Devanagari" pitchFamily="2"/>
              </a:rPr>
              <a:t>they</a:t>
            </a:r>
            <a:r>
              <a:rPr lang="en-US" sz="1100" dirty="0" smtClean="0">
                <a:latin typeface="Liberation Sans" pitchFamily="34"/>
                <a:ea typeface="Noto Sans CJK SC" pitchFamily="2"/>
                <a:cs typeface="Lohit Devanagari" pitchFamily="2"/>
              </a:rPr>
              <a:t> </a:t>
            </a:r>
            <a:r>
              <a:rPr lang="en-US" sz="1100" b="0" i="0" u="none" strike="noStrike" kern="1200" cap="none" dirty="0" smtClean="0">
                <a:ln>
                  <a:noFill/>
                </a:ln>
                <a:latin typeface="Liberation Sans" pitchFamily="34"/>
                <a:ea typeface="Noto Sans CJK SC" pitchFamily="2"/>
                <a:cs typeface="Lohit Devanagari" pitchFamily="2"/>
              </a:rPr>
              <a:t>have </a:t>
            </a:r>
            <a:r>
              <a:rPr lang="en-US" sz="1100" b="0" i="0" u="none" strike="noStrike" kern="1200" cap="none" dirty="0">
                <a:ln>
                  <a:noFill/>
                </a:ln>
                <a:latin typeface="Liberation Sans" pitchFamily="34"/>
                <a:ea typeface="Noto Sans CJK SC" pitchFamily="2"/>
                <a:cs typeface="Lohit Devanagari" pitchFamily="2"/>
              </a:rPr>
              <a:t>received all grades or not. </a:t>
            </a:r>
            <a:endParaRPr lang="en-US" sz="1100" dirty="0">
              <a:latin typeface="Liberation Sans" pitchFamily="34"/>
              <a:ea typeface="Noto Sans CJK SC" pitchFamily="2"/>
              <a:cs typeface="Lohit Devanagari" pitchFamily="2"/>
            </a:endParaRPr>
          </a:p>
          <a:p>
            <a:pPr marR="0" lvl="0" algn="just" hangingPunct="0">
              <a:lnSpc>
                <a:spcPct val="100000"/>
              </a:lnSpc>
              <a:spcBef>
                <a:spcPts val="0"/>
              </a:spcBef>
              <a:spcAft>
                <a:spcPts val="0"/>
              </a:spcAft>
              <a:tabLst/>
            </a:pPr>
            <a:r>
              <a:rPr lang="en-US" sz="1100" dirty="0">
                <a:latin typeface="Liberation Sans" pitchFamily="34"/>
                <a:ea typeface="Noto Sans CJK SC" pitchFamily="2"/>
                <a:cs typeface="Lohit Devanagari" pitchFamily="2"/>
              </a:rPr>
              <a:t>  </a:t>
            </a:r>
            <a:r>
              <a:rPr lang="en-US" sz="1100" dirty="0" smtClean="0">
                <a:latin typeface="Liberation Sans" pitchFamily="34"/>
                <a:ea typeface="Noto Sans CJK SC" pitchFamily="2"/>
                <a:cs typeface="Lohit Devanagari" pitchFamily="2"/>
              </a:rPr>
              <a:t>     If </a:t>
            </a:r>
            <a:r>
              <a:rPr lang="en-US" sz="1100" b="0" i="0" u="none" strike="noStrike" kern="1200" cap="none" dirty="0">
                <a:ln>
                  <a:noFill/>
                </a:ln>
                <a:latin typeface="Liberation Sans" pitchFamily="34"/>
                <a:ea typeface="Noto Sans CJK SC" pitchFamily="2"/>
                <a:cs typeface="Lohit Devanagari" pitchFamily="2"/>
              </a:rPr>
              <a:t>all agents are ready, then agent_1 </a:t>
            </a:r>
            <a:r>
              <a:rPr lang="en-US" sz="1100" b="0" i="0" u="none" strike="noStrike" kern="1200" cap="none" dirty="0" smtClean="0">
                <a:ln>
                  <a:noFill/>
                </a:ln>
                <a:latin typeface="Liberation Sans" pitchFamily="34"/>
                <a:ea typeface="Noto Sans CJK SC" pitchFamily="2"/>
                <a:cs typeface="Lohit Devanagari" pitchFamily="2"/>
              </a:rPr>
              <a:t>informs other </a:t>
            </a:r>
            <a:r>
              <a:rPr lang="en-US" sz="1100" b="0" i="0" u="none" strike="noStrike" kern="1200" cap="none" dirty="0">
                <a:ln>
                  <a:noFill/>
                </a:ln>
                <a:latin typeface="Liberation Sans" pitchFamily="34"/>
                <a:ea typeface="Noto Sans CJK SC" pitchFamily="2"/>
                <a:cs typeface="Lohit Devanagari" pitchFamily="2"/>
              </a:rPr>
              <a:t>agents to start the coordination. If some agents are not ready then agent_1 </a:t>
            </a:r>
            <a:r>
              <a:rPr lang="en-US" sz="1100" dirty="0">
                <a:latin typeface="Liberation Sans" pitchFamily="34"/>
                <a:ea typeface="Noto Sans CJK SC" pitchFamily="2"/>
                <a:cs typeface="Lohit Devanagari" pitchFamily="2"/>
              </a:rPr>
              <a:t> </a:t>
            </a:r>
            <a:r>
              <a:rPr lang="en-US" sz="1100" b="0" i="0" u="none" strike="noStrike" kern="1200" cap="none" dirty="0" smtClean="0">
                <a:ln>
                  <a:noFill/>
                </a:ln>
                <a:latin typeface="Liberation Sans" pitchFamily="34"/>
                <a:ea typeface="Noto Sans CJK SC" pitchFamily="2"/>
                <a:cs typeface="Lohit Devanagari" pitchFamily="2"/>
              </a:rPr>
              <a:t>informs </a:t>
            </a:r>
            <a:r>
              <a:rPr lang="en-US" sz="1100" b="0" i="0" u="none" strike="noStrike" kern="1200" cap="none" dirty="0">
                <a:ln>
                  <a:noFill/>
                </a:ln>
                <a:latin typeface="Liberation Sans" pitchFamily="34"/>
                <a:ea typeface="Noto Sans CJK SC" pitchFamily="2"/>
                <a:cs typeface="Lohit Devanagari" pitchFamily="2"/>
              </a:rPr>
              <a:t>WPM about it. And then teacher </a:t>
            </a:r>
            <a:endParaRPr lang="en-US" sz="1100" dirty="0">
              <a:latin typeface="Liberation Sans" pitchFamily="34"/>
              <a:ea typeface="Noto Sans CJK SC" pitchFamily="2"/>
              <a:cs typeface="Lohit Devanagari" pitchFamily="2"/>
            </a:endParaRPr>
          </a:p>
          <a:p>
            <a:pPr marR="0" lvl="0" algn="just" hangingPunct="0">
              <a:lnSpc>
                <a:spcPct val="100000"/>
              </a:lnSpc>
              <a:spcBef>
                <a:spcPts val="0"/>
              </a:spcBef>
              <a:spcAft>
                <a:spcPts val="0"/>
              </a:spcAft>
              <a:tabLst/>
            </a:pPr>
            <a:r>
              <a:rPr lang="en-US" sz="1100" b="0" i="0" u="none" strike="noStrike" kern="1200" cap="none" dirty="0" smtClean="0">
                <a:ln>
                  <a:noFill/>
                </a:ln>
                <a:latin typeface="Liberation Sans" pitchFamily="34"/>
                <a:ea typeface="Noto Sans CJK SC" pitchFamily="2"/>
                <a:cs typeface="Lohit Devanagari" pitchFamily="2"/>
              </a:rPr>
              <a:t>       is </a:t>
            </a:r>
            <a:r>
              <a:rPr lang="en-US" sz="1100" b="0" i="0" u="none" strike="noStrike" kern="1200" cap="none" dirty="0">
                <a:ln>
                  <a:noFill/>
                </a:ln>
                <a:latin typeface="Liberation Sans" pitchFamily="34"/>
                <a:ea typeface="Noto Sans CJK SC" pitchFamily="2"/>
                <a:cs typeface="Lohit Devanagari" pitchFamily="2"/>
              </a:rPr>
              <a:t>given the last word to say whether it is ok to start or not as in (1</a:t>
            </a:r>
            <a:r>
              <a:rPr lang="en-US" sz="1100" b="0" i="0" u="none" strike="noStrike" kern="1200" cap="none" dirty="0" smtClean="0">
                <a:ln>
                  <a:noFill/>
                </a:ln>
                <a:latin typeface="Liberation Sans" pitchFamily="34"/>
                <a:ea typeface="Noto Sans CJK SC" pitchFamily="2"/>
                <a:cs typeface="Lohit Devanagari" pitchFamily="2"/>
              </a:rPr>
              <a:t>).</a:t>
            </a:r>
          </a:p>
          <a:p>
            <a:pPr marR="0" lvl="0" algn="just" hangingPunct="0">
              <a:lnSpc>
                <a:spcPct val="100000"/>
              </a:lnSpc>
              <a:spcBef>
                <a:spcPts val="0"/>
              </a:spcBef>
              <a:spcAft>
                <a:spcPts val="0"/>
              </a:spcAft>
              <a:tabLst/>
            </a:pPr>
            <a:r>
              <a:rPr lang="en-US" sz="1100" b="0" i="0" u="none" strike="noStrike" kern="1200" cap="none" dirty="0" smtClean="0">
                <a:ln>
                  <a:noFill/>
                </a:ln>
                <a:latin typeface="Liberation Sans" pitchFamily="34"/>
                <a:ea typeface="Noto Sans CJK SC" pitchFamily="2"/>
                <a:cs typeface="Lohit Devanagari" pitchFamily="2"/>
              </a:rPr>
              <a:t>3)  </a:t>
            </a:r>
            <a:r>
              <a:rPr lang="en-US" sz="1100" b="0" i="0" u="none" strike="noStrike" kern="1200" cap="none" dirty="0">
                <a:ln>
                  <a:noFill/>
                </a:ln>
                <a:latin typeface="Liberation Sans" pitchFamily="34"/>
                <a:ea typeface="Noto Sans CJK SC" pitchFamily="2"/>
                <a:cs typeface="Lohit Devanagari" pitchFamily="2"/>
              </a:rPr>
              <a:t>More </a:t>
            </a:r>
            <a:r>
              <a:rPr lang="en-US" sz="1100" b="0" i="0" u="none" strike="noStrike" kern="1200" cap="none" dirty="0" smtClean="0">
                <a:ln>
                  <a:noFill/>
                </a:ln>
                <a:latin typeface="Liberation Sans" pitchFamily="34"/>
                <a:ea typeface="Noto Sans CJK SC" pitchFamily="2"/>
                <a:cs typeface="Lohit Devanagari" pitchFamily="2"/>
              </a:rPr>
              <a:t>options?</a:t>
            </a:r>
            <a:endParaRPr lang="en-US" sz="1100" b="0" i="0" u="none" strike="noStrike" kern="1200" cap="none" dirty="0">
              <a:ln>
                <a:noFill/>
              </a:ln>
              <a:latin typeface="Liberation Sans" pitchFamily="34"/>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11</a:t>
            </a:fld>
            <a:endParaRPr lang="en-US"/>
          </a:p>
        </p:txBody>
      </p:sp>
      <p:sp>
        <p:nvSpPr>
          <p:cNvPr id="2" name="TextBox 1"/>
          <p:cNvSpPr txBox="1"/>
          <p:nvPr/>
        </p:nvSpPr>
        <p:spPr>
          <a:xfrm>
            <a:off x="2468880" y="256031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25920"/>
            <a:ext cx="9071640" cy="680040"/>
          </a:xfrm>
        </p:spPr>
        <p:txBody>
          <a:bodyPr/>
          <a:lstStyle/>
          <a:p>
            <a:pPr lvl="0"/>
            <a:r>
              <a:rPr lang="en-US" sz="2400" b="1"/>
              <a:t>LCC Process: </a:t>
            </a:r>
            <a:br>
              <a:rPr lang="en-US" sz="2400" b="1"/>
            </a:br>
            <a:r>
              <a:rPr lang="en-US" sz="2400"/>
              <a:t>Agents share info</a:t>
            </a:r>
          </a:p>
        </p:txBody>
      </p:sp>
      <p:sp>
        <p:nvSpPr>
          <p:cNvPr id="4" name="TextBox 3"/>
          <p:cNvSpPr txBox="1"/>
          <p:nvPr/>
        </p:nvSpPr>
        <p:spPr>
          <a:xfrm>
            <a:off x="6035040" y="248832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5" name="Freeform 4"/>
          <p:cNvSpPr/>
          <p:nvPr/>
        </p:nvSpPr>
        <p:spPr>
          <a:xfrm>
            <a:off x="91440" y="914400"/>
            <a:ext cx="1737359" cy="595800"/>
          </a:xfrm>
          <a:custGeom>
            <a:avLst>
              <a:gd name="f0" fmla="val 4613"/>
              <a:gd name="f1" fmla="val 4978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signal from WPM to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start Coordination with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certain agents</a:t>
            </a:r>
          </a:p>
        </p:txBody>
      </p:sp>
      <p:cxnSp>
        <p:nvCxnSpPr>
          <p:cNvPr id="6" name="Elbow Connector 5"/>
          <p:cNvCxnSpPr>
            <a:stCxn id="23" idx="2"/>
            <a:endCxn id="26" idx="2"/>
          </p:cNvCxnSpPr>
          <p:nvPr/>
        </p:nvCxnSpPr>
        <p:spPr>
          <a:xfrm rot="5400000" flipH="1" flipV="1">
            <a:off x="2789639" y="1547280"/>
            <a:ext cx="80641" cy="3291840"/>
          </a:xfrm>
          <a:prstGeom prst="bentConnector3">
            <a:avLst>
              <a:gd name="adj1" fmla="val -283479"/>
            </a:avLst>
          </a:prstGeom>
          <a:noFill/>
          <a:ln w="0">
            <a:solidFill>
              <a:srgbClr val="000000"/>
            </a:solidFill>
            <a:prstDash val="solid"/>
            <a:tailEnd type="arrow"/>
          </a:ln>
        </p:spPr>
      </p:cxnSp>
      <p:cxnSp>
        <p:nvCxnSpPr>
          <p:cNvPr id="7" name="Elbow Connector 6"/>
          <p:cNvCxnSpPr>
            <a:stCxn id="23" idx="2"/>
            <a:endCxn id="29" idx="2"/>
          </p:cNvCxnSpPr>
          <p:nvPr/>
        </p:nvCxnSpPr>
        <p:spPr>
          <a:xfrm rot="5400000" flipH="1" flipV="1">
            <a:off x="4413598" y="-29160"/>
            <a:ext cx="33121" cy="6492239"/>
          </a:xfrm>
          <a:prstGeom prst="bentConnector3">
            <a:avLst>
              <a:gd name="adj1" fmla="val -2197862"/>
            </a:avLst>
          </a:prstGeom>
          <a:noFill/>
          <a:ln w="0">
            <a:solidFill>
              <a:srgbClr val="000000"/>
            </a:solidFill>
            <a:prstDash val="solid"/>
            <a:tailEnd type="arrow"/>
          </a:ln>
        </p:spPr>
      </p:cxnSp>
      <p:sp>
        <p:nvSpPr>
          <p:cNvPr id="8" name="TextBox 7"/>
          <p:cNvSpPr txBox="1"/>
          <p:nvPr/>
        </p:nvSpPr>
        <p:spPr>
          <a:xfrm>
            <a:off x="1611360" y="3382920"/>
            <a:ext cx="2978639"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2. Share the whole info with agent_10</a:t>
            </a:r>
          </a:p>
        </p:txBody>
      </p:sp>
      <p:sp>
        <p:nvSpPr>
          <p:cNvPr id="9" name="TextBox 8"/>
          <p:cNvSpPr txBox="1"/>
          <p:nvPr/>
        </p:nvSpPr>
        <p:spPr>
          <a:xfrm>
            <a:off x="1702800" y="3931920"/>
            <a:ext cx="2978639"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2. Share the whole info with agent_20</a:t>
            </a:r>
          </a:p>
        </p:txBody>
      </p:sp>
      <p:sp>
        <p:nvSpPr>
          <p:cNvPr id="10" name="TextBox 9"/>
          <p:cNvSpPr txBox="1"/>
          <p:nvPr/>
        </p:nvSpPr>
        <p:spPr>
          <a:xfrm>
            <a:off x="2525760" y="1188360"/>
            <a:ext cx="21376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Share info with agent_1</a:t>
            </a:r>
          </a:p>
        </p:txBody>
      </p:sp>
      <p:cxnSp>
        <p:nvCxnSpPr>
          <p:cNvPr id="11" name="Elbow Connector 10"/>
          <p:cNvCxnSpPr>
            <a:stCxn id="28" idx="0"/>
            <a:endCxn id="22" idx="0"/>
          </p:cNvCxnSpPr>
          <p:nvPr/>
        </p:nvCxnSpPr>
        <p:spPr>
          <a:xfrm rot="16200000" flipH="1" flipV="1">
            <a:off x="4435740" y="-929520"/>
            <a:ext cx="33120" cy="6492240"/>
          </a:xfrm>
          <a:prstGeom prst="bentConnector3">
            <a:avLst>
              <a:gd name="adj1" fmla="val -2530797"/>
            </a:avLst>
          </a:prstGeom>
          <a:noFill/>
          <a:ln w="0">
            <a:solidFill>
              <a:srgbClr val="000000"/>
            </a:solidFill>
            <a:prstDash val="solid"/>
            <a:tailEnd type="arrow"/>
          </a:ln>
        </p:spPr>
      </p:cxnSp>
      <p:sp>
        <p:nvSpPr>
          <p:cNvPr id="12" name="Freeform 11"/>
          <p:cNvSpPr/>
          <p:nvPr/>
        </p:nvSpPr>
        <p:spPr>
          <a:xfrm>
            <a:off x="7955280" y="830879"/>
            <a:ext cx="1214280" cy="1188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3" name="TextBox 12"/>
          <p:cNvSpPr txBox="1"/>
          <p:nvPr/>
        </p:nvSpPr>
        <p:spPr>
          <a:xfrm>
            <a:off x="7964640" y="823320"/>
            <a:ext cx="1250640" cy="1196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Info</a:t>
            </a: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Preferences: _</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Gender: _</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Nationality: _</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CPL: _</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Attendance: _</a:t>
            </a:r>
          </a:p>
        </p:txBody>
      </p:sp>
      <p:sp>
        <p:nvSpPr>
          <p:cNvPr id="14" name="TextBox 13"/>
          <p:cNvSpPr txBox="1"/>
          <p:nvPr/>
        </p:nvSpPr>
        <p:spPr>
          <a:xfrm>
            <a:off x="7728839" y="363959"/>
            <a:ext cx="187236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 for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{agent_2,…, agent_20}</a:t>
            </a:r>
          </a:p>
        </p:txBody>
      </p:sp>
      <p:sp>
        <p:nvSpPr>
          <p:cNvPr id="15" name="Freeform 14"/>
          <p:cNvSpPr/>
          <p:nvPr/>
        </p:nvSpPr>
        <p:spPr>
          <a:xfrm>
            <a:off x="4480560" y="4159080"/>
            <a:ext cx="1737359" cy="595800"/>
          </a:xfrm>
          <a:custGeom>
            <a:avLst>
              <a:gd name="f0" fmla="val 3503"/>
              <a:gd name="f1" fmla="val -34604"/>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signal from WPM to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start Coordination with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certain agents</a:t>
            </a:r>
          </a:p>
        </p:txBody>
      </p:sp>
      <p:sp>
        <p:nvSpPr>
          <p:cNvPr id="16" name="Freeform 15"/>
          <p:cNvSpPr/>
          <p:nvPr/>
        </p:nvSpPr>
        <p:spPr>
          <a:xfrm>
            <a:off x="8229600" y="3291839"/>
            <a:ext cx="1737359" cy="595800"/>
          </a:xfrm>
          <a:custGeom>
            <a:avLst>
              <a:gd name="f0" fmla="val 3342"/>
              <a:gd name="f1" fmla="val -20204"/>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signal from WPM to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start Coordination with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certain agents</a:t>
            </a:r>
          </a:p>
        </p:txBody>
      </p:sp>
      <p:sp>
        <p:nvSpPr>
          <p:cNvPr id="17" name="Freeform 16"/>
          <p:cNvSpPr/>
          <p:nvPr/>
        </p:nvSpPr>
        <p:spPr>
          <a:xfrm>
            <a:off x="6400799" y="4341960"/>
            <a:ext cx="1737359" cy="412920"/>
          </a:xfrm>
          <a:custGeom>
            <a:avLst>
              <a:gd name="f0" fmla="val 24535"/>
              <a:gd name="f1" fmla="val -1279"/>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NO signal from WPM to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start Coordination</a:t>
            </a:r>
          </a:p>
        </p:txBody>
      </p:sp>
      <p:cxnSp>
        <p:nvCxnSpPr>
          <p:cNvPr id="18" name="Elbow Connector 17"/>
          <p:cNvCxnSpPr>
            <a:stCxn id="25" idx="0"/>
            <a:endCxn id="22" idx="0"/>
          </p:cNvCxnSpPr>
          <p:nvPr/>
        </p:nvCxnSpPr>
        <p:spPr>
          <a:xfrm rot="16200000" flipH="1" flipV="1">
            <a:off x="2811780" y="646920"/>
            <a:ext cx="80640" cy="3291839"/>
          </a:xfrm>
          <a:prstGeom prst="bentConnector3">
            <a:avLst>
              <a:gd name="adj1" fmla="val -283482"/>
            </a:avLst>
          </a:prstGeom>
          <a:noFill/>
          <a:ln w="0">
            <a:solidFill>
              <a:srgbClr val="000000"/>
            </a:solidFill>
            <a:prstDash val="solid"/>
            <a:tailEnd type="arrow"/>
          </a:ln>
        </p:spPr>
      </p:cxnSp>
      <p:sp>
        <p:nvSpPr>
          <p:cNvPr id="19" name="TextBox 18"/>
          <p:cNvSpPr txBox="1"/>
          <p:nvPr/>
        </p:nvSpPr>
        <p:spPr>
          <a:xfrm>
            <a:off x="1920240" y="1759319"/>
            <a:ext cx="21376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dirty="0">
                <a:ln>
                  <a:noFill/>
                </a:ln>
                <a:latin typeface="Liberation Sans" pitchFamily="18"/>
                <a:ea typeface="Noto Sans CJK SC" pitchFamily="2"/>
                <a:cs typeface="Lohit Devanagari" pitchFamily="2"/>
              </a:rPr>
              <a:t>1. Share info with agent_1</a:t>
            </a:r>
          </a:p>
        </p:txBody>
      </p:sp>
      <p:sp>
        <p:nvSpPr>
          <p:cNvPr id="20" name="TextBox 19"/>
          <p:cNvSpPr txBox="1"/>
          <p:nvPr/>
        </p:nvSpPr>
        <p:spPr>
          <a:xfrm>
            <a:off x="41760" y="4934520"/>
            <a:ext cx="8172600" cy="62179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When an agent receives the signal from WPM, it selects a leader agent (agent_1 in this example) based on a protocol</a:t>
            </a:r>
            <a:r>
              <a:rPr lang="en-US" sz="1200" b="0" i="0" u="none" strike="noStrike" kern="1200" cap="none" dirty="0" smtClean="0">
                <a:ln>
                  <a:noFill/>
                </a:ln>
                <a:latin typeface="Liberation Sans" pitchFamily="18"/>
                <a:ea typeface="Noto Sans CJK SC" pitchFamily="2"/>
                <a:cs typeface="Lohit Devanagari" pitchFamily="2"/>
              </a:rPr>
              <a:t>. Then </a:t>
            </a:r>
            <a:r>
              <a:rPr lang="en-US" sz="1200" b="0" i="0" u="none" strike="noStrike" kern="1200" cap="none" dirty="0">
                <a:ln>
                  <a:noFill/>
                </a:ln>
                <a:latin typeface="Liberation Sans" pitchFamily="18"/>
                <a:ea typeface="Noto Sans CJK SC" pitchFamily="2"/>
                <a:cs typeface="Lohit Devanagari" pitchFamily="2"/>
              </a:rPr>
              <a:t/>
            </a:r>
            <a:br>
              <a:rPr lang="en-US" sz="1200" b="0" i="0" u="none" strike="noStrike" kern="1200" cap="none" dirty="0">
                <a:ln>
                  <a:noFill/>
                </a:ln>
                <a:latin typeface="Liberation Sans" pitchFamily="18"/>
                <a:ea typeface="Noto Sans CJK SC" pitchFamily="2"/>
                <a:cs typeface="Lohit Devanagari" pitchFamily="2"/>
              </a:rPr>
            </a:br>
            <a:r>
              <a:rPr lang="en-US" sz="1200" b="0" i="0" u="none" strike="noStrike" kern="1200" cap="none" dirty="0">
                <a:ln>
                  <a:noFill/>
                </a:ln>
                <a:latin typeface="Liberation Sans" pitchFamily="18"/>
                <a:ea typeface="Noto Sans CJK SC" pitchFamily="2"/>
                <a:cs typeface="Lohit Devanagari" pitchFamily="2"/>
              </a:rPr>
              <a:t>all agents ({agent_2, . . agent_20}) send their info to agent_1. Once agent_1 has the info from all agents, it shares the whole</a:t>
            </a:r>
            <a:br>
              <a:rPr lang="en-US" sz="1200" b="0" i="0" u="none" strike="noStrike" kern="1200" cap="none" dirty="0">
                <a:ln>
                  <a:noFill/>
                </a:ln>
                <a:latin typeface="Liberation Sans" pitchFamily="18"/>
                <a:ea typeface="Noto Sans CJK SC" pitchFamily="2"/>
                <a:cs typeface="Lohit Devanagari" pitchFamily="2"/>
              </a:rPr>
            </a:br>
            <a:r>
              <a:rPr lang="en-US" sz="1200" b="0" i="0" u="none" strike="noStrike" kern="1200" cap="none" dirty="0">
                <a:ln>
                  <a:noFill/>
                </a:ln>
                <a:latin typeface="Liberation Sans" pitchFamily="18"/>
                <a:ea typeface="Noto Sans CJK SC" pitchFamily="2"/>
                <a:cs typeface="Lohit Devanagari" pitchFamily="2"/>
              </a:rPr>
              <a:t>info with {agent_2, . . agent_20}, such that they all have the same info. </a:t>
            </a:r>
            <a:r>
              <a:rPr lang="en-US" sz="1200" b="0" i="0" u="none" strike="noStrike" kern="1200" cap="none" dirty="0" smtClean="0">
                <a:ln>
                  <a:noFill/>
                </a:ln>
                <a:latin typeface="Liberation Sans" pitchFamily="18"/>
                <a:ea typeface="Noto Sans CJK SC" pitchFamily="2"/>
                <a:cs typeface="Lohit Devanagari" pitchFamily="2"/>
              </a:rPr>
              <a:t>This approach prevents all agents to broadcast their info.  </a:t>
            </a:r>
            <a:endParaRPr lang="en-US" sz="1200" b="0" i="0" u="none" strike="noStrike" kern="1200" cap="none" dirty="0">
              <a:ln>
                <a:noFill/>
              </a:ln>
              <a:latin typeface="Liberation Sans" pitchFamily="18"/>
              <a:ea typeface="Noto Sans CJK SC" pitchFamily="2"/>
              <a:cs typeface="Lohit Devanagari" pitchFamily="2"/>
            </a:endParaRPr>
          </a:p>
        </p:txBody>
      </p:sp>
      <p:sp>
        <p:nvSpPr>
          <p:cNvPr id="21" name="Freeform 20"/>
          <p:cNvSpPr/>
          <p:nvPr/>
        </p:nvSpPr>
        <p:spPr>
          <a:xfrm>
            <a:off x="365760" y="23666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2" name="Freeform 21"/>
          <p:cNvSpPr/>
          <p:nvPr/>
        </p:nvSpPr>
        <p:spPr>
          <a:xfrm>
            <a:off x="492120" y="233316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23" name="Freeform 22"/>
          <p:cNvSpPr/>
          <p:nvPr/>
        </p:nvSpPr>
        <p:spPr>
          <a:xfrm>
            <a:off x="447840" y="30006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4" name="Freeform 23"/>
          <p:cNvSpPr/>
          <p:nvPr/>
        </p:nvSpPr>
        <p:spPr>
          <a:xfrm>
            <a:off x="3657600" y="22860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5" name="Freeform 24"/>
          <p:cNvSpPr/>
          <p:nvPr/>
        </p:nvSpPr>
        <p:spPr>
          <a:xfrm>
            <a:off x="3783959" y="22525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#10</a:t>
            </a:r>
          </a:p>
        </p:txBody>
      </p:sp>
      <p:sp>
        <p:nvSpPr>
          <p:cNvPr id="26" name="Freeform 25"/>
          <p:cNvSpPr/>
          <p:nvPr/>
        </p:nvSpPr>
        <p:spPr>
          <a:xfrm>
            <a:off x="3739680" y="291995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7" name="Freeform 26"/>
          <p:cNvSpPr/>
          <p:nvPr/>
        </p:nvSpPr>
        <p:spPr>
          <a:xfrm>
            <a:off x="6858000" y="233352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8" name="Freeform 27"/>
          <p:cNvSpPr/>
          <p:nvPr/>
        </p:nvSpPr>
        <p:spPr>
          <a:xfrm>
            <a:off x="6984360" y="230004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29" name="Freeform 28"/>
          <p:cNvSpPr/>
          <p:nvPr/>
        </p:nvSpPr>
        <p:spPr>
          <a:xfrm>
            <a:off x="6940079" y="296747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0" name="Freeform 29"/>
          <p:cNvSpPr/>
          <p:nvPr/>
        </p:nvSpPr>
        <p:spPr>
          <a:xfrm>
            <a:off x="8412480" y="4056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1" name="Freeform 30"/>
          <p:cNvSpPr/>
          <p:nvPr/>
        </p:nvSpPr>
        <p:spPr>
          <a:xfrm>
            <a:off x="8538840" y="402336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32" name="Freeform 31"/>
          <p:cNvSpPr/>
          <p:nvPr/>
        </p:nvSpPr>
        <p:spPr>
          <a:xfrm>
            <a:off x="8494560" y="46908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extLst>
      <p:ext uri="{BB962C8B-B14F-4D97-AF65-F5344CB8AC3E}">
        <p14:creationId xmlns:p14="http://schemas.microsoft.com/office/powerpoint/2010/main" val="2313560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127" y="1078014"/>
            <a:ext cx="9835542" cy="2936267"/>
          </a:xfrm>
        </p:spPr>
        <p:txBody>
          <a:bodyPr>
            <a:normAutofit/>
          </a:bodyPr>
          <a:lstStyle/>
          <a:p>
            <a:pPr algn="just"/>
            <a:r>
              <a:rPr lang="en-US" sz="1200" dirty="0" smtClean="0"/>
              <a:t>In the previous slide, agents share their personal and preference information with each other’s such that all of them have the same information. Since all agents have the same information/dataset at the end of communication round, all of them can start BOSS/FACS algorithm where the </a:t>
            </a:r>
            <a:r>
              <a:rPr lang="en-US" sz="1200" b="1" dirty="0" smtClean="0"/>
              <a:t>dataset</a:t>
            </a:r>
            <a:r>
              <a:rPr lang="en-US" sz="1200" dirty="0" smtClean="0"/>
              <a:t> is the input. </a:t>
            </a:r>
          </a:p>
          <a:p>
            <a:pPr algn="just"/>
            <a:r>
              <a:rPr lang="en-US" sz="1200" dirty="0" smtClean="0"/>
              <a:t>In order to reduce the communication rounds between agents, coalition value generation (CVG) function would be designed to accept a </a:t>
            </a:r>
            <a:r>
              <a:rPr lang="en-US" sz="1200" i="1" dirty="0" smtClean="0"/>
              <a:t>coalition</a:t>
            </a:r>
            <a:r>
              <a:rPr lang="en-US" sz="1200" dirty="0" smtClean="0"/>
              <a:t> instance as an input and a coalition value as an output. So by using CVG function, an agent can assign a coalition value to each coalition. Afterwards, the agent can calculate the coalition structure (CS) value by summing the values of coalitions which are in this CS. Finally, the agent can compare the CSs based on their value and can produce a rank list of CSs. </a:t>
            </a:r>
          </a:p>
          <a:p>
            <a:pPr algn="just"/>
            <a:r>
              <a:rPr lang="en-US" sz="1200" dirty="0" smtClean="0"/>
              <a:t>Since an agent can find the best coalition structure without needing another communication round, the workflow for CSG is same as </a:t>
            </a:r>
            <a:r>
              <a:rPr lang="en-US" sz="1200" dirty="0" err="1" smtClean="0"/>
              <a:t>CKMeans</a:t>
            </a:r>
            <a:r>
              <a:rPr lang="en-US" sz="1200" dirty="0" smtClean="0"/>
              <a:t>. </a:t>
            </a:r>
          </a:p>
        </p:txBody>
      </p:sp>
      <p:sp>
        <p:nvSpPr>
          <p:cNvPr id="4" name="Subtitle 2"/>
          <p:cNvSpPr txBox="1">
            <a:spLocks/>
          </p:cNvSpPr>
          <p:nvPr/>
        </p:nvSpPr>
        <p:spPr>
          <a:xfrm>
            <a:off x="161250" y="155474"/>
            <a:ext cx="9835542" cy="590314"/>
          </a:xfrm>
          <a:prstGeom prst="rect">
            <a:avLst/>
          </a:prstGeom>
          <a:noFill/>
          <a:ln>
            <a:noFill/>
          </a:ln>
        </p:spPr>
        <p:txBody>
          <a:bodyPr lIns="0" tIns="0" rIns="0" bIns="0">
            <a:normAutofit/>
          </a:bodyPr>
          <a:lstStyle>
            <a:lvl1pPr marL="0" indent="0" algn="ctr" hangingPunct="0">
              <a:spcBef>
                <a:spcPts val="1417"/>
              </a:spcBef>
              <a:spcAft>
                <a:spcPts val="0"/>
              </a:spcAft>
              <a:buNone/>
              <a:tabLst/>
              <a:defRPr lang="en-US" sz="2400" b="0" i="0" u="none" strike="noStrike" kern="1200" cap="none">
                <a:ln>
                  <a:noFill/>
                </a:ln>
                <a:highlight>
                  <a:scrgbClr r="0" g="0" b="0">
                    <a:alpha val="0"/>
                  </a:scrgbClr>
                </a:highlight>
                <a:latin typeface="Liberation Sans" pitchFamily="18"/>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solidFill>
                  <a:sysClr val="windowText" lastClr="000000"/>
                </a:solidFill>
              </a:rPr>
              <a:t>How would BOSS/FACS find the best coalition structures? </a:t>
            </a:r>
          </a:p>
        </p:txBody>
      </p:sp>
    </p:spTree>
    <p:extLst>
      <p:ext uri="{BB962C8B-B14F-4D97-AF65-F5344CB8AC3E}">
        <p14:creationId xmlns:p14="http://schemas.microsoft.com/office/powerpoint/2010/main" val="89735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pPr lvl="0"/>
            <a:fld id="{C7FCE8F9-E727-4B05-9F1F-1693CDB8A91A}" type="slidenum">
              <a:t>13</a:t>
            </a:fld>
            <a:endParaRPr lang="en-US"/>
          </a:p>
        </p:txBody>
      </p:sp>
      <p:sp>
        <p:nvSpPr>
          <p:cNvPr id="2" name="TextBox 1"/>
          <p:cNvSpPr txBox="1"/>
          <p:nvPr/>
        </p:nvSpPr>
        <p:spPr>
          <a:xfrm>
            <a:off x="2468880" y="256031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29560" y="-19800"/>
            <a:ext cx="9071640" cy="680040"/>
          </a:xfrm>
        </p:spPr>
        <p:txBody>
          <a:bodyPr/>
          <a:lstStyle/>
          <a:p>
            <a:pPr lvl="0"/>
            <a:r>
              <a:rPr lang="en-US" sz="2400" b="1">
                <a:latin typeface="Liberation Sans" pitchFamily="34"/>
              </a:rPr>
              <a:t>LCC Process: </a:t>
            </a:r>
            <a:br>
              <a:rPr lang="en-US" sz="2400" b="1">
                <a:latin typeface="Liberation Sans" pitchFamily="34"/>
              </a:rPr>
            </a:br>
            <a:r>
              <a:rPr lang="en-US" sz="2400">
                <a:latin typeface="Liberation Sans" pitchFamily="34"/>
              </a:rPr>
              <a:t>Agents find grouping</a:t>
            </a:r>
          </a:p>
        </p:txBody>
      </p:sp>
      <p:sp>
        <p:nvSpPr>
          <p:cNvPr id="4" name="TextBox 3"/>
          <p:cNvSpPr txBox="1"/>
          <p:nvPr/>
        </p:nvSpPr>
        <p:spPr>
          <a:xfrm>
            <a:off x="6035040" y="248832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5" name="Freeform 4"/>
          <p:cNvSpPr/>
          <p:nvPr/>
        </p:nvSpPr>
        <p:spPr>
          <a:xfrm>
            <a:off x="91440" y="914400"/>
            <a:ext cx="1737359" cy="595800"/>
          </a:xfrm>
          <a:custGeom>
            <a:avLst>
              <a:gd name="f0" fmla="val 4613"/>
              <a:gd name="f1" fmla="val 4978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Got info about all other </a:t>
            </a:r>
            <a:br>
              <a:rPr lang="en-US" sz="1200" b="0" i="0" u="none" strike="noStrike" kern="1200" cap="none" dirty="0">
                <a:ln>
                  <a:noFill/>
                </a:ln>
                <a:latin typeface="Liberation Sans" pitchFamily="18"/>
                <a:ea typeface="Noto Sans CJK SC" pitchFamily="2"/>
                <a:cs typeface="Lohit Devanagari" pitchFamily="2"/>
              </a:rPr>
            </a:br>
            <a:r>
              <a:rPr lang="en-US" sz="1200" b="0" i="0" u="none" strike="noStrike" kern="1200" cap="none" dirty="0">
                <a:ln>
                  <a:noFill/>
                </a:ln>
                <a:latin typeface="Liberation Sans" pitchFamily="18"/>
                <a:ea typeface="Noto Sans CJK SC" pitchFamily="2"/>
                <a:cs typeface="Lohit Devanagari" pitchFamily="2"/>
              </a:rPr>
              <a:t>agents</a:t>
            </a:r>
          </a:p>
        </p:txBody>
      </p:sp>
      <p:sp>
        <p:nvSpPr>
          <p:cNvPr id="6" name="Freeform 5"/>
          <p:cNvSpPr/>
          <p:nvPr/>
        </p:nvSpPr>
        <p:spPr>
          <a:xfrm>
            <a:off x="3657600" y="1005840"/>
            <a:ext cx="1737359" cy="595800"/>
          </a:xfrm>
          <a:custGeom>
            <a:avLst>
              <a:gd name="f0" fmla="val 1897"/>
              <a:gd name="f1" fmla="val 4603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info about all other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agents</a:t>
            </a:r>
          </a:p>
        </p:txBody>
      </p:sp>
      <p:sp>
        <p:nvSpPr>
          <p:cNvPr id="7" name="Freeform 6"/>
          <p:cNvSpPr/>
          <p:nvPr/>
        </p:nvSpPr>
        <p:spPr>
          <a:xfrm>
            <a:off x="6949440" y="958680"/>
            <a:ext cx="1737359" cy="595800"/>
          </a:xfrm>
          <a:custGeom>
            <a:avLst>
              <a:gd name="f0" fmla="val 800"/>
              <a:gd name="f1" fmla="val 47295"/>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info about all other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agents</a:t>
            </a:r>
          </a:p>
        </p:txBody>
      </p:sp>
      <p:sp>
        <p:nvSpPr>
          <p:cNvPr id="8" name="TextBox 7"/>
          <p:cNvSpPr txBox="1"/>
          <p:nvPr/>
        </p:nvSpPr>
        <p:spPr>
          <a:xfrm>
            <a:off x="8961120" y="3017520"/>
            <a:ext cx="244800" cy="602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t>
            </a:r>
          </a:p>
        </p:txBody>
      </p:sp>
      <p:cxnSp>
        <p:nvCxnSpPr>
          <p:cNvPr id="9" name="Curved Connector 8"/>
          <p:cNvCxnSpPr>
            <a:stCxn id="12" idx="1"/>
            <a:endCxn id="12" idx="3"/>
          </p:cNvCxnSpPr>
          <p:nvPr/>
        </p:nvCxnSpPr>
        <p:spPr>
          <a:xfrm flipH="1">
            <a:off x="182880" y="2735280"/>
            <a:ext cx="1645920" cy="12700"/>
          </a:xfrm>
          <a:prstGeom prst="curvedConnector5">
            <a:avLst>
              <a:gd name="adj1" fmla="val -13889"/>
              <a:gd name="adj2" fmla="val 4852913"/>
              <a:gd name="adj3" fmla="val 113889"/>
            </a:avLst>
          </a:prstGeom>
          <a:noFill/>
          <a:ln w="0">
            <a:solidFill>
              <a:srgbClr val="000000"/>
            </a:solidFill>
            <a:prstDash val="solid"/>
            <a:tailEnd type="arrow"/>
          </a:ln>
        </p:spPr>
      </p:cxnSp>
      <p:sp>
        <p:nvSpPr>
          <p:cNvPr id="10" name="TextBox 9"/>
          <p:cNvSpPr txBox="1"/>
          <p:nvPr/>
        </p:nvSpPr>
        <p:spPr>
          <a:xfrm>
            <a:off x="91440" y="3853800"/>
            <a:ext cx="3637319"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1. Run </a:t>
            </a:r>
            <a:r>
              <a:rPr lang="en-US" sz="1200" b="1" i="0" u="none" strike="noStrike" kern="1200" cap="none" dirty="0" smtClean="0">
                <a:ln>
                  <a:noFill/>
                </a:ln>
                <a:latin typeface="Liberation Sans" pitchFamily="18"/>
                <a:ea typeface="Noto Sans CJK SC" pitchFamily="2"/>
                <a:cs typeface="Lohit Devanagari" pitchFamily="2"/>
              </a:rPr>
              <a:t>FACS/BOSS </a:t>
            </a:r>
            <a:r>
              <a:rPr lang="en-US" sz="1200" b="0" i="0" u="none" strike="noStrike" kern="1200" cap="none" dirty="0" smtClean="0">
                <a:ln>
                  <a:noFill/>
                </a:ln>
                <a:latin typeface="Liberation Sans" pitchFamily="18"/>
                <a:ea typeface="Noto Sans CJK SC" pitchFamily="2"/>
                <a:cs typeface="Lohit Devanagari" pitchFamily="2"/>
              </a:rPr>
              <a:t>algorithm </a:t>
            </a:r>
            <a:r>
              <a:rPr lang="en-US" sz="1200" b="0" i="0" u="none" strike="noStrike" kern="1200" cap="none" dirty="0">
                <a:ln>
                  <a:noFill/>
                </a:ln>
                <a:latin typeface="Liberation Sans" pitchFamily="18"/>
                <a:ea typeface="Noto Sans CJK SC" pitchFamily="2"/>
                <a:cs typeface="Lohit Devanagari" pitchFamily="2"/>
              </a:rPr>
              <a:t>to find </a:t>
            </a:r>
            <a:r>
              <a:rPr lang="en-US" sz="1200" b="0" i="0" u="none" strike="noStrike" kern="1200" cap="none" dirty="0" smtClean="0">
                <a:ln>
                  <a:noFill/>
                </a:ln>
                <a:latin typeface="Liberation Sans" pitchFamily="18"/>
                <a:ea typeface="Noto Sans CJK SC" pitchFamily="2"/>
                <a:cs typeface="Lohit Devanagari" pitchFamily="2"/>
              </a:rPr>
              <a:t>coalitions/groups</a:t>
            </a:r>
            <a:endParaRPr lang="en-US" sz="1200" b="0" i="0" u="none" strike="noStrike" kern="1200" cap="none" dirty="0">
              <a:ln>
                <a:noFill/>
              </a:ln>
              <a:latin typeface="Liberation Sans" pitchFamily="18"/>
              <a:ea typeface="Noto Sans CJK SC" pitchFamily="2"/>
              <a:cs typeface="Lohit Devanagari" pitchFamily="2"/>
            </a:endParaRPr>
          </a:p>
        </p:txBody>
      </p:sp>
      <p:sp>
        <p:nvSpPr>
          <p:cNvPr id="11" name="TextBox 10"/>
          <p:cNvSpPr txBox="1"/>
          <p:nvPr/>
        </p:nvSpPr>
        <p:spPr>
          <a:xfrm>
            <a:off x="91440" y="4754879"/>
            <a:ext cx="970884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 Since agent_1 is chosen as leader based on the protocol, {agent_2, . . , agent_20} will wait to receive the grouping proposal</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 from agent_1.</a:t>
            </a:r>
          </a:p>
        </p:txBody>
      </p:sp>
      <p:sp>
        <p:nvSpPr>
          <p:cNvPr id="12" name="Freeform 11"/>
          <p:cNvSpPr/>
          <p:nvPr/>
        </p:nvSpPr>
        <p:spPr>
          <a:xfrm>
            <a:off x="182880" y="234756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3" name="Freeform 12"/>
          <p:cNvSpPr/>
          <p:nvPr/>
        </p:nvSpPr>
        <p:spPr>
          <a:xfrm>
            <a:off x="309240" y="231408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14" name="Freeform 13"/>
          <p:cNvSpPr/>
          <p:nvPr/>
        </p:nvSpPr>
        <p:spPr>
          <a:xfrm>
            <a:off x="264960" y="298152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5" name="Freeform 14"/>
          <p:cNvSpPr/>
          <p:nvPr/>
        </p:nvSpPr>
        <p:spPr>
          <a:xfrm>
            <a:off x="3566160" y="23194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6" name="Freeform 15"/>
          <p:cNvSpPr/>
          <p:nvPr/>
        </p:nvSpPr>
        <p:spPr>
          <a:xfrm>
            <a:off x="3692520" y="22860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#10</a:t>
            </a:r>
          </a:p>
        </p:txBody>
      </p:sp>
      <p:sp>
        <p:nvSpPr>
          <p:cNvPr id="17" name="Freeform 16"/>
          <p:cNvSpPr/>
          <p:nvPr/>
        </p:nvSpPr>
        <p:spPr>
          <a:xfrm>
            <a:off x="3648239" y="295343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8" name="Freeform 17"/>
          <p:cNvSpPr/>
          <p:nvPr/>
        </p:nvSpPr>
        <p:spPr>
          <a:xfrm>
            <a:off x="6766560" y="23194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9" name="Freeform 18"/>
          <p:cNvSpPr/>
          <p:nvPr/>
        </p:nvSpPr>
        <p:spPr>
          <a:xfrm>
            <a:off x="6892920" y="22860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20" name="Freeform 19"/>
          <p:cNvSpPr/>
          <p:nvPr/>
        </p:nvSpPr>
        <p:spPr>
          <a:xfrm>
            <a:off x="6848640" y="295343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1" name="Freeform 20"/>
          <p:cNvSpPr/>
          <p:nvPr/>
        </p:nvSpPr>
        <p:spPr>
          <a:xfrm>
            <a:off x="8321040" y="378252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2" name="Freeform 21"/>
          <p:cNvSpPr/>
          <p:nvPr/>
        </p:nvSpPr>
        <p:spPr>
          <a:xfrm>
            <a:off x="8447399" y="374904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23" name="Freeform 22"/>
          <p:cNvSpPr/>
          <p:nvPr/>
        </p:nvSpPr>
        <p:spPr>
          <a:xfrm>
            <a:off x="8403120" y="441648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37" name="Slide Number Placeholder 3"/>
          <p:cNvSpPr>
            <a:spLocks noGrp="1"/>
          </p:cNvSpPr>
          <p:nvPr>
            <p:ph type="sldNum" sz="quarter" idx="12"/>
          </p:nvPr>
        </p:nvSpPr>
        <p:spPr/>
        <p:txBody>
          <a:bodyPr/>
          <a:lstStyle/>
          <a:p>
            <a:pPr lvl="0"/>
            <a:fld id="{8815C676-17B5-4F80-9E64-64B25FDF1141}" type="slidenum">
              <a:t>14</a:t>
            </a:fld>
            <a:endParaRPr lang="en-US"/>
          </a:p>
        </p:txBody>
      </p:sp>
      <p:sp>
        <p:nvSpPr>
          <p:cNvPr id="2" name="Title 1"/>
          <p:cNvSpPr txBox="1">
            <a:spLocks noGrp="1"/>
          </p:cNvSpPr>
          <p:nvPr>
            <p:ph type="title" idx="4294967295"/>
          </p:nvPr>
        </p:nvSpPr>
        <p:spPr>
          <a:xfrm>
            <a:off x="548640" y="0"/>
            <a:ext cx="9071640" cy="731519"/>
          </a:xfrm>
        </p:spPr>
        <p:txBody>
          <a:bodyPr/>
          <a:lstStyle/>
          <a:p>
            <a:pPr lvl="0"/>
            <a:r>
              <a:rPr lang="en-US" sz="2400" b="1"/>
              <a:t>LCC Process: </a:t>
            </a:r>
            <a:br>
              <a:rPr lang="en-US" sz="2400" b="1"/>
            </a:br>
            <a:r>
              <a:rPr lang="en-US" sz="2400"/>
              <a:t>Agents share grouping result with Teacher</a:t>
            </a:r>
          </a:p>
        </p:txBody>
      </p:sp>
      <p:sp>
        <p:nvSpPr>
          <p:cNvPr id="3" name="Freeform 2"/>
          <p:cNvSpPr/>
          <p:nvPr/>
        </p:nvSpPr>
        <p:spPr>
          <a:xfrm>
            <a:off x="91440" y="1006200"/>
            <a:ext cx="1737359" cy="412920"/>
          </a:xfrm>
          <a:custGeom>
            <a:avLst>
              <a:gd name="f0" fmla="val 5016"/>
              <a:gd name="f1" fmla="val 40528"/>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Found a grouping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solution</a:t>
            </a:r>
          </a:p>
        </p:txBody>
      </p:sp>
      <p:sp>
        <p:nvSpPr>
          <p:cNvPr id="4" name="TextBox 3"/>
          <p:cNvSpPr txBox="1"/>
          <p:nvPr/>
        </p:nvSpPr>
        <p:spPr>
          <a:xfrm>
            <a:off x="7772400" y="2694960"/>
            <a:ext cx="244800" cy="602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t>
            </a:r>
          </a:p>
        </p:txBody>
      </p:sp>
      <p:sp>
        <p:nvSpPr>
          <p:cNvPr id="5" name="Freeform 4"/>
          <p:cNvSpPr/>
          <p:nvPr/>
        </p:nvSpPr>
        <p:spPr>
          <a:xfrm>
            <a:off x="3291839" y="1097280"/>
            <a:ext cx="1737359" cy="412920"/>
          </a:xfrm>
          <a:custGeom>
            <a:avLst>
              <a:gd name="f0" fmla="val 6595"/>
              <a:gd name="f1" fmla="val 34469"/>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Have been waiting for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agent_1</a:t>
            </a:r>
          </a:p>
        </p:txBody>
      </p:sp>
      <p:sp>
        <p:nvSpPr>
          <p:cNvPr id="6" name="Freeform 5"/>
          <p:cNvSpPr/>
          <p:nvPr/>
        </p:nvSpPr>
        <p:spPr>
          <a:xfrm>
            <a:off x="6675119" y="1097280"/>
            <a:ext cx="1737359" cy="412920"/>
          </a:xfrm>
          <a:custGeom>
            <a:avLst>
              <a:gd name="f0" fmla="val 4671"/>
              <a:gd name="f1" fmla="val 35128"/>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Have been waiting for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agent_1</a:t>
            </a:r>
          </a:p>
        </p:txBody>
      </p:sp>
      <p:sp>
        <p:nvSpPr>
          <p:cNvPr id="7" name="Freeform 6"/>
          <p:cNvSpPr/>
          <p:nvPr/>
        </p:nvSpPr>
        <p:spPr>
          <a:xfrm>
            <a:off x="3566160" y="4007159"/>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 name="Freeform 7"/>
          <p:cNvSpPr/>
          <p:nvPr/>
        </p:nvSpPr>
        <p:spPr>
          <a:xfrm>
            <a:off x="3704399" y="3915720"/>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9" name="Freeform 8"/>
          <p:cNvSpPr/>
          <p:nvPr/>
        </p:nvSpPr>
        <p:spPr>
          <a:xfrm>
            <a:off x="4389120" y="416232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10" name="Freeform 9"/>
          <p:cNvSpPr/>
          <p:nvPr/>
        </p:nvSpPr>
        <p:spPr>
          <a:xfrm>
            <a:off x="3657600" y="470520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sp>
        <p:nvSpPr>
          <p:cNvPr id="11" name="TextBox 10"/>
          <p:cNvSpPr txBox="1"/>
          <p:nvPr/>
        </p:nvSpPr>
        <p:spPr>
          <a:xfrm>
            <a:off x="1181880" y="3657600"/>
            <a:ext cx="2475720" cy="643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2. Send grouping proposal and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coordination_phase_1_ended</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to WPM</a:t>
            </a:r>
          </a:p>
        </p:txBody>
      </p:sp>
      <p:cxnSp>
        <p:nvCxnSpPr>
          <p:cNvPr id="12" name="Elbow Connector 11"/>
          <p:cNvCxnSpPr>
            <a:stCxn id="24" idx="2"/>
            <a:endCxn id="7" idx="3"/>
          </p:cNvCxnSpPr>
          <p:nvPr/>
        </p:nvCxnSpPr>
        <p:spPr>
          <a:xfrm rot="16200000" flipH="1">
            <a:off x="1503541" y="2332259"/>
            <a:ext cx="1743119" cy="2382120"/>
          </a:xfrm>
          <a:prstGeom prst="bentConnector2">
            <a:avLst/>
          </a:prstGeom>
          <a:noFill/>
          <a:ln w="0">
            <a:solidFill>
              <a:srgbClr val="000000"/>
            </a:solidFill>
            <a:prstDash val="solid"/>
            <a:tailEnd type="arrow"/>
          </a:ln>
        </p:spPr>
      </p:cxnSp>
      <p:cxnSp>
        <p:nvCxnSpPr>
          <p:cNvPr id="13" name="Elbow Connector 12"/>
          <p:cNvCxnSpPr>
            <a:stCxn id="24" idx="2"/>
            <a:endCxn id="30" idx="2"/>
          </p:cNvCxnSpPr>
          <p:nvPr/>
        </p:nvCxnSpPr>
        <p:spPr>
          <a:xfrm rot="5400000" flipH="1" flipV="1">
            <a:off x="4461840" y="-654120"/>
            <a:ext cx="28080" cy="6583680"/>
          </a:xfrm>
          <a:prstGeom prst="bentConnector3">
            <a:avLst>
              <a:gd name="adj1" fmla="val -814103"/>
            </a:avLst>
          </a:prstGeom>
          <a:noFill/>
          <a:ln w="0">
            <a:solidFill>
              <a:srgbClr val="000000"/>
            </a:solidFill>
            <a:prstDash val="solid"/>
            <a:tailEnd type="arrow"/>
          </a:ln>
        </p:spPr>
      </p:cxnSp>
      <p:sp>
        <p:nvSpPr>
          <p:cNvPr id="14" name="TextBox 13"/>
          <p:cNvSpPr txBox="1"/>
          <p:nvPr/>
        </p:nvSpPr>
        <p:spPr>
          <a:xfrm>
            <a:off x="1214012" y="2940119"/>
            <a:ext cx="413964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dirty="0">
                <a:ln>
                  <a:noFill/>
                </a:ln>
                <a:latin typeface="Liberation Sans" pitchFamily="18"/>
                <a:ea typeface="Noto Sans CJK SC" pitchFamily="2"/>
                <a:cs typeface="Lohit Devanagari" pitchFamily="2"/>
              </a:rPr>
              <a:t>1. Send grouping solution to agent_10</a:t>
            </a:r>
          </a:p>
        </p:txBody>
      </p:sp>
      <p:sp>
        <p:nvSpPr>
          <p:cNvPr id="15" name="TextBox 14"/>
          <p:cNvSpPr txBox="1"/>
          <p:nvPr/>
        </p:nvSpPr>
        <p:spPr>
          <a:xfrm>
            <a:off x="4567320" y="2913480"/>
            <a:ext cx="413964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Send grouping solution to agent_20</a:t>
            </a:r>
          </a:p>
        </p:txBody>
      </p:sp>
      <p:sp>
        <p:nvSpPr>
          <p:cNvPr id="16" name="TextBox 15"/>
          <p:cNvSpPr txBox="1"/>
          <p:nvPr/>
        </p:nvSpPr>
        <p:spPr>
          <a:xfrm>
            <a:off x="91800" y="5029920"/>
            <a:ext cx="998928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 Once agent_1 finds a grouping solution, it lets all other agents to know about the grouping. Then agent_1 sends the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grouping solution to WPM and lets WPM know that coordination_phase_1 has ended for the agents in grouping solution.  </a:t>
            </a:r>
          </a:p>
        </p:txBody>
      </p:sp>
      <p:sp>
        <p:nvSpPr>
          <p:cNvPr id="17" name="Freeform 16"/>
          <p:cNvSpPr/>
          <p:nvPr/>
        </p:nvSpPr>
        <p:spPr>
          <a:xfrm>
            <a:off x="91440" y="3574079"/>
            <a:ext cx="875879" cy="44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8" name="TextBox 17"/>
          <p:cNvSpPr txBox="1"/>
          <p:nvPr/>
        </p:nvSpPr>
        <p:spPr>
          <a:xfrm>
            <a:off x="100800" y="3566520"/>
            <a:ext cx="921239"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Grouping</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proposal</a:t>
            </a:r>
          </a:p>
        </p:txBody>
      </p:sp>
      <p:sp>
        <p:nvSpPr>
          <p:cNvPr id="19" name="TextBox 18"/>
          <p:cNvSpPr txBox="1"/>
          <p:nvPr/>
        </p:nvSpPr>
        <p:spPr>
          <a:xfrm>
            <a:off x="0" y="3291839"/>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20" name="TextBox 19"/>
          <p:cNvSpPr txBox="1"/>
          <p:nvPr/>
        </p:nvSpPr>
        <p:spPr>
          <a:xfrm>
            <a:off x="2651760" y="199764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21" name="TextBox 20"/>
          <p:cNvSpPr txBox="1"/>
          <p:nvPr/>
        </p:nvSpPr>
        <p:spPr>
          <a:xfrm>
            <a:off x="6217919" y="192564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22" name="Freeform 21"/>
          <p:cNvSpPr/>
          <p:nvPr/>
        </p:nvSpPr>
        <p:spPr>
          <a:xfrm>
            <a:off x="365760" y="17848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Freeform 22"/>
          <p:cNvSpPr/>
          <p:nvPr/>
        </p:nvSpPr>
        <p:spPr>
          <a:xfrm>
            <a:off x="492120" y="175139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24" name="Freeform 23"/>
          <p:cNvSpPr/>
          <p:nvPr/>
        </p:nvSpPr>
        <p:spPr>
          <a:xfrm>
            <a:off x="447840" y="241884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5" name="Freeform 24"/>
          <p:cNvSpPr/>
          <p:nvPr/>
        </p:nvSpPr>
        <p:spPr>
          <a:xfrm>
            <a:off x="3749040" y="17568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Freeform 25"/>
          <p:cNvSpPr/>
          <p:nvPr/>
        </p:nvSpPr>
        <p:spPr>
          <a:xfrm>
            <a:off x="3875400" y="17233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#10</a:t>
            </a:r>
          </a:p>
        </p:txBody>
      </p:sp>
      <p:sp>
        <p:nvSpPr>
          <p:cNvPr id="27" name="Freeform 26"/>
          <p:cNvSpPr/>
          <p:nvPr/>
        </p:nvSpPr>
        <p:spPr>
          <a:xfrm>
            <a:off x="3831120" y="239076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8" name="Freeform 27"/>
          <p:cNvSpPr/>
          <p:nvPr/>
        </p:nvSpPr>
        <p:spPr>
          <a:xfrm>
            <a:off x="6949440" y="17568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Freeform 28"/>
          <p:cNvSpPr/>
          <p:nvPr/>
        </p:nvSpPr>
        <p:spPr>
          <a:xfrm>
            <a:off x="7075800" y="17233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30" name="Freeform 29"/>
          <p:cNvSpPr/>
          <p:nvPr/>
        </p:nvSpPr>
        <p:spPr>
          <a:xfrm>
            <a:off x="7031520" y="239076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cxnSp>
        <p:nvCxnSpPr>
          <p:cNvPr id="31" name="Elbow Connector 30"/>
          <p:cNvCxnSpPr>
            <a:stCxn id="24" idx="2"/>
            <a:endCxn id="27" idx="2"/>
          </p:cNvCxnSpPr>
          <p:nvPr/>
        </p:nvCxnSpPr>
        <p:spPr>
          <a:xfrm rot="5400000" flipH="1" flipV="1">
            <a:off x="2861640" y="946080"/>
            <a:ext cx="28080" cy="3383280"/>
          </a:xfrm>
          <a:prstGeom prst="bentConnector3">
            <a:avLst>
              <a:gd name="adj1" fmla="val -1968857"/>
            </a:avLst>
          </a:prstGeom>
          <a:noFill/>
          <a:ln w="0">
            <a:solidFill>
              <a:srgbClr val="000000"/>
            </a:solidFill>
            <a:prstDash val="solid"/>
            <a:tailEnd type="arrow"/>
          </a:ln>
        </p:spPr>
      </p:cxnSp>
      <p:sp>
        <p:nvSpPr>
          <p:cNvPr id="32" name="Freeform 31"/>
          <p:cNvSpPr/>
          <p:nvPr/>
        </p:nvSpPr>
        <p:spPr>
          <a:xfrm>
            <a:off x="7498080" y="378252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3" name="Freeform 32"/>
          <p:cNvSpPr/>
          <p:nvPr/>
        </p:nvSpPr>
        <p:spPr>
          <a:xfrm>
            <a:off x="7624440" y="374904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34" name="Freeform 33"/>
          <p:cNvSpPr/>
          <p:nvPr/>
        </p:nvSpPr>
        <p:spPr>
          <a:xfrm>
            <a:off x="7580160" y="441648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lvl="0"/>
            <a:fld id="{29ADE38A-F4B6-40B4-A919-974643A2DCAF}" type="slidenum">
              <a:t>15</a:t>
            </a:fld>
            <a:endParaRPr lang="en-US"/>
          </a:p>
        </p:txBody>
      </p:sp>
      <p:sp>
        <p:nvSpPr>
          <p:cNvPr id="2" name="TextBox 1"/>
          <p:cNvSpPr txBox="1"/>
          <p:nvPr/>
        </p:nvSpPr>
        <p:spPr>
          <a:xfrm>
            <a:off x="2468880" y="384047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48640" y="-19800"/>
            <a:ext cx="9071640" cy="680040"/>
          </a:xfrm>
        </p:spPr>
        <p:txBody>
          <a:bodyPr/>
          <a:lstStyle/>
          <a:p>
            <a:pPr lvl="0"/>
            <a:r>
              <a:rPr lang="en-US" sz="2400" b="1"/>
              <a:t>LCC Process: </a:t>
            </a:r>
            <a:br>
              <a:rPr lang="en-US" sz="2400" b="1"/>
            </a:br>
            <a:r>
              <a:rPr lang="en-US" sz="2400"/>
              <a:t>Send final grouping to agents</a:t>
            </a:r>
          </a:p>
        </p:txBody>
      </p:sp>
      <p:sp>
        <p:nvSpPr>
          <p:cNvPr id="4" name="Freeform 3"/>
          <p:cNvSpPr/>
          <p:nvPr/>
        </p:nvSpPr>
        <p:spPr>
          <a:xfrm>
            <a:off x="3931920" y="1081080"/>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 name="Freeform 4"/>
          <p:cNvSpPr/>
          <p:nvPr/>
        </p:nvSpPr>
        <p:spPr>
          <a:xfrm>
            <a:off x="4070160" y="989640"/>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6" name="Freeform 5"/>
          <p:cNvSpPr/>
          <p:nvPr/>
        </p:nvSpPr>
        <p:spPr>
          <a:xfrm>
            <a:off x="4754879" y="123624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7" name="Freeform 6"/>
          <p:cNvSpPr/>
          <p:nvPr/>
        </p:nvSpPr>
        <p:spPr>
          <a:xfrm>
            <a:off x="4023360" y="177912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cxnSp>
        <p:nvCxnSpPr>
          <p:cNvPr id="8" name="Curved Connector 7"/>
          <p:cNvCxnSpPr>
            <a:stCxn id="6" idx="1"/>
            <a:endCxn id="7" idx="2"/>
          </p:cNvCxnSpPr>
          <p:nvPr/>
        </p:nvCxnSpPr>
        <p:spPr>
          <a:xfrm flipH="1">
            <a:off x="4800600" y="1468800"/>
            <a:ext cx="777239" cy="542880"/>
          </a:xfrm>
          <a:prstGeom prst="curvedConnector4">
            <a:avLst>
              <a:gd name="adj1" fmla="val -29412"/>
              <a:gd name="adj2" fmla="val 142109"/>
            </a:avLst>
          </a:prstGeom>
          <a:noFill/>
          <a:ln w="0">
            <a:solidFill>
              <a:srgbClr val="000000"/>
            </a:solidFill>
            <a:prstDash val="solid"/>
            <a:tailEnd type="arrow"/>
          </a:ln>
        </p:spPr>
      </p:cxnSp>
      <p:sp>
        <p:nvSpPr>
          <p:cNvPr id="9" name="TextBox 8"/>
          <p:cNvSpPr txBox="1"/>
          <p:nvPr/>
        </p:nvSpPr>
        <p:spPr>
          <a:xfrm>
            <a:off x="5650920" y="1645920"/>
            <a:ext cx="1247434" cy="1063838"/>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1. Ensure that the</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agents in the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grouping proposal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are active before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sending signal to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each agent</a:t>
            </a:r>
          </a:p>
        </p:txBody>
      </p:sp>
      <p:cxnSp>
        <p:nvCxnSpPr>
          <p:cNvPr id="10" name="Elbow Connector 9"/>
          <p:cNvCxnSpPr>
            <a:stCxn id="6" idx="3"/>
            <a:endCxn id="33" idx="0"/>
          </p:cNvCxnSpPr>
          <p:nvPr/>
        </p:nvCxnSpPr>
        <p:spPr>
          <a:xfrm rot="10800000" flipV="1">
            <a:off x="1480501" y="1468800"/>
            <a:ext cx="3274379" cy="2294280"/>
          </a:xfrm>
          <a:prstGeom prst="bentConnector2">
            <a:avLst/>
          </a:prstGeom>
          <a:noFill/>
          <a:ln w="0">
            <a:solidFill>
              <a:srgbClr val="000000"/>
            </a:solidFill>
            <a:prstDash val="solid"/>
            <a:tailEnd type="arrow"/>
          </a:ln>
        </p:spPr>
      </p:cxnSp>
      <p:sp>
        <p:nvSpPr>
          <p:cNvPr id="11" name="TextBox 10"/>
          <p:cNvSpPr txBox="1"/>
          <p:nvPr/>
        </p:nvSpPr>
        <p:spPr>
          <a:xfrm>
            <a:off x="1559160" y="1468800"/>
            <a:ext cx="2329560" cy="643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2.b)</a:t>
            </a:r>
            <a:r>
              <a:rPr lang="en-US" sz="1300" b="0" i="0" u="none" strike="noStrike" kern="1200" cap="none">
                <a:ln>
                  <a:noFill/>
                </a:ln>
                <a:latin typeface="Liberation Sans" pitchFamily="18"/>
                <a:ea typeface="Noto Sans CJK SC" pitchFamily="2"/>
                <a:cs typeface="Lohit Devanagari" pitchFamily="2"/>
              </a:rPr>
              <a:t> If teacher only approves</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the proposal, then send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”approved” message to agent</a:t>
            </a:r>
          </a:p>
        </p:txBody>
      </p:sp>
      <p:sp>
        <p:nvSpPr>
          <p:cNvPr id="12" name="TextBox 11"/>
          <p:cNvSpPr txBox="1"/>
          <p:nvPr/>
        </p:nvSpPr>
        <p:spPr>
          <a:xfrm>
            <a:off x="5303520" y="393192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cxnSp>
        <p:nvCxnSpPr>
          <p:cNvPr id="13" name="Elbow Connector 12"/>
          <p:cNvCxnSpPr>
            <a:stCxn id="6" idx="3"/>
          </p:cNvCxnSpPr>
          <p:nvPr/>
        </p:nvCxnSpPr>
        <p:spPr>
          <a:xfrm flipH="1">
            <a:off x="4314960" y="1468800"/>
            <a:ext cx="439919" cy="2294280"/>
          </a:xfrm>
          <a:prstGeom prst="bentConnector3">
            <a:avLst/>
          </a:prstGeom>
          <a:noFill/>
          <a:ln w="0">
            <a:solidFill>
              <a:srgbClr val="000000"/>
            </a:solidFill>
            <a:prstDash val="solid"/>
            <a:tailEnd type="arrow"/>
          </a:ln>
        </p:spPr>
      </p:cxnSp>
      <p:cxnSp>
        <p:nvCxnSpPr>
          <p:cNvPr id="14" name="Elbow Connector 13"/>
          <p:cNvCxnSpPr>
            <a:stCxn id="6" idx="1"/>
            <a:endCxn id="41" idx="3"/>
          </p:cNvCxnSpPr>
          <p:nvPr/>
        </p:nvCxnSpPr>
        <p:spPr>
          <a:xfrm>
            <a:off x="5577839" y="1468800"/>
            <a:ext cx="2743201" cy="2715480"/>
          </a:xfrm>
          <a:prstGeom prst="bentConnector3">
            <a:avLst/>
          </a:prstGeom>
          <a:noFill/>
          <a:ln w="0">
            <a:solidFill>
              <a:srgbClr val="000000"/>
            </a:solidFill>
            <a:prstDash val="solid"/>
            <a:tailEnd type="arrow"/>
          </a:ln>
        </p:spPr>
      </p:cxnSp>
      <p:sp>
        <p:nvSpPr>
          <p:cNvPr id="15" name="Freeform 14"/>
          <p:cNvSpPr/>
          <p:nvPr/>
        </p:nvSpPr>
        <p:spPr>
          <a:xfrm>
            <a:off x="914400" y="457200"/>
            <a:ext cx="1737359" cy="548640"/>
          </a:xfrm>
          <a:custGeom>
            <a:avLst>
              <a:gd name="f0" fmla="val 37378"/>
              <a:gd name="f1" fmla="val 3165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1. Teacher has received</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the grouping proposal</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for a certain classroom</a:t>
            </a:r>
          </a:p>
        </p:txBody>
      </p:sp>
      <p:sp>
        <p:nvSpPr>
          <p:cNvPr id="16" name="Freeform 15"/>
          <p:cNvSpPr/>
          <p:nvPr/>
        </p:nvSpPr>
        <p:spPr>
          <a:xfrm>
            <a:off x="340560" y="2831399"/>
            <a:ext cx="875879" cy="64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7" name="TextBox 16"/>
          <p:cNvSpPr txBox="1"/>
          <p:nvPr/>
        </p:nvSpPr>
        <p:spPr>
          <a:xfrm>
            <a:off x="295200" y="2831399"/>
            <a:ext cx="921239" cy="643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New</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grouping</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proposal</a:t>
            </a:r>
          </a:p>
        </p:txBody>
      </p:sp>
      <p:sp>
        <p:nvSpPr>
          <p:cNvPr id="18" name="TextBox 17"/>
          <p:cNvSpPr txBox="1"/>
          <p:nvPr/>
        </p:nvSpPr>
        <p:spPr>
          <a:xfrm>
            <a:off x="249120" y="254916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19" name="Freeform 18"/>
          <p:cNvSpPr/>
          <p:nvPr/>
        </p:nvSpPr>
        <p:spPr>
          <a:xfrm>
            <a:off x="3179880" y="3025440"/>
            <a:ext cx="875879" cy="64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0" name="TextBox 19"/>
          <p:cNvSpPr txBox="1"/>
          <p:nvPr/>
        </p:nvSpPr>
        <p:spPr>
          <a:xfrm>
            <a:off x="3134519" y="3025440"/>
            <a:ext cx="921239" cy="643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New</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grouping</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proposal</a:t>
            </a:r>
          </a:p>
        </p:txBody>
      </p:sp>
      <p:sp>
        <p:nvSpPr>
          <p:cNvPr id="21" name="TextBox 20"/>
          <p:cNvSpPr txBox="1"/>
          <p:nvPr/>
        </p:nvSpPr>
        <p:spPr>
          <a:xfrm>
            <a:off x="3088440" y="2743199"/>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22" name="Freeform 21"/>
          <p:cNvSpPr/>
          <p:nvPr/>
        </p:nvSpPr>
        <p:spPr>
          <a:xfrm>
            <a:off x="6101279" y="3562920"/>
            <a:ext cx="875879" cy="64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TextBox 22"/>
          <p:cNvSpPr txBox="1"/>
          <p:nvPr/>
        </p:nvSpPr>
        <p:spPr>
          <a:xfrm>
            <a:off x="6055920" y="3562920"/>
            <a:ext cx="921239" cy="643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New</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grouping</a:t>
            </a:r>
            <a:br>
              <a:rPr lang="en-US" sz="1300" b="1"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proposal</a:t>
            </a:r>
          </a:p>
        </p:txBody>
      </p:sp>
      <p:sp>
        <p:nvSpPr>
          <p:cNvPr id="24" name="TextBox 23"/>
          <p:cNvSpPr txBox="1"/>
          <p:nvPr/>
        </p:nvSpPr>
        <p:spPr>
          <a:xfrm>
            <a:off x="6009840" y="328068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25" name="Freeform 24"/>
          <p:cNvSpPr/>
          <p:nvPr/>
        </p:nvSpPr>
        <p:spPr>
          <a:xfrm>
            <a:off x="7132320" y="822960"/>
            <a:ext cx="1737359" cy="548640"/>
          </a:xfrm>
          <a:custGeom>
            <a:avLst>
              <a:gd name="f0" fmla="val -17617"/>
              <a:gd name="f1" fmla="val 13852"/>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2. Teacher needs to </a:t>
            </a:r>
            <a:br>
              <a:rPr lang="en-US" sz="1200" b="0" i="0" u="none" strike="noStrike" kern="1200" cap="none" dirty="0">
                <a:ln>
                  <a:noFill/>
                </a:ln>
                <a:latin typeface="Liberation Sans" pitchFamily="18"/>
                <a:ea typeface="Noto Sans CJK SC" pitchFamily="2"/>
                <a:cs typeface="Lohit Devanagari" pitchFamily="2"/>
              </a:rPr>
            </a:br>
            <a:r>
              <a:rPr lang="en-US" sz="1200" b="0" i="0" u="none" strike="noStrike" kern="1200" cap="none" dirty="0">
                <a:ln>
                  <a:noFill/>
                </a:ln>
                <a:latin typeface="Liberation Sans" pitchFamily="18"/>
                <a:ea typeface="Noto Sans CJK SC" pitchFamily="2"/>
                <a:cs typeface="Lohit Devanagari" pitchFamily="2"/>
              </a:rPr>
              <a:t>approve a proposal. </a:t>
            </a:r>
            <a:br>
              <a:rPr lang="en-US" sz="1200" b="0" i="0" u="none" strike="noStrike" kern="1200" cap="none" dirty="0">
                <a:ln>
                  <a:noFill/>
                </a:ln>
                <a:latin typeface="Liberation Sans" pitchFamily="18"/>
                <a:ea typeface="Noto Sans CJK SC" pitchFamily="2"/>
                <a:cs typeface="Lohit Devanagari" pitchFamily="2"/>
              </a:rPr>
            </a:br>
            <a:r>
              <a:rPr lang="en-US" sz="1200" b="0" i="0" u="none" strike="noStrike" kern="1200" cap="none" dirty="0">
                <a:ln>
                  <a:noFill/>
                </a:ln>
                <a:latin typeface="Liberation Sans" pitchFamily="18"/>
                <a:ea typeface="Noto Sans CJK SC" pitchFamily="2"/>
                <a:cs typeface="Lohit Devanagari" pitchFamily="2"/>
              </a:rPr>
              <a:t>Next slide for details</a:t>
            </a:r>
          </a:p>
        </p:txBody>
      </p:sp>
      <p:sp>
        <p:nvSpPr>
          <p:cNvPr id="26" name="TextBox 25"/>
          <p:cNvSpPr txBox="1"/>
          <p:nvPr/>
        </p:nvSpPr>
        <p:spPr>
          <a:xfrm>
            <a:off x="-57240" y="1455480"/>
            <a:ext cx="1454863" cy="1063838"/>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1" i="0" u="none" strike="noStrike" kern="1200" cap="none" dirty="0">
                <a:ln>
                  <a:noFill/>
                </a:ln>
                <a:latin typeface="Liberation Sans" pitchFamily="18"/>
                <a:ea typeface="Noto Sans CJK SC" pitchFamily="2"/>
                <a:cs typeface="Lohit Devanagari" pitchFamily="2"/>
              </a:rPr>
              <a:t>2.a)</a:t>
            </a:r>
            <a:r>
              <a:rPr lang="en-US" sz="1100" b="0" i="0" u="none" strike="noStrike" kern="1200" cap="none" dirty="0">
                <a:ln>
                  <a:noFill/>
                </a:ln>
                <a:latin typeface="Liberation Sans" pitchFamily="18"/>
                <a:ea typeface="Noto Sans CJK SC" pitchFamily="2"/>
                <a:cs typeface="Lohit Devanagari" pitchFamily="2"/>
              </a:rPr>
              <a:t> Send new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grouping proposal</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only if teacher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modified </a:t>
            </a:r>
            <a:r>
              <a:rPr lang="en-US" sz="1100" b="0" i="0" u="none" strike="noStrike" kern="1200" cap="none" dirty="0" smtClean="0">
                <a:ln>
                  <a:noFill/>
                </a:ln>
                <a:latin typeface="Liberation Sans" pitchFamily="18"/>
                <a:ea typeface="Noto Sans CJK SC" pitchFamily="2"/>
                <a:cs typeface="Lohit Devanagari" pitchFamily="2"/>
              </a:rPr>
              <a:t>the proposal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or </a:t>
            </a:r>
            <a:r>
              <a:rPr lang="en-US" sz="1100" b="0" i="0" u="none" strike="noStrike" kern="1200" cap="none" dirty="0">
                <a:ln>
                  <a:noFill/>
                </a:ln>
                <a:latin typeface="Liberation Sans" pitchFamily="18"/>
                <a:ea typeface="Noto Sans CJK SC" pitchFamily="2"/>
                <a:cs typeface="Lohit Devanagari" pitchFamily="2"/>
              </a:rPr>
              <a:t>selected </a:t>
            </a:r>
            <a:r>
              <a:rPr lang="en-US" sz="1100" b="0" i="0" u="none" strike="noStrike" kern="1200" cap="none" dirty="0" smtClean="0">
                <a:ln>
                  <a:noFill/>
                </a:ln>
                <a:latin typeface="Liberation Sans" pitchFamily="18"/>
                <a:ea typeface="Noto Sans CJK SC" pitchFamily="2"/>
                <a:cs typeface="Lohit Devanagari" pitchFamily="2"/>
              </a:rPr>
              <a:t>a </a:t>
            </a:r>
            <a:r>
              <a:rPr lang="en-US" sz="1100" b="0" i="0" u="none" strike="noStrike" kern="1200" cap="none" dirty="0">
                <a:ln>
                  <a:noFill/>
                </a:ln>
                <a:latin typeface="Liberation Sans" pitchFamily="18"/>
                <a:ea typeface="Noto Sans CJK SC" pitchFamily="2"/>
                <a:cs typeface="Lohit Devanagari" pitchFamily="2"/>
              </a:rPr>
              <a:t>proposal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from </a:t>
            </a:r>
            <a:r>
              <a:rPr lang="en-US" sz="1100" b="0" i="0" u="none" strike="noStrike" kern="1200" cap="none" dirty="0">
                <a:ln>
                  <a:noFill/>
                </a:ln>
                <a:latin typeface="Liberation Sans" pitchFamily="18"/>
                <a:ea typeface="Noto Sans CJK SC" pitchFamily="2"/>
                <a:cs typeface="Lohit Devanagari" pitchFamily="2"/>
              </a:rPr>
              <a:t>rank </a:t>
            </a:r>
            <a:r>
              <a:rPr lang="en-US" sz="1100" b="0" i="0" u="none" strike="noStrike" kern="1200" cap="none" dirty="0" smtClean="0">
                <a:ln>
                  <a:noFill/>
                </a:ln>
                <a:latin typeface="Liberation Sans" pitchFamily="18"/>
                <a:ea typeface="Noto Sans CJK SC" pitchFamily="2"/>
                <a:cs typeface="Lohit Devanagari" pitchFamily="2"/>
              </a:rPr>
              <a:t>list</a:t>
            </a:r>
            <a:endParaRPr lang="en-US" sz="1100" b="0" i="0" u="none" strike="noStrike" kern="1200" cap="none" dirty="0">
              <a:ln>
                <a:noFill/>
              </a:ln>
              <a:latin typeface="Liberation Sans" pitchFamily="18"/>
              <a:ea typeface="Noto Sans CJK SC" pitchFamily="2"/>
              <a:cs typeface="Lohit Devanagari" pitchFamily="2"/>
            </a:endParaRPr>
          </a:p>
        </p:txBody>
      </p:sp>
      <p:sp>
        <p:nvSpPr>
          <p:cNvPr id="27" name="TextBox 26"/>
          <p:cNvSpPr txBox="1"/>
          <p:nvPr/>
        </p:nvSpPr>
        <p:spPr>
          <a:xfrm>
            <a:off x="2845800" y="2284200"/>
            <a:ext cx="126900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dirty="0">
                <a:ln>
                  <a:noFill/>
                </a:ln>
                <a:latin typeface="Liberation Sans" pitchFamily="18"/>
                <a:ea typeface="Noto Sans CJK SC" pitchFamily="2"/>
                <a:cs typeface="Lohit Devanagari" pitchFamily="2"/>
              </a:rPr>
              <a:t>2.a)</a:t>
            </a:r>
            <a:r>
              <a:rPr lang="en-US" sz="1300" b="0" i="0" u="none" strike="noStrike" kern="1200" cap="none" dirty="0">
                <a:ln>
                  <a:noFill/>
                </a:ln>
                <a:latin typeface="Liberation Sans" pitchFamily="18"/>
                <a:ea typeface="Noto Sans CJK SC" pitchFamily="2"/>
                <a:cs typeface="Lohit Devanagari" pitchFamily="2"/>
              </a:rPr>
              <a:t> Same as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agent_1.</a:t>
            </a:r>
          </a:p>
        </p:txBody>
      </p:sp>
      <p:sp>
        <p:nvSpPr>
          <p:cNvPr id="28" name="TextBox 27"/>
          <p:cNvSpPr txBox="1"/>
          <p:nvPr/>
        </p:nvSpPr>
        <p:spPr>
          <a:xfrm>
            <a:off x="4297680" y="2649960"/>
            <a:ext cx="126900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2.b)</a:t>
            </a:r>
            <a:r>
              <a:rPr lang="en-US" sz="1300" b="0" i="0" u="none" strike="noStrike" kern="1200" cap="none">
                <a:ln>
                  <a:noFill/>
                </a:ln>
                <a:latin typeface="Liberation Sans" pitchFamily="18"/>
                <a:ea typeface="Noto Sans CJK SC" pitchFamily="2"/>
                <a:cs typeface="Lohit Devanagari" pitchFamily="2"/>
              </a:rPr>
              <a:t> Same as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agent_1.</a:t>
            </a:r>
          </a:p>
        </p:txBody>
      </p:sp>
      <p:sp>
        <p:nvSpPr>
          <p:cNvPr id="29" name="TextBox 28"/>
          <p:cNvSpPr txBox="1"/>
          <p:nvPr/>
        </p:nvSpPr>
        <p:spPr>
          <a:xfrm>
            <a:off x="7052039" y="3474720"/>
            <a:ext cx="126900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2.b)</a:t>
            </a:r>
            <a:r>
              <a:rPr lang="en-US" sz="1300" b="0" i="0" u="none" strike="noStrike" kern="1200" cap="none">
                <a:ln>
                  <a:noFill/>
                </a:ln>
                <a:latin typeface="Liberation Sans" pitchFamily="18"/>
                <a:ea typeface="Noto Sans CJK SC" pitchFamily="2"/>
                <a:cs typeface="Lohit Devanagari" pitchFamily="2"/>
              </a:rPr>
              <a:t> Same as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agent_1.</a:t>
            </a:r>
          </a:p>
        </p:txBody>
      </p:sp>
      <p:sp>
        <p:nvSpPr>
          <p:cNvPr id="30" name="TextBox 29"/>
          <p:cNvSpPr txBox="1"/>
          <p:nvPr/>
        </p:nvSpPr>
        <p:spPr>
          <a:xfrm>
            <a:off x="5954760" y="2842200"/>
            <a:ext cx="126900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2.a)</a:t>
            </a:r>
            <a:r>
              <a:rPr lang="en-US" sz="1300" b="0" i="0" u="none" strike="noStrike" kern="1200" cap="none">
                <a:ln>
                  <a:noFill/>
                </a:ln>
                <a:latin typeface="Liberation Sans" pitchFamily="18"/>
                <a:ea typeface="Noto Sans CJK SC" pitchFamily="2"/>
                <a:cs typeface="Lohit Devanagari" pitchFamily="2"/>
              </a:rPr>
              <a:t> Same as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agent_1.</a:t>
            </a:r>
          </a:p>
        </p:txBody>
      </p:sp>
      <p:sp>
        <p:nvSpPr>
          <p:cNvPr id="31" name="TextBox 30"/>
          <p:cNvSpPr txBox="1"/>
          <p:nvPr/>
        </p:nvSpPr>
        <p:spPr>
          <a:xfrm>
            <a:off x="87480" y="5304960"/>
            <a:ext cx="653292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 Teacher is free to submit final grouping or approve the proposal whenever she wants.</a:t>
            </a:r>
          </a:p>
        </p:txBody>
      </p:sp>
      <p:sp>
        <p:nvSpPr>
          <p:cNvPr id="32" name="Freeform 31"/>
          <p:cNvSpPr/>
          <p:nvPr/>
        </p:nvSpPr>
        <p:spPr>
          <a:xfrm>
            <a:off x="640080" y="379656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3" name="Freeform 32"/>
          <p:cNvSpPr/>
          <p:nvPr/>
        </p:nvSpPr>
        <p:spPr>
          <a:xfrm>
            <a:off x="766440" y="376308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34" name="Freeform 33"/>
          <p:cNvSpPr/>
          <p:nvPr/>
        </p:nvSpPr>
        <p:spPr>
          <a:xfrm>
            <a:off x="722159" y="443052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5" name="Freeform 34"/>
          <p:cNvSpPr/>
          <p:nvPr/>
        </p:nvSpPr>
        <p:spPr>
          <a:xfrm>
            <a:off x="3474720" y="379656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3601080" y="376308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#10</a:t>
            </a:r>
          </a:p>
        </p:txBody>
      </p:sp>
      <p:sp>
        <p:nvSpPr>
          <p:cNvPr id="37" name="Freeform 36"/>
          <p:cNvSpPr/>
          <p:nvPr/>
        </p:nvSpPr>
        <p:spPr>
          <a:xfrm>
            <a:off x="3556800" y="443052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5577840" y="44226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5704200" y="43891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40" name="Freeform 39"/>
          <p:cNvSpPr/>
          <p:nvPr/>
        </p:nvSpPr>
        <p:spPr>
          <a:xfrm>
            <a:off x="5659920" y="505656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321040" y="379656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447399" y="376308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43" name="Freeform 42"/>
          <p:cNvSpPr/>
          <p:nvPr/>
        </p:nvSpPr>
        <p:spPr>
          <a:xfrm>
            <a:off x="8403120" y="443052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753AA0B6-9150-4A2F-8ED2-86D35F3052C5}" type="slidenum">
              <a:t>16</a:t>
            </a:fld>
            <a:endParaRPr lang="en-US"/>
          </a:p>
        </p:txBody>
      </p:sp>
      <p:sp>
        <p:nvSpPr>
          <p:cNvPr id="2" name="Title 1"/>
          <p:cNvSpPr txBox="1">
            <a:spLocks noGrp="1"/>
          </p:cNvSpPr>
          <p:nvPr>
            <p:ph type="title" idx="4294967295"/>
          </p:nvPr>
        </p:nvSpPr>
        <p:spPr>
          <a:xfrm>
            <a:off x="548640" y="0"/>
            <a:ext cx="9071640" cy="731519"/>
          </a:xfrm>
        </p:spPr>
        <p:txBody>
          <a:bodyPr/>
          <a:lstStyle/>
          <a:p>
            <a:pPr lvl="0"/>
            <a:r>
              <a:rPr lang="en-US" sz="2400" b="1">
                <a:latin typeface="Liberation Sans" pitchFamily="34"/>
              </a:rPr>
              <a:t>LCC Process: </a:t>
            </a:r>
            <a:br>
              <a:rPr lang="en-US" sz="2400" b="1">
                <a:latin typeface="Liberation Sans" pitchFamily="34"/>
              </a:rPr>
            </a:br>
            <a:r>
              <a:rPr lang="en-US" sz="2400">
                <a:latin typeface="Liberation Sans" pitchFamily="34"/>
              </a:rPr>
              <a:t>Send final grouping to agents</a:t>
            </a:r>
            <a:r>
              <a:rPr lang="en-US" sz="2400" b="1">
                <a:latin typeface="Liberation Sans" pitchFamily="34"/>
              </a:rPr>
              <a:t> - Explanation</a:t>
            </a:r>
          </a:p>
        </p:txBody>
      </p:sp>
      <p:sp>
        <p:nvSpPr>
          <p:cNvPr id="3" name="TextBox 2"/>
          <p:cNvSpPr txBox="1"/>
          <p:nvPr/>
        </p:nvSpPr>
        <p:spPr>
          <a:xfrm>
            <a:off x="256203" y="1188719"/>
            <a:ext cx="9694683" cy="2038271"/>
          </a:xfrm>
          <a:prstGeom prst="rect">
            <a:avLst/>
          </a:prstGeom>
          <a:noFill/>
          <a:ln>
            <a:noFill/>
          </a:ln>
        </p:spPr>
        <p:txBody>
          <a:bodyPr wrap="non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Agents might send only one or a rank list of groupings to teacher. Therefore, there will be 3 possibilities on teacher side:</a:t>
            </a:r>
          </a:p>
          <a:p>
            <a:pPr marL="0" marR="0" lvl="0" indent="0" algn="just" hangingPunct="0">
              <a:lnSpc>
                <a:spcPct val="100000"/>
              </a:lnSpc>
              <a:spcBef>
                <a:spcPts val="0"/>
              </a:spcBef>
              <a:spcAft>
                <a:spcPts val="0"/>
              </a:spcAft>
              <a:buNone/>
              <a:tabLst/>
            </a:pPr>
            <a:endParaRPr lang="en-US" sz="1200" b="0" i="0" u="none" strike="noStrike" kern="1200" cap="none" dirty="0">
              <a:ln>
                <a:noFill/>
              </a:ln>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200" b="1" i="0" u="none" strike="noStrike" kern="1200" cap="none" dirty="0">
                <a:ln>
                  <a:noFill/>
                </a:ln>
                <a:latin typeface="Liberation Sans" pitchFamily="18"/>
                <a:ea typeface="Noto Sans CJK SC" pitchFamily="2"/>
                <a:cs typeface="Lohit Devanagari" pitchFamily="2"/>
              </a:rPr>
              <a:t>1)</a:t>
            </a:r>
            <a:r>
              <a:rPr lang="en-US" sz="1200" b="0" i="0" u="none" strike="noStrike" kern="1200" cap="none" dirty="0">
                <a:ln>
                  <a:noFill/>
                </a:ln>
                <a:latin typeface="Liberation Sans" pitchFamily="18"/>
                <a:ea typeface="Noto Sans CJK SC" pitchFamily="2"/>
                <a:cs typeface="Lohit Devanagari" pitchFamily="2"/>
              </a:rPr>
              <a:t> If teacher received a rank list, she needs to select one grouping and submit. She can modify </a:t>
            </a:r>
            <a:br>
              <a:rPr lang="en-US" sz="1200" b="0" i="0" u="none" strike="noStrike" kern="1200" cap="none" dirty="0">
                <a:ln>
                  <a:noFill/>
                </a:ln>
                <a:latin typeface="Liberation Sans" pitchFamily="18"/>
                <a:ea typeface="Noto Sans CJK SC" pitchFamily="2"/>
                <a:cs typeface="Lohit Devanagari" pitchFamily="2"/>
              </a:rPr>
            </a:br>
            <a:r>
              <a:rPr lang="en-US" sz="1200" b="0" i="0" u="none" strike="noStrike" kern="1200" cap="none" dirty="0">
                <a:ln>
                  <a:noFill/>
                </a:ln>
                <a:latin typeface="Liberation Sans" pitchFamily="18"/>
                <a:ea typeface="Noto Sans CJK SC" pitchFamily="2"/>
                <a:cs typeface="Lohit Devanagari" pitchFamily="2"/>
              </a:rPr>
              <a:t>the grouping she </a:t>
            </a:r>
            <a:r>
              <a:rPr lang="en-US" sz="1200" b="0" i="0" u="none" strike="noStrike" kern="1200" cap="none" dirty="0" smtClean="0">
                <a:ln>
                  <a:noFill/>
                </a:ln>
                <a:latin typeface="Liberation Sans" pitchFamily="18"/>
                <a:ea typeface="Noto Sans CJK SC" pitchFamily="2"/>
                <a:cs typeface="Lohit Devanagari" pitchFamily="2"/>
              </a:rPr>
              <a:t>selects.</a:t>
            </a:r>
            <a:endParaRPr lang="en-US" sz="1200" b="0" i="0" u="none" strike="noStrike" kern="1200" cap="none" dirty="0">
              <a:ln>
                <a:noFill/>
              </a:ln>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200" b="1" i="0" u="none" strike="noStrike" kern="1200" cap="none" dirty="0">
                <a:ln>
                  <a:noFill/>
                </a:ln>
                <a:latin typeface="Liberation Sans" pitchFamily="18"/>
                <a:ea typeface="Noto Sans CJK SC" pitchFamily="2"/>
                <a:cs typeface="Lohit Devanagari" pitchFamily="2"/>
              </a:rPr>
              <a:t>2)</a:t>
            </a:r>
            <a:r>
              <a:rPr lang="en-US" sz="1200" b="0" i="0" u="none" strike="noStrike" kern="1200" cap="none" dirty="0">
                <a:ln>
                  <a:noFill/>
                </a:ln>
                <a:latin typeface="Liberation Sans" pitchFamily="18"/>
                <a:ea typeface="Noto Sans CJK SC" pitchFamily="2"/>
                <a:cs typeface="Lohit Devanagari" pitchFamily="2"/>
              </a:rPr>
              <a:t> If teacher received only 1 grouping proposal, she can modify and submit.</a:t>
            </a:r>
          </a:p>
          <a:p>
            <a:pPr marL="0" marR="0" lvl="0" indent="0" algn="just" hangingPunct="0">
              <a:lnSpc>
                <a:spcPct val="100000"/>
              </a:lnSpc>
              <a:spcBef>
                <a:spcPts val="0"/>
              </a:spcBef>
              <a:spcAft>
                <a:spcPts val="0"/>
              </a:spcAft>
              <a:buNone/>
              <a:tabLst/>
            </a:pPr>
            <a:r>
              <a:rPr lang="en-US" sz="1200" b="1" i="0" u="none" strike="noStrike" kern="1200" cap="none" dirty="0">
                <a:ln>
                  <a:noFill/>
                </a:ln>
                <a:latin typeface="Liberation Sans" pitchFamily="18"/>
                <a:ea typeface="Noto Sans CJK SC" pitchFamily="2"/>
                <a:cs typeface="Lohit Devanagari" pitchFamily="2"/>
              </a:rPr>
              <a:t>3)</a:t>
            </a:r>
            <a:r>
              <a:rPr lang="en-US" sz="1200" b="0" i="0" u="none" strike="noStrike" kern="1200" cap="none" dirty="0">
                <a:ln>
                  <a:noFill/>
                </a:ln>
                <a:latin typeface="Liberation Sans" pitchFamily="18"/>
                <a:ea typeface="Noto Sans CJK SC" pitchFamily="2"/>
                <a:cs typeface="Lohit Devanagari" pitchFamily="2"/>
              </a:rPr>
              <a:t> If teacher received only 1 grouping proposal, she can approve it.</a:t>
            </a:r>
          </a:p>
          <a:p>
            <a:pPr marL="0" marR="0" lvl="0" indent="0" algn="just" hangingPunct="0">
              <a:lnSpc>
                <a:spcPct val="100000"/>
              </a:lnSpc>
              <a:spcBef>
                <a:spcPts val="0"/>
              </a:spcBef>
              <a:spcAft>
                <a:spcPts val="0"/>
              </a:spcAft>
              <a:buNone/>
              <a:tabLst/>
            </a:pPr>
            <a:endParaRPr lang="en-US" sz="1200" b="0" i="0" u="none" strike="noStrike" kern="1200" cap="none" dirty="0" smtClean="0">
              <a:ln>
                <a:noFill/>
              </a:ln>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200" dirty="0" smtClean="0">
                <a:latin typeface="Liberation Sans" pitchFamily="18"/>
                <a:ea typeface="Noto Sans CJK SC" pitchFamily="2"/>
                <a:cs typeface="Lohit Devanagari" pitchFamily="2"/>
              </a:rPr>
              <a:t>What is supposed to sent to agents under which condition? </a:t>
            </a:r>
            <a:endParaRPr lang="en-US" sz="1200" dirty="0">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endParaRPr lang="en-US" sz="1200" b="0" i="0" u="none" strike="noStrike" kern="1200" cap="none" dirty="0">
              <a:ln>
                <a:noFill/>
              </a:ln>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For (1) and (2), </a:t>
            </a:r>
            <a:r>
              <a:rPr lang="en-US" sz="1200" b="0" i="0" u="none" strike="noStrike" kern="1200" cap="none" dirty="0" smtClean="0">
                <a:ln>
                  <a:noFill/>
                </a:ln>
                <a:latin typeface="Liberation Sans" pitchFamily="18"/>
                <a:ea typeface="Noto Sans CJK SC" pitchFamily="2"/>
                <a:cs typeface="Lohit Devanagari" pitchFamily="2"/>
              </a:rPr>
              <a:t>WPM should send the </a:t>
            </a:r>
            <a:r>
              <a:rPr lang="en-US" sz="1200" b="0" i="0" u="none" strike="noStrike" kern="1200" cap="none" dirty="0">
                <a:ln>
                  <a:noFill/>
                </a:ln>
                <a:latin typeface="Liberation Sans" pitchFamily="18"/>
                <a:ea typeface="Noto Sans CJK SC" pitchFamily="2"/>
                <a:cs typeface="Lohit Devanagari" pitchFamily="2"/>
              </a:rPr>
              <a:t>new grouping. For (3), </a:t>
            </a:r>
            <a:r>
              <a:rPr lang="en-US" sz="1200" b="0" i="0" u="none" strike="noStrike" kern="1200" cap="none" dirty="0" smtClean="0">
                <a:ln>
                  <a:noFill/>
                </a:ln>
                <a:latin typeface="Liberation Sans" pitchFamily="18"/>
                <a:ea typeface="Noto Sans CJK SC" pitchFamily="2"/>
                <a:cs typeface="Lohit Devanagari" pitchFamily="2"/>
              </a:rPr>
              <a:t>WPM shouldn’t send any grouping but only “approved” signal because agents </a:t>
            </a:r>
            <a:br>
              <a:rPr lang="en-US" sz="1200" b="0" i="0" u="none" strike="noStrike" kern="1200" cap="none" dirty="0" smtClean="0">
                <a:ln>
                  <a:noFill/>
                </a:ln>
                <a:latin typeface="Liberation Sans" pitchFamily="18"/>
                <a:ea typeface="Noto Sans CJK SC" pitchFamily="2"/>
                <a:cs typeface="Lohit Devanagari" pitchFamily="2"/>
              </a:rPr>
            </a:br>
            <a:r>
              <a:rPr lang="en-US" sz="1200" b="0" i="0" u="none" strike="noStrike" kern="1200" cap="none" dirty="0" smtClean="0">
                <a:ln>
                  <a:noFill/>
                </a:ln>
                <a:latin typeface="Liberation Sans" pitchFamily="18"/>
                <a:ea typeface="Noto Sans CJK SC" pitchFamily="2"/>
                <a:cs typeface="Lohit Devanagari" pitchFamily="2"/>
              </a:rPr>
              <a:t>already know the proposed grouping. </a:t>
            </a:r>
            <a:endParaRPr lang="en-US" sz="1200" b="0" i="0" u="none" strike="noStrike" kern="1200" cap="none" dirty="0">
              <a:ln>
                <a:noFill/>
              </a:ln>
              <a:latin typeface="Liberation Sans" pitchFamily="18"/>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60" name="Slide Number Placeholder 3"/>
          <p:cNvSpPr>
            <a:spLocks noGrp="1"/>
          </p:cNvSpPr>
          <p:nvPr>
            <p:ph type="sldNum" sz="quarter" idx="12"/>
          </p:nvPr>
        </p:nvSpPr>
        <p:spPr/>
        <p:txBody>
          <a:bodyPr/>
          <a:lstStyle/>
          <a:p>
            <a:pPr lvl="0"/>
            <a:fld id="{A8543669-2165-4055-8F47-BD1C635E8498}" type="slidenum">
              <a:t>17</a:t>
            </a:fld>
            <a:endParaRPr lang="en-US"/>
          </a:p>
        </p:txBody>
      </p:sp>
      <p:sp>
        <p:nvSpPr>
          <p:cNvPr id="2" name="Freeform 1"/>
          <p:cNvSpPr/>
          <p:nvPr/>
        </p:nvSpPr>
        <p:spPr>
          <a:xfrm>
            <a:off x="914400" y="1188719"/>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 name="Freeform 2"/>
          <p:cNvSpPr/>
          <p:nvPr/>
        </p:nvSpPr>
        <p:spPr>
          <a:xfrm>
            <a:off x="1045440" y="111132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4" name="Freeform 3"/>
          <p:cNvSpPr/>
          <p:nvPr/>
        </p:nvSpPr>
        <p:spPr>
          <a:xfrm>
            <a:off x="1001160" y="132048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5" name="Freeform 4"/>
          <p:cNvSpPr/>
          <p:nvPr/>
        </p:nvSpPr>
        <p:spPr>
          <a:xfrm>
            <a:off x="1001160" y="178092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6" name="Freeform 5"/>
          <p:cNvSpPr/>
          <p:nvPr/>
        </p:nvSpPr>
        <p:spPr>
          <a:xfrm>
            <a:off x="914400" y="1188719"/>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 name="Freeform 6"/>
          <p:cNvSpPr/>
          <p:nvPr/>
        </p:nvSpPr>
        <p:spPr>
          <a:xfrm>
            <a:off x="1045440" y="111132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#1</a:t>
            </a:r>
          </a:p>
        </p:txBody>
      </p:sp>
      <p:sp>
        <p:nvSpPr>
          <p:cNvPr id="8" name="Freeform 7"/>
          <p:cNvSpPr/>
          <p:nvPr/>
        </p:nvSpPr>
        <p:spPr>
          <a:xfrm>
            <a:off x="1001160" y="132048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9" name="Freeform 8"/>
          <p:cNvSpPr/>
          <p:nvPr/>
        </p:nvSpPr>
        <p:spPr>
          <a:xfrm>
            <a:off x="1001160" y="178092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0" name="TextBox 9"/>
          <p:cNvSpPr txBox="1"/>
          <p:nvPr/>
        </p:nvSpPr>
        <p:spPr>
          <a:xfrm>
            <a:off x="3017520" y="120276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1" name="Title 10"/>
          <p:cNvSpPr txBox="1">
            <a:spLocks noGrp="1"/>
          </p:cNvSpPr>
          <p:nvPr>
            <p:ph type="title" idx="4294967295"/>
          </p:nvPr>
        </p:nvSpPr>
        <p:spPr>
          <a:xfrm>
            <a:off x="504719" y="93240"/>
            <a:ext cx="9071640" cy="680040"/>
          </a:xfrm>
        </p:spPr>
        <p:txBody>
          <a:bodyPr/>
          <a:lstStyle/>
          <a:p>
            <a:pPr lvl="0"/>
            <a:r>
              <a:rPr lang="en-US" sz="2400" b="1"/>
              <a:t>LCC Process: </a:t>
            </a:r>
            <a:br>
              <a:rPr lang="en-US" sz="2400" b="1"/>
            </a:br>
            <a:r>
              <a:rPr lang="en-US" sz="2400"/>
              <a:t>Send final grouping to TCNs</a:t>
            </a:r>
          </a:p>
        </p:txBody>
      </p:sp>
      <p:sp>
        <p:nvSpPr>
          <p:cNvPr id="12" name="Freeform 11"/>
          <p:cNvSpPr/>
          <p:nvPr/>
        </p:nvSpPr>
        <p:spPr>
          <a:xfrm>
            <a:off x="0" y="4586040"/>
            <a:ext cx="1920239" cy="457200"/>
          </a:xfrm>
          <a:custGeom>
            <a:avLst>
              <a:gd name="f0" fmla="val 11911"/>
              <a:gd name="f1" fmla="val -1901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Got final grouping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result</a:t>
            </a:r>
          </a:p>
        </p:txBody>
      </p:sp>
      <p:cxnSp>
        <p:nvCxnSpPr>
          <p:cNvPr id="13" name="Straight Arrow Connector 12"/>
          <p:cNvCxnSpPr>
            <a:endCxn id="9" idx="2"/>
          </p:cNvCxnSpPr>
          <p:nvPr/>
        </p:nvCxnSpPr>
        <p:spPr>
          <a:xfrm flipH="1" flipV="1">
            <a:off x="1737359" y="1978200"/>
            <a:ext cx="4681" cy="1327680"/>
          </a:xfrm>
          <a:prstGeom prst="straightConnector1">
            <a:avLst/>
          </a:prstGeom>
          <a:noFill/>
          <a:ln w="0">
            <a:solidFill>
              <a:srgbClr val="000000"/>
            </a:solidFill>
            <a:prstDash val="solid"/>
            <a:tailEnd type="arrow"/>
          </a:ln>
        </p:spPr>
      </p:cxnSp>
      <p:sp>
        <p:nvSpPr>
          <p:cNvPr id="14" name="Freeform 13"/>
          <p:cNvSpPr/>
          <p:nvPr/>
        </p:nvSpPr>
        <p:spPr>
          <a:xfrm>
            <a:off x="706320" y="2504880"/>
            <a:ext cx="875879" cy="61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TextBox 14"/>
          <p:cNvSpPr txBox="1"/>
          <p:nvPr/>
        </p:nvSpPr>
        <p:spPr>
          <a:xfrm>
            <a:off x="706320" y="2504880"/>
            <a:ext cx="966960" cy="7095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TCN_1 is</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member of</a:t>
            </a:r>
          </a:p>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GROUP_1</a:t>
            </a:r>
          </a:p>
        </p:txBody>
      </p:sp>
      <p:sp>
        <p:nvSpPr>
          <p:cNvPr id="16" name="TextBox 15"/>
          <p:cNvSpPr txBox="1"/>
          <p:nvPr/>
        </p:nvSpPr>
        <p:spPr>
          <a:xfrm>
            <a:off x="614880" y="222264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17" name="TextBox 16"/>
          <p:cNvSpPr txBox="1"/>
          <p:nvPr/>
        </p:nvSpPr>
        <p:spPr>
          <a:xfrm>
            <a:off x="1788119" y="2574360"/>
            <a:ext cx="1259639"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Send group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     of TCN</a:t>
            </a:r>
          </a:p>
        </p:txBody>
      </p:sp>
      <p:sp>
        <p:nvSpPr>
          <p:cNvPr id="18" name="Freeform 17"/>
          <p:cNvSpPr/>
          <p:nvPr/>
        </p:nvSpPr>
        <p:spPr>
          <a:xfrm>
            <a:off x="4176000" y="117468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9" name="Freeform 18"/>
          <p:cNvSpPr/>
          <p:nvPr/>
        </p:nvSpPr>
        <p:spPr>
          <a:xfrm>
            <a:off x="4307040" y="109728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20" name="Freeform 19"/>
          <p:cNvSpPr/>
          <p:nvPr/>
        </p:nvSpPr>
        <p:spPr>
          <a:xfrm>
            <a:off x="4262760" y="130644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21" name="Freeform 20"/>
          <p:cNvSpPr/>
          <p:nvPr/>
        </p:nvSpPr>
        <p:spPr>
          <a:xfrm>
            <a:off x="4262760" y="176688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2" name="Freeform 21"/>
          <p:cNvSpPr/>
          <p:nvPr/>
        </p:nvSpPr>
        <p:spPr>
          <a:xfrm>
            <a:off x="4176000" y="117468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Freeform 22"/>
          <p:cNvSpPr/>
          <p:nvPr/>
        </p:nvSpPr>
        <p:spPr>
          <a:xfrm>
            <a:off x="4307040" y="109728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#5</a:t>
            </a:r>
          </a:p>
        </p:txBody>
      </p:sp>
      <p:sp>
        <p:nvSpPr>
          <p:cNvPr id="24" name="Freeform 23"/>
          <p:cNvSpPr/>
          <p:nvPr/>
        </p:nvSpPr>
        <p:spPr>
          <a:xfrm>
            <a:off x="4262760" y="130644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25" name="Freeform 24"/>
          <p:cNvSpPr/>
          <p:nvPr/>
        </p:nvSpPr>
        <p:spPr>
          <a:xfrm>
            <a:off x="4262760" y="176688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6" name="Freeform 25"/>
          <p:cNvSpPr/>
          <p:nvPr/>
        </p:nvSpPr>
        <p:spPr>
          <a:xfrm>
            <a:off x="3261600" y="4572000"/>
            <a:ext cx="1920239" cy="457200"/>
          </a:xfrm>
          <a:custGeom>
            <a:avLst>
              <a:gd name="f0" fmla="val 11911"/>
              <a:gd name="f1" fmla="val -1901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Got final grouping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result</a:t>
            </a:r>
          </a:p>
        </p:txBody>
      </p:sp>
      <p:cxnSp>
        <p:nvCxnSpPr>
          <p:cNvPr id="27" name="Straight Arrow Connector 26"/>
          <p:cNvCxnSpPr>
            <a:endCxn id="25" idx="2"/>
          </p:cNvCxnSpPr>
          <p:nvPr/>
        </p:nvCxnSpPr>
        <p:spPr>
          <a:xfrm flipH="1" flipV="1">
            <a:off x="4998960" y="1964160"/>
            <a:ext cx="4680" cy="1327679"/>
          </a:xfrm>
          <a:prstGeom prst="straightConnector1">
            <a:avLst/>
          </a:prstGeom>
          <a:noFill/>
          <a:ln w="0">
            <a:solidFill>
              <a:srgbClr val="000000"/>
            </a:solidFill>
            <a:prstDash val="solid"/>
            <a:tailEnd type="arrow"/>
          </a:ln>
        </p:spPr>
      </p:cxnSp>
      <p:sp>
        <p:nvSpPr>
          <p:cNvPr id="28" name="Freeform 27"/>
          <p:cNvSpPr/>
          <p:nvPr/>
        </p:nvSpPr>
        <p:spPr>
          <a:xfrm>
            <a:off x="3967920" y="2490840"/>
            <a:ext cx="875879" cy="61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TextBox 28"/>
          <p:cNvSpPr txBox="1"/>
          <p:nvPr/>
        </p:nvSpPr>
        <p:spPr>
          <a:xfrm>
            <a:off x="3967920" y="2490840"/>
            <a:ext cx="966960" cy="7095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TCN_5 is</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member of</a:t>
            </a:r>
          </a:p>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GROUP_1</a:t>
            </a:r>
          </a:p>
        </p:txBody>
      </p:sp>
      <p:sp>
        <p:nvSpPr>
          <p:cNvPr id="30" name="TextBox 29"/>
          <p:cNvSpPr txBox="1"/>
          <p:nvPr/>
        </p:nvSpPr>
        <p:spPr>
          <a:xfrm>
            <a:off x="3876479" y="220860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31" name="TextBox 30"/>
          <p:cNvSpPr txBox="1"/>
          <p:nvPr/>
        </p:nvSpPr>
        <p:spPr>
          <a:xfrm>
            <a:off x="5049720" y="2560319"/>
            <a:ext cx="1259639"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Send group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     of TCN</a:t>
            </a:r>
          </a:p>
        </p:txBody>
      </p:sp>
      <p:sp>
        <p:nvSpPr>
          <p:cNvPr id="32" name="Freeform 31"/>
          <p:cNvSpPr/>
          <p:nvPr/>
        </p:nvSpPr>
        <p:spPr>
          <a:xfrm>
            <a:off x="7742160" y="1188719"/>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3" name="Freeform 32"/>
          <p:cNvSpPr/>
          <p:nvPr/>
        </p:nvSpPr>
        <p:spPr>
          <a:xfrm>
            <a:off x="7873200" y="111132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34" name="Freeform 33"/>
          <p:cNvSpPr/>
          <p:nvPr/>
        </p:nvSpPr>
        <p:spPr>
          <a:xfrm>
            <a:off x="7828920" y="132048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35" name="Freeform 34"/>
          <p:cNvSpPr/>
          <p:nvPr/>
        </p:nvSpPr>
        <p:spPr>
          <a:xfrm>
            <a:off x="7828920" y="178092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36" name="Freeform 35"/>
          <p:cNvSpPr/>
          <p:nvPr/>
        </p:nvSpPr>
        <p:spPr>
          <a:xfrm>
            <a:off x="7742160" y="1188719"/>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7" name="Freeform 36"/>
          <p:cNvSpPr/>
          <p:nvPr/>
        </p:nvSpPr>
        <p:spPr>
          <a:xfrm>
            <a:off x="7873200" y="111132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#20</a:t>
            </a:r>
          </a:p>
        </p:txBody>
      </p:sp>
      <p:sp>
        <p:nvSpPr>
          <p:cNvPr id="38" name="Freeform 37"/>
          <p:cNvSpPr/>
          <p:nvPr/>
        </p:nvSpPr>
        <p:spPr>
          <a:xfrm>
            <a:off x="7828920" y="132048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39" name="Freeform 38"/>
          <p:cNvSpPr/>
          <p:nvPr/>
        </p:nvSpPr>
        <p:spPr>
          <a:xfrm>
            <a:off x="7828920" y="178092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40" name="Freeform 39"/>
          <p:cNvSpPr/>
          <p:nvPr/>
        </p:nvSpPr>
        <p:spPr>
          <a:xfrm>
            <a:off x="6827759" y="4586040"/>
            <a:ext cx="1920239" cy="457200"/>
          </a:xfrm>
          <a:custGeom>
            <a:avLst>
              <a:gd name="f0" fmla="val 11911"/>
              <a:gd name="f1" fmla="val -1901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Got final grouping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result</a:t>
            </a:r>
          </a:p>
        </p:txBody>
      </p:sp>
      <p:cxnSp>
        <p:nvCxnSpPr>
          <p:cNvPr id="41" name="Straight Arrow Connector 40"/>
          <p:cNvCxnSpPr>
            <a:endCxn id="39" idx="2"/>
          </p:cNvCxnSpPr>
          <p:nvPr/>
        </p:nvCxnSpPr>
        <p:spPr>
          <a:xfrm flipH="1" flipV="1">
            <a:off x="8565120" y="1978200"/>
            <a:ext cx="4680" cy="1327680"/>
          </a:xfrm>
          <a:prstGeom prst="straightConnector1">
            <a:avLst/>
          </a:prstGeom>
          <a:noFill/>
          <a:ln w="0">
            <a:solidFill>
              <a:srgbClr val="000000"/>
            </a:solidFill>
            <a:prstDash val="solid"/>
            <a:tailEnd type="arrow"/>
          </a:ln>
        </p:spPr>
      </p:cxnSp>
      <p:sp>
        <p:nvSpPr>
          <p:cNvPr id="42" name="Freeform 41"/>
          <p:cNvSpPr/>
          <p:nvPr/>
        </p:nvSpPr>
        <p:spPr>
          <a:xfrm>
            <a:off x="7534079" y="2504880"/>
            <a:ext cx="875879" cy="61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3" name="TextBox 42"/>
          <p:cNvSpPr txBox="1"/>
          <p:nvPr/>
        </p:nvSpPr>
        <p:spPr>
          <a:xfrm>
            <a:off x="7534079" y="2504880"/>
            <a:ext cx="966960" cy="7095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TCN_20 is</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member of</a:t>
            </a:r>
          </a:p>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GROUP_4</a:t>
            </a:r>
          </a:p>
        </p:txBody>
      </p:sp>
      <p:sp>
        <p:nvSpPr>
          <p:cNvPr id="44" name="TextBox 43"/>
          <p:cNvSpPr txBox="1"/>
          <p:nvPr/>
        </p:nvSpPr>
        <p:spPr>
          <a:xfrm>
            <a:off x="7442640" y="222264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45" name="TextBox 44"/>
          <p:cNvSpPr txBox="1"/>
          <p:nvPr/>
        </p:nvSpPr>
        <p:spPr>
          <a:xfrm>
            <a:off x="8615880" y="2574360"/>
            <a:ext cx="1259639"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Send group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     of TCN</a:t>
            </a:r>
          </a:p>
        </p:txBody>
      </p:sp>
      <p:sp>
        <p:nvSpPr>
          <p:cNvPr id="46" name="TextBox 45"/>
          <p:cNvSpPr txBox="1"/>
          <p:nvPr/>
        </p:nvSpPr>
        <p:spPr>
          <a:xfrm>
            <a:off x="6492240" y="122219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47" name="TextBox 46"/>
          <p:cNvSpPr txBox="1"/>
          <p:nvPr/>
        </p:nvSpPr>
        <p:spPr>
          <a:xfrm>
            <a:off x="3017520" y="348875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48" name="TextBox 47"/>
          <p:cNvSpPr txBox="1"/>
          <p:nvPr/>
        </p:nvSpPr>
        <p:spPr>
          <a:xfrm>
            <a:off x="6492240" y="350819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49" name="Freeform 48"/>
          <p:cNvSpPr/>
          <p:nvPr/>
        </p:nvSpPr>
        <p:spPr>
          <a:xfrm>
            <a:off x="914400" y="3325319"/>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0" name="Freeform 49"/>
          <p:cNvSpPr/>
          <p:nvPr/>
        </p:nvSpPr>
        <p:spPr>
          <a:xfrm>
            <a:off x="1040759" y="329183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51" name="Freeform 50"/>
          <p:cNvSpPr/>
          <p:nvPr/>
        </p:nvSpPr>
        <p:spPr>
          <a:xfrm>
            <a:off x="996480" y="395927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52" name="Freeform 51"/>
          <p:cNvSpPr/>
          <p:nvPr/>
        </p:nvSpPr>
        <p:spPr>
          <a:xfrm>
            <a:off x="4206240" y="3325319"/>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3" name="Freeform 52"/>
          <p:cNvSpPr/>
          <p:nvPr/>
        </p:nvSpPr>
        <p:spPr>
          <a:xfrm>
            <a:off x="4332600" y="329183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#5</a:t>
            </a:r>
          </a:p>
        </p:txBody>
      </p:sp>
      <p:sp>
        <p:nvSpPr>
          <p:cNvPr id="54" name="Freeform 53"/>
          <p:cNvSpPr/>
          <p:nvPr/>
        </p:nvSpPr>
        <p:spPr>
          <a:xfrm>
            <a:off x="4288320" y="395927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55" name="Freeform 54"/>
          <p:cNvSpPr/>
          <p:nvPr/>
        </p:nvSpPr>
        <p:spPr>
          <a:xfrm>
            <a:off x="7772400" y="3325319"/>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6" name="Freeform 55"/>
          <p:cNvSpPr/>
          <p:nvPr/>
        </p:nvSpPr>
        <p:spPr>
          <a:xfrm>
            <a:off x="7898760" y="329183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57" name="Freeform 56"/>
          <p:cNvSpPr/>
          <p:nvPr/>
        </p:nvSpPr>
        <p:spPr>
          <a:xfrm>
            <a:off x="7854480" y="395927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A1874A97-4838-42BF-824E-75EE622B564C}" type="slidenum">
              <a:t>18</a:t>
            </a:fld>
            <a:endParaRPr lang="en-US"/>
          </a:p>
        </p:txBody>
      </p:sp>
      <p:sp>
        <p:nvSpPr>
          <p:cNvPr id="2" name="Title 1"/>
          <p:cNvSpPr txBox="1">
            <a:spLocks noGrp="1"/>
          </p:cNvSpPr>
          <p:nvPr>
            <p:ph type="title" idx="4294967295"/>
          </p:nvPr>
        </p:nvSpPr>
        <p:spPr>
          <a:xfrm>
            <a:off x="504719" y="226080"/>
            <a:ext cx="9071640" cy="779760"/>
          </a:xfrm>
        </p:spPr>
        <p:txBody>
          <a:bodyPr/>
          <a:lstStyle/>
          <a:p>
            <a:pPr lvl="0"/>
            <a:r>
              <a:rPr lang="en-US" sz="2400" b="1">
                <a:latin typeface="Liberation Sans" pitchFamily="34"/>
              </a:rPr>
              <a:t>LCC Process: </a:t>
            </a:r>
            <a:br>
              <a:rPr lang="en-US" sz="2400" b="1">
                <a:latin typeface="Liberation Sans" pitchFamily="34"/>
              </a:rPr>
            </a:br>
            <a:r>
              <a:rPr lang="en-US" sz="2400">
                <a:latin typeface="Liberation Sans" pitchFamily="34"/>
              </a:rPr>
              <a:t>Send final grouping to TCNs - </a:t>
            </a:r>
            <a:r>
              <a:rPr lang="en-US" sz="2400" b="1">
                <a:latin typeface="Liberation Sans" pitchFamily="34"/>
              </a:rPr>
              <a:t>Explanation</a:t>
            </a:r>
          </a:p>
        </p:txBody>
      </p:sp>
      <p:sp>
        <p:nvSpPr>
          <p:cNvPr id="3" name="TextBox 2"/>
          <p:cNvSpPr txBox="1"/>
          <p:nvPr/>
        </p:nvSpPr>
        <p:spPr>
          <a:xfrm>
            <a:off x="61918" y="1371599"/>
            <a:ext cx="9956165" cy="2392343"/>
          </a:xfrm>
          <a:prstGeom prst="rect">
            <a:avLst/>
          </a:prstGeom>
          <a:noFill/>
          <a:ln>
            <a:noFill/>
          </a:ln>
        </p:spPr>
        <p:txBody>
          <a:bodyPr wrap="non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Once an agent receives the final grouping or an approve from the WPM, it needs to inform its TCN. An agent cannot inform a TCN about </a:t>
            </a:r>
            <a:r>
              <a:rPr lang="en-US" sz="1200" b="0" i="0" u="none" strike="noStrike" kern="1200" cap="none" dirty="0" smtClean="0">
                <a:ln>
                  <a:noFill/>
                </a:ln>
                <a:latin typeface="Liberation Sans" pitchFamily="18"/>
                <a:ea typeface="Noto Sans CJK SC" pitchFamily="2"/>
                <a:cs typeface="Lohit Devanagari" pitchFamily="2"/>
              </a:rPr>
              <a:t>the</a:t>
            </a:r>
            <a:br>
              <a:rPr lang="en-US" sz="1200" b="0" i="0" u="none" strike="noStrike" kern="1200" cap="none" dirty="0" smtClean="0">
                <a:ln>
                  <a:noFill/>
                </a:ln>
                <a:latin typeface="Liberation Sans" pitchFamily="18"/>
                <a:ea typeface="Noto Sans CJK SC" pitchFamily="2"/>
                <a:cs typeface="Lohit Devanagari" pitchFamily="2"/>
              </a:rPr>
            </a:br>
            <a:r>
              <a:rPr lang="en-US" sz="1200" b="0" i="0" u="none" strike="noStrike" kern="1200" cap="none" dirty="0" smtClean="0">
                <a:ln>
                  <a:noFill/>
                </a:ln>
                <a:latin typeface="Liberation Sans" pitchFamily="18"/>
                <a:ea typeface="Noto Sans CJK SC" pitchFamily="2"/>
                <a:cs typeface="Lohit Devanagari" pitchFamily="2"/>
              </a:rPr>
              <a:t>identities </a:t>
            </a:r>
            <a:r>
              <a:rPr lang="en-US" sz="1200" b="0" i="0" u="none" strike="noStrike" kern="1200" cap="none" dirty="0">
                <a:ln>
                  <a:noFill/>
                </a:ln>
                <a:latin typeface="Liberation Sans" pitchFamily="18"/>
                <a:ea typeface="Noto Sans CJK SC" pitchFamily="2"/>
                <a:cs typeface="Lohit Devanagari" pitchFamily="2"/>
              </a:rPr>
              <a:t>of his/her group members because the agent doesn’t have this information. </a:t>
            </a:r>
            <a:r>
              <a:rPr lang="en-US" sz="1200" b="0" i="0" u="none" strike="noStrike" kern="1200" cap="none" dirty="0" smtClean="0">
                <a:ln>
                  <a:noFill/>
                </a:ln>
                <a:latin typeface="Liberation Sans" pitchFamily="18"/>
                <a:ea typeface="Noto Sans CJK SC" pitchFamily="2"/>
                <a:cs typeface="Lohit Devanagari" pitchFamily="2"/>
              </a:rPr>
              <a:t>Therefore</a:t>
            </a:r>
            <a:r>
              <a:rPr lang="en-US" sz="1200" b="0" i="0" u="none" strike="noStrike" kern="1200" cap="none" dirty="0">
                <a:ln>
                  <a:noFill/>
                </a:ln>
                <a:latin typeface="Liberation Sans" pitchFamily="18"/>
                <a:ea typeface="Noto Sans CJK SC" pitchFamily="2"/>
                <a:cs typeface="Lohit Devanagari" pitchFamily="2"/>
              </a:rPr>
              <a:t>, each agent will send the name of the </a:t>
            </a:r>
            <a:r>
              <a:rPr lang="en-US" sz="1200" b="0" i="0" u="none" strike="noStrike" kern="1200" cap="none" dirty="0" smtClean="0">
                <a:ln>
                  <a:noFill/>
                </a:ln>
                <a:latin typeface="Liberation Sans" pitchFamily="18"/>
                <a:ea typeface="Noto Sans CJK SC" pitchFamily="2"/>
                <a:cs typeface="Lohit Devanagari" pitchFamily="2"/>
              </a:rPr>
              <a:t/>
            </a:r>
            <a:br>
              <a:rPr lang="en-US" sz="1200" b="0" i="0" u="none" strike="noStrike" kern="1200" cap="none" dirty="0" smtClean="0">
                <a:ln>
                  <a:noFill/>
                </a:ln>
                <a:latin typeface="Liberation Sans" pitchFamily="18"/>
                <a:ea typeface="Noto Sans CJK SC" pitchFamily="2"/>
                <a:cs typeface="Lohit Devanagari" pitchFamily="2"/>
              </a:rPr>
            </a:br>
            <a:r>
              <a:rPr lang="en-US" sz="1200" b="0" i="0" u="none" strike="noStrike" kern="1200" cap="none" dirty="0" smtClean="0">
                <a:ln>
                  <a:noFill/>
                </a:ln>
                <a:latin typeface="Liberation Sans" pitchFamily="18"/>
                <a:ea typeface="Noto Sans CJK SC" pitchFamily="2"/>
                <a:cs typeface="Lohit Devanagari" pitchFamily="2"/>
              </a:rPr>
              <a:t>group </a:t>
            </a:r>
            <a:r>
              <a:rPr lang="en-US" sz="1200" b="0" i="0" u="none" strike="noStrike" kern="1200" cap="none" dirty="0">
                <a:ln>
                  <a:noFill/>
                </a:ln>
                <a:latin typeface="Liberation Sans" pitchFamily="18"/>
                <a:ea typeface="Noto Sans CJK SC" pitchFamily="2"/>
                <a:cs typeface="Lohit Devanagari" pitchFamily="2"/>
              </a:rPr>
              <a:t>(e.g. GROUP_1) to its TCN such that TCNs who are </a:t>
            </a:r>
            <a:r>
              <a:rPr lang="en-US" sz="1200" b="0" i="0" u="none" strike="noStrike" kern="1200" cap="none" dirty="0" smtClean="0">
                <a:ln>
                  <a:noFill/>
                </a:ln>
                <a:latin typeface="Liberation Sans" pitchFamily="18"/>
                <a:ea typeface="Noto Sans CJK SC" pitchFamily="2"/>
                <a:cs typeface="Lohit Devanagari" pitchFamily="2"/>
              </a:rPr>
              <a:t>members </a:t>
            </a:r>
            <a:r>
              <a:rPr lang="en-US" sz="1200" b="0" i="0" u="none" strike="noStrike" kern="1200" cap="none" dirty="0">
                <a:ln>
                  <a:noFill/>
                </a:ln>
                <a:latin typeface="Liberation Sans" pitchFamily="18"/>
                <a:ea typeface="Noto Sans CJK SC" pitchFamily="2"/>
                <a:cs typeface="Lohit Devanagari" pitchFamily="2"/>
              </a:rPr>
              <a:t>of the same group can find each </a:t>
            </a:r>
            <a:r>
              <a:rPr lang="en-US" sz="1200" b="0" i="0" u="none" strike="noStrike" kern="1200" cap="none" dirty="0" smtClean="0">
                <a:ln>
                  <a:noFill/>
                </a:ln>
                <a:latin typeface="Liberation Sans" pitchFamily="18"/>
                <a:ea typeface="Noto Sans CJK SC" pitchFamily="2"/>
                <a:cs typeface="Lohit Devanagari" pitchFamily="2"/>
              </a:rPr>
              <a:t>others in the classroom. </a:t>
            </a:r>
          </a:p>
          <a:p>
            <a:pPr marL="0" marR="0" lvl="0" indent="0" algn="just" hangingPunct="0">
              <a:lnSpc>
                <a:spcPct val="100000"/>
              </a:lnSpc>
              <a:spcBef>
                <a:spcPts val="0"/>
              </a:spcBef>
              <a:spcAft>
                <a:spcPts val="0"/>
              </a:spcAft>
              <a:buNone/>
              <a:tabLst/>
            </a:pPr>
            <a:r>
              <a:rPr lang="en-US" sz="1200" dirty="0" smtClean="0">
                <a:latin typeface="Liberation Sans" pitchFamily="18"/>
                <a:ea typeface="Noto Sans CJK SC" pitchFamily="2"/>
                <a:cs typeface="Lohit Devanagari" pitchFamily="2"/>
              </a:rPr>
              <a:t>If TCN is logged in, then he/she will receive the notification from agent. </a:t>
            </a:r>
          </a:p>
          <a:p>
            <a:pPr marL="0" marR="0" lvl="0" indent="0" algn="just" hangingPunct="0">
              <a:lnSpc>
                <a:spcPct val="100000"/>
              </a:lnSpc>
              <a:spcBef>
                <a:spcPts val="0"/>
              </a:spcBef>
              <a:spcAft>
                <a:spcPts val="0"/>
              </a:spcAft>
              <a:buNone/>
              <a:tabLst/>
            </a:pPr>
            <a:endParaRPr lang="en-US" sz="1200" dirty="0">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200" dirty="0" smtClean="0">
                <a:latin typeface="Liberation Sans" pitchFamily="18"/>
                <a:ea typeface="Noto Sans CJK SC" pitchFamily="2"/>
                <a:cs typeface="Lohit Devanagari" pitchFamily="2"/>
              </a:rPr>
              <a:t>But what happens when TCN is not logged in? Nothing!</a:t>
            </a:r>
          </a:p>
          <a:p>
            <a:pPr marL="0" marR="0" lvl="0" indent="0" algn="just" hangingPunct="0">
              <a:lnSpc>
                <a:spcPct val="100000"/>
              </a:lnSpc>
              <a:spcBef>
                <a:spcPts val="0"/>
              </a:spcBef>
              <a:spcAft>
                <a:spcPts val="0"/>
              </a:spcAft>
              <a:buNone/>
              <a:tabLst/>
            </a:pPr>
            <a:r>
              <a:rPr lang="en-US" sz="1200" dirty="0" smtClean="0">
                <a:latin typeface="Liberation Sans" pitchFamily="18"/>
                <a:ea typeface="Noto Sans CJK SC" pitchFamily="2"/>
                <a:cs typeface="Lohit Devanagari" pitchFamily="2"/>
              </a:rPr>
              <a:t>If TCN is not logged in, there is no way an agent can inform TCN to login again. One way could be sending an SMS which is not foreseen in </a:t>
            </a:r>
            <a:br>
              <a:rPr lang="en-US" sz="1200" dirty="0" smtClean="0">
                <a:latin typeface="Liberation Sans" pitchFamily="18"/>
                <a:ea typeface="Noto Sans CJK SC" pitchFamily="2"/>
                <a:cs typeface="Lohit Devanagari" pitchFamily="2"/>
              </a:rPr>
            </a:br>
            <a:r>
              <a:rPr lang="en-US" sz="1200" dirty="0" smtClean="0">
                <a:latin typeface="Liberation Sans" pitchFamily="18"/>
                <a:ea typeface="Noto Sans CJK SC" pitchFamily="2"/>
                <a:cs typeface="Lohit Devanagari" pitchFamily="2"/>
              </a:rPr>
              <a:t>Welcome project. </a:t>
            </a:r>
          </a:p>
          <a:p>
            <a:pPr marL="0" marR="0" lvl="0" indent="0" algn="just" hangingPunct="0">
              <a:lnSpc>
                <a:spcPct val="100000"/>
              </a:lnSpc>
              <a:spcBef>
                <a:spcPts val="0"/>
              </a:spcBef>
              <a:spcAft>
                <a:spcPts val="0"/>
              </a:spcAft>
              <a:buNone/>
              <a:tabLst/>
            </a:pPr>
            <a:r>
              <a:rPr lang="en-US" sz="1200" dirty="0" smtClean="0">
                <a:latin typeface="Liberation Sans" pitchFamily="18"/>
                <a:ea typeface="Noto Sans CJK SC" pitchFamily="2"/>
                <a:cs typeface="Lohit Devanagari" pitchFamily="2"/>
              </a:rPr>
              <a:t>It is already agreed that there will be UI for coordination scenarios in </a:t>
            </a:r>
            <a:r>
              <a:rPr lang="en-US" sz="1200" dirty="0" err="1" smtClean="0">
                <a:latin typeface="Liberation Sans" pitchFamily="18"/>
                <a:ea typeface="Noto Sans CJK SC" pitchFamily="2"/>
                <a:cs typeface="Lohit Devanagari" pitchFamily="2"/>
              </a:rPr>
              <a:t>MyWelcome</a:t>
            </a:r>
            <a:r>
              <a:rPr lang="en-US" sz="1200" dirty="0" smtClean="0">
                <a:latin typeface="Liberation Sans" pitchFamily="18"/>
                <a:ea typeface="Noto Sans CJK SC" pitchFamily="2"/>
                <a:cs typeface="Lohit Devanagari" pitchFamily="2"/>
              </a:rPr>
              <a:t> app. Therefore, I assume that there will be a functionality in </a:t>
            </a:r>
            <a:br>
              <a:rPr lang="en-US" sz="1200" dirty="0" smtClean="0">
                <a:latin typeface="Liberation Sans" pitchFamily="18"/>
                <a:ea typeface="Noto Sans CJK SC" pitchFamily="2"/>
                <a:cs typeface="Lohit Devanagari" pitchFamily="2"/>
              </a:rPr>
            </a:br>
            <a:r>
              <a:rPr lang="en-US" sz="1200" dirty="0" smtClean="0">
                <a:latin typeface="Liberation Sans" pitchFamily="18"/>
                <a:ea typeface="Noto Sans CJK SC" pitchFamily="2"/>
                <a:cs typeface="Lohit Devanagari" pitchFamily="2"/>
              </a:rPr>
              <a:t>the app which allows the user (TCN) to request his/her LCC group information. With this assumption, when TCN logs back in, he/she can ask for </a:t>
            </a:r>
            <a:br>
              <a:rPr lang="en-US" sz="1200" dirty="0" smtClean="0">
                <a:latin typeface="Liberation Sans" pitchFamily="18"/>
                <a:ea typeface="Noto Sans CJK SC" pitchFamily="2"/>
                <a:cs typeface="Lohit Devanagari" pitchFamily="2"/>
              </a:rPr>
            </a:br>
            <a:r>
              <a:rPr lang="en-US" sz="1200" dirty="0" smtClean="0">
                <a:latin typeface="Liberation Sans" pitchFamily="18"/>
                <a:ea typeface="Noto Sans CJK SC" pitchFamily="2"/>
                <a:cs typeface="Lohit Devanagari" pitchFamily="2"/>
              </a:rPr>
              <a:t>his/her group. The rest is a same workflow between app-logic and agent via dispatcher. </a:t>
            </a:r>
          </a:p>
          <a:p>
            <a:pPr marL="0" marR="0" lvl="0" indent="0" algn="just" hangingPunct="0">
              <a:lnSpc>
                <a:spcPct val="100000"/>
              </a:lnSpc>
              <a:spcBef>
                <a:spcPts val="0"/>
              </a:spcBef>
              <a:spcAft>
                <a:spcPts val="0"/>
              </a:spcAft>
              <a:buNone/>
              <a:tabLst/>
            </a:pPr>
            <a:endParaRPr lang="en-US" sz="1200" dirty="0" smtClean="0">
              <a:latin typeface="Liberation Sans" pitchFamily="18"/>
              <a:ea typeface="Noto Sans CJK SC" pitchFamily="2"/>
              <a:cs typeface="Lohit Devanagari" pitchFamily="2"/>
            </a:endParaRPr>
          </a:p>
          <a:p>
            <a:pPr marL="0" marR="0" lvl="0" indent="0" algn="just" hangingPunct="0">
              <a:lnSpc>
                <a:spcPct val="100000"/>
              </a:lnSpc>
              <a:spcBef>
                <a:spcPts val="0"/>
              </a:spcBef>
              <a:spcAft>
                <a:spcPts val="0"/>
              </a:spcAft>
              <a:buNone/>
              <a:tabLst/>
            </a:pPr>
            <a:endParaRPr lang="en-US" sz="1200" dirty="0" smtClean="0">
              <a:latin typeface="Liberation Sans" pitchFamily="18"/>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pPr lvl="0"/>
            <a:fld id="{F5643033-75D5-4507-B59E-BE3BD4CE4D4B}" type="slidenum">
              <a:t>19</a:t>
            </a:fld>
            <a:endParaRPr lang="en-US"/>
          </a:p>
        </p:txBody>
      </p:sp>
      <p:sp>
        <p:nvSpPr>
          <p:cNvPr id="2" name="TextBox 1"/>
          <p:cNvSpPr txBox="1"/>
          <p:nvPr/>
        </p:nvSpPr>
        <p:spPr>
          <a:xfrm>
            <a:off x="2377439" y="246888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55440"/>
            <a:ext cx="9071640" cy="680040"/>
          </a:xfrm>
        </p:spPr>
        <p:txBody>
          <a:bodyPr/>
          <a:lstStyle/>
          <a:p>
            <a:pPr lvl="0"/>
            <a:r>
              <a:rPr lang="en-US" sz="2400" b="1">
                <a:latin typeface="Liberation Sans" pitchFamily="34"/>
              </a:rPr>
              <a:t>LCC Process:</a:t>
            </a:r>
            <a:br>
              <a:rPr lang="en-US" sz="2400" b="1">
                <a:latin typeface="Liberation Sans" pitchFamily="34"/>
              </a:rPr>
            </a:br>
            <a:r>
              <a:rPr lang="en-US" sz="2400">
                <a:latin typeface="Liberation Sans" pitchFamily="34"/>
              </a:rPr>
              <a:t>End of coordination signal</a:t>
            </a:r>
          </a:p>
        </p:txBody>
      </p:sp>
      <p:sp>
        <p:nvSpPr>
          <p:cNvPr id="4" name="TextBox 3"/>
          <p:cNvSpPr txBox="1"/>
          <p:nvPr/>
        </p:nvSpPr>
        <p:spPr>
          <a:xfrm>
            <a:off x="5669279" y="239688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5" name="Freeform 4"/>
          <p:cNvSpPr/>
          <p:nvPr/>
        </p:nvSpPr>
        <p:spPr>
          <a:xfrm>
            <a:off x="91440" y="1006200"/>
            <a:ext cx="1737359" cy="412920"/>
          </a:xfrm>
          <a:custGeom>
            <a:avLst>
              <a:gd name="f0" fmla="val 4613"/>
              <a:gd name="f1" fmla="val 62259"/>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Sent the final result</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to TCN</a:t>
            </a:r>
          </a:p>
        </p:txBody>
      </p:sp>
      <p:sp>
        <p:nvSpPr>
          <p:cNvPr id="6" name="TextBox 5"/>
          <p:cNvSpPr txBox="1"/>
          <p:nvPr/>
        </p:nvSpPr>
        <p:spPr>
          <a:xfrm>
            <a:off x="7772400" y="3238200"/>
            <a:ext cx="244800" cy="602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t>
            </a:r>
          </a:p>
        </p:txBody>
      </p:sp>
      <p:sp>
        <p:nvSpPr>
          <p:cNvPr id="7" name="Freeform 6"/>
          <p:cNvSpPr/>
          <p:nvPr/>
        </p:nvSpPr>
        <p:spPr>
          <a:xfrm>
            <a:off x="3291839" y="1097280"/>
            <a:ext cx="1737359" cy="412920"/>
          </a:xfrm>
          <a:custGeom>
            <a:avLst>
              <a:gd name="f0" fmla="val 4613"/>
              <a:gd name="f1" fmla="val 62259"/>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Sent the final result</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to TCN</a:t>
            </a:r>
          </a:p>
        </p:txBody>
      </p:sp>
      <p:sp>
        <p:nvSpPr>
          <p:cNvPr id="8" name="Freeform 7"/>
          <p:cNvSpPr/>
          <p:nvPr/>
        </p:nvSpPr>
        <p:spPr>
          <a:xfrm>
            <a:off x="6675119" y="1097280"/>
            <a:ext cx="1737359" cy="412920"/>
          </a:xfrm>
          <a:custGeom>
            <a:avLst>
              <a:gd name="f0" fmla="val 4613"/>
              <a:gd name="f1" fmla="val 62259"/>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Sent the final result</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to TCN</a:t>
            </a:r>
          </a:p>
        </p:txBody>
      </p:sp>
      <p:sp>
        <p:nvSpPr>
          <p:cNvPr id="9" name="Freeform 8"/>
          <p:cNvSpPr/>
          <p:nvPr/>
        </p:nvSpPr>
        <p:spPr>
          <a:xfrm>
            <a:off x="3566160" y="4550400"/>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 name="Freeform 9"/>
          <p:cNvSpPr/>
          <p:nvPr/>
        </p:nvSpPr>
        <p:spPr>
          <a:xfrm>
            <a:off x="3704399" y="4458960"/>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11" name="Freeform 10"/>
          <p:cNvSpPr/>
          <p:nvPr/>
        </p:nvSpPr>
        <p:spPr>
          <a:xfrm>
            <a:off x="4389120" y="470556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12" name="Freeform 11"/>
          <p:cNvSpPr/>
          <p:nvPr/>
        </p:nvSpPr>
        <p:spPr>
          <a:xfrm>
            <a:off x="3657600" y="524844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cxnSp>
        <p:nvCxnSpPr>
          <p:cNvPr id="13" name="Elbow Connector 12"/>
          <p:cNvCxnSpPr>
            <a:stCxn id="21" idx="2"/>
            <a:endCxn id="9" idx="3"/>
          </p:cNvCxnSpPr>
          <p:nvPr/>
        </p:nvCxnSpPr>
        <p:spPr>
          <a:xfrm rot="16200000" flipH="1">
            <a:off x="1287360" y="2659320"/>
            <a:ext cx="1901160" cy="2656440"/>
          </a:xfrm>
          <a:prstGeom prst="bentConnector2">
            <a:avLst/>
          </a:prstGeom>
          <a:noFill/>
          <a:ln w="0">
            <a:solidFill>
              <a:srgbClr val="000000"/>
            </a:solidFill>
            <a:prstDash val="solid"/>
            <a:tailEnd type="arrow"/>
          </a:ln>
        </p:spPr>
      </p:cxnSp>
      <p:sp>
        <p:nvSpPr>
          <p:cNvPr id="14" name="TextBox 13"/>
          <p:cNvSpPr txBox="1"/>
          <p:nvPr/>
        </p:nvSpPr>
        <p:spPr>
          <a:xfrm>
            <a:off x="726839" y="3383280"/>
            <a:ext cx="134208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Coordination</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ended</a:t>
            </a:r>
          </a:p>
        </p:txBody>
      </p:sp>
      <p:cxnSp>
        <p:nvCxnSpPr>
          <p:cNvPr id="15" name="Elbow Connector 14"/>
          <p:cNvCxnSpPr>
            <a:stCxn id="24" idx="2"/>
            <a:endCxn id="10" idx="0"/>
          </p:cNvCxnSpPr>
          <p:nvPr/>
        </p:nvCxnSpPr>
        <p:spPr>
          <a:xfrm rot="16200000" flipH="1">
            <a:off x="3647879" y="3648600"/>
            <a:ext cx="1455480" cy="165239"/>
          </a:xfrm>
          <a:prstGeom prst="bentConnector3">
            <a:avLst/>
          </a:prstGeom>
          <a:noFill/>
          <a:ln w="0">
            <a:solidFill>
              <a:srgbClr val="000000"/>
            </a:solidFill>
            <a:prstDash val="solid"/>
            <a:tailEnd type="arrow"/>
          </a:ln>
        </p:spPr>
      </p:cxnSp>
      <p:sp>
        <p:nvSpPr>
          <p:cNvPr id="16" name="TextBox 15"/>
          <p:cNvSpPr txBox="1"/>
          <p:nvPr/>
        </p:nvSpPr>
        <p:spPr>
          <a:xfrm>
            <a:off x="4389120" y="3200400"/>
            <a:ext cx="134208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Coordination</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ended</a:t>
            </a:r>
          </a:p>
        </p:txBody>
      </p:sp>
      <p:cxnSp>
        <p:nvCxnSpPr>
          <p:cNvPr id="17" name="Elbow Connector 16"/>
          <p:cNvCxnSpPr>
            <a:stCxn id="25" idx="3"/>
            <a:endCxn id="9" idx="1"/>
          </p:cNvCxnSpPr>
          <p:nvPr/>
        </p:nvCxnSpPr>
        <p:spPr>
          <a:xfrm rot="10800000" flipV="1">
            <a:off x="5303520" y="2615760"/>
            <a:ext cx="1737361" cy="2322360"/>
          </a:xfrm>
          <a:prstGeom prst="bentConnector3">
            <a:avLst/>
          </a:prstGeom>
          <a:noFill/>
          <a:ln w="0">
            <a:solidFill>
              <a:srgbClr val="000000"/>
            </a:solidFill>
            <a:prstDash val="solid"/>
            <a:tailEnd type="arrow"/>
          </a:ln>
        </p:spPr>
      </p:cxnSp>
      <p:sp>
        <p:nvSpPr>
          <p:cNvPr id="18" name="TextBox 17"/>
          <p:cNvSpPr txBox="1"/>
          <p:nvPr/>
        </p:nvSpPr>
        <p:spPr>
          <a:xfrm>
            <a:off x="6035040" y="3290039"/>
            <a:ext cx="134208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Coordination</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ended</a:t>
            </a:r>
          </a:p>
        </p:txBody>
      </p:sp>
      <p:sp>
        <p:nvSpPr>
          <p:cNvPr id="19" name="Freeform 18"/>
          <p:cNvSpPr/>
          <p:nvPr/>
        </p:nvSpPr>
        <p:spPr>
          <a:xfrm>
            <a:off x="91440" y="21700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0" name="Freeform 19"/>
          <p:cNvSpPr/>
          <p:nvPr/>
        </p:nvSpPr>
        <p:spPr>
          <a:xfrm>
            <a:off x="217800" y="21366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21" name="Freeform 20"/>
          <p:cNvSpPr/>
          <p:nvPr/>
        </p:nvSpPr>
        <p:spPr>
          <a:xfrm>
            <a:off x="173520" y="280404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2" name="Freeform 21"/>
          <p:cNvSpPr/>
          <p:nvPr/>
        </p:nvSpPr>
        <p:spPr>
          <a:xfrm>
            <a:off x="3474720" y="21366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Freeform 22"/>
          <p:cNvSpPr/>
          <p:nvPr/>
        </p:nvSpPr>
        <p:spPr>
          <a:xfrm>
            <a:off x="3601080" y="21031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#10</a:t>
            </a:r>
          </a:p>
        </p:txBody>
      </p:sp>
      <p:sp>
        <p:nvSpPr>
          <p:cNvPr id="24" name="Freeform 23"/>
          <p:cNvSpPr/>
          <p:nvPr/>
        </p:nvSpPr>
        <p:spPr>
          <a:xfrm>
            <a:off x="3556800" y="277056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5" name="Freeform 24"/>
          <p:cNvSpPr/>
          <p:nvPr/>
        </p:nvSpPr>
        <p:spPr>
          <a:xfrm>
            <a:off x="7040880" y="22280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Freeform 25"/>
          <p:cNvSpPr/>
          <p:nvPr/>
        </p:nvSpPr>
        <p:spPr>
          <a:xfrm>
            <a:off x="7167240" y="219456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27" name="Freeform 26"/>
          <p:cNvSpPr/>
          <p:nvPr/>
        </p:nvSpPr>
        <p:spPr>
          <a:xfrm>
            <a:off x="7122959" y="28620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28" name="Freeform 27"/>
          <p:cNvSpPr/>
          <p:nvPr/>
        </p:nvSpPr>
        <p:spPr>
          <a:xfrm>
            <a:off x="7040880" y="41482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Freeform 28"/>
          <p:cNvSpPr/>
          <p:nvPr/>
        </p:nvSpPr>
        <p:spPr>
          <a:xfrm>
            <a:off x="7167240" y="41148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30" name="Freeform 29"/>
          <p:cNvSpPr/>
          <p:nvPr/>
        </p:nvSpPr>
        <p:spPr>
          <a:xfrm>
            <a:off x="7122959" y="478224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pPr lvl="0"/>
            <a:fld id="{47EAA8D5-F37A-45AC-95DE-5AF7975877D7}" type="slidenum">
              <a:t>2</a:t>
            </a:fld>
            <a:endParaRPr lang="en-US"/>
          </a:p>
        </p:txBody>
      </p:sp>
      <p:sp>
        <p:nvSpPr>
          <p:cNvPr id="2" name="Freeform 1"/>
          <p:cNvSpPr/>
          <p:nvPr/>
        </p:nvSpPr>
        <p:spPr>
          <a:xfrm>
            <a:off x="640080" y="2410919"/>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 name="Freeform 2"/>
          <p:cNvSpPr/>
          <p:nvPr/>
        </p:nvSpPr>
        <p:spPr>
          <a:xfrm>
            <a:off x="771120" y="233352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4" name="Freeform 3"/>
          <p:cNvSpPr/>
          <p:nvPr/>
        </p:nvSpPr>
        <p:spPr>
          <a:xfrm>
            <a:off x="726839" y="254268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5" name="Freeform 4"/>
          <p:cNvSpPr/>
          <p:nvPr/>
        </p:nvSpPr>
        <p:spPr>
          <a:xfrm>
            <a:off x="726839" y="300312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6" name="Freeform 5"/>
          <p:cNvSpPr/>
          <p:nvPr/>
        </p:nvSpPr>
        <p:spPr>
          <a:xfrm>
            <a:off x="640080" y="2410919"/>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 name="Freeform 6"/>
          <p:cNvSpPr/>
          <p:nvPr/>
        </p:nvSpPr>
        <p:spPr>
          <a:xfrm>
            <a:off x="771120" y="233352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#1</a:t>
            </a:r>
          </a:p>
        </p:txBody>
      </p:sp>
      <p:sp>
        <p:nvSpPr>
          <p:cNvPr id="8" name="Freeform 7"/>
          <p:cNvSpPr/>
          <p:nvPr/>
        </p:nvSpPr>
        <p:spPr>
          <a:xfrm>
            <a:off x="726839" y="254268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9" name="Freeform 8"/>
          <p:cNvSpPr/>
          <p:nvPr/>
        </p:nvSpPr>
        <p:spPr>
          <a:xfrm>
            <a:off x="726839" y="300312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0" name="TextBox 9"/>
          <p:cNvSpPr txBox="1"/>
          <p:nvPr/>
        </p:nvSpPr>
        <p:spPr>
          <a:xfrm>
            <a:off x="4114800" y="420624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1" name="TextBox 10"/>
          <p:cNvSpPr txBox="1"/>
          <p:nvPr/>
        </p:nvSpPr>
        <p:spPr>
          <a:xfrm>
            <a:off x="4206240" y="248832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2" name="Straight Connector 11"/>
          <p:cNvSpPr/>
          <p:nvPr/>
        </p:nvSpPr>
        <p:spPr>
          <a:xfrm>
            <a:off x="1463039" y="3200400"/>
            <a:ext cx="0" cy="870480"/>
          </a:xfrm>
          <a:prstGeom prst="line">
            <a:avLst/>
          </a:prstGeom>
          <a:noFill/>
          <a:ln w="0">
            <a:solidFill>
              <a:srgbClr val="000000"/>
            </a:solidFill>
            <a:prstDash val="solid"/>
            <a:tailEnd type="arrow"/>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3" name="Title 12"/>
          <p:cNvSpPr txBox="1">
            <a:spLocks noGrp="1"/>
          </p:cNvSpPr>
          <p:nvPr>
            <p:ph type="title" idx="4294967295"/>
          </p:nvPr>
        </p:nvSpPr>
        <p:spPr>
          <a:xfrm>
            <a:off x="504719" y="-32040"/>
            <a:ext cx="9071640" cy="763560"/>
          </a:xfrm>
        </p:spPr>
        <p:txBody>
          <a:bodyPr/>
          <a:lstStyle/>
          <a:p>
            <a:pPr lvl="0"/>
            <a:r>
              <a:rPr lang="en-US" sz="2400" b="1"/>
              <a:t>App-Agent communication: </a:t>
            </a:r>
            <a:br>
              <a:rPr lang="en-US" sz="2400" b="1"/>
            </a:br>
            <a:r>
              <a:rPr lang="en-US" sz="2400"/>
              <a:t>TCN solves evaluation exercises</a:t>
            </a:r>
          </a:p>
        </p:txBody>
      </p:sp>
      <p:sp>
        <p:nvSpPr>
          <p:cNvPr id="14" name="Freeform 13"/>
          <p:cNvSpPr/>
          <p:nvPr/>
        </p:nvSpPr>
        <p:spPr>
          <a:xfrm>
            <a:off x="1097280" y="1280159"/>
            <a:ext cx="1920239" cy="534600"/>
          </a:xfrm>
          <a:custGeom>
            <a:avLst>
              <a:gd name="f0" fmla="val -1987"/>
              <a:gd name="f1" fmla="val 4163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TCN is solving evaluation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exercises</a:t>
            </a:r>
          </a:p>
        </p:txBody>
      </p:sp>
      <p:sp>
        <p:nvSpPr>
          <p:cNvPr id="15" name="Straight Connector 14"/>
          <p:cNvSpPr/>
          <p:nvPr/>
        </p:nvSpPr>
        <p:spPr>
          <a:xfrm flipV="1">
            <a:off x="1463039" y="3247920"/>
            <a:ext cx="0" cy="822960"/>
          </a:xfrm>
          <a:prstGeom prst="line">
            <a:avLst/>
          </a:prstGeom>
          <a:noFill/>
          <a:ln w="0">
            <a:solidFill>
              <a:srgbClr val="000000"/>
            </a:solidFill>
            <a:prstDash val="solid"/>
            <a:tailEnd type="arrow"/>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6" name="Freeform 15"/>
          <p:cNvSpPr/>
          <p:nvPr/>
        </p:nvSpPr>
        <p:spPr>
          <a:xfrm>
            <a:off x="6858000" y="231948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7" name="Freeform 16"/>
          <p:cNvSpPr/>
          <p:nvPr/>
        </p:nvSpPr>
        <p:spPr>
          <a:xfrm>
            <a:off x="6989040" y="224208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18" name="Freeform 17"/>
          <p:cNvSpPr/>
          <p:nvPr/>
        </p:nvSpPr>
        <p:spPr>
          <a:xfrm>
            <a:off x="6944760" y="245124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9" name="Freeform 18"/>
          <p:cNvSpPr/>
          <p:nvPr/>
        </p:nvSpPr>
        <p:spPr>
          <a:xfrm>
            <a:off x="6944760" y="2911679"/>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0" name="Freeform 19"/>
          <p:cNvSpPr/>
          <p:nvPr/>
        </p:nvSpPr>
        <p:spPr>
          <a:xfrm>
            <a:off x="6858000" y="231948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1" name="Freeform 20"/>
          <p:cNvSpPr/>
          <p:nvPr/>
        </p:nvSpPr>
        <p:spPr>
          <a:xfrm>
            <a:off x="6989040" y="224208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#n</a:t>
            </a:r>
          </a:p>
        </p:txBody>
      </p:sp>
      <p:sp>
        <p:nvSpPr>
          <p:cNvPr id="22" name="Freeform 21"/>
          <p:cNvSpPr/>
          <p:nvPr/>
        </p:nvSpPr>
        <p:spPr>
          <a:xfrm>
            <a:off x="6944760" y="245124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23" name="Freeform 22"/>
          <p:cNvSpPr/>
          <p:nvPr/>
        </p:nvSpPr>
        <p:spPr>
          <a:xfrm>
            <a:off x="6944760" y="2911679"/>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4" name="Straight Connector 23"/>
          <p:cNvSpPr/>
          <p:nvPr/>
        </p:nvSpPr>
        <p:spPr>
          <a:xfrm>
            <a:off x="7680960" y="3108959"/>
            <a:ext cx="0" cy="870481"/>
          </a:xfrm>
          <a:prstGeom prst="line">
            <a:avLst/>
          </a:prstGeom>
          <a:noFill/>
          <a:ln w="0">
            <a:solidFill>
              <a:srgbClr val="000000"/>
            </a:solidFill>
            <a:prstDash val="solid"/>
            <a:tailEnd type="arrow"/>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5" name="Freeform 24"/>
          <p:cNvSpPr/>
          <p:nvPr/>
        </p:nvSpPr>
        <p:spPr>
          <a:xfrm>
            <a:off x="7315200" y="1188719"/>
            <a:ext cx="1920239" cy="534600"/>
          </a:xfrm>
          <a:custGeom>
            <a:avLst>
              <a:gd name="f0" fmla="val -1987"/>
              <a:gd name="f1" fmla="val 4163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TCN is solving evaluation </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exercises</a:t>
            </a:r>
          </a:p>
        </p:txBody>
      </p:sp>
      <p:sp>
        <p:nvSpPr>
          <p:cNvPr id="26" name="Straight Connector 25"/>
          <p:cNvSpPr/>
          <p:nvPr/>
        </p:nvSpPr>
        <p:spPr>
          <a:xfrm flipV="1">
            <a:off x="7680960" y="3156479"/>
            <a:ext cx="0" cy="822961"/>
          </a:xfrm>
          <a:prstGeom prst="line">
            <a:avLst/>
          </a:prstGeom>
          <a:noFill/>
          <a:ln w="0">
            <a:solidFill>
              <a:srgbClr val="000000"/>
            </a:solidFill>
            <a:prstDash val="solid"/>
            <a:tailEnd type="arrow"/>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7" name="TextBox 26"/>
          <p:cNvSpPr txBox="1"/>
          <p:nvPr/>
        </p:nvSpPr>
        <p:spPr>
          <a:xfrm>
            <a:off x="274320" y="5197680"/>
            <a:ext cx="7099560" cy="2901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400" b="0" i="0" u="none" strike="noStrike" kern="1200" cap="none">
                <a:ln>
                  <a:noFill/>
                </a:ln>
                <a:latin typeface="Liberation Sans" pitchFamily="18"/>
                <a:ea typeface="Noto Sans CJK SC" pitchFamily="2"/>
                <a:cs typeface="Lohit Devanagari" pitchFamily="2"/>
              </a:rPr>
              <a:t>* At the end of each lesson, each TCN solves evaluation exercises in MyWelcome app.</a:t>
            </a:r>
          </a:p>
        </p:txBody>
      </p:sp>
      <p:sp>
        <p:nvSpPr>
          <p:cNvPr id="28" name="Freeform 27"/>
          <p:cNvSpPr/>
          <p:nvPr/>
        </p:nvSpPr>
        <p:spPr>
          <a:xfrm>
            <a:off x="640080" y="40708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Freeform 28"/>
          <p:cNvSpPr/>
          <p:nvPr/>
        </p:nvSpPr>
        <p:spPr>
          <a:xfrm>
            <a:off x="766440" y="40374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30" name="Freeform 29"/>
          <p:cNvSpPr/>
          <p:nvPr/>
        </p:nvSpPr>
        <p:spPr>
          <a:xfrm>
            <a:off x="722159" y="470484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1" name="Freeform 30"/>
          <p:cNvSpPr/>
          <p:nvPr/>
        </p:nvSpPr>
        <p:spPr>
          <a:xfrm>
            <a:off x="6858000" y="4056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2" name="Freeform 31"/>
          <p:cNvSpPr/>
          <p:nvPr/>
        </p:nvSpPr>
        <p:spPr>
          <a:xfrm>
            <a:off x="6984360" y="402336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33" name="Freeform 32"/>
          <p:cNvSpPr/>
          <p:nvPr/>
        </p:nvSpPr>
        <p:spPr>
          <a:xfrm>
            <a:off x="6940079" y="46908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p>
            <a:pPr lvl="0"/>
            <a:fld id="{27F01505-F9EA-4FA7-998C-DC54856002F8}" type="slidenum">
              <a:t>20</a:t>
            </a:fld>
            <a:endParaRPr lang="en-US"/>
          </a:p>
        </p:txBody>
      </p:sp>
      <p:sp>
        <p:nvSpPr>
          <p:cNvPr id="2" name="Title 1"/>
          <p:cNvSpPr txBox="1">
            <a:spLocks noGrp="1"/>
          </p:cNvSpPr>
          <p:nvPr>
            <p:ph type="title" idx="4294967295"/>
          </p:nvPr>
        </p:nvSpPr>
        <p:spPr>
          <a:xfrm>
            <a:off x="529560" y="-19800"/>
            <a:ext cx="9071640" cy="680040"/>
          </a:xfrm>
        </p:spPr>
        <p:txBody>
          <a:bodyPr/>
          <a:lstStyle/>
          <a:p>
            <a:pPr lvl="0"/>
            <a:r>
              <a:rPr lang="en-US" sz="2400" b="1"/>
              <a:t>LCC Process: </a:t>
            </a:r>
            <a:br>
              <a:rPr lang="en-US" sz="2400" b="1"/>
            </a:br>
            <a:r>
              <a:rPr lang="en-US" sz="2400"/>
              <a:t>Agents find grouping – </a:t>
            </a:r>
            <a:r>
              <a:rPr lang="en-US" sz="2400" b="1"/>
              <a:t>Why would agents wait</a:t>
            </a:r>
            <a:r>
              <a:rPr lang="en-US" sz="2400"/>
              <a:t>?</a:t>
            </a:r>
          </a:p>
        </p:txBody>
      </p:sp>
      <p:sp>
        <p:nvSpPr>
          <p:cNvPr id="3" name="Freeform 2"/>
          <p:cNvSpPr/>
          <p:nvPr/>
        </p:nvSpPr>
        <p:spPr>
          <a:xfrm>
            <a:off x="91440" y="827999"/>
            <a:ext cx="1737359" cy="595800"/>
          </a:xfrm>
          <a:custGeom>
            <a:avLst>
              <a:gd name="f0" fmla="val 5168"/>
              <a:gd name="f1" fmla="val 34565"/>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info about all other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agents</a:t>
            </a:r>
          </a:p>
        </p:txBody>
      </p:sp>
      <p:sp>
        <p:nvSpPr>
          <p:cNvPr id="4" name="Freeform 3"/>
          <p:cNvSpPr/>
          <p:nvPr/>
        </p:nvSpPr>
        <p:spPr>
          <a:xfrm>
            <a:off x="3657600" y="919439"/>
            <a:ext cx="1737359" cy="595800"/>
          </a:xfrm>
          <a:custGeom>
            <a:avLst>
              <a:gd name="f0" fmla="val 4201"/>
              <a:gd name="f1" fmla="val 29008"/>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info about all other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agents</a:t>
            </a:r>
          </a:p>
        </p:txBody>
      </p:sp>
      <p:sp>
        <p:nvSpPr>
          <p:cNvPr id="5" name="Freeform 4"/>
          <p:cNvSpPr/>
          <p:nvPr/>
        </p:nvSpPr>
        <p:spPr>
          <a:xfrm>
            <a:off x="6949440" y="872280"/>
            <a:ext cx="1737359" cy="595800"/>
          </a:xfrm>
          <a:custGeom>
            <a:avLst>
              <a:gd name="f0" fmla="val 2801"/>
              <a:gd name="f1" fmla="val 3116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Got info about all other </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agents</a:t>
            </a:r>
          </a:p>
        </p:txBody>
      </p:sp>
      <p:cxnSp>
        <p:nvCxnSpPr>
          <p:cNvPr id="6" name="Curved Connector 5"/>
          <p:cNvCxnSpPr>
            <a:stCxn id="11" idx="3"/>
            <a:endCxn id="11" idx="1"/>
          </p:cNvCxnSpPr>
          <p:nvPr/>
        </p:nvCxnSpPr>
        <p:spPr>
          <a:xfrm rot="10800000" flipH="1">
            <a:off x="222480" y="2186640"/>
            <a:ext cx="1645920" cy="12700"/>
          </a:xfrm>
          <a:prstGeom prst="curvedConnector5">
            <a:avLst>
              <a:gd name="adj1" fmla="val -13889"/>
              <a:gd name="adj2" fmla="val 4852913"/>
              <a:gd name="adj3" fmla="val 113889"/>
            </a:avLst>
          </a:prstGeom>
          <a:noFill/>
          <a:ln w="0">
            <a:solidFill>
              <a:srgbClr val="000000"/>
            </a:solidFill>
            <a:prstDash val="solid"/>
            <a:tailEnd type="arrow"/>
          </a:ln>
        </p:spPr>
      </p:cxnSp>
      <p:sp>
        <p:nvSpPr>
          <p:cNvPr id="7" name="TextBox 6"/>
          <p:cNvSpPr txBox="1"/>
          <p:nvPr/>
        </p:nvSpPr>
        <p:spPr>
          <a:xfrm>
            <a:off x="91440" y="3296880"/>
            <a:ext cx="2793435"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1. Run </a:t>
            </a:r>
            <a:r>
              <a:rPr lang="en-US" sz="1200" b="0" i="0" u="none" strike="noStrike" kern="1200" cap="none" dirty="0" err="1" smtClean="0">
                <a:ln>
                  <a:noFill/>
                </a:ln>
                <a:latin typeface="Liberation Sans" pitchFamily="18"/>
                <a:ea typeface="Noto Sans CJK SC" pitchFamily="2"/>
                <a:cs typeface="Lohit Devanagari" pitchFamily="2"/>
              </a:rPr>
              <a:t>CKMeans</a:t>
            </a:r>
            <a:r>
              <a:rPr lang="en-US" sz="1200" b="0" i="0" u="none" strike="noStrike" kern="1200" cap="none" dirty="0" smtClean="0">
                <a:ln>
                  <a:noFill/>
                </a:ln>
                <a:latin typeface="Liberation Sans" pitchFamily="18"/>
                <a:ea typeface="Noto Sans CJK SC" pitchFamily="2"/>
                <a:cs typeface="Lohit Devanagari" pitchFamily="2"/>
              </a:rPr>
              <a:t> algorithm </a:t>
            </a:r>
            <a:r>
              <a:rPr lang="en-US" sz="1200" b="0" i="0" u="none" strike="noStrike" kern="1200" cap="none" dirty="0">
                <a:ln>
                  <a:noFill/>
                </a:ln>
                <a:latin typeface="Liberation Sans" pitchFamily="18"/>
                <a:ea typeface="Noto Sans CJK SC" pitchFamily="2"/>
                <a:cs typeface="Lohit Devanagari" pitchFamily="2"/>
              </a:rPr>
              <a:t>to find groups</a:t>
            </a:r>
          </a:p>
        </p:txBody>
      </p:sp>
      <p:sp>
        <p:nvSpPr>
          <p:cNvPr id="8" name="TextBox 7"/>
          <p:cNvSpPr txBox="1"/>
          <p:nvPr/>
        </p:nvSpPr>
        <p:spPr>
          <a:xfrm>
            <a:off x="66600" y="3839400"/>
            <a:ext cx="9299254" cy="1624119"/>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1300" b="0" i="0" u="none" strike="noStrike" kern="1200" cap="none" dirty="0">
                <a:ln>
                  <a:noFill/>
                </a:ln>
                <a:latin typeface="Liberation Sans" pitchFamily="18"/>
                <a:ea typeface="Noto Sans CJK SC" pitchFamily="2"/>
                <a:cs typeface="Lohit Devanagari" pitchFamily="2"/>
              </a:rPr>
              <a:t>One might ask </a:t>
            </a:r>
            <a:r>
              <a:rPr lang="en-US" sz="1300" b="1" i="0" u="none" strike="noStrike" kern="1200" cap="none" dirty="0">
                <a:ln>
                  <a:noFill/>
                </a:ln>
                <a:latin typeface="Liberation Sans" pitchFamily="18"/>
                <a:ea typeface="Noto Sans CJK SC" pitchFamily="2"/>
                <a:cs typeface="Lohit Devanagari" pitchFamily="2"/>
              </a:rPr>
              <a:t>why would {agent_2, . . , agent_20} wait </a:t>
            </a:r>
            <a:r>
              <a:rPr lang="en-US" sz="1300" b="0" i="0" u="none" strike="noStrike" kern="1200" cap="none" dirty="0">
                <a:ln>
                  <a:noFill/>
                </a:ln>
                <a:latin typeface="Liberation Sans" pitchFamily="18"/>
                <a:ea typeface="Noto Sans CJK SC" pitchFamily="2"/>
                <a:cs typeface="Lohit Devanagari" pitchFamily="2"/>
              </a:rPr>
              <a:t>while agent_1 is forming the groups (Slide </a:t>
            </a:r>
            <a:r>
              <a:rPr lang="en-US" sz="1300" dirty="0">
                <a:latin typeface="Liberation Sans" pitchFamily="18"/>
                <a:ea typeface="Noto Sans CJK SC" pitchFamily="2"/>
                <a:cs typeface="Lohit Devanagari" pitchFamily="2"/>
              </a:rPr>
              <a:t>9</a:t>
            </a:r>
            <a:r>
              <a:rPr lang="en-US" sz="1300" b="0" i="0" u="none" strike="noStrike" kern="1200" cap="none" dirty="0" smtClean="0">
                <a:ln>
                  <a:noFill/>
                </a:ln>
                <a:latin typeface="Liberation Sans" pitchFamily="18"/>
                <a:ea typeface="Noto Sans CJK SC" pitchFamily="2"/>
                <a:cs typeface="Lohit Devanagari" pitchFamily="2"/>
              </a:rPr>
              <a:t>). An option to </a:t>
            </a:r>
            <a:r>
              <a:rPr lang="en-US" sz="1300" b="0" i="0" u="none" strike="noStrike" kern="1200" cap="none" dirty="0">
                <a:ln>
                  <a:noFill/>
                </a:ln>
                <a:latin typeface="Liberation Sans" pitchFamily="18"/>
                <a:ea typeface="Noto Sans CJK SC" pitchFamily="2"/>
                <a:cs typeface="Lohit Devanagari" pitchFamily="2"/>
              </a:rPr>
              <a:t>overcome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this is below:</a:t>
            </a:r>
          </a:p>
          <a:p>
            <a:pPr marL="0" marR="0" lvl="0" indent="0" algn="l" hangingPunct="0">
              <a:lnSpc>
                <a:spcPct val="100000"/>
              </a:lnSpc>
              <a:spcBef>
                <a:spcPts val="0"/>
              </a:spcBef>
              <a:spcAft>
                <a:spcPts val="0"/>
              </a:spcAft>
              <a:buNone/>
              <a:tabLst/>
            </a:pPr>
            <a:r>
              <a:rPr lang="en-US" sz="1300" b="0" i="0" u="none" strike="noStrike" kern="1200" cap="none" dirty="0">
                <a:ln>
                  <a:noFill/>
                </a:ln>
                <a:latin typeface="Liberation Sans" pitchFamily="18"/>
                <a:ea typeface="Noto Sans CJK SC" pitchFamily="2"/>
                <a:cs typeface="Lohit Devanagari" pitchFamily="2"/>
              </a:rPr>
              <a:t>In slide </a:t>
            </a:r>
            <a:r>
              <a:rPr lang="en-US" sz="1300" b="0" i="0" u="none" strike="noStrike" kern="1200" cap="none" dirty="0" smtClean="0">
                <a:ln>
                  <a:noFill/>
                </a:ln>
                <a:latin typeface="Liberation Sans" pitchFamily="18"/>
                <a:ea typeface="Noto Sans CJK SC" pitchFamily="2"/>
                <a:cs typeface="Lohit Devanagari" pitchFamily="2"/>
              </a:rPr>
              <a:t>7, </a:t>
            </a:r>
            <a:r>
              <a:rPr lang="en-US" sz="1300" b="0" i="0" u="none" strike="noStrike" kern="1200" cap="none" dirty="0">
                <a:ln>
                  <a:noFill/>
                </a:ln>
                <a:latin typeface="Liberation Sans" pitchFamily="18"/>
                <a:ea typeface="Noto Sans CJK SC" pitchFamily="2"/>
                <a:cs typeface="Lohit Devanagari" pitchFamily="2"/>
              </a:rPr>
              <a:t>when {agent_2, . . , agent_20} receive the whole info from agent_1 (leader agent), they can send a signal to WPM that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coordination_phase_1 has ended for them. WPM can even kill them if they don’t run any other BT. Then in slide </a:t>
            </a:r>
            <a:r>
              <a:rPr lang="en-US" sz="1300" dirty="0" smtClean="0">
                <a:latin typeface="Liberation Sans" pitchFamily="18"/>
                <a:ea typeface="Noto Sans CJK SC" pitchFamily="2"/>
                <a:cs typeface="Lohit Devanagari" pitchFamily="2"/>
              </a:rPr>
              <a:t>10</a:t>
            </a:r>
            <a:r>
              <a:rPr lang="en-US" sz="1300" b="0" i="0" u="none" strike="noStrike" kern="1200" cap="none" dirty="0" smtClean="0">
                <a:ln>
                  <a:noFill/>
                </a:ln>
                <a:latin typeface="Liberation Sans" pitchFamily="18"/>
                <a:ea typeface="Noto Sans CJK SC" pitchFamily="2"/>
                <a:cs typeface="Lohit Devanagari" pitchFamily="2"/>
              </a:rPr>
              <a:t>, </a:t>
            </a:r>
            <a:r>
              <a:rPr lang="en-US" sz="1300" b="0" i="0" u="none" strike="noStrike" kern="1200" cap="none" dirty="0">
                <a:ln>
                  <a:noFill/>
                </a:ln>
                <a:latin typeface="Liberation Sans" pitchFamily="18"/>
                <a:ea typeface="Noto Sans CJK SC" pitchFamily="2"/>
                <a:cs typeface="Lohit Devanagari" pitchFamily="2"/>
              </a:rPr>
              <a:t>when agent_1 finds</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a grouping solution, it would send the grouping and coordination_phase_1 ended message to WPM and WPM can kill agent_1 as well</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if it doesn’t run any other BT. Other agents wouldn’t know about the proposal yet. Then in slide </a:t>
            </a:r>
            <a:r>
              <a:rPr lang="en-US" sz="1300" b="0" i="0" u="none" strike="noStrike" kern="1200" cap="none" dirty="0" smtClean="0">
                <a:ln>
                  <a:noFill/>
                </a:ln>
                <a:latin typeface="Liberation Sans" pitchFamily="18"/>
                <a:ea typeface="Noto Sans CJK SC" pitchFamily="2"/>
                <a:cs typeface="Lohit Devanagari" pitchFamily="2"/>
              </a:rPr>
              <a:t>11, </a:t>
            </a:r>
            <a:r>
              <a:rPr lang="en-US" sz="1300" b="0" i="0" u="none" strike="noStrike" kern="1200" cap="none" dirty="0">
                <a:ln>
                  <a:noFill/>
                </a:ln>
                <a:latin typeface="Liberation Sans" pitchFamily="18"/>
                <a:ea typeface="Noto Sans CJK SC" pitchFamily="2"/>
                <a:cs typeface="Lohit Devanagari" pitchFamily="2"/>
              </a:rPr>
              <a:t>when teacher accepts a proposal,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WPM can wake up all necessary agents and inform them about the final grouping decision. The rest would be same as in slide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smtClean="0">
                <a:ln>
                  <a:noFill/>
                </a:ln>
                <a:latin typeface="Liberation Sans" pitchFamily="18"/>
                <a:ea typeface="Noto Sans CJK SC" pitchFamily="2"/>
                <a:cs typeface="Lohit Devanagari" pitchFamily="2"/>
              </a:rPr>
              <a:t>13 and 15.</a:t>
            </a:r>
            <a:endParaRPr lang="en-US" sz="1300" b="0" i="0" u="none" strike="noStrike" kern="1200" cap="none" dirty="0">
              <a:ln>
                <a:noFill/>
              </a:ln>
              <a:latin typeface="Liberation Sans" pitchFamily="18"/>
              <a:ea typeface="Noto Sans CJK SC" pitchFamily="2"/>
              <a:cs typeface="Lohit Devanagari" pitchFamily="2"/>
            </a:endParaRPr>
          </a:p>
        </p:txBody>
      </p:sp>
      <p:sp>
        <p:nvSpPr>
          <p:cNvPr id="9" name="TextBox 8"/>
          <p:cNvSpPr txBox="1"/>
          <p:nvPr/>
        </p:nvSpPr>
        <p:spPr>
          <a:xfrm>
            <a:off x="2508480" y="201168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0" name="TextBox 9"/>
          <p:cNvSpPr txBox="1"/>
          <p:nvPr/>
        </p:nvSpPr>
        <p:spPr>
          <a:xfrm>
            <a:off x="5852160" y="193968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1" name="Freeform 10"/>
          <p:cNvSpPr/>
          <p:nvPr/>
        </p:nvSpPr>
        <p:spPr>
          <a:xfrm>
            <a:off x="222480" y="179892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2" name="Freeform 11"/>
          <p:cNvSpPr/>
          <p:nvPr/>
        </p:nvSpPr>
        <p:spPr>
          <a:xfrm>
            <a:off x="348840" y="176544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13" name="Freeform 12"/>
          <p:cNvSpPr/>
          <p:nvPr/>
        </p:nvSpPr>
        <p:spPr>
          <a:xfrm>
            <a:off x="304560" y="243288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4" name="Freeform 13"/>
          <p:cNvSpPr/>
          <p:nvPr/>
        </p:nvSpPr>
        <p:spPr>
          <a:xfrm>
            <a:off x="3605760" y="1770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Freeform 14"/>
          <p:cNvSpPr/>
          <p:nvPr/>
        </p:nvSpPr>
        <p:spPr>
          <a:xfrm>
            <a:off x="3732120" y="173735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#10</a:t>
            </a:r>
          </a:p>
        </p:txBody>
      </p:sp>
      <p:sp>
        <p:nvSpPr>
          <p:cNvPr id="16" name="Freeform 15"/>
          <p:cNvSpPr/>
          <p:nvPr/>
        </p:nvSpPr>
        <p:spPr>
          <a:xfrm>
            <a:off x="3687839" y="24048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7" name="Freeform 16"/>
          <p:cNvSpPr/>
          <p:nvPr/>
        </p:nvSpPr>
        <p:spPr>
          <a:xfrm>
            <a:off x="6806160" y="1770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8" name="Freeform 17"/>
          <p:cNvSpPr/>
          <p:nvPr/>
        </p:nvSpPr>
        <p:spPr>
          <a:xfrm>
            <a:off x="6932520" y="173735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19" name="Freeform 18"/>
          <p:cNvSpPr/>
          <p:nvPr/>
        </p:nvSpPr>
        <p:spPr>
          <a:xfrm>
            <a:off x="6888240" y="24048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pPr lvl="0"/>
            <a:fld id="{AC4006FC-CD54-4BB5-B464-E8610B16DCA8}" type="slidenum">
              <a:t>21</a:t>
            </a:fld>
            <a:endParaRPr lang="en-US"/>
          </a:p>
        </p:txBody>
      </p:sp>
      <p:sp>
        <p:nvSpPr>
          <p:cNvPr id="2" name="Title 1"/>
          <p:cNvSpPr txBox="1">
            <a:spLocks noGrp="1"/>
          </p:cNvSpPr>
          <p:nvPr>
            <p:ph type="title" idx="4294967295"/>
          </p:nvPr>
        </p:nvSpPr>
        <p:spPr>
          <a:xfrm>
            <a:off x="457200" y="-123480"/>
            <a:ext cx="9071640" cy="580680"/>
          </a:xfrm>
        </p:spPr>
        <p:txBody>
          <a:bodyPr/>
          <a:lstStyle/>
          <a:p>
            <a:pPr lvl="0"/>
            <a:r>
              <a:rPr lang="en-US" sz="2400"/>
              <a:t>Involved Components</a:t>
            </a:r>
          </a:p>
        </p:txBody>
      </p:sp>
      <p:sp>
        <p:nvSpPr>
          <p:cNvPr id="3" name="Freeform 2"/>
          <p:cNvSpPr/>
          <p:nvPr/>
        </p:nvSpPr>
        <p:spPr>
          <a:xfrm>
            <a:off x="91440" y="1017359"/>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 name="Freeform 3"/>
          <p:cNvSpPr/>
          <p:nvPr/>
        </p:nvSpPr>
        <p:spPr>
          <a:xfrm>
            <a:off x="229680" y="925919"/>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5" name="Freeform 4"/>
          <p:cNvSpPr/>
          <p:nvPr/>
        </p:nvSpPr>
        <p:spPr>
          <a:xfrm>
            <a:off x="914400" y="117252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6" name="Freeform 5"/>
          <p:cNvSpPr/>
          <p:nvPr/>
        </p:nvSpPr>
        <p:spPr>
          <a:xfrm>
            <a:off x="182880" y="171540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sp>
        <p:nvSpPr>
          <p:cNvPr id="7" name="Freeform 6"/>
          <p:cNvSpPr/>
          <p:nvPr/>
        </p:nvSpPr>
        <p:spPr>
          <a:xfrm>
            <a:off x="3291839" y="1005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 name="Freeform 7"/>
          <p:cNvSpPr/>
          <p:nvPr/>
        </p:nvSpPr>
        <p:spPr>
          <a:xfrm>
            <a:off x="3383280" y="9144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p>
        </p:txBody>
      </p:sp>
      <p:sp>
        <p:nvSpPr>
          <p:cNvPr id="9" name="Freeform 8"/>
          <p:cNvSpPr/>
          <p:nvPr/>
        </p:nvSpPr>
        <p:spPr>
          <a:xfrm>
            <a:off x="3383280" y="168731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0" name="Freeform 9"/>
          <p:cNvSpPr/>
          <p:nvPr/>
        </p:nvSpPr>
        <p:spPr>
          <a:xfrm>
            <a:off x="648756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 name="Freeform 10"/>
          <p:cNvSpPr/>
          <p:nvPr/>
        </p:nvSpPr>
        <p:spPr>
          <a:xfrm>
            <a:off x="6618599"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12" name="Freeform 11"/>
          <p:cNvSpPr/>
          <p:nvPr/>
        </p:nvSpPr>
        <p:spPr>
          <a:xfrm>
            <a:off x="6574319"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3" name="Freeform 12"/>
          <p:cNvSpPr/>
          <p:nvPr/>
        </p:nvSpPr>
        <p:spPr>
          <a:xfrm>
            <a:off x="6574319"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4" name="Freeform 13"/>
          <p:cNvSpPr/>
          <p:nvPr/>
        </p:nvSpPr>
        <p:spPr>
          <a:xfrm>
            <a:off x="648756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Freeform 14"/>
          <p:cNvSpPr/>
          <p:nvPr/>
        </p:nvSpPr>
        <p:spPr>
          <a:xfrm>
            <a:off x="6618599"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p>
        </p:txBody>
      </p:sp>
      <p:sp>
        <p:nvSpPr>
          <p:cNvPr id="16" name="Freeform 15"/>
          <p:cNvSpPr/>
          <p:nvPr/>
        </p:nvSpPr>
        <p:spPr>
          <a:xfrm>
            <a:off x="6574319"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7" name="Freeform 16"/>
          <p:cNvSpPr/>
          <p:nvPr/>
        </p:nvSpPr>
        <p:spPr>
          <a:xfrm>
            <a:off x="6574319"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8" name="Freeform 17"/>
          <p:cNvSpPr/>
          <p:nvPr/>
        </p:nvSpPr>
        <p:spPr>
          <a:xfrm>
            <a:off x="832104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9" name="Freeform 18"/>
          <p:cNvSpPr/>
          <p:nvPr/>
        </p:nvSpPr>
        <p:spPr>
          <a:xfrm>
            <a:off x="8452080"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20" name="Freeform 19"/>
          <p:cNvSpPr/>
          <p:nvPr/>
        </p:nvSpPr>
        <p:spPr>
          <a:xfrm>
            <a:off x="8407800"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21" name="Freeform 20"/>
          <p:cNvSpPr/>
          <p:nvPr/>
        </p:nvSpPr>
        <p:spPr>
          <a:xfrm>
            <a:off x="8407800"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2" name="Freeform 21"/>
          <p:cNvSpPr/>
          <p:nvPr/>
        </p:nvSpPr>
        <p:spPr>
          <a:xfrm>
            <a:off x="832104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B75BC"/>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Freeform 22"/>
          <p:cNvSpPr/>
          <p:nvPr/>
        </p:nvSpPr>
        <p:spPr>
          <a:xfrm>
            <a:off x="8452080"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Dispatcher</a:t>
            </a:r>
          </a:p>
        </p:txBody>
      </p:sp>
      <p:sp>
        <p:nvSpPr>
          <p:cNvPr id="24" name="Freeform 23"/>
          <p:cNvSpPr/>
          <p:nvPr/>
        </p:nvSpPr>
        <p:spPr>
          <a:xfrm>
            <a:off x="8407800"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Dispatcher Interface</a:t>
            </a:r>
          </a:p>
        </p:txBody>
      </p:sp>
      <p:sp>
        <p:nvSpPr>
          <p:cNvPr id="25" name="TextBox 24"/>
          <p:cNvSpPr txBox="1"/>
          <p:nvPr/>
        </p:nvSpPr>
        <p:spPr>
          <a:xfrm>
            <a:off x="91440" y="2256120"/>
            <a:ext cx="1656970" cy="1063838"/>
          </a:xfrm>
          <a:prstGeom prst="rect">
            <a:avLst/>
          </a:prstGeom>
          <a:noFill/>
          <a:ln>
            <a:noFill/>
          </a:ln>
        </p:spPr>
        <p:txBody>
          <a:bodyPr wrap="none" lIns="90000" tIns="45000" rIns="90000" bIns="45000" anchorCtr="0" compatLnSpc="0">
            <a:spAutoFit/>
          </a:bodyPr>
          <a:lstStyle/>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endpoint to receive</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grouping result –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Slide </a:t>
            </a:r>
            <a:r>
              <a:rPr lang="en-US" sz="1100" dirty="0">
                <a:latin typeface="Liberation Sans" pitchFamily="18"/>
                <a:ea typeface="Noto Sans CJK SC" pitchFamily="2"/>
                <a:cs typeface="Lohit Devanagari" pitchFamily="2"/>
              </a:rPr>
              <a:t>9</a:t>
            </a:r>
          </a:p>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endpoint to receive</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end of coordination </a:t>
            </a:r>
            <a:br>
              <a:rPr lang="en-US" sz="1100" b="0" i="0" u="none" strike="noStrike" kern="1200" cap="none" dirty="0">
                <a:ln>
                  <a:noFill/>
                </a:ln>
                <a:latin typeface="Liberation Sans" pitchFamily="18"/>
                <a:ea typeface="Noto Sans CJK SC" pitchFamily="2"/>
                <a:cs typeface="Lohit Devanagari" pitchFamily="2"/>
              </a:rPr>
            </a:br>
            <a:r>
              <a:rPr lang="en-US" sz="1100" b="0" i="0" u="none" strike="noStrike" kern="1200" cap="none" dirty="0">
                <a:ln>
                  <a:noFill/>
                </a:ln>
                <a:latin typeface="Liberation Sans" pitchFamily="18"/>
                <a:ea typeface="Noto Sans CJK SC" pitchFamily="2"/>
                <a:cs typeface="Lohit Devanagari" pitchFamily="2"/>
              </a:rPr>
              <a:t>signal – Slide </a:t>
            </a:r>
            <a:r>
              <a:rPr lang="en-US" sz="1100" b="0" i="0" u="none" strike="noStrike" kern="1200" cap="none" dirty="0" smtClean="0">
                <a:ln>
                  <a:noFill/>
                </a:ln>
                <a:latin typeface="Liberation Sans" pitchFamily="18"/>
                <a:ea typeface="Noto Sans CJK SC" pitchFamily="2"/>
                <a:cs typeface="Lohit Devanagari" pitchFamily="2"/>
              </a:rPr>
              <a:t>10, 15</a:t>
            </a:r>
            <a:endParaRPr lang="en-US" sz="1100" b="0" i="0" u="none" strike="noStrike" kern="1200" cap="none" dirty="0">
              <a:ln>
                <a:noFill/>
              </a:ln>
              <a:latin typeface="Liberation Sans" pitchFamily="18"/>
              <a:ea typeface="Noto Sans CJK SC" pitchFamily="2"/>
              <a:cs typeface="Lohit Devanagari" pitchFamily="2"/>
            </a:endParaRPr>
          </a:p>
        </p:txBody>
      </p:sp>
      <p:sp>
        <p:nvSpPr>
          <p:cNvPr id="26" name="TextBox 25"/>
          <p:cNvSpPr txBox="1"/>
          <p:nvPr/>
        </p:nvSpPr>
        <p:spPr>
          <a:xfrm>
            <a:off x="2107762" y="2184189"/>
            <a:ext cx="4288395" cy="1874637"/>
          </a:xfrm>
          <a:prstGeom prst="rect">
            <a:avLst/>
          </a:prstGeom>
          <a:noFill/>
          <a:ln>
            <a:noFill/>
          </a:ln>
        </p:spPr>
        <p:txBody>
          <a:bodyPr wrap="none" lIns="90000" tIns="45000" rIns="90000" bIns="45000" anchorCtr="0" compatLnSpc="0">
            <a:spAutoFit/>
          </a:bodyPr>
          <a:lstStyle/>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a:ln>
                  <a:noFill/>
                </a:ln>
                <a:latin typeface="Liberation Sans" pitchFamily="18"/>
                <a:ea typeface="Noto Sans CJK SC" pitchFamily="2"/>
                <a:cs typeface="Lohit Devanagari" pitchFamily="2"/>
              </a:rPr>
              <a:t>1 new BT to receive evaluation exercise results </a:t>
            </a:r>
            <a:r>
              <a:rPr lang="en-US" sz="1100" b="0" i="0" u="none" strike="noStrike" kern="1200" cap="none" dirty="0" smtClean="0">
                <a:ln>
                  <a:noFill/>
                </a:ln>
                <a:latin typeface="Liberation Sans" pitchFamily="18"/>
                <a:ea typeface="Noto Sans CJK SC" pitchFamily="2"/>
                <a:cs typeface="Lohit Devanagari" pitchFamily="2"/>
              </a:rPr>
              <a:t> only if </a:t>
            </a:r>
            <a:r>
              <a:rPr lang="en-US" sz="1100" b="0" i="0" u="none" strike="noStrike" kern="1200" cap="none" dirty="0">
                <a:ln>
                  <a:noFill/>
                </a:ln>
                <a:latin typeface="Liberation Sans" pitchFamily="18"/>
                <a:ea typeface="Noto Sans CJK SC" pitchFamily="2"/>
                <a:cs typeface="Lohit Devanagari" pitchFamily="2"/>
              </a:rPr>
              <a:t>it doesn’t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already exist </a:t>
            </a:r>
            <a:r>
              <a:rPr lang="en-US" sz="1100" b="0" i="0" u="none" strike="noStrike" kern="1200" cap="none" dirty="0">
                <a:ln>
                  <a:noFill/>
                </a:ln>
                <a:latin typeface="Liberation Sans" pitchFamily="18"/>
                <a:ea typeface="Noto Sans CJK SC" pitchFamily="2"/>
                <a:cs typeface="Lohit Devanagari" pitchFamily="2"/>
              </a:rPr>
              <a:t>as part of </a:t>
            </a:r>
            <a:r>
              <a:rPr lang="en-US" sz="1100" b="0" i="0" u="none" strike="noStrike" kern="1200" cap="none" dirty="0" smtClean="0">
                <a:ln>
                  <a:noFill/>
                </a:ln>
                <a:latin typeface="Liberation Sans" pitchFamily="18"/>
                <a:ea typeface="Noto Sans CJK SC" pitchFamily="2"/>
                <a:cs typeface="Lohit Devanagari" pitchFamily="2"/>
              </a:rPr>
              <a:t>main language </a:t>
            </a:r>
            <a:r>
              <a:rPr lang="en-US" sz="1100" b="0" i="0" u="none" strike="noStrike" kern="1200" cap="none" dirty="0">
                <a:ln>
                  <a:noFill/>
                </a:ln>
                <a:latin typeface="Liberation Sans" pitchFamily="18"/>
                <a:ea typeface="Noto Sans CJK SC" pitchFamily="2"/>
                <a:cs typeface="Lohit Devanagari" pitchFamily="2"/>
              </a:rPr>
              <a:t>(</a:t>
            </a:r>
            <a:r>
              <a:rPr lang="en-US" sz="1100" b="0" i="0" u="none" strike="noStrike" kern="1200" cap="none" dirty="0" err="1">
                <a:ln>
                  <a:noFill/>
                </a:ln>
                <a:latin typeface="Liberation Sans" pitchFamily="18"/>
                <a:ea typeface="Noto Sans CJK SC" pitchFamily="2"/>
                <a:cs typeface="Lohit Devanagari" pitchFamily="2"/>
              </a:rPr>
              <a:t>catalan</a:t>
            </a:r>
            <a:r>
              <a:rPr lang="en-US" sz="1100" b="0" i="0" u="none" strike="noStrike" kern="1200" cap="none" dirty="0">
                <a:ln>
                  <a:noFill/>
                </a:ln>
                <a:latin typeface="Liberation Sans" pitchFamily="18"/>
                <a:ea typeface="Noto Sans CJK SC" pitchFamily="2"/>
                <a:cs typeface="Lohit Devanagari" pitchFamily="2"/>
              </a:rPr>
              <a:t>) scenario – Slide </a:t>
            </a:r>
            <a:r>
              <a:rPr lang="en-US" sz="1100" b="0" i="0" u="none" strike="noStrike" kern="1200" cap="none" dirty="0" smtClean="0">
                <a:ln>
                  <a:noFill/>
                </a:ln>
                <a:latin typeface="Liberation Sans" pitchFamily="18"/>
                <a:ea typeface="Noto Sans CJK SC" pitchFamily="2"/>
                <a:cs typeface="Lohit Devanagari" pitchFamily="2"/>
              </a:rPr>
              <a:t>3</a:t>
            </a:r>
            <a:endParaRPr lang="en-US" sz="1100" dirty="0">
              <a:latin typeface="Liberation Sans" pitchFamily="18"/>
              <a:ea typeface="Noto Sans CJK SC" pitchFamily="2"/>
              <a:cs typeface="Lohit Devanagari" pitchFamily="2"/>
            </a:endParaRP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new BT to receive teacher request (form groups) </a:t>
            </a:r>
            <a:r>
              <a:rPr lang="en-US" sz="1100" b="0" i="0" u="none" strike="noStrike" kern="1200" cap="none" dirty="0" smtClean="0">
                <a:ln>
                  <a:noFill/>
                </a:ln>
                <a:latin typeface="Liberation Sans" pitchFamily="18"/>
                <a:ea typeface="Noto Sans CJK SC" pitchFamily="2"/>
                <a:cs typeface="Lohit Devanagari" pitchFamily="2"/>
              </a:rPr>
              <a:t> from </a:t>
            </a:r>
            <a:r>
              <a:rPr lang="en-US" sz="1100" b="0" i="0" u="none" strike="noStrike" kern="1200" cap="none" dirty="0">
                <a:ln>
                  <a:noFill/>
                </a:ln>
                <a:latin typeface="Liberation Sans" pitchFamily="18"/>
                <a:ea typeface="Noto Sans CJK SC" pitchFamily="2"/>
                <a:cs typeface="Lohit Devanagari" pitchFamily="2"/>
              </a:rPr>
              <a:t>WPM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 </a:t>
            </a:r>
            <a:r>
              <a:rPr lang="en-US" sz="1100" b="0" i="0" u="none" strike="noStrike" kern="1200" cap="none" dirty="0">
                <a:ln>
                  <a:noFill/>
                </a:ln>
                <a:latin typeface="Liberation Sans" pitchFamily="18"/>
                <a:ea typeface="Noto Sans CJK SC" pitchFamily="2"/>
                <a:cs typeface="Lohit Devanagari" pitchFamily="2"/>
              </a:rPr>
              <a:t>Slide </a:t>
            </a:r>
            <a:r>
              <a:rPr lang="en-US" sz="1100" b="0" i="0" u="none" strike="noStrike" kern="1200" cap="none" dirty="0" smtClean="0">
                <a:ln>
                  <a:noFill/>
                </a:ln>
                <a:latin typeface="Liberation Sans" pitchFamily="18"/>
                <a:ea typeface="Noto Sans CJK SC" pitchFamily="2"/>
                <a:cs typeface="Lohit Devanagari" pitchFamily="2"/>
              </a:rPr>
              <a:t>5</a:t>
            </a:r>
            <a:endParaRPr lang="en-US" sz="1100" dirty="0">
              <a:latin typeface="Liberation Sans" pitchFamily="18"/>
              <a:ea typeface="Noto Sans CJK SC" pitchFamily="2"/>
              <a:cs typeface="Lohit Devanagari" pitchFamily="2"/>
            </a:endParaRP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new BT for a leader agent to receive info </a:t>
            </a:r>
            <a:r>
              <a:rPr lang="en-US" sz="1100" b="0" i="0" u="none" strike="noStrike" kern="1200" cap="none" dirty="0" smtClean="0">
                <a:ln>
                  <a:noFill/>
                </a:ln>
                <a:latin typeface="Liberation Sans" pitchFamily="18"/>
                <a:ea typeface="Noto Sans CJK SC" pitchFamily="2"/>
                <a:cs typeface="Lohit Devanagari" pitchFamily="2"/>
              </a:rPr>
              <a:t>  (</a:t>
            </a:r>
            <a:r>
              <a:rPr lang="en-US" sz="1100" b="0" i="0" u="none" strike="noStrike" kern="1200" cap="none" dirty="0">
                <a:ln>
                  <a:noFill/>
                </a:ln>
                <a:latin typeface="Liberation Sans" pitchFamily="18"/>
                <a:ea typeface="Noto Sans CJK SC" pitchFamily="2"/>
                <a:cs typeface="Lohit Devanagari" pitchFamily="2"/>
              </a:rPr>
              <a:t>e.g. preferences, etc.)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from </a:t>
            </a:r>
            <a:r>
              <a:rPr lang="en-US" sz="1100" b="0" i="0" u="none" strike="noStrike" kern="1200" cap="none" dirty="0">
                <a:ln>
                  <a:noFill/>
                </a:ln>
                <a:latin typeface="Liberation Sans" pitchFamily="18"/>
                <a:ea typeface="Noto Sans CJK SC" pitchFamily="2"/>
                <a:cs typeface="Lohit Devanagari" pitchFamily="2"/>
              </a:rPr>
              <a:t>other agents, share </a:t>
            </a:r>
            <a:r>
              <a:rPr lang="en-US" sz="1100" b="0" i="0" u="none" strike="noStrike" kern="1200" cap="none" dirty="0" smtClean="0">
                <a:ln>
                  <a:noFill/>
                </a:ln>
                <a:latin typeface="Liberation Sans" pitchFamily="18"/>
                <a:ea typeface="Noto Sans CJK SC" pitchFamily="2"/>
                <a:cs typeface="Lohit Devanagari" pitchFamily="2"/>
              </a:rPr>
              <a:t> the </a:t>
            </a:r>
            <a:r>
              <a:rPr lang="en-US" sz="1100" b="0" i="0" u="none" strike="noStrike" kern="1200" cap="none" dirty="0">
                <a:ln>
                  <a:noFill/>
                </a:ln>
                <a:latin typeface="Liberation Sans" pitchFamily="18"/>
                <a:ea typeface="Noto Sans CJK SC" pitchFamily="2"/>
                <a:cs typeface="Lohit Devanagari" pitchFamily="2"/>
              </a:rPr>
              <a:t>complete </a:t>
            </a:r>
            <a:r>
              <a:rPr lang="en-US" sz="1100" dirty="0">
                <a:latin typeface="Liberation Sans" pitchFamily="18"/>
                <a:ea typeface="Noto Sans CJK SC" pitchFamily="2"/>
                <a:cs typeface="Lohit Devanagari" pitchFamily="2"/>
              </a:rPr>
              <a:t> </a:t>
            </a:r>
            <a:r>
              <a:rPr lang="en-US" sz="1100" b="0" i="0" u="none" strike="noStrike" kern="1200" cap="none" dirty="0" smtClean="0">
                <a:ln>
                  <a:noFill/>
                </a:ln>
                <a:latin typeface="Liberation Sans" pitchFamily="18"/>
                <a:ea typeface="Noto Sans CJK SC" pitchFamily="2"/>
                <a:cs typeface="Lohit Devanagari" pitchFamily="2"/>
              </a:rPr>
              <a:t>info </a:t>
            </a:r>
            <a:r>
              <a:rPr lang="en-US" sz="1100" b="0" i="0" u="none" strike="noStrike" kern="1200" cap="none" dirty="0">
                <a:ln>
                  <a:noFill/>
                </a:ln>
                <a:latin typeface="Liberation Sans" pitchFamily="18"/>
                <a:ea typeface="Noto Sans CJK SC" pitchFamily="2"/>
                <a:cs typeface="Lohit Devanagari" pitchFamily="2"/>
              </a:rPr>
              <a:t>with others and find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a </a:t>
            </a:r>
            <a:r>
              <a:rPr lang="en-US" sz="1100" b="0" i="0" u="none" strike="noStrike" kern="1200" cap="none" dirty="0">
                <a:ln>
                  <a:noFill/>
                </a:ln>
                <a:latin typeface="Liberation Sans" pitchFamily="18"/>
                <a:ea typeface="Noto Sans CJK SC" pitchFamily="2"/>
                <a:cs typeface="Lohit Devanagari" pitchFamily="2"/>
              </a:rPr>
              <a:t>grouping – </a:t>
            </a:r>
            <a:r>
              <a:rPr lang="en-US" sz="1100" b="0" i="0" u="none" strike="noStrike" kern="1200" cap="none" dirty="0" smtClean="0">
                <a:ln>
                  <a:noFill/>
                </a:ln>
                <a:latin typeface="Liberation Sans" pitchFamily="18"/>
                <a:ea typeface="Noto Sans CJK SC" pitchFamily="2"/>
                <a:cs typeface="Lohit Devanagari" pitchFamily="2"/>
              </a:rPr>
              <a:t>Slide </a:t>
            </a:r>
            <a:r>
              <a:rPr lang="en-US" sz="1100" dirty="0" smtClean="0">
                <a:latin typeface="Liberation Sans" pitchFamily="18"/>
                <a:ea typeface="Noto Sans CJK SC" pitchFamily="2"/>
                <a:cs typeface="Lohit Devanagari" pitchFamily="2"/>
              </a:rPr>
              <a:t>7, 9</a:t>
            </a:r>
            <a:endParaRPr lang="en-US" sz="1100" dirty="0">
              <a:latin typeface="Liberation Sans" pitchFamily="18"/>
              <a:ea typeface="Noto Sans CJK SC" pitchFamily="2"/>
              <a:cs typeface="Lohit Devanagari" pitchFamily="2"/>
            </a:endParaRP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new BT to receive the complete info from leader </a:t>
            </a:r>
            <a:r>
              <a:rPr lang="en-US" sz="1100" b="0" i="0" u="none" strike="noStrike" kern="1200" cap="none" dirty="0" smtClean="0">
                <a:ln>
                  <a:noFill/>
                </a:ln>
                <a:latin typeface="Liberation Sans" pitchFamily="18"/>
                <a:ea typeface="Noto Sans CJK SC" pitchFamily="2"/>
                <a:cs typeface="Lohit Devanagari" pitchFamily="2"/>
              </a:rPr>
              <a:t> agent </a:t>
            </a:r>
            <a:r>
              <a:rPr lang="en-US" sz="1100" b="0" i="0" u="none" strike="noStrike" kern="1200" cap="none" dirty="0">
                <a:ln>
                  <a:noFill/>
                </a:ln>
                <a:latin typeface="Liberation Sans" pitchFamily="18"/>
                <a:ea typeface="Noto Sans CJK SC" pitchFamily="2"/>
                <a:cs typeface="Lohit Devanagari" pitchFamily="2"/>
              </a:rPr>
              <a:t>– Slide </a:t>
            </a:r>
            <a:r>
              <a:rPr lang="en-US" sz="1100" dirty="0" smtClean="0">
                <a:latin typeface="Liberation Sans" pitchFamily="18"/>
                <a:ea typeface="Noto Sans CJK SC" pitchFamily="2"/>
                <a:cs typeface="Lohit Devanagari" pitchFamily="2"/>
              </a:rPr>
              <a:t>7</a:t>
            </a:r>
            <a:endParaRPr lang="en-US" sz="1100" dirty="0">
              <a:latin typeface="Liberation Sans" pitchFamily="18"/>
              <a:ea typeface="Noto Sans CJK SC" pitchFamily="2"/>
              <a:cs typeface="Lohit Devanagari" pitchFamily="2"/>
            </a:endParaRP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new BT to receive grouping approval signal from </a:t>
            </a:r>
            <a:r>
              <a:rPr lang="en-US" sz="1100" b="0" i="0" u="none" strike="noStrike" kern="1200" cap="none" dirty="0" smtClean="0">
                <a:ln>
                  <a:noFill/>
                </a:ln>
                <a:latin typeface="Liberation Sans" pitchFamily="18"/>
                <a:ea typeface="Noto Sans CJK SC" pitchFamily="2"/>
                <a:cs typeface="Lohit Devanagari" pitchFamily="2"/>
              </a:rPr>
              <a:t> WPM</a:t>
            </a:r>
            <a:r>
              <a:rPr lang="en-US" sz="1100" b="0" i="0" u="none" strike="noStrike" kern="1200" cap="none" dirty="0">
                <a:ln>
                  <a:noFill/>
                </a:ln>
                <a:latin typeface="Liberation Sans" pitchFamily="18"/>
                <a:ea typeface="Noto Sans CJK SC" pitchFamily="2"/>
                <a:cs typeface="Lohit Devanagari" pitchFamily="2"/>
              </a:rPr>
              <a:t>, to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share </a:t>
            </a:r>
            <a:r>
              <a:rPr lang="en-US" sz="1100" b="0" i="0" u="none" strike="noStrike" kern="1200" cap="none" dirty="0">
                <a:ln>
                  <a:noFill/>
                </a:ln>
                <a:latin typeface="Liberation Sans" pitchFamily="18"/>
                <a:ea typeface="Noto Sans CJK SC" pitchFamily="2"/>
                <a:cs typeface="Lohit Devanagari" pitchFamily="2"/>
              </a:rPr>
              <a:t>it with respective TCN and to send </a:t>
            </a:r>
            <a:r>
              <a:rPr lang="en-US" sz="1100" b="0" i="0" u="none" strike="noStrike" kern="1200" cap="none" dirty="0" smtClean="0">
                <a:ln>
                  <a:noFill/>
                </a:ln>
                <a:latin typeface="Liberation Sans" pitchFamily="18"/>
                <a:ea typeface="Noto Sans CJK SC" pitchFamily="2"/>
                <a:cs typeface="Lohit Devanagari" pitchFamily="2"/>
              </a:rPr>
              <a:t> ”</a:t>
            </a:r>
            <a:r>
              <a:rPr lang="en-US" sz="1100" b="0" i="0" u="none" strike="noStrike" kern="1200" cap="none" dirty="0">
                <a:ln>
                  <a:noFill/>
                </a:ln>
                <a:latin typeface="Liberation Sans" pitchFamily="18"/>
                <a:ea typeface="Noto Sans CJK SC" pitchFamily="2"/>
                <a:cs typeface="Lohit Devanagari" pitchFamily="2"/>
              </a:rPr>
              <a:t>Coordination ended”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signal </a:t>
            </a:r>
            <a:r>
              <a:rPr lang="en-US" sz="1100" b="0" i="0" u="none" strike="noStrike" kern="1200" cap="none" dirty="0">
                <a:ln>
                  <a:noFill/>
                </a:ln>
                <a:latin typeface="Liberation Sans" pitchFamily="18"/>
                <a:ea typeface="Noto Sans CJK SC" pitchFamily="2"/>
                <a:cs typeface="Lohit Devanagari" pitchFamily="2"/>
              </a:rPr>
              <a:t>to WPM – Slide </a:t>
            </a:r>
            <a:r>
              <a:rPr lang="en-US" sz="1100" dirty="0" smtClean="0">
                <a:latin typeface="Liberation Sans" pitchFamily="18"/>
                <a:ea typeface="Noto Sans CJK SC" pitchFamily="2"/>
                <a:cs typeface="Lohit Devanagari" pitchFamily="2"/>
              </a:rPr>
              <a:t>11</a:t>
            </a:r>
            <a:r>
              <a:rPr lang="en-US" sz="1100" b="0" i="0" u="none" strike="noStrike" kern="1200" cap="none" dirty="0" smtClean="0">
                <a:ln>
                  <a:noFill/>
                </a:ln>
                <a:latin typeface="Liberation Sans" pitchFamily="18"/>
                <a:ea typeface="Noto Sans CJK SC" pitchFamily="2"/>
                <a:cs typeface="Lohit Devanagari" pitchFamily="2"/>
              </a:rPr>
              <a:t>, 13, 15</a:t>
            </a:r>
            <a:endParaRPr lang="en-US" sz="1100" b="0" i="0" u="none" strike="noStrike" kern="1200" cap="none" dirty="0">
              <a:ln>
                <a:noFill/>
              </a:ln>
              <a:latin typeface="Liberation Sans" pitchFamily="18"/>
              <a:ea typeface="Noto Sans CJK SC" pitchFamily="2"/>
              <a:cs typeface="Lohit Devanagari" pitchFamily="2"/>
            </a:endParaRPr>
          </a:p>
        </p:txBody>
      </p:sp>
      <p:sp>
        <p:nvSpPr>
          <p:cNvPr id="27" name="TextBox 26"/>
          <p:cNvSpPr txBox="1"/>
          <p:nvPr/>
        </p:nvSpPr>
        <p:spPr>
          <a:xfrm>
            <a:off x="6400799" y="2191320"/>
            <a:ext cx="1826054" cy="415198"/>
          </a:xfrm>
          <a:prstGeom prst="rect">
            <a:avLst/>
          </a:prstGeom>
          <a:noFill/>
          <a:ln>
            <a:noFill/>
          </a:ln>
        </p:spPr>
        <p:txBody>
          <a:bodyPr wrap="none" lIns="90000" tIns="45000" rIns="90000" bIns="45000" anchorCtr="0" compatLnSpc="0">
            <a:spAutoFit/>
          </a:bodyPr>
          <a:lstStyle/>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1 </a:t>
            </a:r>
            <a:r>
              <a:rPr lang="en-US" sz="1100" b="0" i="0" u="none" strike="noStrike" kern="1200" cap="none" dirty="0">
                <a:ln>
                  <a:noFill/>
                </a:ln>
                <a:latin typeface="Liberation Sans" pitchFamily="18"/>
                <a:ea typeface="Noto Sans CJK SC" pitchFamily="2"/>
                <a:cs typeface="Lohit Devanagari" pitchFamily="2"/>
              </a:rPr>
              <a:t>endpoint to receive </a:t>
            </a:r>
            <a:r>
              <a:rPr lang="en-US" sz="1100" b="0" i="0" u="none" strike="noStrike" kern="1200" cap="none" dirty="0" smtClean="0">
                <a:ln>
                  <a:noFill/>
                </a:ln>
                <a:latin typeface="Liberation Sans" pitchFamily="18"/>
                <a:ea typeface="Noto Sans CJK SC" pitchFamily="2"/>
                <a:cs typeface="Lohit Devanagari" pitchFamily="2"/>
              </a:rPr>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TCN’s </a:t>
            </a:r>
            <a:r>
              <a:rPr lang="en-US" sz="1100" b="0" i="0" u="none" strike="noStrike" kern="1200" cap="none" dirty="0">
                <a:ln>
                  <a:noFill/>
                </a:ln>
                <a:latin typeface="Liberation Sans" pitchFamily="18"/>
                <a:ea typeface="Noto Sans CJK SC" pitchFamily="2"/>
                <a:cs typeface="Lohit Devanagari" pitchFamily="2"/>
              </a:rPr>
              <a:t>group – </a:t>
            </a:r>
            <a:r>
              <a:rPr lang="en-US" sz="1100" b="0" i="0" u="none" strike="noStrike" kern="1200" cap="none">
                <a:ln>
                  <a:noFill/>
                </a:ln>
                <a:latin typeface="Liberation Sans" pitchFamily="18"/>
                <a:ea typeface="Noto Sans CJK SC" pitchFamily="2"/>
                <a:cs typeface="Lohit Devanagari" pitchFamily="2"/>
              </a:rPr>
              <a:t>Slide </a:t>
            </a:r>
            <a:r>
              <a:rPr lang="en-US" sz="1100" b="0" i="0" u="none" strike="noStrike" kern="1200" cap="none" smtClean="0">
                <a:ln>
                  <a:noFill/>
                </a:ln>
                <a:latin typeface="Liberation Sans" pitchFamily="18"/>
                <a:ea typeface="Noto Sans CJK SC" pitchFamily="2"/>
                <a:cs typeface="Lohit Devanagari" pitchFamily="2"/>
              </a:rPr>
              <a:t>13</a:t>
            </a:r>
            <a:endParaRPr lang="en-US" sz="1100" b="0" i="0" u="none" strike="noStrike" kern="1200" cap="none" dirty="0">
              <a:ln>
                <a:noFill/>
              </a:ln>
              <a:latin typeface="Liberation Sans" pitchFamily="18"/>
              <a:ea typeface="Noto Sans CJK SC" pitchFamily="2"/>
              <a:cs typeface="Lohit Devanagari" pitchFamily="2"/>
            </a:endParaRPr>
          </a:p>
        </p:txBody>
      </p:sp>
      <p:sp>
        <p:nvSpPr>
          <p:cNvPr id="28" name="Straight Connector 27"/>
          <p:cNvSpPr/>
          <p:nvPr/>
        </p:nvSpPr>
        <p:spPr>
          <a:xfrm>
            <a:off x="2103120" y="1006559"/>
            <a:ext cx="0" cy="4663441"/>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Straight Connector 28"/>
          <p:cNvSpPr/>
          <p:nvPr/>
        </p:nvSpPr>
        <p:spPr>
          <a:xfrm>
            <a:off x="6400799" y="1097280"/>
            <a:ext cx="0" cy="4572720"/>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Straight Connector 29"/>
          <p:cNvSpPr/>
          <p:nvPr/>
        </p:nvSpPr>
        <p:spPr>
          <a:xfrm>
            <a:off x="8229600" y="1005119"/>
            <a:ext cx="0" cy="4572721"/>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2" name="Slide Number Placeholder 3"/>
          <p:cNvSpPr>
            <a:spLocks noGrp="1"/>
          </p:cNvSpPr>
          <p:nvPr>
            <p:ph type="sldNum" sz="quarter" idx="12"/>
          </p:nvPr>
        </p:nvSpPr>
        <p:spPr/>
        <p:txBody>
          <a:bodyPr/>
          <a:lstStyle/>
          <a:p>
            <a:pPr lvl="0"/>
            <a:fld id="{A1D94000-20D7-47AA-A0BB-6AE325AEC80C}" type="slidenum">
              <a:t>3</a:t>
            </a:fld>
            <a:endParaRPr lang="en-US"/>
          </a:p>
        </p:txBody>
      </p:sp>
      <p:sp>
        <p:nvSpPr>
          <p:cNvPr id="2" name="Freeform 1"/>
          <p:cNvSpPr/>
          <p:nvPr/>
        </p:nvSpPr>
        <p:spPr>
          <a:xfrm>
            <a:off x="1005840" y="131364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 name="Freeform 2"/>
          <p:cNvSpPr/>
          <p:nvPr/>
        </p:nvSpPr>
        <p:spPr>
          <a:xfrm>
            <a:off x="1136880" y="123624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4" name="Freeform 3"/>
          <p:cNvSpPr/>
          <p:nvPr/>
        </p:nvSpPr>
        <p:spPr>
          <a:xfrm>
            <a:off x="1092600" y="144540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5" name="Freeform 4"/>
          <p:cNvSpPr/>
          <p:nvPr/>
        </p:nvSpPr>
        <p:spPr>
          <a:xfrm>
            <a:off x="1092600" y="1905839"/>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6" name="Freeform 5"/>
          <p:cNvSpPr/>
          <p:nvPr/>
        </p:nvSpPr>
        <p:spPr>
          <a:xfrm>
            <a:off x="1005840" y="131364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 name="Freeform 6"/>
          <p:cNvSpPr/>
          <p:nvPr/>
        </p:nvSpPr>
        <p:spPr>
          <a:xfrm>
            <a:off x="1136880" y="123624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#1</a:t>
            </a:r>
          </a:p>
        </p:txBody>
      </p:sp>
      <p:sp>
        <p:nvSpPr>
          <p:cNvPr id="8" name="Freeform 7"/>
          <p:cNvSpPr/>
          <p:nvPr/>
        </p:nvSpPr>
        <p:spPr>
          <a:xfrm>
            <a:off x="1092600" y="144540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9" name="Freeform 8"/>
          <p:cNvSpPr/>
          <p:nvPr/>
        </p:nvSpPr>
        <p:spPr>
          <a:xfrm>
            <a:off x="1092600" y="1905839"/>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0" name="Freeform 9"/>
          <p:cNvSpPr/>
          <p:nvPr/>
        </p:nvSpPr>
        <p:spPr>
          <a:xfrm>
            <a:off x="7132320" y="131724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 name="Freeform 10"/>
          <p:cNvSpPr/>
          <p:nvPr/>
        </p:nvSpPr>
        <p:spPr>
          <a:xfrm>
            <a:off x="7263360" y="123984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12" name="Freeform 11"/>
          <p:cNvSpPr/>
          <p:nvPr/>
        </p:nvSpPr>
        <p:spPr>
          <a:xfrm>
            <a:off x="7219080" y="1448999"/>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3" name="Freeform 12"/>
          <p:cNvSpPr/>
          <p:nvPr/>
        </p:nvSpPr>
        <p:spPr>
          <a:xfrm>
            <a:off x="7219080" y="1909439"/>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4" name="Freeform 13"/>
          <p:cNvSpPr/>
          <p:nvPr/>
        </p:nvSpPr>
        <p:spPr>
          <a:xfrm>
            <a:off x="7132320" y="131724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Freeform 14"/>
          <p:cNvSpPr/>
          <p:nvPr/>
        </p:nvSpPr>
        <p:spPr>
          <a:xfrm>
            <a:off x="7263360" y="123984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#n</a:t>
            </a:r>
          </a:p>
        </p:txBody>
      </p:sp>
      <p:sp>
        <p:nvSpPr>
          <p:cNvPr id="16" name="Freeform 15"/>
          <p:cNvSpPr/>
          <p:nvPr/>
        </p:nvSpPr>
        <p:spPr>
          <a:xfrm>
            <a:off x="7219080" y="1448999"/>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7" name="Freeform 16"/>
          <p:cNvSpPr/>
          <p:nvPr/>
        </p:nvSpPr>
        <p:spPr>
          <a:xfrm>
            <a:off x="7219080" y="1909439"/>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8" name="TextBox 17"/>
          <p:cNvSpPr txBox="1"/>
          <p:nvPr/>
        </p:nvSpPr>
        <p:spPr>
          <a:xfrm>
            <a:off x="4480560" y="409032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9" name="TextBox 18"/>
          <p:cNvSpPr txBox="1"/>
          <p:nvPr/>
        </p:nvSpPr>
        <p:spPr>
          <a:xfrm>
            <a:off x="4572000" y="151056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20" name="Title 19"/>
          <p:cNvSpPr txBox="1">
            <a:spLocks noGrp="1"/>
          </p:cNvSpPr>
          <p:nvPr>
            <p:ph type="title" idx="4294967295"/>
          </p:nvPr>
        </p:nvSpPr>
        <p:spPr>
          <a:xfrm>
            <a:off x="365760" y="-32040"/>
            <a:ext cx="9071640" cy="763560"/>
          </a:xfrm>
        </p:spPr>
        <p:txBody>
          <a:bodyPr/>
          <a:lstStyle/>
          <a:p>
            <a:pPr lvl="0"/>
            <a:r>
              <a:rPr lang="en-US" sz="2400" b="1"/>
              <a:t>App-Agent communication: </a:t>
            </a:r>
            <a:br>
              <a:rPr lang="en-US" sz="2400" b="1"/>
            </a:br>
            <a:r>
              <a:rPr lang="en-US" sz="2400"/>
              <a:t>Evaluation exercise results</a:t>
            </a:r>
          </a:p>
        </p:txBody>
      </p:sp>
      <p:sp>
        <p:nvSpPr>
          <p:cNvPr id="21" name="Freeform 20"/>
          <p:cNvSpPr/>
          <p:nvPr/>
        </p:nvSpPr>
        <p:spPr>
          <a:xfrm>
            <a:off x="365760" y="427320"/>
            <a:ext cx="1920239" cy="443159"/>
          </a:xfrm>
          <a:custGeom>
            <a:avLst>
              <a:gd name="f0" fmla="val 9348"/>
              <a:gd name="f1" fmla="val 378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Evaluation exercises are</a:t>
            </a:r>
          </a:p>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solved</a:t>
            </a:r>
          </a:p>
        </p:txBody>
      </p:sp>
      <p:sp>
        <p:nvSpPr>
          <p:cNvPr id="22" name="Freeform 21"/>
          <p:cNvSpPr/>
          <p:nvPr/>
        </p:nvSpPr>
        <p:spPr>
          <a:xfrm>
            <a:off x="8046720" y="504719"/>
            <a:ext cx="1920239" cy="457200"/>
          </a:xfrm>
          <a:custGeom>
            <a:avLst>
              <a:gd name="f0" fmla="val 5498"/>
              <a:gd name="f1" fmla="val 3414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Evaluation exercises are</a:t>
            </a:r>
          </a:p>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solved</a:t>
            </a:r>
          </a:p>
        </p:txBody>
      </p:sp>
      <p:sp>
        <p:nvSpPr>
          <p:cNvPr id="23" name="Freeform 22"/>
          <p:cNvSpPr/>
          <p:nvPr/>
        </p:nvSpPr>
        <p:spPr>
          <a:xfrm>
            <a:off x="2011680" y="2516400"/>
            <a:ext cx="1371599" cy="1371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4" name="TextBox 23"/>
          <p:cNvSpPr txBox="1"/>
          <p:nvPr/>
        </p:nvSpPr>
        <p:spPr>
          <a:xfrm>
            <a:off x="2011680" y="2526120"/>
            <a:ext cx="1439639" cy="128484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Score_lesson_m</a:t>
            </a:r>
            <a:r>
              <a:rPr lang="en-US" sz="12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Reading: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Writing: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Grammar: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Vocabulary: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Lesson Progress</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level: _</a:t>
            </a:r>
          </a:p>
        </p:txBody>
      </p:sp>
      <p:sp>
        <p:nvSpPr>
          <p:cNvPr id="25" name="Freeform 24"/>
          <p:cNvSpPr/>
          <p:nvPr/>
        </p:nvSpPr>
        <p:spPr>
          <a:xfrm>
            <a:off x="8295480" y="2516400"/>
            <a:ext cx="1371599" cy="1371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TextBox 25"/>
          <p:cNvSpPr txBox="1"/>
          <p:nvPr/>
        </p:nvSpPr>
        <p:spPr>
          <a:xfrm>
            <a:off x="8295480" y="2526120"/>
            <a:ext cx="1439639" cy="128484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Score_lesson_m</a:t>
            </a:r>
            <a:r>
              <a:rPr lang="en-US" sz="12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Reading: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Writing: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Grammar: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Vocabulary: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Lesson Progress</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level: _</a:t>
            </a:r>
          </a:p>
        </p:txBody>
      </p:sp>
      <p:sp>
        <p:nvSpPr>
          <p:cNvPr id="27" name="TextBox 26"/>
          <p:cNvSpPr txBox="1"/>
          <p:nvPr/>
        </p:nvSpPr>
        <p:spPr>
          <a:xfrm>
            <a:off x="8412480" y="224172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28" name="TextBox 27"/>
          <p:cNvSpPr txBox="1"/>
          <p:nvPr/>
        </p:nvSpPr>
        <p:spPr>
          <a:xfrm>
            <a:off x="2169360" y="2241720"/>
            <a:ext cx="112248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Info package</a:t>
            </a:r>
          </a:p>
        </p:txBody>
      </p:sp>
      <p:sp>
        <p:nvSpPr>
          <p:cNvPr id="29" name="TextBox 28"/>
          <p:cNvSpPr txBox="1"/>
          <p:nvPr/>
        </p:nvSpPr>
        <p:spPr>
          <a:xfrm>
            <a:off x="640080" y="2516400"/>
            <a:ext cx="1162924" cy="8574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dirty="0">
                <a:ln>
                  <a:noFill/>
                </a:ln>
                <a:latin typeface="Liberation Sans" pitchFamily="18"/>
                <a:ea typeface="Noto Sans CJK SC" pitchFamily="2"/>
                <a:cs typeface="Lohit Devanagari" pitchFamily="2"/>
              </a:rPr>
              <a:t>1. App-logic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calculates and </a:t>
            </a:r>
            <a:r>
              <a:rPr lang="en-US" sz="1300" b="0" i="0" u="none" strike="noStrike" kern="1200" cap="none" dirty="0" smtClean="0">
                <a:ln>
                  <a:noFill/>
                </a:ln>
                <a:latin typeface="Liberation Sans" pitchFamily="18"/>
                <a:ea typeface="Noto Sans CJK SC" pitchFamily="2"/>
                <a:cs typeface="Lohit Devanagari" pitchFamily="2"/>
              </a:rPr>
              <a:t/>
            </a:r>
            <a:br>
              <a:rPr lang="en-US" sz="1300" b="0" i="0" u="none" strike="noStrike" kern="1200" cap="none" dirty="0" smtClean="0">
                <a:ln>
                  <a:noFill/>
                </a:ln>
                <a:latin typeface="Liberation Sans" pitchFamily="18"/>
                <a:ea typeface="Noto Sans CJK SC" pitchFamily="2"/>
                <a:cs typeface="Lohit Devanagari" pitchFamily="2"/>
              </a:rPr>
            </a:br>
            <a:r>
              <a:rPr lang="en-US" sz="1300" b="0" i="0" u="none" strike="noStrike" kern="1200" cap="none" dirty="0" smtClean="0">
                <a:ln>
                  <a:noFill/>
                </a:ln>
                <a:latin typeface="Liberation Sans" pitchFamily="18"/>
                <a:ea typeface="Noto Sans CJK SC" pitchFamily="2"/>
                <a:cs typeface="Lohit Devanagari" pitchFamily="2"/>
              </a:rPr>
              <a:t>sends </a:t>
            </a:r>
            <a:r>
              <a:rPr lang="en-US" sz="1300" b="0" i="0" u="none" strike="noStrike" kern="1200" cap="none" dirty="0">
                <a:ln>
                  <a:noFill/>
                </a:ln>
                <a:latin typeface="Liberation Sans" pitchFamily="18"/>
                <a:ea typeface="Noto Sans CJK SC" pitchFamily="2"/>
                <a:cs typeface="Lohit Devanagari" pitchFamily="2"/>
              </a:rPr>
              <a:t>scores </a:t>
            </a:r>
            <a:r>
              <a:rPr lang="en-US" sz="1300" b="0" i="0" u="none" strike="noStrike" kern="1200" cap="none" dirty="0" smtClean="0">
                <a:ln>
                  <a:noFill/>
                </a:ln>
                <a:latin typeface="Liberation Sans" pitchFamily="18"/>
                <a:ea typeface="Noto Sans CJK SC" pitchFamily="2"/>
                <a:cs typeface="Lohit Devanagari" pitchFamily="2"/>
              </a:rPr>
              <a:t/>
            </a:r>
            <a:br>
              <a:rPr lang="en-US" sz="1300" b="0" i="0" u="none" strike="noStrike" kern="1200" cap="none" dirty="0" smtClean="0">
                <a:ln>
                  <a:noFill/>
                </a:ln>
                <a:latin typeface="Liberation Sans" pitchFamily="18"/>
                <a:ea typeface="Noto Sans CJK SC" pitchFamily="2"/>
                <a:cs typeface="Lohit Devanagari" pitchFamily="2"/>
              </a:rPr>
            </a:br>
            <a:r>
              <a:rPr lang="en-US" sz="1300" b="0" i="0" u="none" strike="noStrike" kern="1200" cap="none" dirty="0" smtClean="0">
                <a:ln>
                  <a:noFill/>
                </a:ln>
                <a:latin typeface="Liberation Sans" pitchFamily="18"/>
                <a:ea typeface="Noto Sans CJK SC" pitchFamily="2"/>
                <a:cs typeface="Lohit Devanagari" pitchFamily="2"/>
              </a:rPr>
              <a:t>to </a:t>
            </a:r>
            <a:r>
              <a:rPr lang="en-US" sz="1300" b="0" i="0" u="none" strike="noStrike" kern="1200" cap="none" dirty="0">
                <a:ln>
                  <a:noFill/>
                </a:ln>
                <a:latin typeface="Liberation Sans" pitchFamily="18"/>
                <a:ea typeface="Noto Sans CJK SC" pitchFamily="2"/>
                <a:cs typeface="Lohit Devanagari" pitchFamily="2"/>
              </a:rPr>
              <a:t>agent</a:t>
            </a:r>
          </a:p>
        </p:txBody>
      </p:sp>
      <p:sp>
        <p:nvSpPr>
          <p:cNvPr id="30" name="TextBox 29"/>
          <p:cNvSpPr txBox="1"/>
          <p:nvPr/>
        </p:nvSpPr>
        <p:spPr>
          <a:xfrm>
            <a:off x="6766560" y="2424960"/>
            <a:ext cx="1223581" cy="8574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dirty="0">
                <a:ln>
                  <a:noFill/>
                </a:ln>
                <a:latin typeface="Liberation Sans" pitchFamily="18"/>
                <a:ea typeface="Noto Sans CJK SC" pitchFamily="2"/>
                <a:cs typeface="Lohit Devanagari" pitchFamily="2"/>
              </a:rPr>
              <a:t>1. App-logic </a:t>
            </a:r>
            <a:br>
              <a:rPr lang="en-US" sz="1300" b="0" i="0" u="none" strike="noStrike" kern="1200" cap="none" dirty="0">
                <a:ln>
                  <a:noFill/>
                </a:ln>
                <a:latin typeface="Liberation Sans" pitchFamily="18"/>
                <a:ea typeface="Noto Sans CJK SC" pitchFamily="2"/>
                <a:cs typeface="Lohit Devanagari" pitchFamily="2"/>
              </a:rPr>
            </a:br>
            <a:r>
              <a:rPr lang="en-US" sz="1300" b="0" i="0" u="none" strike="noStrike" kern="1200" cap="none" dirty="0">
                <a:ln>
                  <a:noFill/>
                </a:ln>
                <a:latin typeface="Liberation Sans" pitchFamily="18"/>
                <a:ea typeface="Noto Sans CJK SC" pitchFamily="2"/>
                <a:cs typeface="Lohit Devanagari" pitchFamily="2"/>
              </a:rPr>
              <a:t>calculates and </a:t>
            </a:r>
            <a:r>
              <a:rPr lang="en-US" sz="1300" b="0" i="0" u="none" strike="noStrike" kern="1200" cap="none" dirty="0" smtClean="0">
                <a:ln>
                  <a:noFill/>
                </a:ln>
                <a:latin typeface="Liberation Sans" pitchFamily="18"/>
                <a:ea typeface="Noto Sans CJK SC" pitchFamily="2"/>
                <a:cs typeface="Lohit Devanagari" pitchFamily="2"/>
              </a:rPr>
              <a:t/>
            </a:r>
            <a:br>
              <a:rPr lang="en-US" sz="1300" b="0" i="0" u="none" strike="noStrike" kern="1200" cap="none" dirty="0" smtClean="0">
                <a:ln>
                  <a:noFill/>
                </a:ln>
                <a:latin typeface="Liberation Sans" pitchFamily="18"/>
                <a:ea typeface="Noto Sans CJK SC" pitchFamily="2"/>
                <a:cs typeface="Lohit Devanagari" pitchFamily="2"/>
              </a:rPr>
            </a:br>
            <a:r>
              <a:rPr lang="en-US" sz="1300" b="0" i="0" u="none" strike="noStrike" kern="1200" cap="none" dirty="0" smtClean="0">
                <a:ln>
                  <a:noFill/>
                </a:ln>
                <a:latin typeface="Liberation Sans" pitchFamily="18"/>
                <a:ea typeface="Noto Sans CJK SC" pitchFamily="2"/>
                <a:cs typeface="Lohit Devanagari" pitchFamily="2"/>
              </a:rPr>
              <a:t>sends </a:t>
            </a:r>
            <a:r>
              <a:rPr lang="en-US" sz="1300" b="0" i="0" u="none" strike="noStrike" kern="1200" cap="none" dirty="0">
                <a:ln>
                  <a:noFill/>
                </a:ln>
                <a:latin typeface="Liberation Sans" pitchFamily="18"/>
                <a:ea typeface="Noto Sans CJK SC" pitchFamily="2"/>
                <a:cs typeface="Lohit Devanagari" pitchFamily="2"/>
              </a:rPr>
              <a:t>scores to </a:t>
            </a:r>
            <a:r>
              <a:rPr lang="en-US" sz="1300" b="0" i="0" u="none" strike="noStrike" kern="1200" cap="none" dirty="0" smtClean="0">
                <a:ln>
                  <a:noFill/>
                </a:ln>
                <a:latin typeface="Liberation Sans" pitchFamily="18"/>
                <a:ea typeface="Noto Sans CJK SC" pitchFamily="2"/>
                <a:cs typeface="Lohit Devanagari" pitchFamily="2"/>
              </a:rPr>
              <a:t/>
            </a:r>
            <a:br>
              <a:rPr lang="en-US" sz="1300" b="0" i="0" u="none" strike="noStrike" kern="1200" cap="none" dirty="0" smtClean="0">
                <a:ln>
                  <a:noFill/>
                </a:ln>
                <a:latin typeface="Liberation Sans" pitchFamily="18"/>
                <a:ea typeface="Noto Sans CJK SC" pitchFamily="2"/>
                <a:cs typeface="Lohit Devanagari" pitchFamily="2"/>
              </a:rPr>
            </a:br>
            <a:r>
              <a:rPr lang="en-US" sz="1300" b="0" i="0" u="none" strike="noStrike" kern="1200" cap="none" dirty="0" smtClean="0">
                <a:ln>
                  <a:noFill/>
                </a:ln>
                <a:latin typeface="Liberation Sans" pitchFamily="18"/>
                <a:ea typeface="Noto Sans CJK SC" pitchFamily="2"/>
                <a:cs typeface="Lohit Devanagari" pitchFamily="2"/>
              </a:rPr>
              <a:t>agent</a:t>
            </a:r>
            <a:endParaRPr lang="en-US" sz="1300" b="0" i="0" u="none" strike="noStrike" kern="1200" cap="none" dirty="0">
              <a:ln>
                <a:noFill/>
              </a:ln>
              <a:latin typeface="Liberation Sans" pitchFamily="18"/>
              <a:ea typeface="Noto Sans CJK SC" pitchFamily="2"/>
              <a:cs typeface="Lohit Devanagari" pitchFamily="2"/>
            </a:endParaRPr>
          </a:p>
        </p:txBody>
      </p:sp>
      <p:sp>
        <p:nvSpPr>
          <p:cNvPr id="31" name="TextBox 30"/>
          <p:cNvSpPr txBox="1"/>
          <p:nvPr/>
        </p:nvSpPr>
        <p:spPr>
          <a:xfrm>
            <a:off x="-5400" y="4996440"/>
            <a:ext cx="9905400" cy="4899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400" b="0" i="0" u="none" strike="noStrike" kern="1200" cap="none">
                <a:ln>
                  <a:noFill/>
                </a:ln>
                <a:latin typeface="Liberation Sans" pitchFamily="18"/>
                <a:ea typeface="Noto Sans CJK SC" pitchFamily="2"/>
                <a:cs typeface="Lohit Devanagari" pitchFamily="2"/>
              </a:rPr>
              <a:t>* Once a TCN finishes solving evaluation exercises, app-logic calculates grades (reading, grammar, writing, </a:t>
            </a:r>
            <a:br>
              <a:rPr lang="en-US" sz="1400" b="0" i="0" u="none" strike="noStrike" kern="1200" cap="none">
                <a:ln>
                  <a:noFill/>
                </a:ln>
                <a:latin typeface="Liberation Sans" pitchFamily="18"/>
                <a:ea typeface="Noto Sans CJK SC" pitchFamily="2"/>
                <a:cs typeface="Lohit Devanagari" pitchFamily="2"/>
              </a:rPr>
            </a:br>
            <a:r>
              <a:rPr lang="en-US" sz="1400" b="0" i="0" u="none" strike="noStrike" kern="1200" cap="none">
                <a:ln>
                  <a:noFill/>
                </a:ln>
                <a:latin typeface="Liberation Sans" pitchFamily="18"/>
                <a:ea typeface="Noto Sans CJK SC" pitchFamily="2"/>
                <a:cs typeface="Lohit Devanagari" pitchFamily="2"/>
              </a:rPr>
              <a:t>vocabulary and lesson progress level) and sends it to the respective agent.</a:t>
            </a:r>
          </a:p>
        </p:txBody>
      </p:sp>
      <p:cxnSp>
        <p:nvCxnSpPr>
          <p:cNvPr id="32" name="Straight Arrow Connector 31"/>
          <p:cNvCxnSpPr>
            <a:stCxn id="9" idx="2"/>
          </p:cNvCxnSpPr>
          <p:nvPr/>
        </p:nvCxnSpPr>
        <p:spPr>
          <a:xfrm>
            <a:off x="1828800" y="2103120"/>
            <a:ext cx="4680" cy="1832400"/>
          </a:xfrm>
          <a:prstGeom prst="straightConnector1">
            <a:avLst/>
          </a:prstGeom>
          <a:noFill/>
          <a:ln w="0">
            <a:solidFill>
              <a:srgbClr val="000000"/>
            </a:solidFill>
            <a:prstDash val="solid"/>
            <a:tailEnd type="arrow"/>
          </a:ln>
        </p:spPr>
      </p:cxnSp>
      <p:cxnSp>
        <p:nvCxnSpPr>
          <p:cNvPr id="33" name="Straight Arrow Connector 32"/>
          <p:cNvCxnSpPr>
            <a:stCxn id="17" idx="2"/>
          </p:cNvCxnSpPr>
          <p:nvPr/>
        </p:nvCxnSpPr>
        <p:spPr>
          <a:xfrm>
            <a:off x="7955280" y="2106720"/>
            <a:ext cx="4680" cy="1872720"/>
          </a:xfrm>
          <a:prstGeom prst="straightConnector1">
            <a:avLst/>
          </a:prstGeom>
          <a:noFill/>
          <a:ln w="0">
            <a:solidFill>
              <a:srgbClr val="000000"/>
            </a:solidFill>
            <a:prstDash val="solid"/>
            <a:tailEnd type="arrow"/>
          </a:ln>
        </p:spPr>
      </p:cxnSp>
      <p:sp>
        <p:nvSpPr>
          <p:cNvPr id="34" name="Freeform 33"/>
          <p:cNvSpPr/>
          <p:nvPr/>
        </p:nvSpPr>
        <p:spPr>
          <a:xfrm>
            <a:off x="1005840" y="39654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5" name="Freeform 34"/>
          <p:cNvSpPr/>
          <p:nvPr/>
        </p:nvSpPr>
        <p:spPr>
          <a:xfrm>
            <a:off x="1132200" y="39319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36" name="Freeform 35"/>
          <p:cNvSpPr/>
          <p:nvPr/>
        </p:nvSpPr>
        <p:spPr>
          <a:xfrm>
            <a:off x="1087920" y="459936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7" name="Freeform 36"/>
          <p:cNvSpPr/>
          <p:nvPr/>
        </p:nvSpPr>
        <p:spPr>
          <a:xfrm>
            <a:off x="7132320" y="39794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8" name="Freeform 37"/>
          <p:cNvSpPr/>
          <p:nvPr/>
        </p:nvSpPr>
        <p:spPr>
          <a:xfrm>
            <a:off x="7258680" y="394596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39" name="Freeform 38"/>
          <p:cNvSpPr/>
          <p:nvPr/>
        </p:nvSpPr>
        <p:spPr>
          <a:xfrm>
            <a:off x="7214400" y="46134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lvl="0"/>
            <a:fld id="{5D6425DA-C84D-4526-929E-55C179D3D4B7}" type="slidenum">
              <a:t>4</a:t>
            </a:fld>
            <a:endParaRPr lang="en-US"/>
          </a:p>
        </p:txBody>
      </p:sp>
      <p:sp>
        <p:nvSpPr>
          <p:cNvPr id="2" name="Freeform 1"/>
          <p:cNvSpPr/>
          <p:nvPr/>
        </p:nvSpPr>
        <p:spPr>
          <a:xfrm>
            <a:off x="834119" y="62604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 name="Freeform 2"/>
          <p:cNvSpPr/>
          <p:nvPr/>
        </p:nvSpPr>
        <p:spPr>
          <a:xfrm>
            <a:off x="965160" y="54864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4" name="Freeform 3"/>
          <p:cNvSpPr/>
          <p:nvPr/>
        </p:nvSpPr>
        <p:spPr>
          <a:xfrm>
            <a:off x="920879" y="75780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5" name="Freeform 4"/>
          <p:cNvSpPr/>
          <p:nvPr/>
        </p:nvSpPr>
        <p:spPr>
          <a:xfrm>
            <a:off x="920879" y="121824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6" name="Freeform 5"/>
          <p:cNvSpPr/>
          <p:nvPr/>
        </p:nvSpPr>
        <p:spPr>
          <a:xfrm>
            <a:off x="834119" y="62604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 name="Freeform 6"/>
          <p:cNvSpPr/>
          <p:nvPr/>
        </p:nvSpPr>
        <p:spPr>
          <a:xfrm>
            <a:off x="965160" y="54864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#1</a:t>
            </a:r>
          </a:p>
        </p:txBody>
      </p:sp>
      <p:sp>
        <p:nvSpPr>
          <p:cNvPr id="8" name="Freeform 7"/>
          <p:cNvSpPr/>
          <p:nvPr/>
        </p:nvSpPr>
        <p:spPr>
          <a:xfrm>
            <a:off x="920879" y="75780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9" name="Freeform 8"/>
          <p:cNvSpPr/>
          <p:nvPr/>
        </p:nvSpPr>
        <p:spPr>
          <a:xfrm>
            <a:off x="920879" y="121824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0" name="Freeform 9"/>
          <p:cNvSpPr/>
          <p:nvPr/>
        </p:nvSpPr>
        <p:spPr>
          <a:xfrm>
            <a:off x="7234920" y="71748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 name="Freeform 10"/>
          <p:cNvSpPr/>
          <p:nvPr/>
        </p:nvSpPr>
        <p:spPr>
          <a:xfrm>
            <a:off x="7365959" y="64008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12" name="Freeform 11"/>
          <p:cNvSpPr/>
          <p:nvPr/>
        </p:nvSpPr>
        <p:spPr>
          <a:xfrm>
            <a:off x="7321680" y="849239"/>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3" name="Freeform 12"/>
          <p:cNvSpPr/>
          <p:nvPr/>
        </p:nvSpPr>
        <p:spPr>
          <a:xfrm>
            <a:off x="7321680" y="130968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4" name="Freeform 13"/>
          <p:cNvSpPr/>
          <p:nvPr/>
        </p:nvSpPr>
        <p:spPr>
          <a:xfrm>
            <a:off x="7234920" y="71748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Freeform 14"/>
          <p:cNvSpPr/>
          <p:nvPr/>
        </p:nvSpPr>
        <p:spPr>
          <a:xfrm>
            <a:off x="7365959" y="64008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r>
              <a:rPr lang="en-US" sz="1300" b="1" i="0" u="none" strike="noStrike" kern="1200" cap="none">
                <a:ln>
                  <a:noFill/>
                </a:ln>
                <a:latin typeface="Liberation Sans" pitchFamily="18"/>
                <a:ea typeface="Noto Sans CJK SC" pitchFamily="2"/>
                <a:cs typeface="Lohit Devanagari" pitchFamily="2"/>
              </a:rPr>
              <a:t>#n</a:t>
            </a:r>
          </a:p>
        </p:txBody>
      </p:sp>
      <p:sp>
        <p:nvSpPr>
          <p:cNvPr id="16" name="Freeform 15"/>
          <p:cNvSpPr/>
          <p:nvPr/>
        </p:nvSpPr>
        <p:spPr>
          <a:xfrm>
            <a:off x="7321680" y="849239"/>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7" name="Freeform 16"/>
          <p:cNvSpPr/>
          <p:nvPr/>
        </p:nvSpPr>
        <p:spPr>
          <a:xfrm>
            <a:off x="7321680" y="130968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8" name="TextBox 17"/>
          <p:cNvSpPr txBox="1"/>
          <p:nvPr/>
        </p:nvSpPr>
        <p:spPr>
          <a:xfrm>
            <a:off x="4583159" y="358560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19" name="TextBox 18"/>
          <p:cNvSpPr txBox="1"/>
          <p:nvPr/>
        </p:nvSpPr>
        <p:spPr>
          <a:xfrm>
            <a:off x="4674600" y="731519"/>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20" name="Straight Connector 19"/>
          <p:cNvSpPr/>
          <p:nvPr/>
        </p:nvSpPr>
        <p:spPr>
          <a:xfrm>
            <a:off x="1657080" y="1415519"/>
            <a:ext cx="0" cy="1832401"/>
          </a:xfrm>
          <a:prstGeom prst="line">
            <a:avLst/>
          </a:prstGeom>
          <a:noFill/>
          <a:ln w="0">
            <a:solidFill>
              <a:srgbClr val="000000"/>
            </a:solidFill>
            <a:prstDash val="solid"/>
            <a:tailEnd type="arrow"/>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1" name="Straight Connector 20"/>
          <p:cNvSpPr/>
          <p:nvPr/>
        </p:nvSpPr>
        <p:spPr>
          <a:xfrm>
            <a:off x="8057880" y="1459439"/>
            <a:ext cx="0" cy="1920241"/>
          </a:xfrm>
          <a:prstGeom prst="line">
            <a:avLst/>
          </a:prstGeom>
          <a:noFill/>
          <a:ln w="0">
            <a:solidFill>
              <a:srgbClr val="000000"/>
            </a:solidFill>
            <a:prstDash val="solid"/>
            <a:tailEnd type="arrow"/>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2" name="Title 21"/>
          <p:cNvSpPr txBox="1">
            <a:spLocks noGrp="1"/>
          </p:cNvSpPr>
          <p:nvPr>
            <p:ph type="title" idx="4294967295"/>
          </p:nvPr>
        </p:nvSpPr>
        <p:spPr>
          <a:xfrm>
            <a:off x="504719" y="0"/>
            <a:ext cx="9071640" cy="680040"/>
          </a:xfrm>
        </p:spPr>
        <p:txBody>
          <a:bodyPr/>
          <a:lstStyle/>
          <a:p>
            <a:pPr lvl="0"/>
            <a:r>
              <a:rPr lang="en-US" sz="2400" b="1"/>
              <a:t>App-Agent communication: </a:t>
            </a:r>
            <a:br>
              <a:rPr lang="en-US" sz="2400" b="1"/>
            </a:br>
            <a:r>
              <a:rPr lang="en-US" sz="2400"/>
              <a:t>Saving evaluation exercise results</a:t>
            </a:r>
          </a:p>
        </p:txBody>
      </p:sp>
      <p:sp>
        <p:nvSpPr>
          <p:cNvPr id="23" name="Freeform 22"/>
          <p:cNvSpPr/>
          <p:nvPr/>
        </p:nvSpPr>
        <p:spPr>
          <a:xfrm>
            <a:off x="1931399" y="1554479"/>
            <a:ext cx="1371599" cy="1371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4" name="TextBox 23"/>
          <p:cNvSpPr txBox="1"/>
          <p:nvPr/>
        </p:nvSpPr>
        <p:spPr>
          <a:xfrm>
            <a:off x="1931399" y="1564200"/>
            <a:ext cx="1439639" cy="128484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Score_lesson_m</a:t>
            </a:r>
            <a:r>
              <a:rPr lang="en-US" sz="12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Reading: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Writing: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Grammar: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Vocabulary: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Lesson Progress</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level: _</a:t>
            </a:r>
          </a:p>
        </p:txBody>
      </p:sp>
      <p:sp>
        <p:nvSpPr>
          <p:cNvPr id="25" name="Freeform 24"/>
          <p:cNvSpPr/>
          <p:nvPr/>
        </p:nvSpPr>
        <p:spPr>
          <a:xfrm>
            <a:off x="8398080" y="1733760"/>
            <a:ext cx="1371599" cy="1371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TextBox 25"/>
          <p:cNvSpPr txBox="1"/>
          <p:nvPr/>
        </p:nvSpPr>
        <p:spPr>
          <a:xfrm>
            <a:off x="8398080" y="1743480"/>
            <a:ext cx="1439639" cy="128484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1" i="0" u="none" strike="noStrike" kern="1200" cap="none">
                <a:ln>
                  <a:noFill/>
                </a:ln>
                <a:latin typeface="Liberation Sans" pitchFamily="18"/>
                <a:ea typeface="Noto Sans CJK SC" pitchFamily="2"/>
                <a:cs typeface="Lohit Devanagari" pitchFamily="2"/>
              </a:rPr>
              <a:t>Score_lesson_m</a:t>
            </a:r>
            <a:r>
              <a:rPr lang="en-US" sz="12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Reading: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Writing: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Grammar: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Vocabulary: _</a:t>
            </a:r>
          </a:p>
          <a:p>
            <a:pPr marL="0" marR="0" lvl="0" indent="0" hangingPunct="0">
              <a:lnSpc>
                <a:spcPct val="100000"/>
              </a:lnSpc>
              <a:spcBef>
                <a:spcPts val="0"/>
              </a:spcBef>
              <a:spcAft>
                <a:spcPts val="0"/>
              </a:spcAft>
              <a:buNone/>
              <a:tabLst/>
            </a:pPr>
            <a:r>
              <a:rPr lang="en-US" sz="1200" b="0" i="0" u="none" strike="noStrike" kern="1200" cap="none">
                <a:ln>
                  <a:noFill/>
                </a:ln>
                <a:latin typeface="Liberation Sans" pitchFamily="18"/>
                <a:ea typeface="Noto Sans CJK SC" pitchFamily="2"/>
                <a:cs typeface="Lohit Devanagari" pitchFamily="2"/>
              </a:rPr>
              <a:t>Lesson Progress</a:t>
            </a:r>
            <a:br>
              <a:rPr lang="en-US" sz="1200" b="0" i="0" u="none" strike="noStrike" kern="1200" cap="none">
                <a:ln>
                  <a:noFill/>
                </a:ln>
                <a:latin typeface="Liberation Sans" pitchFamily="18"/>
                <a:ea typeface="Noto Sans CJK SC" pitchFamily="2"/>
                <a:cs typeface="Lohit Devanagari" pitchFamily="2"/>
              </a:rPr>
            </a:br>
            <a:r>
              <a:rPr lang="en-US" sz="1200" b="0" i="0" u="none" strike="noStrike" kern="1200" cap="none">
                <a:ln>
                  <a:noFill/>
                </a:ln>
                <a:latin typeface="Liberation Sans" pitchFamily="18"/>
                <a:ea typeface="Noto Sans CJK SC" pitchFamily="2"/>
                <a:cs typeface="Lohit Devanagari" pitchFamily="2"/>
              </a:rPr>
              <a:t>level: _</a:t>
            </a:r>
          </a:p>
        </p:txBody>
      </p:sp>
      <p:sp>
        <p:nvSpPr>
          <p:cNvPr id="27" name="Freeform 26"/>
          <p:cNvSpPr/>
          <p:nvPr/>
        </p:nvSpPr>
        <p:spPr>
          <a:xfrm>
            <a:off x="2662920" y="3200400"/>
            <a:ext cx="2011680" cy="548640"/>
          </a:xfrm>
          <a:custGeom>
            <a:avLst>
              <a:gd name="f0" fmla="val -1588"/>
              <a:gd name="f1" fmla="val 280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Agent_1 calculates</a:t>
            </a:r>
          </a:p>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Course Progress Level</a:t>
            </a:r>
          </a:p>
        </p:txBody>
      </p:sp>
      <p:sp>
        <p:nvSpPr>
          <p:cNvPr id="28" name="Freeform 27"/>
          <p:cNvSpPr/>
          <p:nvPr/>
        </p:nvSpPr>
        <p:spPr>
          <a:xfrm>
            <a:off x="5131800" y="3200400"/>
            <a:ext cx="2011680" cy="548640"/>
          </a:xfrm>
          <a:custGeom>
            <a:avLst>
              <a:gd name="f0" fmla="val 22504"/>
              <a:gd name="f1" fmla="val 31982"/>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400" b="0" i="0" u="none" strike="noStrike" kern="1200" cap="none">
                <a:ln>
                  <a:noFill/>
                </a:ln>
                <a:latin typeface="Liberation Sans" pitchFamily="18"/>
                <a:ea typeface="Noto Sans CJK SC" pitchFamily="2"/>
                <a:cs typeface="Lohit Devanagari" pitchFamily="2"/>
              </a:rPr>
              <a:t>Agent_n calculates</a:t>
            </a:r>
            <a:br>
              <a:rPr lang="en-US" sz="1400" b="0" i="0" u="none" strike="noStrike" kern="1200" cap="none">
                <a:ln>
                  <a:noFill/>
                </a:ln>
                <a:latin typeface="Liberation Sans" pitchFamily="18"/>
                <a:ea typeface="Noto Sans CJK SC" pitchFamily="2"/>
                <a:cs typeface="Lohit Devanagari" pitchFamily="2"/>
              </a:rPr>
            </a:br>
            <a:r>
              <a:rPr lang="en-US" sz="1400" b="0" i="0" u="none" strike="noStrike" kern="1200" cap="none">
                <a:ln>
                  <a:noFill/>
                </a:ln>
                <a:latin typeface="Liberation Sans" pitchFamily="18"/>
                <a:ea typeface="Noto Sans CJK SC" pitchFamily="2"/>
                <a:cs typeface="Lohit Devanagari" pitchFamily="2"/>
              </a:rPr>
              <a:t>Course Progress Level</a:t>
            </a:r>
          </a:p>
        </p:txBody>
      </p:sp>
      <p:sp>
        <p:nvSpPr>
          <p:cNvPr id="29" name="Freeform 28"/>
          <p:cNvSpPr/>
          <p:nvPr/>
        </p:nvSpPr>
        <p:spPr>
          <a:xfrm>
            <a:off x="0" y="4023360"/>
            <a:ext cx="731519" cy="8229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500" b="0" i="0" u="none" strike="noStrike" kern="1200" cap="none" dirty="0">
                <a:ln>
                  <a:noFill/>
                </a:ln>
                <a:solidFill>
                  <a:schemeClr val="bg1"/>
                </a:solidFill>
                <a:latin typeface="Liberation Sans" pitchFamily="18"/>
                <a:ea typeface="Noto Sans CJK SC" pitchFamily="2"/>
                <a:cs typeface="Lohit Devanagari" pitchFamily="2"/>
              </a:rPr>
              <a:t>LAKR_1</a:t>
            </a:r>
          </a:p>
        </p:txBody>
      </p:sp>
      <p:sp>
        <p:nvSpPr>
          <p:cNvPr id="30" name="Freeform 29"/>
          <p:cNvSpPr/>
          <p:nvPr/>
        </p:nvSpPr>
        <p:spPr>
          <a:xfrm>
            <a:off x="914400" y="4114800"/>
            <a:ext cx="27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algn="ctr" hangingPunct="0">
              <a:lnSpc>
                <a:spcPct val="100000"/>
              </a:lnSpc>
              <a:spcBef>
                <a:spcPts val="0"/>
              </a:spcBef>
              <a:spcAft>
                <a:spcPts val="0"/>
              </a:spcAft>
              <a:buNone/>
              <a:tabLst/>
            </a:pPr>
            <a:r>
              <a:rPr lang="en-US" sz="800" b="1" i="0" u="none" strike="noStrike" kern="1200" cap="none">
                <a:ln>
                  <a:noFill/>
                </a:ln>
                <a:latin typeface="Liberation Sans" pitchFamily="18"/>
                <a:ea typeface="Noto Sans CJK SC" pitchFamily="2"/>
                <a:cs typeface="Lohit Devanagari" pitchFamily="2"/>
              </a:rPr>
              <a:t>Score</a:t>
            </a:r>
          </a:p>
          <a:p>
            <a:pPr marL="0" marR="0" lvl="0" indent="0" algn="ctr" hangingPunct="0">
              <a:lnSpc>
                <a:spcPct val="100000"/>
              </a:lnSpc>
              <a:spcBef>
                <a:spcPts val="0"/>
              </a:spcBef>
              <a:spcAft>
                <a:spcPts val="0"/>
              </a:spcAft>
              <a:buNone/>
              <a:tabLst/>
            </a:pPr>
            <a:r>
              <a:rPr lang="en-US" sz="800" b="1" i="0" u="none" strike="noStrike" kern="1200" cap="none">
                <a:ln>
                  <a:noFill/>
                </a:ln>
                <a:latin typeface="Liberation Sans" pitchFamily="18"/>
                <a:ea typeface="Noto Sans CJK SC" pitchFamily="2"/>
                <a:cs typeface="Lohit Devanagari" pitchFamily="2"/>
              </a:rPr>
              <a:t>.</a:t>
            </a:r>
          </a:p>
          <a:p>
            <a:pPr marL="0" marR="0" lvl="0" indent="0" algn="ctr" hangingPunct="0">
              <a:lnSpc>
                <a:spcPct val="100000"/>
              </a:lnSpc>
              <a:spcBef>
                <a:spcPts val="0"/>
              </a:spcBef>
              <a:spcAft>
                <a:spcPts val="0"/>
              </a:spcAft>
              <a:buNone/>
              <a:tabLst/>
            </a:pPr>
            <a:r>
              <a:rPr lang="en-US" sz="800" b="1" i="0" u="none" strike="noStrike" kern="1200" cap="none">
                <a:ln>
                  <a:noFill/>
                </a:ln>
                <a:latin typeface="Liberation Sans" pitchFamily="18"/>
                <a:ea typeface="Noto Sans CJK SC" pitchFamily="2"/>
                <a:cs typeface="Lohit Devanagari" pitchFamily="2"/>
              </a:rPr>
              <a:t>.</a:t>
            </a:r>
          </a:p>
        </p:txBody>
      </p:sp>
      <p:cxnSp>
        <p:nvCxnSpPr>
          <p:cNvPr id="31" name="Elbow Connector 30"/>
          <p:cNvCxnSpPr>
            <a:endCxn id="29" idx="8"/>
          </p:cNvCxnSpPr>
          <p:nvPr/>
        </p:nvCxnSpPr>
        <p:spPr>
          <a:xfrm flipH="1">
            <a:off x="731519" y="4114800"/>
            <a:ext cx="925561" cy="320040"/>
          </a:xfrm>
          <a:prstGeom prst="bentConnector3">
            <a:avLst/>
          </a:prstGeom>
          <a:noFill/>
          <a:ln w="0">
            <a:solidFill>
              <a:srgbClr val="000000"/>
            </a:solidFill>
            <a:prstDash val="solid"/>
            <a:tailEnd type="arrow"/>
          </a:ln>
        </p:spPr>
      </p:cxnSp>
      <p:sp>
        <p:nvSpPr>
          <p:cNvPr id="32" name="Freeform 31"/>
          <p:cNvSpPr/>
          <p:nvPr/>
        </p:nvSpPr>
        <p:spPr>
          <a:xfrm>
            <a:off x="6309360" y="4114800"/>
            <a:ext cx="731519" cy="8229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500" b="0" i="0" u="none" strike="noStrike" kern="1200" cap="none" dirty="0" err="1">
                <a:ln>
                  <a:noFill/>
                </a:ln>
                <a:solidFill>
                  <a:schemeClr val="bg1"/>
                </a:solidFill>
                <a:latin typeface="Liberation Sans" pitchFamily="18"/>
                <a:ea typeface="Noto Sans CJK SC" pitchFamily="2"/>
                <a:cs typeface="Lohit Devanagari" pitchFamily="2"/>
              </a:rPr>
              <a:t>LAKR_n</a:t>
            </a:r>
            <a:endParaRPr lang="en-US" sz="1500" b="0" i="0" u="none" strike="noStrike" kern="1200" cap="none" dirty="0">
              <a:ln>
                <a:noFill/>
              </a:ln>
              <a:solidFill>
                <a:schemeClr val="bg1"/>
              </a:solidFill>
              <a:latin typeface="Liberation Sans" pitchFamily="18"/>
              <a:ea typeface="Noto Sans CJK SC" pitchFamily="2"/>
              <a:cs typeface="Lohit Devanagari" pitchFamily="2"/>
            </a:endParaRPr>
          </a:p>
        </p:txBody>
      </p:sp>
      <p:sp>
        <p:nvSpPr>
          <p:cNvPr id="33" name="Freeform 32"/>
          <p:cNvSpPr/>
          <p:nvPr/>
        </p:nvSpPr>
        <p:spPr>
          <a:xfrm flipH="1">
            <a:off x="7302240" y="4246560"/>
            <a:ext cx="285480" cy="50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algn="ctr" hangingPunct="0">
              <a:lnSpc>
                <a:spcPct val="100000"/>
              </a:lnSpc>
              <a:spcBef>
                <a:spcPts val="0"/>
              </a:spcBef>
              <a:spcAft>
                <a:spcPts val="0"/>
              </a:spcAft>
              <a:buNone/>
              <a:tabLst/>
            </a:pPr>
            <a:r>
              <a:rPr lang="en-US" sz="800" b="1" i="0" u="none" strike="noStrike" kern="1200" cap="none">
                <a:ln>
                  <a:noFill/>
                </a:ln>
                <a:latin typeface="Liberation Sans" pitchFamily="18"/>
                <a:ea typeface="Noto Sans CJK SC" pitchFamily="2"/>
                <a:cs typeface="Lohit Devanagari" pitchFamily="2"/>
              </a:rPr>
              <a:t>Score</a:t>
            </a:r>
          </a:p>
          <a:p>
            <a:pPr marL="0" marR="0" lvl="0" indent="0" algn="ctr" hangingPunct="0">
              <a:lnSpc>
                <a:spcPct val="100000"/>
              </a:lnSpc>
              <a:spcBef>
                <a:spcPts val="0"/>
              </a:spcBef>
              <a:spcAft>
                <a:spcPts val="0"/>
              </a:spcAft>
              <a:buNone/>
              <a:tabLst/>
            </a:pPr>
            <a:r>
              <a:rPr lang="en-US" sz="800" b="1" i="0" u="none" strike="noStrike" kern="1200" cap="none">
                <a:ln>
                  <a:noFill/>
                </a:ln>
                <a:latin typeface="Liberation Sans" pitchFamily="18"/>
                <a:ea typeface="Noto Sans CJK SC" pitchFamily="2"/>
                <a:cs typeface="Lohit Devanagari" pitchFamily="2"/>
              </a:rPr>
              <a:t>.</a:t>
            </a:r>
          </a:p>
          <a:p>
            <a:pPr marL="0" marR="0" lvl="0" indent="0" algn="ctr" hangingPunct="0">
              <a:lnSpc>
                <a:spcPct val="100000"/>
              </a:lnSpc>
              <a:spcBef>
                <a:spcPts val="0"/>
              </a:spcBef>
              <a:spcAft>
                <a:spcPts val="0"/>
              </a:spcAft>
              <a:buNone/>
              <a:tabLst/>
            </a:pPr>
            <a:r>
              <a:rPr lang="en-US" sz="800" b="1" i="0" u="none" strike="noStrike" kern="1200" cap="none">
                <a:ln>
                  <a:noFill/>
                </a:ln>
                <a:latin typeface="Liberation Sans" pitchFamily="18"/>
                <a:ea typeface="Noto Sans CJK SC" pitchFamily="2"/>
                <a:cs typeface="Lohit Devanagari" pitchFamily="2"/>
              </a:rPr>
              <a:t>.</a:t>
            </a:r>
          </a:p>
        </p:txBody>
      </p:sp>
      <p:cxnSp>
        <p:nvCxnSpPr>
          <p:cNvPr id="34" name="Elbow Connector 33"/>
          <p:cNvCxnSpPr>
            <a:endCxn id="32" idx="8"/>
          </p:cNvCxnSpPr>
          <p:nvPr/>
        </p:nvCxnSpPr>
        <p:spPr>
          <a:xfrm flipH="1">
            <a:off x="7040880" y="4246560"/>
            <a:ext cx="1017000" cy="279720"/>
          </a:xfrm>
          <a:prstGeom prst="bentConnector3">
            <a:avLst/>
          </a:prstGeom>
          <a:noFill/>
          <a:ln w="0">
            <a:solidFill>
              <a:srgbClr val="000000"/>
            </a:solidFill>
            <a:prstDash val="solid"/>
            <a:tailEnd type="arrow"/>
          </a:ln>
        </p:spPr>
      </p:cxnSp>
      <p:sp>
        <p:nvSpPr>
          <p:cNvPr id="35" name="TextBox 34"/>
          <p:cNvSpPr txBox="1"/>
          <p:nvPr/>
        </p:nvSpPr>
        <p:spPr>
          <a:xfrm>
            <a:off x="1645920" y="4205880"/>
            <a:ext cx="1726200" cy="45899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Save CPL</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and Score_lesson_m</a:t>
            </a:r>
          </a:p>
        </p:txBody>
      </p:sp>
      <p:sp>
        <p:nvSpPr>
          <p:cNvPr id="36" name="TextBox 35"/>
          <p:cNvSpPr txBox="1"/>
          <p:nvPr/>
        </p:nvSpPr>
        <p:spPr>
          <a:xfrm>
            <a:off x="7783560" y="4389120"/>
            <a:ext cx="1726200" cy="4647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Save CPL</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and Score_lesson_m</a:t>
            </a:r>
          </a:p>
        </p:txBody>
      </p:sp>
      <p:sp>
        <p:nvSpPr>
          <p:cNvPr id="37" name="TextBox 36"/>
          <p:cNvSpPr txBox="1"/>
          <p:nvPr/>
        </p:nvSpPr>
        <p:spPr>
          <a:xfrm>
            <a:off x="56880" y="4999320"/>
            <a:ext cx="10023120" cy="6897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400" b="0" i="0" u="none" strike="noStrike" kern="1200" cap="none">
                <a:ln>
                  <a:noFill/>
                </a:ln>
                <a:latin typeface="Liberation Sans" pitchFamily="18"/>
                <a:ea typeface="Noto Sans CJK SC" pitchFamily="2"/>
                <a:cs typeface="Lohit Devanagari" pitchFamily="2"/>
              </a:rPr>
              <a:t>* Once agent receives the grading info from app-logic, it calculates course progress level based on the previous </a:t>
            </a:r>
            <a:br>
              <a:rPr lang="en-US" sz="1400" b="0" i="0" u="none" strike="noStrike" kern="1200" cap="none">
                <a:ln>
                  <a:noFill/>
                </a:ln>
                <a:latin typeface="Liberation Sans" pitchFamily="18"/>
                <a:ea typeface="Noto Sans CJK SC" pitchFamily="2"/>
                <a:cs typeface="Lohit Devanagari" pitchFamily="2"/>
              </a:rPr>
            </a:br>
            <a:r>
              <a:rPr lang="en-US" sz="1400" b="0" i="0" u="none" strike="noStrike" kern="1200" cap="none">
                <a:ln>
                  <a:noFill/>
                </a:ln>
                <a:latin typeface="Liberation Sans" pitchFamily="18"/>
                <a:ea typeface="Noto Sans CJK SC" pitchFamily="2"/>
                <a:cs typeface="Lohit Devanagari" pitchFamily="2"/>
              </a:rPr>
              <a:t>lesson progress levels (if exists) which are stored in its LAKR. Then agent saves all the grading info (which came</a:t>
            </a:r>
            <a:br>
              <a:rPr lang="en-US" sz="1400" b="0" i="0" u="none" strike="noStrike" kern="1200" cap="none">
                <a:ln>
                  <a:noFill/>
                </a:ln>
                <a:latin typeface="Liberation Sans" pitchFamily="18"/>
                <a:ea typeface="Noto Sans CJK SC" pitchFamily="2"/>
                <a:cs typeface="Lohit Devanagari" pitchFamily="2"/>
              </a:rPr>
            </a:br>
            <a:r>
              <a:rPr lang="en-US" sz="1400" b="0" i="0" u="none" strike="noStrike" kern="1200" cap="none">
                <a:ln>
                  <a:noFill/>
                </a:ln>
                <a:latin typeface="Liberation Sans" pitchFamily="18"/>
                <a:ea typeface="Noto Sans CJK SC" pitchFamily="2"/>
                <a:cs typeface="Lohit Devanagari" pitchFamily="2"/>
              </a:rPr>
              <a:t>from app-logic) to LAKR.</a:t>
            </a:r>
          </a:p>
        </p:txBody>
      </p:sp>
      <p:sp>
        <p:nvSpPr>
          <p:cNvPr id="38" name="Freeform 37"/>
          <p:cNvSpPr/>
          <p:nvPr/>
        </p:nvSpPr>
        <p:spPr>
          <a:xfrm>
            <a:off x="822960" y="32338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949320" y="32004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40" name="Freeform 39"/>
          <p:cNvSpPr/>
          <p:nvPr/>
        </p:nvSpPr>
        <p:spPr>
          <a:xfrm>
            <a:off x="905039" y="386783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7223760" y="337968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7350120" y="33462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43" name="Freeform 42"/>
          <p:cNvSpPr/>
          <p:nvPr/>
        </p:nvSpPr>
        <p:spPr>
          <a:xfrm>
            <a:off x="7305840" y="401363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187" y="259404"/>
            <a:ext cx="9773056" cy="5278877"/>
          </a:xfrm>
        </p:spPr>
        <p:txBody>
          <a:bodyPr>
            <a:normAutofit/>
          </a:bodyPr>
          <a:lstStyle/>
          <a:p>
            <a:r>
              <a:rPr lang="en-US" sz="1200" dirty="0" smtClean="0"/>
              <a:t>LCC protocol</a:t>
            </a:r>
          </a:p>
          <a:p>
            <a:pPr algn="just"/>
            <a:r>
              <a:rPr lang="en-US" sz="1200" dirty="0" smtClean="0"/>
              <a:t>Start of coordination – WPM informs agents --- slide </a:t>
            </a:r>
            <a:r>
              <a:rPr lang="en-US" sz="1200" dirty="0" smtClean="0"/>
              <a:t>1 – phase 1</a:t>
            </a:r>
            <a:endParaRPr lang="en-US" sz="1200" dirty="0" smtClean="0"/>
          </a:p>
          <a:p>
            <a:pPr algn="just"/>
            <a:r>
              <a:rPr lang="en-US" sz="1200" dirty="0" smtClean="0"/>
              <a:t>Share info with dedicated agent – all agents share their info with dedicated agent --- slide </a:t>
            </a:r>
            <a:r>
              <a:rPr lang="en-US" sz="1200" dirty="0" smtClean="0"/>
              <a:t>2 – phase 2.a</a:t>
            </a:r>
            <a:endParaRPr lang="en-US" sz="1200" dirty="0" smtClean="0"/>
          </a:p>
          <a:p>
            <a:pPr algn="just"/>
            <a:r>
              <a:rPr lang="en-US" sz="1200" dirty="0" smtClean="0"/>
              <a:t>Inform the crew – dedicated agent sends the complete info to all agents --- slide </a:t>
            </a:r>
            <a:r>
              <a:rPr lang="en-US" sz="1200" dirty="0"/>
              <a:t>2 – phase </a:t>
            </a:r>
            <a:r>
              <a:rPr lang="en-US" sz="1200" dirty="0" smtClean="0"/>
              <a:t>2.b</a:t>
            </a:r>
            <a:endParaRPr lang="en-US" sz="1200" dirty="0" smtClean="0"/>
          </a:p>
          <a:p>
            <a:pPr algn="just"/>
            <a:r>
              <a:rPr lang="en-US" sz="1200" dirty="0" smtClean="0"/>
              <a:t>Evaluation of coalition value – all agents evaluate the coalitions they are members of --- slide </a:t>
            </a:r>
            <a:r>
              <a:rPr lang="en-US" sz="1200" dirty="0"/>
              <a:t>2 – phase </a:t>
            </a:r>
            <a:r>
              <a:rPr lang="en-US" sz="1200" dirty="0" smtClean="0"/>
              <a:t>2.c</a:t>
            </a:r>
            <a:endParaRPr lang="en-US" sz="1200" dirty="0" smtClean="0"/>
          </a:p>
          <a:p>
            <a:pPr algn="just"/>
            <a:r>
              <a:rPr lang="en-US" sz="1200" dirty="0" smtClean="0"/>
              <a:t>Send coalition values to dedicated agent – all agents send the coalition values to the dedicated agent </a:t>
            </a:r>
            <a:r>
              <a:rPr lang="en-US" sz="1200" dirty="0"/>
              <a:t>--- slide </a:t>
            </a:r>
            <a:r>
              <a:rPr lang="en-US" sz="1200" dirty="0"/>
              <a:t>2 – phase </a:t>
            </a:r>
            <a:r>
              <a:rPr lang="en-US" sz="1200" dirty="0" smtClean="0"/>
              <a:t>2.d</a:t>
            </a:r>
            <a:endParaRPr lang="en-US" sz="1200" dirty="0" smtClean="0"/>
          </a:p>
          <a:p>
            <a:pPr algn="just"/>
            <a:r>
              <a:rPr lang="en-US" sz="1200" dirty="0" smtClean="0"/>
              <a:t>Build CSGP – dedicated agent builds the CSGP </a:t>
            </a:r>
            <a:r>
              <a:rPr lang="en-US" sz="1200" dirty="0"/>
              <a:t>--- slide </a:t>
            </a:r>
            <a:r>
              <a:rPr lang="en-US" sz="1200" dirty="0"/>
              <a:t>3 – phase </a:t>
            </a:r>
            <a:r>
              <a:rPr lang="en-US" sz="1200" dirty="0" smtClean="0"/>
              <a:t>3.a</a:t>
            </a:r>
            <a:endParaRPr lang="en-US" sz="1200" dirty="0" smtClean="0"/>
          </a:p>
          <a:p>
            <a:pPr algn="just"/>
            <a:r>
              <a:rPr lang="en-US" sz="1200" dirty="0" smtClean="0"/>
              <a:t>(Optional)Broadcast CSGP – dedicated agent broadcasts the CSGP with the crew </a:t>
            </a:r>
            <a:r>
              <a:rPr lang="en-US" sz="1200" dirty="0"/>
              <a:t>--- slide </a:t>
            </a:r>
            <a:r>
              <a:rPr lang="en-US" sz="1200" dirty="0"/>
              <a:t>3 – phase </a:t>
            </a:r>
            <a:r>
              <a:rPr lang="en-US" sz="1200" dirty="0" smtClean="0"/>
              <a:t>3.b</a:t>
            </a:r>
            <a:endParaRPr lang="en-US" sz="1200" dirty="0" smtClean="0"/>
          </a:p>
          <a:p>
            <a:pPr algn="just"/>
            <a:r>
              <a:rPr lang="en-US" sz="1200" dirty="0" smtClean="0"/>
              <a:t>Solve CSGP – dedicated agent solves the CSGP </a:t>
            </a:r>
            <a:r>
              <a:rPr lang="en-US" sz="1200" dirty="0"/>
              <a:t>--- slide </a:t>
            </a:r>
            <a:r>
              <a:rPr lang="en-US" sz="1200" dirty="0"/>
              <a:t>3 – phase </a:t>
            </a:r>
            <a:r>
              <a:rPr lang="en-US" sz="1200" dirty="0" smtClean="0"/>
              <a:t>3.c</a:t>
            </a:r>
            <a:endParaRPr lang="en-US" sz="1200" dirty="0" smtClean="0"/>
          </a:p>
          <a:p>
            <a:pPr algn="just"/>
            <a:r>
              <a:rPr lang="en-US" sz="1200" dirty="0" smtClean="0"/>
              <a:t>Publish the result -- Dedicated agent sends the result to wpm and the crew </a:t>
            </a:r>
            <a:r>
              <a:rPr lang="en-US" sz="1200" dirty="0"/>
              <a:t>--- slide </a:t>
            </a:r>
            <a:r>
              <a:rPr lang="en-US" sz="1200" dirty="0"/>
              <a:t>3 – phase </a:t>
            </a:r>
            <a:r>
              <a:rPr lang="en-US" sz="1200" dirty="0" smtClean="0"/>
              <a:t>3.d</a:t>
            </a:r>
            <a:endParaRPr lang="en-US" sz="1200" dirty="0" smtClean="0"/>
          </a:p>
          <a:p>
            <a:pPr algn="just"/>
            <a:r>
              <a:rPr lang="en-US" sz="1200" dirty="0" smtClean="0"/>
              <a:t>End of coordination -- All agents send “coordination ended” to wpm </a:t>
            </a:r>
            <a:r>
              <a:rPr lang="en-US" sz="1200" dirty="0"/>
              <a:t>--- slide </a:t>
            </a:r>
            <a:r>
              <a:rPr lang="en-US" sz="1200" dirty="0"/>
              <a:t>3 – phase </a:t>
            </a:r>
            <a:r>
              <a:rPr lang="en-US" sz="1200" dirty="0" smtClean="0"/>
              <a:t>3.e</a:t>
            </a:r>
            <a:endParaRPr lang="en-US" sz="1200" dirty="0" smtClean="0"/>
          </a:p>
          <a:p>
            <a:pPr algn="just"/>
            <a:endParaRPr lang="en-US" sz="1200" dirty="0" smtClean="0"/>
          </a:p>
          <a:p>
            <a:pPr algn="just"/>
            <a:endParaRPr lang="" sz="1200" dirty="0"/>
          </a:p>
        </p:txBody>
      </p:sp>
    </p:spTree>
    <p:extLst>
      <p:ext uri="{BB962C8B-B14F-4D97-AF65-F5344CB8AC3E}">
        <p14:creationId xmlns:p14="http://schemas.microsoft.com/office/powerpoint/2010/main" val="218598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lvl="0"/>
            <a:fld id="{CAAA9583-EB51-4902-BE59-5294830D33E5}" type="slidenum">
              <a:t>6</a:t>
            </a:fld>
            <a:endParaRPr lang="en-US"/>
          </a:p>
        </p:txBody>
      </p:sp>
      <p:sp>
        <p:nvSpPr>
          <p:cNvPr id="2" name="TextBox 1"/>
          <p:cNvSpPr txBox="1"/>
          <p:nvPr/>
        </p:nvSpPr>
        <p:spPr>
          <a:xfrm>
            <a:off x="1172435" y="3015136"/>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0"/>
            <a:ext cx="9071640" cy="480105"/>
          </a:xfrm>
        </p:spPr>
        <p:txBody>
          <a:bodyPr/>
          <a:lstStyle/>
          <a:p>
            <a:pPr lvl="0"/>
            <a:r>
              <a:rPr lang="en-US" sz="1600" b="1" dirty="0"/>
              <a:t>LCC </a:t>
            </a:r>
            <a:r>
              <a:rPr lang="en-US" sz="1600" b="1" dirty="0" smtClean="0"/>
              <a:t>Protocol: </a:t>
            </a:r>
            <a:r>
              <a:rPr lang="en-US" sz="1600" b="1" dirty="0"/>
              <a:t/>
            </a:r>
            <a:br>
              <a:rPr lang="en-US" sz="1600" b="1" dirty="0"/>
            </a:br>
            <a:r>
              <a:rPr lang="en-US" sz="1600" dirty="0"/>
              <a:t>Teacher requests grouping proposal</a:t>
            </a:r>
          </a:p>
        </p:txBody>
      </p:sp>
      <p:sp>
        <p:nvSpPr>
          <p:cNvPr id="4" name="Freeform 3"/>
          <p:cNvSpPr/>
          <p:nvPr/>
        </p:nvSpPr>
        <p:spPr>
          <a:xfrm>
            <a:off x="4256963" y="854971"/>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 name="Freeform 4"/>
          <p:cNvSpPr/>
          <p:nvPr/>
        </p:nvSpPr>
        <p:spPr>
          <a:xfrm>
            <a:off x="4577609" y="763711"/>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6" name="Freeform 5"/>
          <p:cNvSpPr/>
          <p:nvPr/>
        </p:nvSpPr>
        <p:spPr>
          <a:xfrm>
            <a:off x="4748385" y="959930"/>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7" name="Freeform 6"/>
          <p:cNvSpPr/>
          <p:nvPr/>
        </p:nvSpPr>
        <p:spPr>
          <a:xfrm>
            <a:off x="4298081" y="1514131"/>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8" name="Curved Connector 7"/>
          <p:cNvCxnSpPr>
            <a:stCxn id="6" idx="1"/>
            <a:endCxn id="7" idx="2"/>
          </p:cNvCxnSpPr>
          <p:nvPr/>
        </p:nvCxnSpPr>
        <p:spPr>
          <a:xfrm flipH="1">
            <a:off x="4826539" y="1153790"/>
            <a:ext cx="558034" cy="592901"/>
          </a:xfrm>
          <a:prstGeom prst="curvedConnector4">
            <a:avLst>
              <a:gd name="adj1" fmla="val -40965"/>
              <a:gd name="adj2" fmla="val 138556"/>
            </a:avLst>
          </a:prstGeom>
          <a:noFill/>
          <a:ln w="0">
            <a:solidFill>
              <a:srgbClr val="000000"/>
            </a:solidFill>
            <a:prstDash val="solid"/>
            <a:tailEnd type="arrow"/>
          </a:ln>
        </p:spPr>
      </p:cxnSp>
      <p:sp>
        <p:nvSpPr>
          <p:cNvPr id="9" name="TextBox 8"/>
          <p:cNvSpPr txBox="1"/>
          <p:nvPr/>
        </p:nvSpPr>
        <p:spPr>
          <a:xfrm>
            <a:off x="5559567" y="1347650"/>
            <a:ext cx="1028246"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1.b.</a:t>
            </a:r>
            <a:r>
              <a:rPr lang="en-US" sz="900" b="0" i="0" u="none" strike="noStrike" kern="1200" cap="none" dirty="0" smtClean="0">
                <a:ln>
                  <a:noFill/>
                </a:ln>
                <a:ea typeface="Noto Sans CJK SC" pitchFamily="2"/>
                <a:cs typeface="Lohit Devanagari" pitchFamily="2"/>
              </a:rPr>
              <a:t> WPM reactivates inactive </a:t>
            </a:r>
            <a:r>
              <a:rPr lang="en-US" sz="900" b="0" i="0" u="none" strike="noStrike" kern="1200" cap="none" dirty="0" smtClean="0">
                <a:ln>
                  <a:noFill/>
                </a:ln>
                <a:ea typeface="Noto Sans CJK SC" pitchFamily="2"/>
                <a:cs typeface="Lohit Devanagari" pitchFamily="2"/>
              </a:rPr>
              <a:t>agents</a:t>
            </a:r>
            <a:endParaRPr lang="en-US" sz="900" b="0" i="0" u="none" strike="noStrike" kern="1200" cap="none" dirty="0">
              <a:ln>
                <a:noFill/>
              </a:ln>
              <a:ea typeface="Noto Sans CJK SC" pitchFamily="2"/>
              <a:cs typeface="Lohit Devanagari" pitchFamily="2"/>
            </a:endParaRPr>
          </a:p>
        </p:txBody>
      </p:sp>
      <p:cxnSp>
        <p:nvCxnSpPr>
          <p:cNvPr id="10" name="Elbow Connector 9"/>
          <p:cNvCxnSpPr>
            <a:stCxn id="6" idx="3"/>
            <a:endCxn id="30" idx="0"/>
          </p:cNvCxnSpPr>
          <p:nvPr/>
        </p:nvCxnSpPr>
        <p:spPr>
          <a:xfrm rot="10800000" flipV="1">
            <a:off x="567939" y="1153789"/>
            <a:ext cx="4180446" cy="1725313"/>
          </a:xfrm>
          <a:prstGeom prst="bentConnector2">
            <a:avLst/>
          </a:prstGeom>
          <a:noFill/>
          <a:ln w="0">
            <a:solidFill>
              <a:srgbClr val="000000"/>
            </a:solidFill>
            <a:prstDash val="solid"/>
            <a:tailEnd type="arrow"/>
          </a:ln>
        </p:spPr>
      </p:cxnSp>
      <p:sp>
        <p:nvSpPr>
          <p:cNvPr id="15" name="Freeform 14"/>
          <p:cNvSpPr/>
          <p:nvPr/>
        </p:nvSpPr>
        <p:spPr>
          <a:xfrm>
            <a:off x="5675968" y="1842159"/>
            <a:ext cx="664617" cy="7402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6" name="TextBox 15"/>
          <p:cNvSpPr txBox="1"/>
          <p:nvPr/>
        </p:nvSpPr>
        <p:spPr>
          <a:xfrm>
            <a:off x="5629888" y="1810496"/>
            <a:ext cx="791605"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p>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Agents</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Agent_11,</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cxnSp>
        <p:nvCxnSpPr>
          <p:cNvPr id="19" name="Elbow Connector 18"/>
          <p:cNvCxnSpPr>
            <a:stCxn id="6" idx="3"/>
            <a:endCxn id="66" idx="0"/>
          </p:cNvCxnSpPr>
          <p:nvPr/>
        </p:nvCxnSpPr>
        <p:spPr>
          <a:xfrm rot="10800000" flipV="1">
            <a:off x="2142563" y="1153789"/>
            <a:ext cx="2605822" cy="1725313"/>
          </a:xfrm>
          <a:prstGeom prst="bentConnector2">
            <a:avLst/>
          </a:prstGeom>
          <a:noFill/>
          <a:ln w="0">
            <a:solidFill>
              <a:srgbClr val="000000"/>
            </a:solidFill>
            <a:prstDash val="solid"/>
            <a:tailEnd type="arrow"/>
          </a:ln>
        </p:spPr>
      </p:cxnSp>
      <p:sp>
        <p:nvSpPr>
          <p:cNvPr id="23" name="Freeform 22"/>
          <p:cNvSpPr/>
          <p:nvPr/>
        </p:nvSpPr>
        <p:spPr>
          <a:xfrm>
            <a:off x="9209880" y="1888002"/>
            <a:ext cx="731519" cy="8229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500" b="0" i="0" u="none" strike="noStrike" kern="1200" cap="none" dirty="0">
                <a:ln>
                  <a:noFill/>
                </a:ln>
                <a:solidFill>
                  <a:schemeClr val="bg1"/>
                </a:solidFill>
                <a:latin typeface="Liberation Sans" pitchFamily="18"/>
                <a:ea typeface="Noto Sans CJK SC" pitchFamily="2"/>
                <a:cs typeface="Lohit Devanagari" pitchFamily="2"/>
              </a:rPr>
              <a:t>WAR</a:t>
            </a:r>
          </a:p>
        </p:txBody>
      </p:sp>
      <p:cxnSp>
        <p:nvCxnSpPr>
          <p:cNvPr id="24" name="Elbow Connector 23"/>
          <p:cNvCxnSpPr>
            <a:stCxn id="6" idx="1"/>
            <a:endCxn id="23" idx="3"/>
          </p:cNvCxnSpPr>
          <p:nvPr/>
        </p:nvCxnSpPr>
        <p:spPr>
          <a:xfrm>
            <a:off x="5384573" y="1153790"/>
            <a:ext cx="3825307" cy="1145692"/>
          </a:xfrm>
          <a:prstGeom prst="bentConnector3">
            <a:avLst>
              <a:gd name="adj1" fmla="val 57459"/>
            </a:avLst>
          </a:prstGeom>
          <a:noFill/>
          <a:ln w="0">
            <a:solidFill>
              <a:srgbClr val="000000"/>
            </a:solidFill>
            <a:prstDash val="solid"/>
            <a:headEnd type="arrow"/>
            <a:tailEnd type="arrow"/>
          </a:ln>
        </p:spPr>
      </p:cxnSp>
      <p:sp>
        <p:nvSpPr>
          <p:cNvPr id="25" name="Freeform 24"/>
          <p:cNvSpPr/>
          <p:nvPr/>
        </p:nvSpPr>
        <p:spPr>
          <a:xfrm>
            <a:off x="7715901" y="945987"/>
            <a:ext cx="1274621" cy="12178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TextBox 25"/>
          <p:cNvSpPr txBox="1"/>
          <p:nvPr/>
        </p:nvSpPr>
        <p:spPr>
          <a:xfrm>
            <a:off x="7715901" y="945987"/>
            <a:ext cx="1274621"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p>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Agents</a:t>
            </a:r>
            <a:r>
              <a:rPr lang="en-US" sz="90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Agent_1 - </a:t>
            </a:r>
            <a:r>
              <a:rPr lang="en-US" sz="900" i="1" u="none" strike="noStrike" kern="1200" cap="none" dirty="0">
                <a:ln>
                  <a:noFill/>
                </a:ln>
                <a:ea typeface="Noto Sans CJK SC" pitchFamily="2"/>
                <a:cs typeface="Lohit Devanagari" pitchFamily="2"/>
              </a:rPr>
              <a:t>active</a:t>
            </a:r>
            <a:r>
              <a:rPr lang="en-US" sz="900" i="0" u="none" strike="noStrike" kern="1200" cap="none" dirty="0" smtClean="0">
                <a:ln>
                  <a:noFill/>
                </a:ln>
                <a:ea typeface="Noto Sans CJK SC" pitchFamily="2"/>
                <a:cs typeface="Lohit Devanagari" pitchFamily="2"/>
              </a:rPr>
              <a:t>, </a:t>
            </a:r>
            <a:r>
              <a:rPr lang="en-US" sz="900" i="0" u="none" strike="noStrike" kern="1200" cap="none" dirty="0" smtClean="0">
                <a:ln>
                  <a:noFill/>
                </a:ln>
                <a:ea typeface="Noto Sans CJK SC" pitchFamily="2"/>
                <a:cs typeface="Lohit Devanagari" pitchFamily="2"/>
              </a:rPr>
              <a:t>*</a:t>
            </a:r>
            <a:r>
              <a:rPr lang="en-US" sz="900" i="1" u="none" strike="noStrike" kern="1200" cap="none" dirty="0" smtClean="0">
                <a:ln>
                  <a:noFill/>
                </a:ln>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Agent_10 - </a:t>
            </a:r>
            <a:r>
              <a:rPr lang="en-US" sz="900" i="1" u="none" strike="noStrike" kern="1200" cap="none" dirty="0">
                <a:ln>
                  <a:noFill/>
                </a:ln>
                <a:ea typeface="Noto Sans CJK SC" pitchFamily="2"/>
                <a:cs typeface="Lohit Devanagari" pitchFamily="2"/>
              </a:rPr>
              <a:t>active</a:t>
            </a:r>
            <a:r>
              <a:rPr lang="en-US" sz="900" i="0" u="none" strike="noStrike" kern="1200" cap="none" dirty="0" smtClean="0">
                <a:ln>
                  <a:noFill/>
                </a:ln>
                <a:ea typeface="Noto Sans CJK SC" pitchFamily="2"/>
                <a:cs typeface="Lohit Devanagari" pitchFamily="2"/>
              </a:rPr>
              <a:t>, </a:t>
            </a:r>
            <a:r>
              <a:rPr lang="en-US" sz="900" i="1" u="none" strike="noStrike" kern="1200" cap="none" dirty="0" smtClean="0">
                <a:ln>
                  <a:noFill/>
                </a:ln>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lvl="0" hangingPunct="0"/>
            <a:r>
              <a:rPr lang="en-US" sz="900" i="0" u="none" strike="noStrike" kern="1200" cap="none" dirty="0">
                <a:ln>
                  <a:noFill/>
                </a:ln>
                <a:ea typeface="Noto Sans CJK SC" pitchFamily="2"/>
                <a:cs typeface="Lohit Devanagari" pitchFamily="2"/>
              </a:rPr>
              <a:t>Agent_11 - </a:t>
            </a:r>
            <a:r>
              <a:rPr lang="en-US" sz="900" i="1" u="none" strike="noStrike" kern="1200" cap="none" dirty="0">
                <a:ln>
                  <a:noFill/>
                </a:ln>
                <a:ea typeface="Noto Sans CJK SC" pitchFamily="2"/>
                <a:cs typeface="Lohit Devanagari" pitchFamily="2"/>
              </a:rPr>
              <a:t>inactive</a:t>
            </a:r>
            <a:r>
              <a:rPr lang="en-US" sz="900" dirty="0">
                <a:ea typeface="Noto Sans CJK SC" pitchFamily="2"/>
                <a:cs typeface="Lohit Devanagari" pitchFamily="2"/>
              </a:rPr>
              <a:t>, </a:t>
            </a:r>
            <a:r>
              <a:rPr lang="en-US" sz="900" i="1" dirty="0">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t>
            </a:r>
          </a:p>
          <a:p>
            <a:pPr lvl="0" hangingPunct="0"/>
            <a:r>
              <a:rPr lang="en-US" sz="900" i="0" u="none" strike="noStrike" kern="1200" cap="none" dirty="0" err="1" smtClean="0">
                <a:ln>
                  <a:noFill/>
                </a:ln>
                <a:ea typeface="Noto Sans CJK SC" pitchFamily="2"/>
                <a:cs typeface="Lohit Devanagari" pitchFamily="2"/>
              </a:rPr>
              <a:t>Agent_m</a:t>
            </a:r>
            <a:r>
              <a:rPr lang="en-US" sz="900" i="0" u="none" strike="noStrike" kern="1200" cap="none" dirty="0" smtClean="0">
                <a:ln>
                  <a:noFill/>
                </a:ln>
                <a:ea typeface="Noto Sans CJK SC" pitchFamily="2"/>
                <a:cs typeface="Lohit Devanagari" pitchFamily="2"/>
              </a:rPr>
              <a:t> </a:t>
            </a:r>
            <a:r>
              <a:rPr lang="en-US" sz="900" i="0" u="none" strike="noStrike" kern="1200" cap="none" dirty="0">
                <a:ln>
                  <a:noFill/>
                </a:ln>
                <a:ea typeface="Noto Sans CJK SC" pitchFamily="2"/>
                <a:cs typeface="Lohit Devanagari" pitchFamily="2"/>
              </a:rPr>
              <a:t>- </a:t>
            </a:r>
            <a:r>
              <a:rPr lang="en-US" sz="900" i="1" u="none" strike="noStrike" kern="1200" cap="none" dirty="0">
                <a:ln>
                  <a:noFill/>
                </a:ln>
                <a:ea typeface="Noto Sans CJK SC" pitchFamily="2"/>
                <a:cs typeface="Lohit Devanagari" pitchFamily="2"/>
              </a:rPr>
              <a:t>inactive</a:t>
            </a:r>
            <a:r>
              <a:rPr lang="en-US" sz="900" dirty="0">
                <a:ea typeface="Noto Sans CJK SC" pitchFamily="2"/>
                <a:cs typeface="Lohit Devanagari" pitchFamily="2"/>
              </a:rPr>
              <a:t>. </a:t>
            </a:r>
            <a:r>
              <a:rPr lang="en-US" sz="900" i="1" dirty="0">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p:txBody>
      </p:sp>
      <p:sp>
        <p:nvSpPr>
          <p:cNvPr id="27" name="TextBox 26"/>
          <p:cNvSpPr txBox="1"/>
          <p:nvPr/>
        </p:nvSpPr>
        <p:spPr>
          <a:xfrm>
            <a:off x="7650978" y="450615"/>
            <a:ext cx="1458943"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1.a</a:t>
            </a:r>
            <a:r>
              <a:rPr lang="en-US" sz="900" b="0" i="0" u="none" strike="noStrike" kern="1200" cap="none" dirty="0" smtClean="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Teacher selects a list </a:t>
            </a:r>
            <a:r>
              <a:rPr lang="en-US" sz="900" b="0" i="0" u="none" strike="noStrike" kern="1200" cap="none" dirty="0" smtClean="0">
                <a:ln>
                  <a:noFill/>
                </a:ln>
                <a:ea typeface="Noto Sans CJK SC" pitchFamily="2"/>
                <a:cs typeface="Lohit Devanagari" pitchFamily="2"/>
              </a:rPr>
              <a:t>of agents who belong </a:t>
            </a:r>
            <a:r>
              <a:rPr lang="en-US" sz="900" b="0" i="0" u="none" strike="noStrike" kern="1200" cap="none" dirty="0" smtClean="0">
                <a:ln>
                  <a:noFill/>
                </a:ln>
                <a:ea typeface="Noto Sans CJK SC" pitchFamily="2"/>
                <a:cs typeface="Lohit Devanagari" pitchFamily="2"/>
              </a:rPr>
              <a:t>to the </a:t>
            </a:r>
            <a:r>
              <a:rPr lang="en-US" sz="900" b="0" i="0" u="none" strike="noStrike" kern="1200" cap="none" dirty="0" smtClean="0">
                <a:ln>
                  <a:noFill/>
                </a:ln>
                <a:ea typeface="Noto Sans CJK SC" pitchFamily="2"/>
                <a:cs typeface="Lohit Devanagari" pitchFamily="2"/>
              </a:rPr>
              <a:t>same classroom</a:t>
            </a:r>
            <a:endParaRPr lang="en-US" sz="900" b="0" i="0" u="none" strike="noStrike" kern="1200" cap="none" dirty="0">
              <a:ln>
                <a:noFill/>
              </a:ln>
              <a:ea typeface="Noto Sans CJK SC" pitchFamily="2"/>
              <a:cs typeface="Lohit Devanagari" pitchFamily="2"/>
            </a:endParaRPr>
          </a:p>
        </p:txBody>
      </p:sp>
      <p:sp>
        <p:nvSpPr>
          <p:cNvPr id="29" name="Freeform 28"/>
          <p:cNvSpPr/>
          <p:nvPr/>
        </p:nvSpPr>
        <p:spPr>
          <a:xfrm>
            <a:off x="61743" y="298196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Freeform 29"/>
          <p:cNvSpPr/>
          <p:nvPr/>
        </p:nvSpPr>
        <p:spPr>
          <a:xfrm>
            <a:off x="282166" y="287910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1" name="Freeform 30"/>
          <p:cNvSpPr/>
          <p:nvPr/>
        </p:nvSpPr>
        <p:spPr>
          <a:xfrm>
            <a:off x="126502" y="334308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Rectangle 43"/>
          <p:cNvSpPr/>
          <p:nvPr/>
        </p:nvSpPr>
        <p:spPr>
          <a:xfrm>
            <a:off x="5629888" y="1411390"/>
            <a:ext cx="826118" cy="1237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8" name="TextBox 37"/>
          <p:cNvSpPr txBox="1"/>
          <p:nvPr/>
        </p:nvSpPr>
        <p:spPr>
          <a:xfrm>
            <a:off x="0" y="5232241"/>
            <a:ext cx="3715806" cy="419687"/>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1050" b="1" i="0" u="none" strike="noStrike" kern="1200" cap="none" dirty="0" smtClean="0">
                <a:ln>
                  <a:noFill/>
                </a:ln>
                <a:solidFill>
                  <a:srgbClr val="FF0000"/>
                </a:solidFill>
                <a:ea typeface="Noto Sans CJK SC" pitchFamily="2"/>
                <a:cs typeface="Lohit Devanagari" pitchFamily="2"/>
              </a:rPr>
              <a:t>*Agent_1</a:t>
            </a:r>
            <a:r>
              <a:rPr lang="en-US" sz="1050" dirty="0" smtClean="0">
                <a:ea typeface="Noto Sans CJK SC" pitchFamily="2"/>
                <a:cs typeface="Lohit Devanagari" pitchFamily="2"/>
              </a:rPr>
              <a:t>: indicates that agent_1 is selected as </a:t>
            </a:r>
            <a:r>
              <a:rPr lang="en-US" sz="1050" i="1" dirty="0" smtClean="0">
                <a:ea typeface="Noto Sans CJK SC" pitchFamily="2"/>
                <a:cs typeface="Lohit Devanagari" pitchFamily="2"/>
              </a:rPr>
              <a:t>dedicated</a:t>
            </a:r>
            <a:r>
              <a:rPr lang="en-US" sz="1050" dirty="0" smtClean="0">
                <a:ea typeface="Noto Sans CJK SC" pitchFamily="2"/>
                <a:cs typeface="Lohit Devanagari" pitchFamily="2"/>
              </a:rPr>
              <a:t> agent</a:t>
            </a:r>
          </a:p>
          <a:p>
            <a:pPr lvl="0" hangingPunct="0"/>
            <a:r>
              <a:rPr lang="en-US" sz="1050" dirty="0">
                <a:ea typeface="Noto Sans CJK SC" pitchFamily="2"/>
                <a:cs typeface="Lohit Devanagari" pitchFamily="2"/>
              </a:rPr>
              <a:t>*</a:t>
            </a:r>
            <a:r>
              <a:rPr lang="en-US" sz="1050" b="1" dirty="0" smtClean="0">
                <a:ea typeface="Noto Sans CJK SC" pitchFamily="2"/>
                <a:cs typeface="Lohit Devanagari" pitchFamily="2"/>
              </a:rPr>
              <a:t>cl3</a:t>
            </a:r>
            <a:r>
              <a:rPr lang="en-US" sz="1050" i="1" dirty="0" smtClean="0">
                <a:ea typeface="Noto Sans CJK SC" pitchFamily="2"/>
                <a:cs typeface="Lohit Devanagari" pitchFamily="2"/>
              </a:rPr>
              <a:t>: </a:t>
            </a:r>
            <a:r>
              <a:rPr lang="en-US" sz="1050" dirty="0" smtClean="0">
                <a:ea typeface="Noto Sans CJK SC" pitchFamily="2"/>
                <a:cs typeface="Lohit Devanagari" pitchFamily="2"/>
              </a:rPr>
              <a:t>is classroom name - </a:t>
            </a:r>
            <a:r>
              <a:rPr lang="en-US" sz="1050" i="1" dirty="0" smtClean="0">
                <a:ea typeface="Noto Sans CJK SC" pitchFamily="2"/>
                <a:cs typeface="Lohit Devanagari" pitchFamily="2"/>
              </a:rPr>
              <a:t>classroom 3</a:t>
            </a:r>
            <a:r>
              <a:rPr lang="en-US" sz="1050" dirty="0" smtClean="0">
                <a:ea typeface="Noto Sans CJK SC" pitchFamily="2"/>
                <a:cs typeface="Lohit Devanagari" pitchFamily="2"/>
              </a:rPr>
              <a:t> </a:t>
            </a:r>
            <a:endParaRPr lang="en-US" sz="1050" u="none" strike="noStrike" kern="1200" cap="none" dirty="0">
              <a:ln>
                <a:noFill/>
              </a:ln>
              <a:ea typeface="Noto Sans CJK SC" pitchFamily="2"/>
              <a:cs typeface="Lohit Devanagari" pitchFamily="2"/>
            </a:endParaRPr>
          </a:p>
        </p:txBody>
      </p:sp>
      <p:sp>
        <p:nvSpPr>
          <p:cNvPr id="43" name="TextBox 42"/>
          <p:cNvSpPr txBox="1"/>
          <p:nvPr/>
        </p:nvSpPr>
        <p:spPr>
          <a:xfrm>
            <a:off x="2665779" y="3015136"/>
            <a:ext cx="358088" cy="2530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 . .</a:t>
            </a:r>
          </a:p>
        </p:txBody>
      </p:sp>
      <p:sp>
        <p:nvSpPr>
          <p:cNvPr id="51" name="Rectangle 50"/>
          <p:cNvSpPr/>
          <p:nvPr/>
        </p:nvSpPr>
        <p:spPr>
          <a:xfrm>
            <a:off x="7659246" y="480105"/>
            <a:ext cx="1409124" cy="1745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5" name="Freeform 64"/>
          <p:cNvSpPr/>
          <p:nvPr/>
        </p:nvSpPr>
        <p:spPr>
          <a:xfrm>
            <a:off x="1636367" y="298196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6" name="Freeform 65"/>
          <p:cNvSpPr/>
          <p:nvPr/>
        </p:nvSpPr>
        <p:spPr>
          <a:xfrm>
            <a:off x="1856790" y="287910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67" name="Freeform 66"/>
          <p:cNvSpPr/>
          <p:nvPr/>
        </p:nvSpPr>
        <p:spPr>
          <a:xfrm>
            <a:off x="1701126" y="334308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68" name="Freeform 67"/>
          <p:cNvSpPr/>
          <p:nvPr/>
        </p:nvSpPr>
        <p:spPr>
          <a:xfrm>
            <a:off x="2999983" y="2980673"/>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9" name="Freeform 68"/>
          <p:cNvSpPr/>
          <p:nvPr/>
        </p:nvSpPr>
        <p:spPr>
          <a:xfrm>
            <a:off x="3220406" y="2877811"/>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70" name="Freeform 69"/>
          <p:cNvSpPr/>
          <p:nvPr/>
        </p:nvSpPr>
        <p:spPr>
          <a:xfrm>
            <a:off x="3064742" y="3341788"/>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83" name="TextBox 82"/>
          <p:cNvSpPr txBox="1"/>
          <p:nvPr/>
        </p:nvSpPr>
        <p:spPr>
          <a:xfrm>
            <a:off x="4099231" y="3461815"/>
            <a:ext cx="3378716" cy="1358726"/>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R="0" lvl="0" algn="just" hangingPunct="0">
              <a:lnSpc>
                <a:spcPct val="100000"/>
              </a:lnSpc>
              <a:spcBef>
                <a:spcPts val="0"/>
              </a:spcBef>
              <a:spcAft>
                <a:spcPts val="0"/>
              </a:spcAft>
              <a:tabLst/>
            </a:pPr>
            <a:r>
              <a:rPr lang="en-US" sz="900" b="1" dirty="0" smtClean="0">
                <a:ea typeface="Noto Sans CJK SC" pitchFamily="2"/>
                <a:cs typeface="Lohit Devanagari" pitchFamily="2"/>
              </a:rPr>
              <a:t>Phase 1.a</a:t>
            </a:r>
            <a:r>
              <a:rPr lang="en-US" sz="900" dirty="0" smtClean="0">
                <a:ea typeface="Noto Sans CJK SC" pitchFamily="2"/>
                <a:cs typeface="Lohit Devanagari" pitchFamily="2"/>
              </a:rPr>
              <a:t> Teacher selects a list of TCNs who belong to the same classroom, via Teacher panel in WPM</a:t>
            </a:r>
            <a:endParaRPr lang="en-US" sz="900" b="1" i="0" u="none" strike="noStrike" kern="1200" cap="none" dirty="0" smtClean="0">
              <a:ln>
                <a:noFill/>
              </a:ln>
              <a:ea typeface="Noto Sans CJK SC" pitchFamily="2"/>
              <a:cs typeface="Lohit Devanagari" pitchFamily="2"/>
            </a:endParaRPr>
          </a:p>
          <a:p>
            <a:pPr marR="0" lvl="0" algn="just" hangingPunct="0">
              <a:lnSpc>
                <a:spcPct val="100000"/>
              </a:lnSpc>
              <a:spcBef>
                <a:spcPts val="0"/>
              </a:spcBef>
              <a:spcAft>
                <a:spcPts val="0"/>
              </a:spcAft>
              <a:tabLst/>
            </a:pPr>
            <a:r>
              <a:rPr lang="en-US" sz="900" b="1" i="0" u="none" strike="noStrike" kern="1200" cap="none" dirty="0" smtClean="0">
                <a:ln>
                  <a:noFill/>
                </a:ln>
                <a:ea typeface="Noto Sans CJK SC" pitchFamily="2"/>
                <a:cs typeface="Lohit Devanagari" pitchFamily="2"/>
              </a:rPr>
              <a:t>Phase 1.b</a:t>
            </a:r>
            <a:r>
              <a:rPr lang="en-US" sz="900" b="0" i="0" u="none" strike="noStrike" kern="1200" cap="none" dirty="0" smtClean="0">
                <a:ln>
                  <a:noFill/>
                </a:ln>
                <a:ea typeface="Noto Sans CJK SC" pitchFamily="2"/>
                <a:cs typeface="Lohit Devanagari" pitchFamily="2"/>
              </a:rPr>
              <a:t> WPM reactivates inactive agents of TCNs such that all agent in the list are active before next step. </a:t>
            </a:r>
            <a:endParaRPr lang="en-US" sz="900" b="1" dirty="0" smtClean="0">
              <a:ea typeface="Noto Sans CJK SC" pitchFamily="2"/>
              <a:cs typeface="Lohit Devanagari" pitchFamily="2"/>
            </a:endParaRPr>
          </a:p>
          <a:p>
            <a:pPr marR="0" lvl="0" algn="just" hangingPunct="0">
              <a:lnSpc>
                <a:spcPct val="100000"/>
              </a:lnSpc>
              <a:spcBef>
                <a:spcPts val="0"/>
              </a:spcBef>
              <a:spcAft>
                <a:spcPts val="0"/>
              </a:spcAft>
              <a:tabLst/>
            </a:pPr>
            <a:r>
              <a:rPr lang="en-US" sz="900" b="1" dirty="0" smtClean="0">
                <a:ea typeface="Noto Sans CJK SC" pitchFamily="2"/>
                <a:cs typeface="Lohit Devanagari" pitchFamily="2"/>
              </a:rPr>
              <a:t>Phase 1.c</a:t>
            </a:r>
            <a:r>
              <a:rPr lang="en-US" sz="900" dirty="0" smtClean="0">
                <a:ea typeface="Noto Sans CJK SC" pitchFamily="2"/>
                <a:cs typeface="Lohit Devanagari" pitchFamily="2"/>
              </a:rPr>
              <a:t> WPM </a:t>
            </a:r>
            <a:r>
              <a:rPr lang="en-US" sz="900" dirty="0">
                <a:ea typeface="Noto Sans CJK SC" pitchFamily="2"/>
                <a:cs typeface="Lohit Devanagari" pitchFamily="2"/>
              </a:rPr>
              <a:t>selects (randomly or based on resource availability of </a:t>
            </a:r>
            <a:r>
              <a:rPr lang="en-US" sz="900" dirty="0" smtClean="0">
                <a:ea typeface="Noto Sans CJK SC" pitchFamily="2"/>
                <a:cs typeface="Lohit Devanagari" pitchFamily="2"/>
              </a:rPr>
              <a:t>the agent</a:t>
            </a:r>
            <a:r>
              <a:rPr lang="en-US" sz="900" dirty="0">
                <a:ea typeface="Noto Sans CJK SC" pitchFamily="2"/>
                <a:cs typeface="Lohit Devanagari" pitchFamily="2"/>
              </a:rPr>
              <a:t>) an agent as </a:t>
            </a:r>
            <a:r>
              <a:rPr lang="en-US" sz="900" i="1" dirty="0">
                <a:ea typeface="Noto Sans CJK SC" pitchFamily="2"/>
                <a:cs typeface="Lohit Devanagari" pitchFamily="2"/>
              </a:rPr>
              <a:t>dedicated agent</a:t>
            </a:r>
            <a:r>
              <a:rPr lang="en-US" sz="900" dirty="0">
                <a:ea typeface="Noto Sans CJK SC" pitchFamily="2"/>
                <a:cs typeface="Lohit Devanagari" pitchFamily="2"/>
              </a:rPr>
              <a:t>. </a:t>
            </a:r>
            <a:r>
              <a:rPr lang="en-US" sz="900" dirty="0" smtClean="0">
                <a:ea typeface="Noto Sans CJK SC" pitchFamily="2"/>
                <a:cs typeface="Lohit Devanagari" pitchFamily="2"/>
              </a:rPr>
              <a:t>WPM attaches </a:t>
            </a:r>
            <a:r>
              <a:rPr lang="en-US" sz="900" i="1" dirty="0" smtClean="0">
                <a:ea typeface="Noto Sans CJK SC" pitchFamily="2"/>
                <a:cs typeface="Lohit Devanagari" pitchFamily="2"/>
              </a:rPr>
              <a:t>dedicated agent </a:t>
            </a:r>
            <a:r>
              <a:rPr lang="en-US" sz="900" dirty="0" smtClean="0">
                <a:ea typeface="Noto Sans CJK SC" pitchFamily="2"/>
                <a:cs typeface="Lohit Devanagari" pitchFamily="2"/>
              </a:rPr>
              <a:t>and </a:t>
            </a:r>
            <a:r>
              <a:rPr lang="en-US" sz="900" i="1" dirty="0" smtClean="0">
                <a:ea typeface="Noto Sans CJK SC" pitchFamily="2"/>
                <a:cs typeface="Lohit Devanagari" pitchFamily="2"/>
              </a:rPr>
              <a:t>list of agents </a:t>
            </a:r>
            <a:r>
              <a:rPr lang="en-US" sz="900" dirty="0" smtClean="0">
                <a:ea typeface="Noto Sans CJK SC" pitchFamily="2"/>
                <a:cs typeface="Lohit Devanagari" pitchFamily="2"/>
              </a:rPr>
              <a:t>information to a signal and sends it to each agent to inform them to start coordination.</a:t>
            </a:r>
            <a:endParaRPr lang="en-US" sz="900" b="0" i="0" u="none" strike="noStrike" kern="1200" cap="none" dirty="0">
              <a:ln>
                <a:noFill/>
              </a:ln>
              <a:ea typeface="Noto Sans CJK SC" pitchFamily="2"/>
              <a:cs typeface="Lohit Devanagari" pitchFamily="2"/>
            </a:endParaRPr>
          </a:p>
        </p:txBody>
      </p:sp>
      <p:sp>
        <p:nvSpPr>
          <p:cNvPr id="84" name="Freeform 83"/>
          <p:cNvSpPr/>
          <p:nvPr/>
        </p:nvSpPr>
        <p:spPr>
          <a:xfrm>
            <a:off x="653335" y="1598217"/>
            <a:ext cx="724463" cy="888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5" name="TextBox 84"/>
          <p:cNvSpPr txBox="1"/>
          <p:nvPr/>
        </p:nvSpPr>
        <p:spPr>
          <a:xfrm>
            <a:off x="580505" y="1224435"/>
            <a:ext cx="1134748" cy="356208"/>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latin typeface="Liberation Sans" pitchFamily="18"/>
                <a:ea typeface="Noto Sans CJK SC" pitchFamily="2"/>
                <a:cs typeface="Lohit Devanagari" pitchFamily="2"/>
              </a:rPr>
              <a:t>Phase 1.c.1</a:t>
            </a:r>
            <a:r>
              <a:rPr lang="en-US" sz="900" b="0" i="0" u="none" strike="noStrike" kern="1200" cap="none" dirty="0" smtClean="0">
                <a:ln>
                  <a:noFill/>
                </a:ln>
                <a:latin typeface="Liberation Sans" pitchFamily="18"/>
                <a:ea typeface="Noto Sans CJK SC" pitchFamily="2"/>
                <a:cs typeface="Lohit Devanagari" pitchFamily="2"/>
              </a:rPr>
              <a:t> </a:t>
            </a:r>
          </a:p>
          <a:p>
            <a:pPr marL="0" marR="0" lvl="0" indent="0"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Form </a:t>
            </a:r>
            <a:r>
              <a:rPr lang="en-US" sz="900" b="0" i="0" u="none" strike="noStrike" kern="1200" cap="none" dirty="0">
                <a:ln>
                  <a:noFill/>
                </a:ln>
                <a:latin typeface="Liberation Sans" pitchFamily="18"/>
                <a:ea typeface="Noto Sans CJK SC" pitchFamily="2"/>
                <a:cs typeface="Lohit Devanagari" pitchFamily="2"/>
              </a:rPr>
              <a:t>groups</a:t>
            </a:r>
          </a:p>
        </p:txBody>
      </p:sp>
      <p:sp>
        <p:nvSpPr>
          <p:cNvPr id="86" name="TextBox 85"/>
          <p:cNvSpPr txBox="1"/>
          <p:nvPr/>
        </p:nvSpPr>
        <p:spPr>
          <a:xfrm>
            <a:off x="642097" y="1550300"/>
            <a:ext cx="800591" cy="93611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a:t>
            </a:r>
            <a:r>
              <a:rPr lang="en-US" sz="900" b="1" u="sng" dirty="0" smtClean="0">
                <a:ea typeface="Noto Sans CJK SC" pitchFamily="2"/>
                <a:cs typeface="Lohit Devanagari" pitchFamily="2"/>
              </a:rPr>
              <a:t>package </a:t>
            </a:r>
            <a:r>
              <a:rPr lang="en-US" sz="900" b="0" i="0" u="none" strike="noStrike" kern="1200" cap="none" dirty="0" smtClean="0">
                <a:ln>
                  <a:noFill/>
                </a:ln>
                <a:ea typeface="Noto Sans CJK SC" pitchFamily="2"/>
                <a:cs typeface="Lohit Devanagari" pitchFamily="2"/>
              </a:rPr>
              <a:t>Form groups</a:t>
            </a:r>
            <a:r>
              <a:rPr lang="en-US" sz="900" b="0" i="0" u="none" strike="noStrike" kern="1200" cap="none" dirty="0">
                <a:ln>
                  <a:noFill/>
                </a:ln>
                <a:ea typeface="Noto Sans CJK SC" pitchFamily="2"/>
                <a:cs typeface="Lohit Devanagari" pitchFamily="2"/>
              </a:rPr>
              <a:t/>
            </a:r>
            <a:br>
              <a:rPr lang="en-US" sz="900" b="0" i="0" u="none" strike="noStrike" kern="1200" cap="none" dirty="0">
                <a:ln>
                  <a:noFill/>
                </a:ln>
                <a:ea typeface="Noto Sans CJK SC" pitchFamily="2"/>
                <a:cs typeface="Lohit Devanagari" pitchFamily="2"/>
              </a:rPr>
            </a:br>
            <a:r>
              <a:rPr lang="en-US" sz="900" b="1" i="0" u="none" strike="noStrike" kern="1200" cap="none" dirty="0">
                <a:ln>
                  <a:noFill/>
                </a:ln>
                <a:ea typeface="Noto Sans CJK SC" pitchFamily="2"/>
                <a:cs typeface="Lohit Devanagari" pitchFamily="2"/>
              </a:rPr>
              <a:t>with</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1" i="0" u="none" strike="noStrike" kern="1200" cap="none" dirty="0" smtClean="0">
                <a:ln>
                  <a:noFill/>
                </a:ln>
                <a:solidFill>
                  <a:srgbClr val="FF0000"/>
                </a:solidFill>
                <a:ea typeface="Noto Sans CJK SC" pitchFamily="2"/>
                <a:cs typeface="Lohit Devanagari" pitchFamily="2"/>
              </a:rPr>
              <a:t>*Agent_1</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sp>
        <p:nvSpPr>
          <p:cNvPr id="87" name="Rectangle 86"/>
          <p:cNvSpPr/>
          <p:nvPr/>
        </p:nvSpPr>
        <p:spPr>
          <a:xfrm>
            <a:off x="614930" y="1224435"/>
            <a:ext cx="827758" cy="1311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8" name="Freeform 87"/>
          <p:cNvSpPr/>
          <p:nvPr/>
        </p:nvSpPr>
        <p:spPr>
          <a:xfrm>
            <a:off x="2319663" y="1603509"/>
            <a:ext cx="724463" cy="888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9" name="TextBox 88"/>
          <p:cNvSpPr txBox="1"/>
          <p:nvPr/>
        </p:nvSpPr>
        <p:spPr>
          <a:xfrm>
            <a:off x="2246833" y="1229727"/>
            <a:ext cx="1134748" cy="356208"/>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latin typeface="Liberation Sans" pitchFamily="18"/>
                <a:ea typeface="Noto Sans CJK SC" pitchFamily="2"/>
                <a:cs typeface="Lohit Devanagari" pitchFamily="2"/>
              </a:rPr>
              <a:t>Phase 1.c.m</a:t>
            </a:r>
            <a:r>
              <a:rPr lang="en-US" sz="900" b="0" i="0" u="none" strike="noStrike" kern="1200" cap="none" dirty="0" smtClean="0">
                <a:ln>
                  <a:noFill/>
                </a:ln>
                <a:latin typeface="Liberation Sans" pitchFamily="18"/>
                <a:ea typeface="Noto Sans CJK SC" pitchFamily="2"/>
                <a:cs typeface="Lohit Devanagari" pitchFamily="2"/>
              </a:rPr>
              <a:t> </a:t>
            </a:r>
          </a:p>
          <a:p>
            <a:pPr marL="0" marR="0" lvl="0" indent="0"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Form </a:t>
            </a:r>
            <a:r>
              <a:rPr lang="en-US" sz="900" b="0" i="0" u="none" strike="noStrike" kern="1200" cap="none" dirty="0">
                <a:ln>
                  <a:noFill/>
                </a:ln>
                <a:latin typeface="Liberation Sans" pitchFamily="18"/>
                <a:ea typeface="Noto Sans CJK SC" pitchFamily="2"/>
                <a:cs typeface="Lohit Devanagari" pitchFamily="2"/>
              </a:rPr>
              <a:t>groups</a:t>
            </a:r>
          </a:p>
        </p:txBody>
      </p:sp>
      <p:sp>
        <p:nvSpPr>
          <p:cNvPr id="90" name="TextBox 89"/>
          <p:cNvSpPr txBox="1"/>
          <p:nvPr/>
        </p:nvSpPr>
        <p:spPr>
          <a:xfrm>
            <a:off x="2308425" y="1555592"/>
            <a:ext cx="800591" cy="93611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a:t>
            </a:r>
            <a:r>
              <a:rPr lang="en-US" sz="900" b="1" u="sng" dirty="0" smtClean="0">
                <a:ea typeface="Noto Sans CJK SC" pitchFamily="2"/>
                <a:cs typeface="Lohit Devanagari" pitchFamily="2"/>
              </a:rPr>
              <a:t>package </a:t>
            </a:r>
            <a:r>
              <a:rPr lang="en-US" sz="900" b="0" i="0" u="none" strike="noStrike" kern="1200" cap="none" dirty="0" smtClean="0">
                <a:ln>
                  <a:noFill/>
                </a:ln>
                <a:ea typeface="Noto Sans CJK SC" pitchFamily="2"/>
                <a:cs typeface="Lohit Devanagari" pitchFamily="2"/>
              </a:rPr>
              <a:t>Form groups</a:t>
            </a:r>
            <a:r>
              <a:rPr lang="en-US" sz="900" b="0" i="0" u="none" strike="noStrike" kern="1200" cap="none" dirty="0">
                <a:ln>
                  <a:noFill/>
                </a:ln>
                <a:ea typeface="Noto Sans CJK SC" pitchFamily="2"/>
                <a:cs typeface="Lohit Devanagari" pitchFamily="2"/>
              </a:rPr>
              <a:t/>
            </a:r>
            <a:br>
              <a:rPr lang="en-US" sz="900" b="0" i="0" u="none" strike="noStrike" kern="1200" cap="none" dirty="0">
                <a:ln>
                  <a:noFill/>
                </a:ln>
                <a:ea typeface="Noto Sans CJK SC" pitchFamily="2"/>
                <a:cs typeface="Lohit Devanagari" pitchFamily="2"/>
              </a:rPr>
            </a:br>
            <a:r>
              <a:rPr lang="en-US" sz="900" b="1" i="0" u="none" strike="noStrike" kern="1200" cap="none" dirty="0">
                <a:ln>
                  <a:noFill/>
                </a:ln>
                <a:ea typeface="Noto Sans CJK SC" pitchFamily="2"/>
                <a:cs typeface="Lohit Devanagari" pitchFamily="2"/>
              </a:rPr>
              <a:t>with</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1" i="0" u="none" strike="noStrike" kern="1200" cap="none" dirty="0" smtClean="0">
                <a:ln>
                  <a:noFill/>
                </a:ln>
                <a:solidFill>
                  <a:srgbClr val="FF0000"/>
                </a:solidFill>
                <a:ea typeface="Noto Sans CJK SC" pitchFamily="2"/>
                <a:cs typeface="Lohit Devanagari" pitchFamily="2"/>
              </a:rPr>
              <a:t>*Agent_1</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sp>
        <p:nvSpPr>
          <p:cNvPr id="91" name="Rectangle 90"/>
          <p:cNvSpPr/>
          <p:nvPr/>
        </p:nvSpPr>
        <p:spPr>
          <a:xfrm>
            <a:off x="2281258" y="1229727"/>
            <a:ext cx="827758" cy="1311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2" name="TextBox 91"/>
          <p:cNvSpPr txBox="1"/>
          <p:nvPr/>
        </p:nvSpPr>
        <p:spPr>
          <a:xfrm>
            <a:off x="8251884" y="3571738"/>
            <a:ext cx="957996" cy="37262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1.c - </a:t>
            </a:r>
            <a:r>
              <a:rPr lang="en-US" sz="900" b="1" i="0" u="none" strike="noStrike" kern="1200" cap="none" dirty="0"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7</a:t>
            </a:fld>
            <a:endParaRPr lang="en-US"/>
          </a:p>
        </p:txBody>
      </p:sp>
      <p:sp>
        <p:nvSpPr>
          <p:cNvPr id="2" name="TextBox 1"/>
          <p:cNvSpPr txBox="1"/>
          <p:nvPr/>
        </p:nvSpPr>
        <p:spPr>
          <a:xfrm>
            <a:off x="4222050" y="2124951"/>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25920"/>
            <a:ext cx="9071640" cy="418389"/>
          </a:xfrm>
        </p:spPr>
        <p:txBody>
          <a:bodyPr/>
          <a:lstStyle/>
          <a:p>
            <a:pPr lvl="0"/>
            <a:r>
              <a:rPr lang="en-US" sz="1600" b="1" dirty="0">
                <a:latin typeface="+mn-lt"/>
              </a:rPr>
              <a:t>LCC Process: </a:t>
            </a:r>
            <a:br>
              <a:rPr lang="en-US" sz="1600" b="1" dirty="0">
                <a:latin typeface="+mn-lt"/>
              </a:rPr>
            </a:br>
            <a:r>
              <a:rPr lang="en-US" sz="1600" dirty="0">
                <a:latin typeface="+mn-lt"/>
              </a:rPr>
              <a:t>Agents share info</a:t>
            </a:r>
          </a:p>
        </p:txBody>
      </p:sp>
      <p:sp>
        <p:nvSpPr>
          <p:cNvPr id="5" name="Freeform 4"/>
          <p:cNvSpPr/>
          <p:nvPr/>
        </p:nvSpPr>
        <p:spPr>
          <a:xfrm>
            <a:off x="50576" y="1651785"/>
            <a:ext cx="513053" cy="571320"/>
          </a:xfrm>
          <a:custGeom>
            <a:avLst>
              <a:gd name="f0" fmla="val 6524"/>
              <a:gd name="f1" fmla="val 29445"/>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Received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signal to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start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cxnSp>
        <p:nvCxnSpPr>
          <p:cNvPr id="6" name="Elbow Connector 5"/>
          <p:cNvCxnSpPr>
            <a:stCxn id="37" idx="2"/>
            <a:endCxn id="40" idx="2"/>
          </p:cNvCxnSpPr>
          <p:nvPr/>
        </p:nvCxnSpPr>
        <p:spPr>
          <a:xfrm rot="5400000">
            <a:off x="1652236" y="210886"/>
            <a:ext cx="1789829" cy="3778377"/>
          </a:xfrm>
          <a:prstGeom prst="bentConnector3">
            <a:avLst>
              <a:gd name="adj1" fmla="val 119294"/>
            </a:avLst>
          </a:prstGeom>
          <a:noFill/>
          <a:ln w="0">
            <a:solidFill>
              <a:srgbClr val="000000"/>
            </a:solidFill>
            <a:prstDash val="solid"/>
            <a:tailEnd type="arrow"/>
          </a:ln>
        </p:spPr>
      </p:cxnSp>
      <p:cxnSp>
        <p:nvCxnSpPr>
          <p:cNvPr id="7" name="Elbow Connector 6"/>
          <p:cNvCxnSpPr>
            <a:stCxn id="37" idx="2"/>
            <a:endCxn id="43" idx="2"/>
          </p:cNvCxnSpPr>
          <p:nvPr/>
        </p:nvCxnSpPr>
        <p:spPr>
          <a:xfrm rot="16200000" flipH="1">
            <a:off x="5659196" y="-17698"/>
            <a:ext cx="1789829" cy="4235544"/>
          </a:xfrm>
          <a:prstGeom prst="bentConnector3">
            <a:avLst>
              <a:gd name="adj1" fmla="val 119294"/>
            </a:avLst>
          </a:prstGeom>
          <a:noFill/>
          <a:ln w="0">
            <a:solidFill>
              <a:srgbClr val="000000"/>
            </a:solidFill>
            <a:prstDash val="solid"/>
            <a:tailEnd type="arrow"/>
          </a:ln>
        </p:spPr>
      </p:cxnSp>
      <p:cxnSp>
        <p:nvCxnSpPr>
          <p:cNvPr id="11" name="Elbow Connector 10"/>
          <p:cNvCxnSpPr>
            <a:stCxn id="39" idx="0"/>
            <a:endCxn id="34" idx="3"/>
          </p:cNvCxnSpPr>
          <p:nvPr/>
        </p:nvCxnSpPr>
        <p:spPr>
          <a:xfrm rot="5400000" flipH="1" flipV="1">
            <a:off x="1568464" y="-30635"/>
            <a:ext cx="1446396" cy="3272181"/>
          </a:xfrm>
          <a:prstGeom prst="bentConnector2">
            <a:avLst/>
          </a:prstGeom>
          <a:noFill/>
          <a:ln w="0">
            <a:solidFill>
              <a:srgbClr val="000000"/>
            </a:solidFill>
            <a:prstDash val="solid"/>
            <a:tailEnd type="arrow"/>
          </a:ln>
        </p:spPr>
      </p:cxnSp>
      <p:cxnSp>
        <p:nvCxnSpPr>
          <p:cNvPr id="18" name="Elbow Connector 17"/>
          <p:cNvCxnSpPr>
            <a:stCxn id="42" idx="0"/>
            <a:endCxn id="34" idx="1"/>
          </p:cNvCxnSpPr>
          <p:nvPr/>
        </p:nvCxnSpPr>
        <p:spPr>
          <a:xfrm rot="16200000" flipV="1">
            <a:off x="6083867" y="-256974"/>
            <a:ext cx="1446396" cy="3724857"/>
          </a:xfrm>
          <a:prstGeom prst="bentConnector2">
            <a:avLst/>
          </a:prstGeom>
          <a:noFill/>
          <a:ln w="0">
            <a:solidFill>
              <a:srgbClr val="000000"/>
            </a:solidFill>
            <a:prstDash val="solid"/>
            <a:tailEnd type="arrow"/>
          </a:ln>
        </p:spPr>
      </p:cxnSp>
      <p:sp>
        <p:nvSpPr>
          <p:cNvPr id="20" name="TextBox 19"/>
          <p:cNvSpPr txBox="1"/>
          <p:nvPr/>
        </p:nvSpPr>
        <p:spPr>
          <a:xfrm>
            <a:off x="7017508" y="4266126"/>
            <a:ext cx="957996" cy="654366"/>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2.a - </a:t>
            </a:r>
            <a:r>
              <a:rPr lang="en-US" sz="900" b="1" i="0" u="none" strike="noStrike" kern="1200" cap="none" dirty="0" smtClean="0">
                <a:ln>
                  <a:noFill/>
                </a:ln>
                <a:ea typeface="Noto Sans CJK SC" pitchFamily="2"/>
                <a:cs typeface="Lohit Devanagari" pitchFamily="2"/>
              </a:rPr>
              <a:t>m-1</a:t>
            </a:r>
          </a:p>
          <a:p>
            <a:pPr marL="0" marR="0" lvl="0" indent="0" algn="l" hangingPunct="0">
              <a:lnSpc>
                <a:spcPct val="100000"/>
              </a:lnSpc>
              <a:spcBef>
                <a:spcPts val="0"/>
              </a:spcBef>
              <a:spcAft>
                <a:spcPts val="0"/>
              </a:spcAft>
              <a:buNone/>
              <a:tabLst/>
            </a:pPr>
            <a:r>
              <a:rPr lang="en-US" sz="900" dirty="0" smtClean="0">
                <a:ea typeface="Noto Sans CJK SC" pitchFamily="2"/>
                <a:cs typeface="Lohit Devanagari" pitchFamily="2"/>
              </a:rPr>
              <a:t>Phase 2.b –</a:t>
            </a:r>
            <a:r>
              <a:rPr lang="en-US" sz="900" b="1" dirty="0" smtClean="0">
                <a:ea typeface="Noto Sans CJK SC" pitchFamily="2"/>
                <a:cs typeface="Lohit Devanagari" pitchFamily="2"/>
              </a:rPr>
              <a:t> m-1</a:t>
            </a:r>
          </a:p>
          <a:p>
            <a:pPr marL="0" marR="0" lvl="0" indent="0" algn="l" hangingPunct="0">
              <a:lnSpc>
                <a:spcPct val="100000"/>
              </a:lnSpc>
              <a:spcBef>
                <a:spcPts val="0"/>
              </a:spcBef>
              <a:spcAft>
                <a:spcPts val="0"/>
              </a:spcAft>
              <a:buNone/>
              <a:tabLst/>
            </a:pPr>
            <a:r>
              <a:rPr lang="en-US" sz="900" i="0" u="none" strike="noStrike" kern="1200" cap="none" dirty="0" smtClean="0">
                <a:ln>
                  <a:noFill/>
                </a:ln>
                <a:ea typeface="Noto Sans CJK SC" pitchFamily="2"/>
                <a:cs typeface="Lohit Devanagari" pitchFamily="2"/>
              </a:rPr>
              <a:t>Phase 2.d – </a:t>
            </a:r>
            <a:r>
              <a:rPr lang="en-US" sz="900" b="1" i="0" u="none" strike="noStrike" kern="1200" cap="none" dirty="0" smtClean="0">
                <a:ln>
                  <a:noFill/>
                </a:ln>
                <a:ea typeface="Noto Sans CJK SC" pitchFamily="2"/>
                <a:cs typeface="Lohit Devanagari" pitchFamily="2"/>
              </a:rPr>
              <a:t>m-1</a:t>
            </a:r>
            <a:endParaRPr lang="en-US" sz="900" b="1" i="0" u="none" strike="noStrike" kern="1200" cap="none" dirty="0">
              <a:ln>
                <a:noFill/>
              </a:ln>
              <a:ea typeface="Noto Sans CJK SC" pitchFamily="2"/>
              <a:cs typeface="Lohit Devanagari" pitchFamily="2"/>
            </a:endParaRPr>
          </a:p>
        </p:txBody>
      </p:sp>
      <p:sp>
        <p:nvSpPr>
          <p:cNvPr id="34" name="Freeform 33"/>
          <p:cNvSpPr/>
          <p:nvPr/>
        </p:nvSpPr>
        <p:spPr>
          <a:xfrm>
            <a:off x="3927753" y="641686"/>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4148176" y="538824"/>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7" name="Freeform 36"/>
          <p:cNvSpPr/>
          <p:nvPr/>
        </p:nvSpPr>
        <p:spPr>
          <a:xfrm>
            <a:off x="3992512" y="1002801"/>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149376"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369799"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#10</a:t>
            </a:r>
            <a:endParaRPr lang="en-US" sz="900" b="1" i="0" u="none" strike="noStrike" kern="1200" cap="none" dirty="0">
              <a:ln>
                <a:noFill/>
              </a:ln>
              <a:latin typeface="Liberation Sans" pitchFamily="18"/>
              <a:ea typeface="Noto Sans CJK SC" pitchFamily="2"/>
              <a:cs typeface="Lohit Devanagari" pitchFamily="2"/>
            </a:endParaRPr>
          </a:p>
        </p:txBody>
      </p:sp>
      <p:sp>
        <p:nvSpPr>
          <p:cNvPr id="40" name="Freeform 39"/>
          <p:cNvSpPr/>
          <p:nvPr/>
        </p:nvSpPr>
        <p:spPr>
          <a:xfrm>
            <a:off x="214135"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163297"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383720"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43" name="Freeform 42"/>
          <p:cNvSpPr/>
          <p:nvPr/>
        </p:nvSpPr>
        <p:spPr>
          <a:xfrm>
            <a:off x="8228056"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Freeform 43"/>
          <p:cNvSpPr/>
          <p:nvPr/>
        </p:nvSpPr>
        <p:spPr>
          <a:xfrm>
            <a:off x="2829714" y="299000"/>
            <a:ext cx="964106" cy="356681"/>
          </a:xfrm>
          <a:custGeom>
            <a:avLst>
              <a:gd name="f0" fmla="val 24679"/>
              <a:gd name="f1" fmla="val 206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Received signal to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start coordination</a:t>
            </a:r>
            <a:endParaRPr lang="en-US" sz="900" b="0" i="0" u="none" strike="noStrike" kern="1200" cap="none" dirty="0">
              <a:ln>
                <a:noFill/>
              </a:ln>
              <a:ea typeface="Noto Sans CJK SC" pitchFamily="2"/>
              <a:cs typeface="Lohit Devanagari" pitchFamily="2"/>
            </a:endParaRPr>
          </a:p>
        </p:txBody>
      </p:sp>
      <p:sp>
        <p:nvSpPr>
          <p:cNvPr id="52" name="Freeform 51"/>
          <p:cNvSpPr/>
          <p:nvPr/>
        </p:nvSpPr>
        <p:spPr>
          <a:xfrm>
            <a:off x="7677689" y="1417266"/>
            <a:ext cx="866868" cy="7873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3" name="TextBox 52"/>
          <p:cNvSpPr txBox="1"/>
          <p:nvPr/>
        </p:nvSpPr>
        <p:spPr>
          <a:xfrm>
            <a:off x="7703260" y="1409344"/>
            <a:ext cx="841297"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Gender</a:t>
            </a:r>
            <a:r>
              <a:rPr lang="en-US" sz="900" b="0" i="0" u="none" strike="noStrike" kern="1200" cap="none" dirty="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Nationality: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CPL: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Attendance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p:txBody>
      </p:sp>
      <p:sp>
        <p:nvSpPr>
          <p:cNvPr id="54" name="TextBox 53"/>
          <p:cNvSpPr txBox="1"/>
          <p:nvPr/>
        </p:nvSpPr>
        <p:spPr>
          <a:xfrm>
            <a:off x="7627750" y="908587"/>
            <a:ext cx="94029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2.a.m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55" name="Rectangle 54"/>
          <p:cNvSpPr/>
          <p:nvPr/>
        </p:nvSpPr>
        <p:spPr>
          <a:xfrm>
            <a:off x="7627749" y="928347"/>
            <a:ext cx="990924" cy="131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6" name="Freeform 55"/>
          <p:cNvSpPr/>
          <p:nvPr/>
        </p:nvSpPr>
        <p:spPr>
          <a:xfrm>
            <a:off x="745135" y="1418742"/>
            <a:ext cx="866868" cy="7873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7" name="TextBox 56"/>
          <p:cNvSpPr txBox="1"/>
          <p:nvPr/>
        </p:nvSpPr>
        <p:spPr>
          <a:xfrm>
            <a:off x="770706" y="1410820"/>
            <a:ext cx="841297"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Gender</a:t>
            </a:r>
            <a:r>
              <a:rPr lang="en-US" sz="900" b="0" i="0" u="none" strike="noStrike" kern="1200" cap="none" dirty="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Nationality: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CPL: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Attendance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p:txBody>
      </p:sp>
      <p:sp>
        <p:nvSpPr>
          <p:cNvPr id="58" name="TextBox 57"/>
          <p:cNvSpPr txBox="1"/>
          <p:nvPr/>
        </p:nvSpPr>
        <p:spPr>
          <a:xfrm>
            <a:off x="695196" y="910063"/>
            <a:ext cx="94029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2.a.10</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59" name="Rectangle 58"/>
          <p:cNvSpPr/>
          <p:nvPr/>
        </p:nvSpPr>
        <p:spPr>
          <a:xfrm>
            <a:off x="695195" y="929823"/>
            <a:ext cx="990924" cy="131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5" name="Freeform 74"/>
          <p:cNvSpPr/>
          <p:nvPr/>
        </p:nvSpPr>
        <p:spPr>
          <a:xfrm>
            <a:off x="3374588" y="2652870"/>
            <a:ext cx="832754" cy="5902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6" name="TextBox 75"/>
          <p:cNvSpPr txBox="1"/>
          <p:nvPr/>
        </p:nvSpPr>
        <p:spPr>
          <a:xfrm>
            <a:off x="3332228" y="2597816"/>
            <a:ext cx="947823" cy="654366"/>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Info of agent#1</a:t>
            </a:r>
          </a:p>
          <a:p>
            <a:pPr lvl="0" hangingPunct="0"/>
            <a:r>
              <a:rPr lang="en-US" sz="900" b="0" i="0" u="none" strike="noStrike" kern="1200" cap="none" dirty="0" smtClean="0">
                <a:ln>
                  <a:noFill/>
                </a:ln>
                <a:ea typeface="Noto Sans CJK SC" pitchFamily="2"/>
                <a:cs typeface="Lohit Devanagari" pitchFamily="2"/>
              </a:rPr>
              <a:t>.</a:t>
            </a:r>
          </a:p>
          <a:p>
            <a:pPr lvl="0" hangingPunct="0"/>
            <a:r>
              <a:rPr lang="en-US" sz="900" dirty="0">
                <a:ea typeface="Noto Sans CJK SC" pitchFamily="2"/>
                <a:cs typeface="Lohit Devanagari" pitchFamily="2"/>
              </a:rPr>
              <a:t>Info of </a:t>
            </a:r>
            <a:r>
              <a:rPr lang="en-US" sz="900" dirty="0" err="1" smtClean="0">
                <a:ea typeface="Noto Sans CJK SC" pitchFamily="2"/>
                <a:cs typeface="Lohit Devanagari" pitchFamily="2"/>
              </a:rPr>
              <a:t>agent#m</a:t>
            </a:r>
            <a:endParaRPr lang="en-US" sz="900" b="0" i="0" u="none" strike="noStrike" kern="1200" cap="none" dirty="0">
              <a:ln>
                <a:noFill/>
              </a:ln>
              <a:ea typeface="Noto Sans CJK SC" pitchFamily="2"/>
              <a:cs typeface="Lohit Devanagari" pitchFamily="2"/>
            </a:endParaRPr>
          </a:p>
        </p:txBody>
      </p:sp>
      <p:sp>
        <p:nvSpPr>
          <p:cNvPr id="77" name="TextBox 76"/>
          <p:cNvSpPr txBox="1"/>
          <p:nvPr/>
        </p:nvSpPr>
        <p:spPr>
          <a:xfrm>
            <a:off x="3281136" y="2165266"/>
            <a:ext cx="1091494"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2.b.1</a:t>
            </a:r>
            <a:r>
              <a:rPr lang="en-US" sz="900" b="1" dirty="0" smtClean="0">
                <a:ea typeface="Noto Sans CJK SC" pitchFamily="2"/>
                <a:cs typeface="Lohit Devanagari" pitchFamily="2"/>
              </a:rPr>
              <a:t>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complete info</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agent#10 </a:t>
            </a:r>
            <a:endParaRPr lang="en-US" sz="900" b="0" i="1" u="none" strike="noStrike" kern="1200" cap="none" dirty="0">
              <a:ln>
                <a:noFill/>
              </a:ln>
              <a:ea typeface="Noto Sans CJK SC" pitchFamily="2"/>
              <a:cs typeface="Lohit Devanagari" pitchFamily="2"/>
            </a:endParaRPr>
          </a:p>
        </p:txBody>
      </p:sp>
      <p:sp>
        <p:nvSpPr>
          <p:cNvPr id="78" name="Rectangle 77"/>
          <p:cNvSpPr/>
          <p:nvPr/>
        </p:nvSpPr>
        <p:spPr>
          <a:xfrm>
            <a:off x="3281134" y="2185027"/>
            <a:ext cx="1013897" cy="1130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0" name="Freeform 89"/>
          <p:cNvSpPr/>
          <p:nvPr/>
        </p:nvSpPr>
        <p:spPr>
          <a:xfrm>
            <a:off x="4615358" y="2660283"/>
            <a:ext cx="832754" cy="5902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1" name="TextBox 90"/>
          <p:cNvSpPr txBox="1"/>
          <p:nvPr/>
        </p:nvSpPr>
        <p:spPr>
          <a:xfrm>
            <a:off x="4572998" y="2605229"/>
            <a:ext cx="947823" cy="638721"/>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Info of agent#1</a:t>
            </a:r>
          </a:p>
          <a:p>
            <a:pPr lvl="0" hangingPunct="0"/>
            <a:r>
              <a:rPr lang="en-US" sz="900" b="0" i="0" u="none" strike="noStrike" kern="1200" cap="none" dirty="0" smtClean="0">
                <a:ln>
                  <a:noFill/>
                </a:ln>
                <a:ea typeface="Noto Sans CJK SC" pitchFamily="2"/>
                <a:cs typeface="Lohit Devanagari" pitchFamily="2"/>
              </a:rPr>
              <a:t>.</a:t>
            </a:r>
          </a:p>
          <a:p>
            <a:pPr lvl="0" hangingPunct="0"/>
            <a:r>
              <a:rPr lang="en-US" sz="800" dirty="0">
                <a:ea typeface="Noto Sans CJK SC" pitchFamily="2"/>
                <a:cs typeface="Lohit Devanagari" pitchFamily="2"/>
              </a:rPr>
              <a:t>Info of </a:t>
            </a:r>
            <a:r>
              <a:rPr lang="en-US" sz="800" dirty="0" smtClean="0">
                <a:ea typeface="Noto Sans CJK SC" pitchFamily="2"/>
                <a:cs typeface="Lohit Devanagari" pitchFamily="2"/>
              </a:rPr>
              <a:t>agent#m-1</a:t>
            </a:r>
            <a:endParaRPr lang="en-US" sz="900" b="0" i="0" u="none" strike="noStrike" kern="1200" cap="none" dirty="0">
              <a:ln>
                <a:noFill/>
              </a:ln>
              <a:ea typeface="Noto Sans CJK SC" pitchFamily="2"/>
              <a:cs typeface="Lohit Devanagari" pitchFamily="2"/>
            </a:endParaRPr>
          </a:p>
        </p:txBody>
      </p:sp>
      <p:sp>
        <p:nvSpPr>
          <p:cNvPr id="92" name="TextBox 91"/>
          <p:cNvSpPr txBox="1"/>
          <p:nvPr/>
        </p:nvSpPr>
        <p:spPr>
          <a:xfrm>
            <a:off x="4521906" y="2172679"/>
            <a:ext cx="1091494"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2.b.m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complete info</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0" u="none" strike="noStrike" kern="1200" cap="none" dirty="0" err="1" smtClean="0">
                <a:ln>
                  <a:noFill/>
                </a:ln>
                <a:ea typeface="Noto Sans CJK SC" pitchFamily="2"/>
                <a:cs typeface="Lohit Devanagari" pitchFamily="2"/>
              </a:rPr>
              <a:t>agent#m</a:t>
            </a:r>
            <a:r>
              <a:rPr lang="en-US" sz="900" b="0" i="0" u="none" strike="noStrike" kern="1200" cap="none" dirty="0" smtClean="0">
                <a:ln>
                  <a:noFill/>
                </a:ln>
                <a:ea typeface="Noto Sans CJK SC" pitchFamily="2"/>
                <a:cs typeface="Lohit Devanagari" pitchFamily="2"/>
              </a:rPr>
              <a:t> </a:t>
            </a:r>
            <a:endParaRPr lang="en-US" sz="900" b="0" i="1" u="none" strike="noStrike" kern="1200" cap="none" dirty="0">
              <a:ln>
                <a:noFill/>
              </a:ln>
              <a:ea typeface="Noto Sans CJK SC" pitchFamily="2"/>
              <a:cs typeface="Lohit Devanagari" pitchFamily="2"/>
            </a:endParaRPr>
          </a:p>
        </p:txBody>
      </p:sp>
      <p:sp>
        <p:nvSpPr>
          <p:cNvPr id="93" name="Rectangle 92"/>
          <p:cNvSpPr/>
          <p:nvPr/>
        </p:nvSpPr>
        <p:spPr>
          <a:xfrm>
            <a:off x="4521904" y="2192440"/>
            <a:ext cx="1013897" cy="1130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8959757" y="1364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Freeform 94"/>
          <p:cNvSpPr/>
          <p:nvPr/>
        </p:nvSpPr>
        <p:spPr>
          <a:xfrm>
            <a:off x="9180180" y="1261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96" name="Freeform 95"/>
          <p:cNvSpPr/>
          <p:nvPr/>
        </p:nvSpPr>
        <p:spPr>
          <a:xfrm>
            <a:off x="9024516" y="1725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2" name="Freeform 101"/>
          <p:cNvSpPr/>
          <p:nvPr/>
        </p:nvSpPr>
        <p:spPr>
          <a:xfrm>
            <a:off x="8832715" y="844804"/>
            <a:ext cx="1027571" cy="266668"/>
          </a:xfrm>
          <a:custGeom>
            <a:avLst>
              <a:gd name="f0" fmla="val 4551"/>
              <a:gd name="f1" fmla="val 424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Not received any signal </a:t>
            </a:r>
          </a:p>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to start coordination</a:t>
            </a:r>
            <a:endParaRPr lang="en-US" sz="800" b="0" i="0" u="none" strike="noStrike" kern="1200" cap="none" dirty="0">
              <a:ln>
                <a:noFill/>
              </a:ln>
              <a:ea typeface="Noto Sans CJK SC" pitchFamily="2"/>
              <a:cs typeface="Lohit Devanagari" pitchFamily="2"/>
            </a:endParaRPr>
          </a:p>
        </p:txBody>
      </p:sp>
      <p:cxnSp>
        <p:nvCxnSpPr>
          <p:cNvPr id="110" name="Elbow Connector 109"/>
          <p:cNvCxnSpPr>
            <a:stCxn id="37" idx="3"/>
            <a:endCxn id="37" idx="1"/>
          </p:cNvCxnSpPr>
          <p:nvPr/>
        </p:nvCxnSpPr>
        <p:spPr>
          <a:xfrm rot="10800000" flipH="1">
            <a:off x="3992511" y="1103981"/>
            <a:ext cx="887651" cy="12700"/>
          </a:xfrm>
          <a:prstGeom prst="bentConnector5">
            <a:avLst>
              <a:gd name="adj1" fmla="val -14064"/>
              <a:gd name="adj2" fmla="val -6747992"/>
              <a:gd name="adj3" fmla="val 111141"/>
            </a:avLst>
          </a:prstGeom>
          <a:noFill/>
          <a:ln w="0">
            <a:solidFill>
              <a:srgbClr val="000000"/>
            </a:solidFill>
            <a:prstDash val="solid"/>
            <a:tailEnd type="arrow"/>
          </a:ln>
        </p:spPr>
      </p:cxnSp>
      <p:sp>
        <p:nvSpPr>
          <p:cNvPr id="125" name="TextBox 124"/>
          <p:cNvSpPr txBox="1"/>
          <p:nvPr/>
        </p:nvSpPr>
        <p:spPr>
          <a:xfrm>
            <a:off x="3926675" y="1236782"/>
            <a:ext cx="1090596"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Evaluate coalitions</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based on </a:t>
            </a:r>
            <a:r>
              <a:rPr lang="en-US" sz="900" dirty="0" smtClean="0">
                <a:ea typeface="Noto Sans CJK SC" pitchFamily="2"/>
                <a:cs typeface="Lohit Devanagari" pitchFamily="2"/>
              </a:rPr>
              <a:t>individual</a:t>
            </a:r>
            <a:br>
              <a:rPr lang="en-US" sz="900" dirty="0" smtClean="0">
                <a:ea typeface="Noto Sans CJK SC" pitchFamily="2"/>
                <a:cs typeface="Lohit Devanagari" pitchFamily="2"/>
              </a:rPr>
            </a:br>
            <a:r>
              <a:rPr lang="en-US" sz="900" dirty="0" smtClean="0">
                <a:ea typeface="Noto Sans CJK SC" pitchFamily="2"/>
                <a:cs typeface="Lohit Devanagari" pitchFamily="2"/>
              </a:rPr>
              <a:t>preferences</a:t>
            </a:r>
            <a:endParaRPr lang="en-US" sz="900" b="0" i="1" u="none" strike="noStrike" kern="1200" cap="none" dirty="0">
              <a:ln>
                <a:noFill/>
              </a:ln>
              <a:ea typeface="Noto Sans CJK SC" pitchFamily="2"/>
              <a:cs typeface="Lohit Devanagari" pitchFamily="2"/>
            </a:endParaRPr>
          </a:p>
        </p:txBody>
      </p:sp>
      <p:sp>
        <p:nvSpPr>
          <p:cNvPr id="126" name="Rectangle 125"/>
          <p:cNvSpPr/>
          <p:nvPr/>
        </p:nvSpPr>
        <p:spPr>
          <a:xfrm>
            <a:off x="3926674" y="1256542"/>
            <a:ext cx="990924" cy="634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27" name="TextBox 126"/>
          <p:cNvSpPr txBox="1"/>
          <p:nvPr/>
        </p:nvSpPr>
        <p:spPr>
          <a:xfrm>
            <a:off x="149376" y="3363088"/>
            <a:ext cx="1090596"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Evaluate coalitions</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based on </a:t>
            </a:r>
            <a:r>
              <a:rPr lang="en-US" sz="900" dirty="0" smtClean="0">
                <a:ea typeface="Noto Sans CJK SC" pitchFamily="2"/>
                <a:cs typeface="Lohit Devanagari" pitchFamily="2"/>
              </a:rPr>
              <a:t>individual</a:t>
            </a:r>
            <a:br>
              <a:rPr lang="en-US" sz="900" dirty="0" smtClean="0">
                <a:ea typeface="Noto Sans CJK SC" pitchFamily="2"/>
                <a:cs typeface="Lohit Devanagari" pitchFamily="2"/>
              </a:rPr>
            </a:br>
            <a:r>
              <a:rPr lang="en-US" sz="900" dirty="0" smtClean="0">
                <a:ea typeface="Noto Sans CJK SC" pitchFamily="2"/>
                <a:cs typeface="Lohit Devanagari" pitchFamily="2"/>
              </a:rPr>
              <a:t>preferences</a:t>
            </a:r>
            <a:endParaRPr lang="en-US" sz="900" b="0" i="1" u="none" strike="noStrike" kern="1200" cap="none" dirty="0">
              <a:ln>
                <a:noFill/>
              </a:ln>
              <a:ea typeface="Noto Sans CJK SC" pitchFamily="2"/>
              <a:cs typeface="Lohit Devanagari" pitchFamily="2"/>
            </a:endParaRPr>
          </a:p>
        </p:txBody>
      </p:sp>
      <p:sp>
        <p:nvSpPr>
          <p:cNvPr id="128" name="Rectangle 127"/>
          <p:cNvSpPr/>
          <p:nvPr/>
        </p:nvSpPr>
        <p:spPr>
          <a:xfrm>
            <a:off x="149375" y="3382848"/>
            <a:ext cx="990924" cy="634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29" name="Elbow Connector 128"/>
          <p:cNvCxnSpPr>
            <a:stCxn id="40" idx="1"/>
            <a:endCxn id="40" idx="3"/>
          </p:cNvCxnSpPr>
          <p:nvPr/>
        </p:nvCxnSpPr>
        <p:spPr>
          <a:xfrm flipH="1">
            <a:off x="214135" y="2893810"/>
            <a:ext cx="887651" cy="12700"/>
          </a:xfrm>
          <a:prstGeom prst="bentConnector5">
            <a:avLst>
              <a:gd name="adj1" fmla="val -11872"/>
              <a:gd name="adj2" fmla="val 9286055"/>
              <a:gd name="adj3" fmla="val 115525"/>
            </a:avLst>
          </a:prstGeom>
          <a:noFill/>
          <a:ln w="0">
            <a:solidFill>
              <a:srgbClr val="000000"/>
            </a:solidFill>
            <a:prstDash val="solid"/>
            <a:tailEnd type="arrow"/>
          </a:ln>
        </p:spPr>
      </p:cxnSp>
      <p:sp>
        <p:nvSpPr>
          <p:cNvPr id="157" name="TextBox 156"/>
          <p:cNvSpPr txBox="1"/>
          <p:nvPr/>
        </p:nvSpPr>
        <p:spPr>
          <a:xfrm>
            <a:off x="8160909" y="3366972"/>
            <a:ext cx="1090596"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Evaluate coalitions</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based on </a:t>
            </a:r>
            <a:r>
              <a:rPr lang="en-US" sz="900" dirty="0" smtClean="0">
                <a:ea typeface="Noto Sans CJK SC" pitchFamily="2"/>
                <a:cs typeface="Lohit Devanagari" pitchFamily="2"/>
              </a:rPr>
              <a:t>individual</a:t>
            </a:r>
            <a:br>
              <a:rPr lang="en-US" sz="900" dirty="0" smtClean="0">
                <a:ea typeface="Noto Sans CJK SC" pitchFamily="2"/>
                <a:cs typeface="Lohit Devanagari" pitchFamily="2"/>
              </a:rPr>
            </a:br>
            <a:r>
              <a:rPr lang="en-US" sz="900" dirty="0" smtClean="0">
                <a:ea typeface="Noto Sans CJK SC" pitchFamily="2"/>
                <a:cs typeface="Lohit Devanagari" pitchFamily="2"/>
              </a:rPr>
              <a:t>preferences</a:t>
            </a:r>
            <a:endParaRPr lang="en-US" sz="900" b="0" i="1" u="none" strike="noStrike" kern="1200" cap="none" dirty="0">
              <a:ln>
                <a:noFill/>
              </a:ln>
              <a:ea typeface="Noto Sans CJK SC" pitchFamily="2"/>
              <a:cs typeface="Lohit Devanagari" pitchFamily="2"/>
            </a:endParaRPr>
          </a:p>
        </p:txBody>
      </p:sp>
      <p:sp>
        <p:nvSpPr>
          <p:cNvPr id="158" name="Rectangle 157"/>
          <p:cNvSpPr/>
          <p:nvPr/>
        </p:nvSpPr>
        <p:spPr>
          <a:xfrm>
            <a:off x="8160908" y="3386732"/>
            <a:ext cx="990924" cy="634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59" name="Elbow Connector 158"/>
          <p:cNvCxnSpPr>
            <a:stCxn id="43" idx="1"/>
            <a:endCxn id="43" idx="3"/>
          </p:cNvCxnSpPr>
          <p:nvPr/>
        </p:nvCxnSpPr>
        <p:spPr>
          <a:xfrm flipH="1">
            <a:off x="8228056" y="2893810"/>
            <a:ext cx="887651" cy="12700"/>
          </a:xfrm>
          <a:prstGeom prst="bentConnector5">
            <a:avLst>
              <a:gd name="adj1" fmla="val -8949"/>
              <a:gd name="adj2" fmla="val 9183921"/>
              <a:gd name="adj3" fmla="val 112602"/>
            </a:avLst>
          </a:prstGeom>
          <a:noFill/>
          <a:ln w="0">
            <a:solidFill>
              <a:srgbClr val="000000"/>
            </a:solidFill>
            <a:prstDash val="solid"/>
            <a:tailEnd type="arrow"/>
          </a:ln>
        </p:spPr>
      </p:cxnSp>
      <p:cxnSp>
        <p:nvCxnSpPr>
          <p:cNvPr id="166" name="Elbow Connector 165"/>
          <p:cNvCxnSpPr>
            <a:stCxn id="41" idx="3"/>
            <a:endCxn id="36" idx="1"/>
          </p:cNvCxnSpPr>
          <p:nvPr/>
        </p:nvCxnSpPr>
        <p:spPr>
          <a:xfrm rot="10800000">
            <a:off x="4719721" y="623244"/>
            <a:ext cx="3443576" cy="2048842"/>
          </a:xfrm>
          <a:prstGeom prst="bentConnector3">
            <a:avLst>
              <a:gd name="adj1" fmla="val 60358"/>
            </a:avLst>
          </a:prstGeom>
          <a:noFill/>
          <a:ln w="0">
            <a:solidFill>
              <a:srgbClr val="000000"/>
            </a:solidFill>
            <a:prstDash val="solid"/>
            <a:tailEnd type="arrow"/>
          </a:ln>
        </p:spPr>
      </p:cxnSp>
      <p:sp>
        <p:nvSpPr>
          <p:cNvPr id="177" name="TextBox 176"/>
          <p:cNvSpPr txBox="1"/>
          <p:nvPr/>
        </p:nvSpPr>
        <p:spPr>
          <a:xfrm>
            <a:off x="6143327" y="1981710"/>
            <a:ext cx="940299"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2.d.m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coalition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values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178" name="Rectangle 177"/>
          <p:cNvSpPr/>
          <p:nvPr/>
        </p:nvSpPr>
        <p:spPr>
          <a:xfrm>
            <a:off x="6143325" y="2001471"/>
            <a:ext cx="1013897" cy="634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79" name="Elbow Connector 178"/>
          <p:cNvCxnSpPr>
            <a:stCxn id="38" idx="1"/>
            <a:endCxn id="36" idx="3"/>
          </p:cNvCxnSpPr>
          <p:nvPr/>
        </p:nvCxnSpPr>
        <p:spPr>
          <a:xfrm flipV="1">
            <a:off x="1166259" y="623244"/>
            <a:ext cx="2981917" cy="2048842"/>
          </a:xfrm>
          <a:prstGeom prst="bentConnector3">
            <a:avLst>
              <a:gd name="adj1" fmla="val 55002"/>
            </a:avLst>
          </a:prstGeom>
          <a:noFill/>
          <a:ln w="0">
            <a:solidFill>
              <a:srgbClr val="000000"/>
            </a:solidFill>
            <a:prstDash val="solid"/>
            <a:tailEnd type="arrow"/>
          </a:ln>
        </p:spPr>
      </p:cxnSp>
      <p:sp>
        <p:nvSpPr>
          <p:cNvPr id="182" name="TextBox 181"/>
          <p:cNvSpPr txBox="1"/>
          <p:nvPr/>
        </p:nvSpPr>
        <p:spPr>
          <a:xfrm>
            <a:off x="1751895" y="1981710"/>
            <a:ext cx="940299"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2.d.m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coalition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values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183" name="Rectangle 182"/>
          <p:cNvSpPr/>
          <p:nvPr/>
        </p:nvSpPr>
        <p:spPr>
          <a:xfrm>
            <a:off x="1751893" y="2001471"/>
            <a:ext cx="1013897" cy="634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5" name="TextBox 184"/>
          <p:cNvSpPr txBox="1"/>
          <p:nvPr/>
        </p:nvSpPr>
        <p:spPr>
          <a:xfrm>
            <a:off x="487154" y="4154732"/>
            <a:ext cx="5767582" cy="1029982"/>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1000" b="0" i="0" u="sng" strike="noStrike" kern="1200" cap="none" dirty="0" smtClean="0">
                <a:ln>
                  <a:noFill/>
                </a:ln>
                <a:ea typeface="Noto Sans CJK SC" pitchFamily="2"/>
                <a:cs typeface="Lohit Devanagari" pitchFamily="2"/>
              </a:rPr>
              <a:t>Steps</a:t>
            </a:r>
            <a:r>
              <a:rPr lang="en-US" sz="10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1000" b="1" dirty="0" smtClean="0">
                <a:ea typeface="Noto Sans CJK SC" pitchFamily="2"/>
                <a:cs typeface="Lohit Devanagari" pitchFamily="2"/>
              </a:rPr>
              <a:t>Phase 2.a</a:t>
            </a:r>
            <a:r>
              <a:rPr lang="en-US" sz="1000" dirty="0" smtClean="0">
                <a:ea typeface="Noto Sans CJK SC" pitchFamily="2"/>
                <a:cs typeface="Lohit Devanagari" pitchFamily="2"/>
              </a:rPr>
              <a:t>. Each agent receives the signal and sends its personal info to </a:t>
            </a:r>
            <a:r>
              <a:rPr lang="en-US" sz="1000" i="1" dirty="0" smtClean="0">
                <a:ea typeface="Noto Sans CJK SC" pitchFamily="2"/>
                <a:cs typeface="Lohit Devanagari" pitchFamily="2"/>
              </a:rPr>
              <a:t>dedicated agent</a:t>
            </a:r>
            <a:endParaRPr lang="en-US" sz="1000" b="0" i="1" u="none" strike="noStrike" kern="1200" cap="none" dirty="0" smtClean="0">
              <a:ln>
                <a:noFill/>
              </a:ln>
              <a:ea typeface="Noto Sans CJK SC" pitchFamily="2"/>
              <a:cs typeface="Lohit Devanagari" pitchFamily="2"/>
            </a:endParaRPr>
          </a:p>
          <a:p>
            <a:pPr marL="0" marR="0" lvl="0" indent="0" algn="l" hangingPunct="0">
              <a:lnSpc>
                <a:spcPct val="100000"/>
              </a:lnSpc>
              <a:spcBef>
                <a:spcPts val="0"/>
              </a:spcBef>
              <a:spcAft>
                <a:spcPts val="0"/>
              </a:spcAft>
              <a:buNone/>
              <a:tabLst/>
            </a:pPr>
            <a:r>
              <a:rPr lang="en-US" sz="1000" b="1" i="0" u="none" strike="noStrike" kern="1200" cap="none" dirty="0" smtClean="0">
                <a:ln>
                  <a:noFill/>
                </a:ln>
                <a:ea typeface="Noto Sans CJK SC" pitchFamily="2"/>
                <a:cs typeface="Lohit Devanagari" pitchFamily="2"/>
              </a:rPr>
              <a:t>Phase 2.b</a:t>
            </a:r>
            <a:r>
              <a:rPr lang="en-US" sz="1000" b="0" i="0" u="none" strike="noStrike" kern="1200" cap="none" dirty="0" smtClean="0">
                <a:ln>
                  <a:noFill/>
                </a:ln>
                <a:ea typeface="Noto Sans CJK SC" pitchFamily="2"/>
                <a:cs typeface="Lohit Devanagari" pitchFamily="2"/>
              </a:rPr>
              <a:t>. Dedicated agent broadcasts the complete info (which is collected in </a:t>
            </a:r>
            <a:r>
              <a:rPr lang="en-US" sz="1000" b="1" i="0" u="none" strike="noStrike" kern="1200" cap="none" dirty="0" smtClean="0">
                <a:ln>
                  <a:noFill/>
                </a:ln>
                <a:ea typeface="Noto Sans CJK SC" pitchFamily="2"/>
                <a:cs typeface="Lohit Devanagari" pitchFamily="2"/>
              </a:rPr>
              <a:t>phase2.a</a:t>
            </a:r>
            <a:r>
              <a:rPr lang="en-US" sz="1000" dirty="0">
                <a:ea typeface="Noto Sans CJK SC" pitchFamily="2"/>
                <a:cs typeface="Lohit Devanagari" pitchFamily="2"/>
              </a:rPr>
              <a:t>)</a:t>
            </a:r>
            <a:r>
              <a:rPr lang="en-US" sz="1000" b="0" i="0" u="none" strike="noStrike" kern="1200" cap="none" dirty="0" smtClean="0">
                <a:ln>
                  <a:noFill/>
                </a:ln>
                <a:ea typeface="Noto Sans CJK SC" pitchFamily="2"/>
                <a:cs typeface="Lohit Devanagari" pitchFamily="2"/>
              </a:rPr>
              <a:t> to other agents. </a:t>
            </a:r>
          </a:p>
          <a:p>
            <a:pPr marL="0" marR="0" lvl="0" indent="0" algn="l" hangingPunct="0">
              <a:lnSpc>
                <a:spcPct val="100000"/>
              </a:lnSpc>
              <a:spcBef>
                <a:spcPts val="0"/>
              </a:spcBef>
              <a:spcAft>
                <a:spcPts val="0"/>
              </a:spcAft>
              <a:buNone/>
              <a:tabLst/>
            </a:pPr>
            <a:r>
              <a:rPr lang="en-US" sz="1000" b="1" dirty="0" smtClean="0">
                <a:ea typeface="Noto Sans CJK SC" pitchFamily="2"/>
                <a:cs typeface="Lohit Devanagari" pitchFamily="2"/>
              </a:rPr>
              <a:t>Phase 2.c</a:t>
            </a:r>
            <a:r>
              <a:rPr lang="en-US" sz="1000" dirty="0" smtClean="0">
                <a:ea typeface="Noto Sans CJK SC" pitchFamily="2"/>
                <a:cs typeface="Lohit Devanagari" pitchFamily="2"/>
              </a:rPr>
              <a:t>. Since each agent has the complete info, they calculate coalition values based on their </a:t>
            </a:r>
            <a:r>
              <a:rPr lang="en-US" sz="1000" b="1" dirty="0" smtClean="0">
                <a:ea typeface="Noto Sans CJK SC" pitchFamily="2"/>
                <a:cs typeface="Lohit Devanagari" pitchFamily="2"/>
              </a:rPr>
              <a:t>individual </a:t>
            </a:r>
            <a:br>
              <a:rPr lang="en-US" sz="1000" b="1" dirty="0" smtClean="0">
                <a:ea typeface="Noto Sans CJK SC" pitchFamily="2"/>
                <a:cs typeface="Lohit Devanagari" pitchFamily="2"/>
              </a:rPr>
            </a:br>
            <a:r>
              <a:rPr lang="en-US" sz="1000" b="1" dirty="0" smtClean="0">
                <a:ea typeface="Noto Sans CJK SC" pitchFamily="2"/>
                <a:cs typeface="Lohit Devanagari" pitchFamily="2"/>
              </a:rPr>
              <a:t>preferences</a:t>
            </a:r>
            <a:r>
              <a:rPr lang="en-US" sz="1000" dirty="0" smtClean="0">
                <a:ea typeface="Noto Sans CJK SC" pitchFamily="2"/>
                <a:cs typeface="Lohit Devanagari" pitchFamily="2"/>
              </a:rPr>
              <a:t> which they don’t share with </a:t>
            </a:r>
            <a:r>
              <a:rPr lang="en-US" sz="1000" i="1" dirty="0" smtClean="0">
                <a:ea typeface="Noto Sans CJK SC" pitchFamily="2"/>
                <a:cs typeface="Lohit Devanagari" pitchFamily="2"/>
              </a:rPr>
              <a:t>dedicated agent</a:t>
            </a:r>
            <a:endParaRPr lang="en-US" sz="1000" b="0" i="1" u="none" strike="noStrike" kern="1200" cap="none" dirty="0" smtClean="0">
              <a:ln>
                <a:noFill/>
              </a:ln>
              <a:ea typeface="Noto Sans CJK SC" pitchFamily="2"/>
              <a:cs typeface="Lohit Devanagari" pitchFamily="2"/>
            </a:endParaRPr>
          </a:p>
          <a:p>
            <a:pPr marL="0" marR="0" lvl="0" indent="0" algn="l" hangingPunct="0">
              <a:lnSpc>
                <a:spcPct val="100000"/>
              </a:lnSpc>
              <a:spcBef>
                <a:spcPts val="0"/>
              </a:spcBef>
              <a:spcAft>
                <a:spcPts val="0"/>
              </a:spcAft>
              <a:buNone/>
              <a:tabLst/>
            </a:pPr>
            <a:r>
              <a:rPr lang="en-US" sz="1000" b="1" i="0" u="none" strike="noStrike" kern="1200" cap="none" dirty="0" smtClean="0">
                <a:ln>
                  <a:noFill/>
                </a:ln>
                <a:ea typeface="Noto Sans CJK SC" pitchFamily="2"/>
                <a:cs typeface="Lohit Devanagari" pitchFamily="2"/>
              </a:rPr>
              <a:t>Phase 2.d</a:t>
            </a:r>
            <a:r>
              <a:rPr lang="en-US" sz="1000" b="0" i="0" u="none" strike="noStrike" kern="1200" cap="none" dirty="0" smtClean="0">
                <a:ln>
                  <a:noFill/>
                </a:ln>
                <a:ea typeface="Noto Sans CJK SC" pitchFamily="2"/>
                <a:cs typeface="Lohit Devanagari" pitchFamily="2"/>
              </a:rPr>
              <a:t>. Each agent sends the coalitions values to </a:t>
            </a:r>
            <a:r>
              <a:rPr lang="en-US" sz="1000" b="0" i="1" u="none" strike="noStrike" kern="1200" cap="none" dirty="0" smtClean="0">
                <a:ln>
                  <a:noFill/>
                </a:ln>
                <a:ea typeface="Noto Sans CJK SC" pitchFamily="2"/>
                <a:cs typeface="Lohit Devanagari" pitchFamily="2"/>
              </a:rPr>
              <a:t>dedicated agent</a:t>
            </a:r>
            <a:endParaRPr lang="en-US" sz="1000" b="0" i="1" u="none" strike="noStrike" kern="1200" cap="none" dirty="0">
              <a:ln>
                <a:noFill/>
              </a:ln>
              <a:ea typeface="Noto Sans CJK SC" pitchFamily="2"/>
              <a:cs typeface="Lohit Devanagari" pitchFamily="2"/>
            </a:endParaRPr>
          </a:p>
        </p:txBody>
      </p:sp>
      <p:sp>
        <p:nvSpPr>
          <p:cNvPr id="186" name="Freeform 185"/>
          <p:cNvSpPr/>
          <p:nvPr/>
        </p:nvSpPr>
        <p:spPr>
          <a:xfrm>
            <a:off x="9353133" y="2023233"/>
            <a:ext cx="513053" cy="571320"/>
          </a:xfrm>
          <a:custGeom>
            <a:avLst>
              <a:gd name="f0" fmla="val -7127"/>
              <a:gd name="f1" fmla="val 1792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Received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signal to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start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8</a:t>
            </a:fld>
            <a:endParaRPr lang="en-US"/>
          </a:p>
        </p:txBody>
      </p:sp>
      <p:sp>
        <p:nvSpPr>
          <p:cNvPr id="3" name="Title 2"/>
          <p:cNvSpPr txBox="1">
            <a:spLocks noGrp="1"/>
          </p:cNvSpPr>
          <p:nvPr>
            <p:ph type="title" idx="4294967295"/>
          </p:nvPr>
        </p:nvSpPr>
        <p:spPr>
          <a:xfrm>
            <a:off x="504719" y="25920"/>
            <a:ext cx="9071640" cy="418389"/>
          </a:xfrm>
        </p:spPr>
        <p:txBody>
          <a:bodyPr/>
          <a:lstStyle/>
          <a:p>
            <a:pPr lvl="0"/>
            <a:r>
              <a:rPr lang="en-US" sz="1600" b="1" dirty="0">
                <a:latin typeface="+mn-lt"/>
              </a:rPr>
              <a:t>LCC Process: </a:t>
            </a:r>
            <a:br>
              <a:rPr lang="en-US" sz="1600" b="1" dirty="0">
                <a:latin typeface="+mn-lt"/>
              </a:rPr>
            </a:br>
            <a:r>
              <a:rPr lang="en-US" sz="1600" dirty="0">
                <a:latin typeface="+mn-lt"/>
              </a:rPr>
              <a:t>Agents </a:t>
            </a:r>
            <a:r>
              <a:rPr lang="en-US" sz="1600" dirty="0" smtClean="0">
                <a:latin typeface="+mn-lt"/>
              </a:rPr>
              <a:t>find solution</a:t>
            </a:r>
            <a:endParaRPr lang="en-US" sz="1600" dirty="0">
              <a:latin typeface="+mn-lt"/>
            </a:endParaRPr>
          </a:p>
        </p:txBody>
      </p:sp>
      <p:cxnSp>
        <p:nvCxnSpPr>
          <p:cNvPr id="11" name="Elbow Connector 10"/>
          <p:cNvCxnSpPr>
            <a:stCxn id="34" idx="3"/>
            <a:endCxn id="39" idx="0"/>
          </p:cNvCxnSpPr>
          <p:nvPr/>
        </p:nvCxnSpPr>
        <p:spPr>
          <a:xfrm rot="10800000" flipV="1">
            <a:off x="655573" y="882257"/>
            <a:ext cx="3272181" cy="1446396"/>
          </a:xfrm>
          <a:prstGeom prst="bentConnector2">
            <a:avLst/>
          </a:prstGeom>
          <a:noFill/>
          <a:ln w="0">
            <a:solidFill>
              <a:srgbClr val="000000"/>
            </a:solidFill>
            <a:prstDash val="solid"/>
            <a:tailEnd type="arrow"/>
          </a:ln>
        </p:spPr>
      </p:cxnSp>
      <p:cxnSp>
        <p:nvCxnSpPr>
          <p:cNvPr id="18" name="Elbow Connector 17"/>
          <p:cNvCxnSpPr>
            <a:stCxn id="34" idx="1"/>
            <a:endCxn id="42" idx="0"/>
          </p:cNvCxnSpPr>
          <p:nvPr/>
        </p:nvCxnSpPr>
        <p:spPr>
          <a:xfrm>
            <a:off x="4944636" y="882257"/>
            <a:ext cx="3724857" cy="1446396"/>
          </a:xfrm>
          <a:prstGeom prst="bentConnector2">
            <a:avLst/>
          </a:prstGeom>
          <a:noFill/>
          <a:ln w="0">
            <a:solidFill>
              <a:srgbClr val="000000"/>
            </a:solidFill>
            <a:prstDash val="solid"/>
            <a:tailEnd type="arrow"/>
          </a:ln>
        </p:spPr>
      </p:cxnSp>
      <p:sp>
        <p:nvSpPr>
          <p:cNvPr id="20" name="TextBox 19"/>
          <p:cNvSpPr txBox="1"/>
          <p:nvPr/>
        </p:nvSpPr>
        <p:spPr>
          <a:xfrm>
            <a:off x="8832715" y="4054654"/>
            <a:ext cx="957996" cy="654366"/>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3.b - </a:t>
            </a:r>
            <a:r>
              <a:rPr lang="en-US" sz="900" b="1" i="0" u="none" strike="noStrike" kern="1200" cap="none" dirty="0" smtClean="0">
                <a:ln>
                  <a:noFill/>
                </a:ln>
                <a:ea typeface="Noto Sans CJK SC" pitchFamily="2"/>
                <a:cs typeface="Lohit Devanagari" pitchFamily="2"/>
              </a:rPr>
              <a:t>m-1</a:t>
            </a:r>
          </a:p>
          <a:p>
            <a:pPr marL="0" marR="0" lvl="0" indent="0" algn="l" hangingPunct="0">
              <a:lnSpc>
                <a:spcPct val="100000"/>
              </a:lnSpc>
              <a:spcBef>
                <a:spcPts val="0"/>
              </a:spcBef>
              <a:spcAft>
                <a:spcPts val="0"/>
              </a:spcAft>
              <a:buNone/>
              <a:tabLst/>
            </a:pPr>
            <a:r>
              <a:rPr lang="en-US" sz="900" dirty="0" smtClean="0">
                <a:ea typeface="Noto Sans CJK SC" pitchFamily="2"/>
                <a:cs typeface="Lohit Devanagari" pitchFamily="2"/>
              </a:rPr>
              <a:t>Phase 3.d –</a:t>
            </a:r>
            <a:r>
              <a:rPr lang="en-US" sz="900" b="1" dirty="0" smtClean="0">
                <a:ea typeface="Noto Sans CJK SC" pitchFamily="2"/>
                <a:cs typeface="Lohit Devanagari" pitchFamily="2"/>
              </a:rPr>
              <a:t> m</a:t>
            </a:r>
          </a:p>
          <a:p>
            <a:pPr marL="0" marR="0" lvl="0" indent="0" algn="l" hangingPunct="0">
              <a:lnSpc>
                <a:spcPct val="100000"/>
              </a:lnSpc>
              <a:spcBef>
                <a:spcPts val="0"/>
              </a:spcBef>
              <a:spcAft>
                <a:spcPts val="0"/>
              </a:spcAft>
              <a:buNone/>
              <a:tabLst/>
            </a:pPr>
            <a:r>
              <a:rPr lang="en-US" sz="900" i="0" u="none" strike="noStrike" kern="1200" cap="none" dirty="0" smtClean="0">
                <a:ln>
                  <a:noFill/>
                </a:ln>
                <a:ea typeface="Noto Sans CJK SC" pitchFamily="2"/>
                <a:cs typeface="Lohit Devanagari" pitchFamily="2"/>
              </a:rPr>
              <a:t>Phase 3.e – </a:t>
            </a:r>
            <a:r>
              <a:rPr lang="en-US" sz="900" b="1" i="0" u="none" strike="noStrike" kern="1200" cap="none" dirty="0"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
        <p:nvSpPr>
          <p:cNvPr id="34" name="Freeform 33"/>
          <p:cNvSpPr/>
          <p:nvPr/>
        </p:nvSpPr>
        <p:spPr>
          <a:xfrm>
            <a:off x="3927753" y="641686"/>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4148176" y="538824"/>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7" name="Freeform 36"/>
          <p:cNvSpPr/>
          <p:nvPr/>
        </p:nvSpPr>
        <p:spPr>
          <a:xfrm>
            <a:off x="3992512" y="1002801"/>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149376"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369799"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#10</a:t>
            </a:r>
            <a:endParaRPr lang="en-US" sz="900" b="1" i="0" u="none" strike="noStrike" kern="1200" cap="none" dirty="0">
              <a:ln>
                <a:noFill/>
              </a:ln>
              <a:latin typeface="Liberation Sans" pitchFamily="18"/>
              <a:ea typeface="Noto Sans CJK SC" pitchFamily="2"/>
              <a:cs typeface="Lohit Devanagari" pitchFamily="2"/>
            </a:endParaRPr>
          </a:p>
        </p:txBody>
      </p:sp>
      <p:sp>
        <p:nvSpPr>
          <p:cNvPr id="40" name="Freeform 39"/>
          <p:cNvSpPr/>
          <p:nvPr/>
        </p:nvSpPr>
        <p:spPr>
          <a:xfrm>
            <a:off x="214135"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163297"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383720"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43" name="Freeform 42"/>
          <p:cNvSpPr/>
          <p:nvPr/>
        </p:nvSpPr>
        <p:spPr>
          <a:xfrm>
            <a:off x="8228056"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Freeform 43"/>
          <p:cNvSpPr/>
          <p:nvPr/>
        </p:nvSpPr>
        <p:spPr>
          <a:xfrm>
            <a:off x="3080426" y="168614"/>
            <a:ext cx="713394" cy="487068"/>
          </a:xfrm>
          <a:custGeom>
            <a:avLst>
              <a:gd name="f0" fmla="val 24679"/>
              <a:gd name="f1" fmla="val 206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Collected all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necessary info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from agents</a:t>
            </a:r>
            <a:endParaRPr lang="en-US" sz="900" b="0" i="0" u="none" strike="noStrike" kern="1200" cap="none" dirty="0">
              <a:ln>
                <a:noFill/>
              </a:ln>
              <a:ea typeface="Noto Sans CJK SC" pitchFamily="2"/>
              <a:cs typeface="Lohit Devanagari" pitchFamily="2"/>
            </a:endParaRPr>
          </a:p>
        </p:txBody>
      </p:sp>
      <p:sp>
        <p:nvSpPr>
          <p:cNvPr id="58" name="TextBox 57"/>
          <p:cNvSpPr txBox="1"/>
          <p:nvPr/>
        </p:nvSpPr>
        <p:spPr>
          <a:xfrm>
            <a:off x="695196" y="910063"/>
            <a:ext cx="838412"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3.b.10</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CSGP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agent#10</a:t>
            </a:r>
            <a:endParaRPr lang="en-US" sz="900" b="0" i="1" u="none" strike="noStrike" kern="1200" cap="none" dirty="0">
              <a:ln>
                <a:noFill/>
              </a:ln>
              <a:ea typeface="Noto Sans CJK SC" pitchFamily="2"/>
              <a:cs typeface="Lohit Devanagari" pitchFamily="2"/>
            </a:endParaRPr>
          </a:p>
        </p:txBody>
      </p:sp>
      <p:sp>
        <p:nvSpPr>
          <p:cNvPr id="59" name="Rectangle 58"/>
          <p:cNvSpPr/>
          <p:nvPr/>
        </p:nvSpPr>
        <p:spPr>
          <a:xfrm>
            <a:off x="695195" y="929823"/>
            <a:ext cx="990924" cy="500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8959757" y="1364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Freeform 94"/>
          <p:cNvSpPr/>
          <p:nvPr/>
        </p:nvSpPr>
        <p:spPr>
          <a:xfrm>
            <a:off x="9180180" y="1261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96" name="Freeform 95"/>
          <p:cNvSpPr/>
          <p:nvPr/>
        </p:nvSpPr>
        <p:spPr>
          <a:xfrm>
            <a:off x="9024516" y="1725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2" name="Freeform 101"/>
          <p:cNvSpPr/>
          <p:nvPr/>
        </p:nvSpPr>
        <p:spPr>
          <a:xfrm>
            <a:off x="8832715" y="844804"/>
            <a:ext cx="1027571" cy="266668"/>
          </a:xfrm>
          <a:custGeom>
            <a:avLst>
              <a:gd name="f0" fmla="val 4551"/>
              <a:gd name="f1" fmla="val 424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Not participating in the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sp>
        <p:nvSpPr>
          <p:cNvPr id="125" name="TextBox 124"/>
          <p:cNvSpPr txBox="1"/>
          <p:nvPr/>
        </p:nvSpPr>
        <p:spPr>
          <a:xfrm>
            <a:off x="3271459" y="1237073"/>
            <a:ext cx="1096432"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3.a</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Build the complete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CSGP</a:t>
            </a:r>
            <a:endParaRPr lang="en-US" sz="900" b="0" i="1" u="none" strike="noStrike" kern="1200" cap="none" dirty="0">
              <a:ln>
                <a:noFill/>
              </a:ln>
              <a:ea typeface="Noto Sans CJK SC" pitchFamily="2"/>
              <a:cs typeface="Lohit Devanagari" pitchFamily="2"/>
            </a:endParaRPr>
          </a:p>
        </p:txBody>
      </p:sp>
      <p:sp>
        <p:nvSpPr>
          <p:cNvPr id="126" name="Rectangle 125"/>
          <p:cNvSpPr/>
          <p:nvPr/>
        </p:nvSpPr>
        <p:spPr>
          <a:xfrm>
            <a:off x="3271458" y="1256833"/>
            <a:ext cx="990924" cy="49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66" name="Elbow Connector 165"/>
          <p:cNvCxnSpPr>
            <a:stCxn id="36" idx="1"/>
            <a:endCxn id="41" idx="3"/>
          </p:cNvCxnSpPr>
          <p:nvPr/>
        </p:nvCxnSpPr>
        <p:spPr>
          <a:xfrm>
            <a:off x="4719721" y="623244"/>
            <a:ext cx="3443576" cy="2048842"/>
          </a:xfrm>
          <a:prstGeom prst="bentConnector3">
            <a:avLst>
              <a:gd name="adj1" fmla="val 46422"/>
            </a:avLst>
          </a:prstGeom>
          <a:noFill/>
          <a:ln w="0">
            <a:solidFill>
              <a:srgbClr val="000000"/>
            </a:solidFill>
            <a:prstDash val="solid"/>
            <a:tailEnd type="arrow"/>
          </a:ln>
        </p:spPr>
      </p:cxnSp>
      <p:cxnSp>
        <p:nvCxnSpPr>
          <p:cNvPr id="179" name="Elbow Connector 178"/>
          <p:cNvCxnSpPr>
            <a:stCxn id="36" idx="3"/>
            <a:endCxn id="38" idx="1"/>
          </p:cNvCxnSpPr>
          <p:nvPr/>
        </p:nvCxnSpPr>
        <p:spPr>
          <a:xfrm rot="10800000" flipV="1">
            <a:off x="1166260" y="623244"/>
            <a:ext cx="2981917" cy="2048842"/>
          </a:xfrm>
          <a:prstGeom prst="bentConnector3">
            <a:avLst>
              <a:gd name="adj1" fmla="val 50000"/>
            </a:avLst>
          </a:prstGeom>
          <a:noFill/>
          <a:ln w="0">
            <a:solidFill>
              <a:srgbClr val="000000"/>
            </a:solidFill>
            <a:prstDash val="solid"/>
            <a:tailEnd type="arrow"/>
          </a:ln>
        </p:spPr>
      </p:cxnSp>
      <p:sp>
        <p:nvSpPr>
          <p:cNvPr id="182" name="TextBox 181"/>
          <p:cNvSpPr txBox="1"/>
          <p:nvPr/>
        </p:nvSpPr>
        <p:spPr>
          <a:xfrm>
            <a:off x="1709664" y="2111094"/>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3.d.10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agent#10</a:t>
            </a:r>
            <a:endParaRPr lang="en-US" sz="900" b="0" i="1" u="none" strike="noStrike" kern="1200" cap="none" dirty="0">
              <a:ln>
                <a:noFill/>
              </a:ln>
              <a:ea typeface="Noto Sans CJK SC" pitchFamily="2"/>
              <a:cs typeface="Lohit Devanagari" pitchFamily="2"/>
            </a:endParaRPr>
          </a:p>
        </p:txBody>
      </p:sp>
      <p:sp>
        <p:nvSpPr>
          <p:cNvPr id="183" name="Rectangle 182"/>
          <p:cNvSpPr/>
          <p:nvPr/>
        </p:nvSpPr>
        <p:spPr>
          <a:xfrm>
            <a:off x="1709663" y="2130856"/>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85" name="TextBox 184"/>
          <p:cNvSpPr txBox="1"/>
          <p:nvPr/>
        </p:nvSpPr>
        <p:spPr>
          <a:xfrm>
            <a:off x="149376" y="4045900"/>
            <a:ext cx="8200684" cy="1499534"/>
          </a:xfrm>
          <a:prstGeom prst="rect">
            <a:avLst/>
          </a:prstGeom>
          <a:noFill/>
          <a:ln>
            <a:noFill/>
          </a:ln>
        </p:spPr>
        <p:txBody>
          <a:bodyPr wrap="non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1000" b="0" i="0" u="sng" strike="noStrike" kern="1200" cap="none" dirty="0" smtClean="0">
                <a:ln>
                  <a:noFill/>
                </a:ln>
                <a:ea typeface="Noto Sans CJK SC" pitchFamily="2"/>
                <a:cs typeface="Lohit Devanagari" pitchFamily="2"/>
              </a:rPr>
              <a:t>Steps</a:t>
            </a:r>
            <a:r>
              <a:rPr lang="en-US" sz="1000" b="0" i="0" u="none" strike="noStrike" kern="1200" cap="none" dirty="0" smtClean="0">
                <a:ln>
                  <a:noFill/>
                </a:ln>
                <a:ea typeface="Noto Sans CJK SC" pitchFamily="2"/>
                <a:cs typeface="Lohit Devanagari" pitchFamily="2"/>
              </a:rPr>
              <a:t>:</a:t>
            </a:r>
          </a:p>
          <a:p>
            <a:pPr marL="0" marR="0" lvl="0" indent="0" algn="just" hangingPunct="0">
              <a:lnSpc>
                <a:spcPct val="100000"/>
              </a:lnSpc>
              <a:spcBef>
                <a:spcPts val="0"/>
              </a:spcBef>
              <a:spcAft>
                <a:spcPts val="0"/>
              </a:spcAft>
              <a:buNone/>
              <a:tabLst/>
            </a:pPr>
            <a:r>
              <a:rPr lang="en-US" sz="1000" b="1" dirty="0" smtClean="0">
                <a:ea typeface="Noto Sans CJK SC" pitchFamily="2"/>
                <a:cs typeface="Lohit Devanagari" pitchFamily="2"/>
              </a:rPr>
              <a:t>Phase 3.a.</a:t>
            </a:r>
            <a:r>
              <a:rPr lang="en-US" sz="1000" dirty="0" smtClean="0">
                <a:ea typeface="Noto Sans CJK SC" pitchFamily="2"/>
                <a:cs typeface="Lohit Devanagari" pitchFamily="2"/>
              </a:rPr>
              <a:t> Dedicated agent builds the complete CSGP by computing the coalition value of each potential coalition of a potential CS based on</a:t>
            </a:r>
            <a:br>
              <a:rPr lang="en-US" sz="1000" dirty="0" smtClean="0">
                <a:ea typeface="Noto Sans CJK SC" pitchFamily="2"/>
                <a:cs typeface="Lohit Devanagari" pitchFamily="2"/>
              </a:rPr>
            </a:br>
            <a:r>
              <a:rPr lang="en-US" sz="1000" dirty="0" smtClean="0">
                <a:ea typeface="Noto Sans CJK SC" pitchFamily="2"/>
                <a:cs typeface="Lohit Devanagari" pitchFamily="2"/>
              </a:rPr>
              <a:t>the respective sum of the individual evaluations/utilities of the potential coalition members</a:t>
            </a:r>
          </a:p>
          <a:p>
            <a:pPr marL="0" marR="0" lvl="0" indent="0" algn="just"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3.b</a:t>
            </a:r>
            <a:r>
              <a:rPr lang="en-US" sz="1000" b="0" u="none" strike="noStrike" kern="1200" cap="none" dirty="0" smtClean="0">
                <a:ln>
                  <a:noFill/>
                </a:ln>
                <a:ea typeface="Noto Sans CJK SC" pitchFamily="2"/>
                <a:cs typeface="Lohit Devanagari" pitchFamily="2"/>
              </a:rPr>
              <a:t>. (Optional) Broadcast the CSGP to other agents such that they can solve the problem in case </a:t>
            </a:r>
            <a:r>
              <a:rPr lang="en-US" sz="1000" b="0" i="1" u="none" strike="noStrike" kern="1200" cap="none" dirty="0" smtClean="0">
                <a:ln>
                  <a:noFill/>
                </a:ln>
                <a:ea typeface="Noto Sans CJK SC" pitchFamily="2"/>
                <a:cs typeface="Lohit Devanagari" pitchFamily="2"/>
              </a:rPr>
              <a:t>dedicated agent</a:t>
            </a:r>
            <a:r>
              <a:rPr lang="en-US" sz="1000" b="0" u="none" strike="noStrike" kern="1200" cap="none" dirty="0" smtClean="0">
                <a:ln>
                  <a:noFill/>
                </a:ln>
                <a:ea typeface="Noto Sans CJK SC" pitchFamily="2"/>
                <a:cs typeface="Lohit Devanagari" pitchFamily="2"/>
              </a:rPr>
              <a:t> is accidentally killed. In this  case, </a:t>
            </a:r>
            <a:br>
              <a:rPr lang="en-US" sz="1000" b="0" u="none" strike="noStrike" kern="1200" cap="none" dirty="0" smtClean="0">
                <a:ln>
                  <a:noFill/>
                </a:ln>
                <a:ea typeface="Noto Sans CJK SC" pitchFamily="2"/>
                <a:cs typeface="Lohit Devanagari" pitchFamily="2"/>
              </a:rPr>
            </a:br>
            <a:r>
              <a:rPr lang="en-US" sz="1000" b="0" u="none" strike="noStrike" kern="1200" cap="none" dirty="0" smtClean="0">
                <a:ln>
                  <a:noFill/>
                </a:ln>
                <a:ea typeface="Noto Sans CJK SC" pitchFamily="2"/>
                <a:cs typeface="Lohit Devanagari" pitchFamily="2"/>
              </a:rPr>
              <a:t>WPM signals another agent</a:t>
            </a:r>
            <a:r>
              <a:rPr lang="en-US" sz="1000" dirty="0" smtClean="0">
                <a:ea typeface="Noto Sans CJK SC" pitchFamily="2"/>
                <a:cs typeface="Lohit Devanagari" pitchFamily="2"/>
              </a:rPr>
              <a:t> </a:t>
            </a:r>
            <a:r>
              <a:rPr lang="en-US" sz="1000" b="0" u="none" strike="noStrike" kern="1200" cap="none" dirty="0" smtClean="0">
                <a:ln>
                  <a:noFill/>
                </a:ln>
                <a:ea typeface="Noto Sans CJK SC" pitchFamily="2"/>
                <a:cs typeface="Lohit Devanagari" pitchFamily="2"/>
              </a:rPr>
              <a:t>to become dedicated agent who must approve that it has the CSGP. Otherwise, it requests all agents to do </a:t>
            </a:r>
            <a:r>
              <a:rPr lang="en-US" sz="1000" b="1" u="none" strike="noStrike" kern="1200" cap="none" dirty="0" smtClean="0">
                <a:ln>
                  <a:noFill/>
                </a:ln>
                <a:ea typeface="Noto Sans CJK SC" pitchFamily="2"/>
                <a:cs typeface="Lohit Devanagari" pitchFamily="2"/>
              </a:rPr>
              <a:t>phase 2.d</a:t>
            </a:r>
            <a:r>
              <a:rPr lang="en-US" sz="1000" dirty="0">
                <a:ea typeface="Noto Sans CJK SC" pitchFamily="2"/>
                <a:cs typeface="Lohit Devanagari" pitchFamily="2"/>
              </a:rPr>
              <a:t> </a:t>
            </a:r>
            <a:r>
              <a:rPr lang="en-US" sz="1000" dirty="0" smtClean="0">
                <a:ea typeface="Noto Sans CJK SC" pitchFamily="2"/>
                <a:cs typeface="Lohit Devanagari" pitchFamily="2"/>
              </a:rPr>
              <a:t>again. </a:t>
            </a:r>
          </a:p>
          <a:p>
            <a:pPr marL="0" marR="0" lvl="0" indent="0" algn="just"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3.c</a:t>
            </a:r>
            <a:r>
              <a:rPr lang="en-US" sz="1000" b="0" u="none" strike="noStrike" kern="1200" cap="none" dirty="0" smtClean="0">
                <a:ln>
                  <a:noFill/>
                </a:ln>
                <a:ea typeface="Noto Sans CJK SC" pitchFamily="2"/>
                <a:cs typeface="Lohit Devanagari" pitchFamily="2"/>
              </a:rPr>
              <a:t>. Dedicated agent solves the CSGP and finds a single result or a rank list.</a:t>
            </a:r>
          </a:p>
          <a:p>
            <a:pPr marL="0" marR="0" lvl="0" indent="0" algn="just" hangingPunct="0">
              <a:lnSpc>
                <a:spcPct val="100000"/>
              </a:lnSpc>
              <a:spcBef>
                <a:spcPts val="0"/>
              </a:spcBef>
              <a:spcAft>
                <a:spcPts val="0"/>
              </a:spcAft>
              <a:buNone/>
              <a:tabLst/>
            </a:pPr>
            <a:r>
              <a:rPr lang="en-US" sz="1000" b="1" dirty="0" smtClean="0">
                <a:ea typeface="Noto Sans CJK SC" pitchFamily="2"/>
                <a:cs typeface="Lohit Devanagari" pitchFamily="2"/>
              </a:rPr>
              <a:t>Phase 3.d</a:t>
            </a:r>
            <a:r>
              <a:rPr lang="en-US" sz="1000" dirty="0" smtClean="0">
                <a:ea typeface="Noto Sans CJK SC" pitchFamily="2"/>
                <a:cs typeface="Lohit Devanagari" pitchFamily="2"/>
              </a:rPr>
              <a:t>. Dedicated agent sends the result to all agents and WPM. </a:t>
            </a:r>
          </a:p>
          <a:p>
            <a:pPr marL="0" marR="0" lvl="0" indent="0" algn="just"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3.e</a:t>
            </a:r>
            <a:r>
              <a:rPr lang="en-US" sz="1000" b="0" u="none" strike="noStrike" kern="1200" cap="none" dirty="0" smtClean="0">
                <a:ln>
                  <a:noFill/>
                </a:ln>
                <a:ea typeface="Noto Sans CJK SC" pitchFamily="2"/>
                <a:cs typeface="Lohit Devanagari" pitchFamily="2"/>
              </a:rPr>
              <a:t>. All agents send </a:t>
            </a:r>
            <a:r>
              <a:rPr lang="en-US" sz="1000" b="0" i="1" u="none" strike="noStrike" kern="1200" cap="none" dirty="0" err="1" smtClean="0">
                <a:ln>
                  <a:noFill/>
                </a:ln>
                <a:ea typeface="Noto Sans CJK SC" pitchFamily="2"/>
                <a:cs typeface="Lohit Devanagari" pitchFamily="2"/>
              </a:rPr>
              <a:t>coordination_ended</a:t>
            </a:r>
            <a:r>
              <a:rPr lang="en-US" sz="1000" b="0" u="none" strike="noStrike" kern="1200" cap="none" dirty="0" smtClean="0">
                <a:ln>
                  <a:noFill/>
                </a:ln>
                <a:ea typeface="Noto Sans CJK SC" pitchFamily="2"/>
                <a:cs typeface="Lohit Devanagari" pitchFamily="2"/>
              </a:rPr>
              <a:t> signal to WPM. (“This phase can be avoided if WPM can automatically deduct the </a:t>
            </a:r>
            <a:r>
              <a:rPr lang="en-US" sz="1000" b="0" i="1" u="none" strike="noStrike" kern="1200" cap="none" dirty="0" err="1" smtClean="0">
                <a:ln>
                  <a:noFill/>
                </a:ln>
                <a:ea typeface="Noto Sans CJK SC" pitchFamily="2"/>
                <a:cs typeface="Lohit Devanagari" pitchFamily="2"/>
              </a:rPr>
              <a:t>end_of_coordination</a:t>
            </a:r>
            <a:r>
              <a:rPr lang="en-US" sz="1000" b="0" u="none" strike="noStrike" kern="1200" cap="none" dirty="0" smtClean="0">
                <a:ln>
                  <a:noFill/>
                </a:ln>
                <a:ea typeface="Noto Sans CJK SC" pitchFamily="2"/>
                <a:cs typeface="Lohit Devanagari" pitchFamily="2"/>
              </a:rPr>
              <a:t> for </a:t>
            </a:r>
            <a:br>
              <a:rPr lang="en-US" sz="1000" b="0" u="none" strike="noStrike" kern="1200" cap="none" dirty="0" smtClean="0">
                <a:ln>
                  <a:noFill/>
                </a:ln>
                <a:ea typeface="Noto Sans CJK SC" pitchFamily="2"/>
                <a:cs typeface="Lohit Devanagari" pitchFamily="2"/>
              </a:rPr>
            </a:br>
            <a:r>
              <a:rPr lang="en-US" sz="1000" b="0" u="none" strike="noStrike" kern="1200" cap="none" dirty="0" smtClean="0">
                <a:ln>
                  <a:noFill/>
                </a:ln>
                <a:ea typeface="Noto Sans CJK SC" pitchFamily="2"/>
                <a:cs typeface="Lohit Devanagari" pitchFamily="2"/>
              </a:rPr>
              <a:t>the agents who are in the result at </a:t>
            </a:r>
            <a:r>
              <a:rPr lang="en-US" sz="1000" b="1" u="none" strike="noStrike" kern="1200" cap="none" dirty="0" smtClean="0">
                <a:ln>
                  <a:noFill/>
                </a:ln>
                <a:ea typeface="Noto Sans CJK SC" pitchFamily="2"/>
                <a:cs typeface="Lohit Devanagari" pitchFamily="2"/>
              </a:rPr>
              <a:t>phase 3.d. </a:t>
            </a:r>
            <a:r>
              <a:rPr lang="en-US" sz="1000" u="none" strike="noStrike" kern="1200" cap="none" dirty="0" smtClean="0">
                <a:ln>
                  <a:noFill/>
                </a:ln>
                <a:ea typeface="Noto Sans CJK SC" pitchFamily="2"/>
                <a:cs typeface="Lohit Devanagari" pitchFamily="2"/>
              </a:rPr>
              <a:t>However, might be safer if each agent sends this signal explicitly.</a:t>
            </a:r>
            <a:r>
              <a:rPr lang="en-US" sz="1000" b="0" u="none" strike="noStrike" kern="1200" cap="none" dirty="0" smtClean="0">
                <a:ln>
                  <a:noFill/>
                </a:ln>
                <a:ea typeface="Noto Sans CJK SC" pitchFamily="2"/>
                <a:cs typeface="Lohit Devanagari" pitchFamily="2"/>
              </a:rPr>
              <a:t>”)</a:t>
            </a:r>
            <a:endParaRPr lang="en-US" sz="1000" b="0" u="none" strike="noStrike" kern="1200" cap="none" dirty="0">
              <a:ln>
                <a:noFill/>
              </a:ln>
              <a:ea typeface="Noto Sans CJK SC" pitchFamily="2"/>
              <a:cs typeface="Lohit Devanagari" pitchFamily="2"/>
            </a:endParaRPr>
          </a:p>
        </p:txBody>
      </p:sp>
      <p:sp>
        <p:nvSpPr>
          <p:cNvPr id="63" name="TextBox 62"/>
          <p:cNvSpPr txBox="1"/>
          <p:nvPr/>
        </p:nvSpPr>
        <p:spPr>
          <a:xfrm>
            <a:off x="7587644" y="899296"/>
            <a:ext cx="838412"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3.b.m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CSGP to </a:t>
            </a:r>
            <a:br>
              <a:rPr lang="en-US" sz="900" b="0" i="0" u="none" strike="noStrike" kern="1200" cap="none" dirty="0" smtClean="0">
                <a:ln>
                  <a:noFill/>
                </a:ln>
                <a:ea typeface="Noto Sans CJK SC" pitchFamily="2"/>
                <a:cs typeface="Lohit Devanagari" pitchFamily="2"/>
              </a:rPr>
            </a:br>
            <a:r>
              <a:rPr lang="en-US" sz="900" b="0" i="1" u="none" strike="noStrike" kern="1200" cap="none" dirty="0" err="1" smtClean="0">
                <a:ln>
                  <a:noFill/>
                </a:ln>
                <a:ea typeface="Noto Sans CJK SC" pitchFamily="2"/>
                <a:cs typeface="Lohit Devanagari" pitchFamily="2"/>
              </a:rPr>
              <a:t>agent#m</a:t>
            </a:r>
            <a:endParaRPr lang="en-US" sz="900" b="0" i="1" u="none" strike="noStrike" kern="1200" cap="none" dirty="0">
              <a:ln>
                <a:noFill/>
              </a:ln>
              <a:ea typeface="Noto Sans CJK SC" pitchFamily="2"/>
              <a:cs typeface="Lohit Devanagari" pitchFamily="2"/>
            </a:endParaRPr>
          </a:p>
        </p:txBody>
      </p:sp>
      <p:sp>
        <p:nvSpPr>
          <p:cNvPr id="64" name="Rectangle 63"/>
          <p:cNvSpPr/>
          <p:nvPr/>
        </p:nvSpPr>
        <p:spPr>
          <a:xfrm>
            <a:off x="7587643" y="919056"/>
            <a:ext cx="990924" cy="500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97" name="Elbow Connector 96"/>
          <p:cNvCxnSpPr>
            <a:stCxn id="37" idx="2"/>
            <a:endCxn id="34" idx="1"/>
          </p:cNvCxnSpPr>
          <p:nvPr/>
        </p:nvCxnSpPr>
        <p:spPr>
          <a:xfrm rot="5400000" flipH="1" flipV="1">
            <a:off x="4529035" y="789560"/>
            <a:ext cx="322903" cy="508298"/>
          </a:xfrm>
          <a:prstGeom prst="bentConnector4">
            <a:avLst>
              <a:gd name="adj1" fmla="val -185274"/>
              <a:gd name="adj2" fmla="val 229180"/>
            </a:avLst>
          </a:prstGeom>
          <a:noFill/>
          <a:ln w="0">
            <a:solidFill>
              <a:srgbClr val="000000"/>
            </a:solidFill>
            <a:prstDash val="solid"/>
            <a:tailEnd type="arrow"/>
          </a:ln>
        </p:spPr>
      </p:cxnSp>
      <p:cxnSp>
        <p:nvCxnSpPr>
          <p:cNvPr id="98" name="Elbow Connector 97"/>
          <p:cNvCxnSpPr>
            <a:stCxn id="34" idx="3"/>
            <a:endCxn id="37" idx="2"/>
          </p:cNvCxnSpPr>
          <p:nvPr/>
        </p:nvCxnSpPr>
        <p:spPr>
          <a:xfrm rot="10800000" flipH="1" flipV="1">
            <a:off x="3927752" y="882256"/>
            <a:ext cx="508585" cy="322903"/>
          </a:xfrm>
          <a:prstGeom prst="bentConnector4">
            <a:avLst>
              <a:gd name="adj1" fmla="val -141858"/>
              <a:gd name="adj2" fmla="val 285271"/>
            </a:avLst>
          </a:prstGeom>
          <a:noFill/>
          <a:ln w="0">
            <a:solidFill>
              <a:srgbClr val="000000"/>
            </a:solidFill>
            <a:prstDash val="solid"/>
            <a:tailEnd type="arrow"/>
          </a:ln>
        </p:spPr>
      </p:cxnSp>
      <p:sp>
        <p:nvSpPr>
          <p:cNvPr id="103" name="TextBox 102"/>
          <p:cNvSpPr txBox="1"/>
          <p:nvPr/>
        </p:nvSpPr>
        <p:spPr>
          <a:xfrm>
            <a:off x="4559893" y="1240986"/>
            <a:ext cx="110931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3.c</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Solve the complete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CSGP</a:t>
            </a:r>
            <a:endParaRPr lang="en-US" sz="900" b="0" i="1" u="none" strike="noStrike" kern="1200" cap="none" dirty="0">
              <a:ln>
                <a:noFill/>
              </a:ln>
              <a:ea typeface="Noto Sans CJK SC" pitchFamily="2"/>
              <a:cs typeface="Lohit Devanagari" pitchFamily="2"/>
            </a:endParaRPr>
          </a:p>
        </p:txBody>
      </p:sp>
      <p:sp>
        <p:nvSpPr>
          <p:cNvPr id="104" name="Rectangle 103"/>
          <p:cNvSpPr/>
          <p:nvPr/>
        </p:nvSpPr>
        <p:spPr>
          <a:xfrm>
            <a:off x="4559892" y="1260746"/>
            <a:ext cx="990924" cy="49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4" name="TextBox 113"/>
          <p:cNvSpPr txBox="1"/>
          <p:nvPr/>
        </p:nvSpPr>
        <p:spPr>
          <a:xfrm>
            <a:off x="6399579" y="2111094"/>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err="1" smtClean="0">
                <a:ln>
                  <a:noFill/>
                </a:ln>
                <a:ea typeface="Noto Sans CJK SC" pitchFamily="2"/>
                <a:cs typeface="Lohit Devanagari" pitchFamily="2"/>
              </a:rPr>
              <a:t>agent#m</a:t>
            </a:r>
            <a:endParaRPr lang="en-US" sz="900" b="0" i="1" u="none" strike="noStrike" kern="1200" cap="none" dirty="0">
              <a:ln>
                <a:noFill/>
              </a:ln>
              <a:ea typeface="Noto Sans CJK SC" pitchFamily="2"/>
              <a:cs typeface="Lohit Devanagari" pitchFamily="2"/>
            </a:endParaRPr>
          </a:p>
        </p:txBody>
      </p:sp>
      <p:sp>
        <p:nvSpPr>
          <p:cNvPr id="115" name="Rectangle 114"/>
          <p:cNvSpPr/>
          <p:nvPr/>
        </p:nvSpPr>
        <p:spPr>
          <a:xfrm>
            <a:off x="6399578" y="2130856"/>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7" name="Freeform 116"/>
          <p:cNvSpPr/>
          <p:nvPr/>
        </p:nvSpPr>
        <p:spPr>
          <a:xfrm>
            <a:off x="3866761" y="3125734"/>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8" name="Freeform 117"/>
          <p:cNvSpPr/>
          <p:nvPr/>
        </p:nvSpPr>
        <p:spPr>
          <a:xfrm>
            <a:off x="4187407" y="3034474"/>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119" name="Freeform 118"/>
          <p:cNvSpPr/>
          <p:nvPr/>
        </p:nvSpPr>
        <p:spPr>
          <a:xfrm>
            <a:off x="4358183" y="3230693"/>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120" name="Freeform 119"/>
          <p:cNvSpPr/>
          <p:nvPr/>
        </p:nvSpPr>
        <p:spPr>
          <a:xfrm>
            <a:off x="3907879" y="3784894"/>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122" name="Elbow Connector 121"/>
          <p:cNvCxnSpPr>
            <a:stCxn id="37" idx="2"/>
            <a:endCxn id="118" idx="0"/>
          </p:cNvCxnSpPr>
          <p:nvPr/>
        </p:nvCxnSpPr>
        <p:spPr>
          <a:xfrm rot="5400000">
            <a:off x="3519433" y="2117569"/>
            <a:ext cx="1829314" cy="4496"/>
          </a:xfrm>
          <a:prstGeom prst="bentConnector3">
            <a:avLst>
              <a:gd name="adj1" fmla="val 50000"/>
            </a:avLst>
          </a:prstGeom>
          <a:noFill/>
          <a:ln w="0">
            <a:solidFill>
              <a:srgbClr val="000000"/>
            </a:solidFill>
            <a:prstDash val="solid"/>
            <a:tailEnd type="arrow"/>
          </a:ln>
        </p:spPr>
      </p:cxnSp>
      <p:sp>
        <p:nvSpPr>
          <p:cNvPr id="130" name="TextBox 129"/>
          <p:cNvSpPr txBox="1"/>
          <p:nvPr/>
        </p:nvSpPr>
        <p:spPr>
          <a:xfrm>
            <a:off x="4456963" y="2249285"/>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3.d.w</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31" name="Rectangle 130"/>
          <p:cNvSpPr/>
          <p:nvPr/>
        </p:nvSpPr>
        <p:spPr>
          <a:xfrm>
            <a:off x="4456962" y="2269047"/>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32" name="TextBox 131"/>
          <p:cNvSpPr txBox="1"/>
          <p:nvPr/>
        </p:nvSpPr>
        <p:spPr>
          <a:xfrm>
            <a:off x="3424749" y="2235455"/>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3.e.1</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33" name="Rectangle 132"/>
          <p:cNvSpPr/>
          <p:nvPr/>
        </p:nvSpPr>
        <p:spPr>
          <a:xfrm>
            <a:off x="3473382" y="2272868"/>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34" name="Elbow Connector 133"/>
          <p:cNvCxnSpPr>
            <a:stCxn id="37" idx="2"/>
            <a:endCxn id="118" idx="0"/>
          </p:cNvCxnSpPr>
          <p:nvPr/>
        </p:nvCxnSpPr>
        <p:spPr>
          <a:xfrm rot="5400000">
            <a:off x="3519433" y="2117569"/>
            <a:ext cx="1829314" cy="4496"/>
          </a:xfrm>
          <a:prstGeom prst="bentConnector3">
            <a:avLst>
              <a:gd name="adj1" fmla="val 50000"/>
            </a:avLst>
          </a:prstGeom>
          <a:noFill/>
          <a:ln w="0">
            <a:solidFill>
              <a:srgbClr val="000000"/>
            </a:solidFill>
            <a:prstDash val="solid"/>
            <a:tailEnd type="arrow"/>
          </a:ln>
        </p:spPr>
      </p:cxnSp>
      <p:sp>
        <p:nvSpPr>
          <p:cNvPr id="136" name="TextBox 135"/>
          <p:cNvSpPr txBox="1"/>
          <p:nvPr/>
        </p:nvSpPr>
        <p:spPr>
          <a:xfrm>
            <a:off x="1603490" y="2859088"/>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3.e.10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37" name="Rectangle 136"/>
          <p:cNvSpPr/>
          <p:nvPr/>
        </p:nvSpPr>
        <p:spPr>
          <a:xfrm>
            <a:off x="1652123" y="2896501"/>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38" name="Elbow Connector 137"/>
          <p:cNvCxnSpPr>
            <a:stCxn id="40" idx="2"/>
            <a:endCxn id="117" idx="3"/>
          </p:cNvCxnSpPr>
          <p:nvPr/>
        </p:nvCxnSpPr>
        <p:spPr>
          <a:xfrm rot="16200000" flipH="1">
            <a:off x="2003129" y="1649821"/>
            <a:ext cx="518465" cy="3208800"/>
          </a:xfrm>
          <a:prstGeom prst="bentConnector2">
            <a:avLst/>
          </a:prstGeom>
          <a:noFill/>
          <a:ln w="0">
            <a:solidFill>
              <a:srgbClr val="000000"/>
            </a:solidFill>
            <a:prstDash val="solid"/>
            <a:tailEnd type="arrow"/>
          </a:ln>
        </p:spPr>
      </p:cxnSp>
      <p:cxnSp>
        <p:nvCxnSpPr>
          <p:cNvPr id="139" name="Elbow Connector 138"/>
          <p:cNvCxnSpPr>
            <a:stCxn id="43" idx="2"/>
            <a:endCxn id="117" idx="1"/>
          </p:cNvCxnSpPr>
          <p:nvPr/>
        </p:nvCxnSpPr>
        <p:spPr>
          <a:xfrm rot="5400000">
            <a:off x="6592057" y="1433628"/>
            <a:ext cx="518465" cy="3641186"/>
          </a:xfrm>
          <a:prstGeom prst="bentConnector2">
            <a:avLst/>
          </a:prstGeom>
          <a:noFill/>
          <a:ln w="0">
            <a:solidFill>
              <a:srgbClr val="000000"/>
            </a:solidFill>
            <a:prstDash val="solid"/>
            <a:tailEnd type="arrow"/>
          </a:ln>
        </p:spPr>
      </p:cxnSp>
      <p:sp>
        <p:nvSpPr>
          <p:cNvPr id="142" name="TextBox 141"/>
          <p:cNvSpPr txBox="1"/>
          <p:nvPr/>
        </p:nvSpPr>
        <p:spPr>
          <a:xfrm>
            <a:off x="6323647" y="2853096"/>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3.e.m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43" name="Rectangle 142"/>
          <p:cNvSpPr/>
          <p:nvPr/>
        </p:nvSpPr>
        <p:spPr>
          <a:xfrm>
            <a:off x="6372280" y="2890509"/>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340336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lvl="0"/>
            <a:fld id="{CAAA9583-EB51-4902-BE59-5294830D33E5}" type="slidenum">
              <a:t>9</a:t>
            </a:fld>
            <a:endParaRPr lang="en-US"/>
          </a:p>
        </p:txBody>
      </p:sp>
      <p:sp>
        <p:nvSpPr>
          <p:cNvPr id="2" name="TextBox 1"/>
          <p:cNvSpPr txBox="1"/>
          <p:nvPr/>
        </p:nvSpPr>
        <p:spPr>
          <a:xfrm>
            <a:off x="2693160" y="477432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0"/>
            <a:ext cx="9071640" cy="946440"/>
          </a:xfrm>
        </p:spPr>
        <p:txBody>
          <a:bodyPr/>
          <a:lstStyle/>
          <a:p>
            <a:pPr lvl="0"/>
            <a:r>
              <a:rPr lang="en-US" sz="2400" b="1"/>
              <a:t>LCC Process: </a:t>
            </a:r>
            <a:br>
              <a:rPr lang="en-US" sz="2400" b="1"/>
            </a:br>
            <a:r>
              <a:rPr lang="en-US" sz="2400"/>
              <a:t>Teacher requests grouping proposal</a:t>
            </a:r>
          </a:p>
        </p:txBody>
      </p:sp>
      <p:sp>
        <p:nvSpPr>
          <p:cNvPr id="4" name="Freeform 3"/>
          <p:cNvSpPr/>
          <p:nvPr/>
        </p:nvSpPr>
        <p:spPr>
          <a:xfrm>
            <a:off x="3931920" y="1081080"/>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 name="Freeform 4"/>
          <p:cNvSpPr/>
          <p:nvPr/>
        </p:nvSpPr>
        <p:spPr>
          <a:xfrm>
            <a:off x="4070160" y="989640"/>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6" name="Freeform 5"/>
          <p:cNvSpPr/>
          <p:nvPr/>
        </p:nvSpPr>
        <p:spPr>
          <a:xfrm>
            <a:off x="4754879" y="123624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7" name="Freeform 6"/>
          <p:cNvSpPr/>
          <p:nvPr/>
        </p:nvSpPr>
        <p:spPr>
          <a:xfrm>
            <a:off x="4023360" y="177912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cxnSp>
        <p:nvCxnSpPr>
          <p:cNvPr id="8" name="Curved Connector 7"/>
          <p:cNvCxnSpPr>
            <a:stCxn id="6" idx="1"/>
            <a:endCxn id="7" idx="2"/>
          </p:cNvCxnSpPr>
          <p:nvPr/>
        </p:nvCxnSpPr>
        <p:spPr>
          <a:xfrm flipH="1">
            <a:off x="4800600" y="1468800"/>
            <a:ext cx="777239" cy="542880"/>
          </a:xfrm>
          <a:prstGeom prst="curvedConnector4">
            <a:avLst>
              <a:gd name="adj1" fmla="val -29412"/>
              <a:gd name="adj2" fmla="val 142109"/>
            </a:avLst>
          </a:prstGeom>
          <a:noFill/>
          <a:ln w="0">
            <a:solidFill>
              <a:srgbClr val="000000"/>
            </a:solidFill>
            <a:prstDash val="solid"/>
            <a:tailEnd type="arrow"/>
          </a:ln>
        </p:spPr>
      </p:cxnSp>
      <p:sp>
        <p:nvSpPr>
          <p:cNvPr id="9" name="TextBox 8"/>
          <p:cNvSpPr txBox="1"/>
          <p:nvPr/>
        </p:nvSpPr>
        <p:spPr>
          <a:xfrm>
            <a:off x="5577840" y="1779120"/>
            <a:ext cx="1422675" cy="7100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050" b="0" i="0" u="none" strike="noStrike" kern="1200" cap="none" dirty="0">
                <a:ln>
                  <a:noFill/>
                </a:ln>
                <a:latin typeface="Liberation Sans" pitchFamily="18"/>
                <a:ea typeface="Noto Sans CJK SC" pitchFamily="2"/>
                <a:cs typeface="Lohit Devanagari" pitchFamily="2"/>
              </a:rPr>
              <a:t>2. </a:t>
            </a:r>
            <a:r>
              <a:rPr lang="en-US" sz="1050" b="0" i="0" u="none" strike="noStrike" kern="1200" cap="none" dirty="0" smtClean="0">
                <a:ln>
                  <a:noFill/>
                </a:ln>
                <a:latin typeface="Liberation Sans" pitchFamily="18"/>
                <a:ea typeface="Noto Sans CJK SC" pitchFamily="2"/>
                <a:cs typeface="Lohit Devanagari" pitchFamily="2"/>
              </a:rPr>
              <a:t>WPM ensures that </a:t>
            </a:r>
            <a:br>
              <a:rPr lang="en-US" sz="1050" b="0" i="0" u="none" strike="noStrike" kern="1200" cap="none" dirty="0" smtClean="0">
                <a:ln>
                  <a:noFill/>
                </a:ln>
                <a:latin typeface="Liberation Sans" pitchFamily="18"/>
                <a:ea typeface="Noto Sans CJK SC" pitchFamily="2"/>
                <a:cs typeface="Lohit Devanagari" pitchFamily="2"/>
              </a:rPr>
            </a:br>
            <a:r>
              <a:rPr lang="en-US" sz="1050" b="0" i="0" u="none" strike="noStrike" kern="1200" cap="none" dirty="0" smtClean="0">
                <a:ln>
                  <a:noFill/>
                </a:ln>
                <a:latin typeface="Liberation Sans" pitchFamily="18"/>
                <a:ea typeface="Noto Sans CJK SC" pitchFamily="2"/>
                <a:cs typeface="Lohit Devanagari" pitchFamily="2"/>
              </a:rPr>
              <a:t>the selected agents </a:t>
            </a:r>
            <a:r>
              <a:rPr lang="en-US" sz="1050" b="0" i="0" u="none" strike="noStrike" kern="1200" cap="none" dirty="0">
                <a:ln>
                  <a:noFill/>
                </a:ln>
                <a:latin typeface="Liberation Sans" pitchFamily="18"/>
                <a:ea typeface="Noto Sans CJK SC" pitchFamily="2"/>
                <a:cs typeface="Lohit Devanagari" pitchFamily="2"/>
              </a:rPr>
              <a:t>are </a:t>
            </a:r>
            <a:r>
              <a:rPr lang="en-US" sz="1050" b="0" i="0" u="none" strike="noStrike" kern="1200" cap="none" dirty="0" smtClean="0">
                <a:ln>
                  <a:noFill/>
                </a:ln>
                <a:latin typeface="Liberation Sans" pitchFamily="18"/>
                <a:ea typeface="Noto Sans CJK SC" pitchFamily="2"/>
                <a:cs typeface="Lohit Devanagari" pitchFamily="2"/>
              </a:rPr>
              <a:t/>
            </a:r>
            <a:br>
              <a:rPr lang="en-US" sz="1050" b="0" i="0" u="none" strike="noStrike" kern="1200" cap="none" dirty="0" smtClean="0">
                <a:ln>
                  <a:noFill/>
                </a:ln>
                <a:latin typeface="Liberation Sans" pitchFamily="18"/>
                <a:ea typeface="Noto Sans CJK SC" pitchFamily="2"/>
                <a:cs typeface="Lohit Devanagari" pitchFamily="2"/>
              </a:rPr>
            </a:br>
            <a:r>
              <a:rPr lang="en-US" sz="1050" b="0" i="0" u="none" strike="noStrike" kern="1200" cap="none" dirty="0" smtClean="0">
                <a:ln>
                  <a:noFill/>
                </a:ln>
                <a:latin typeface="Liberation Sans" pitchFamily="18"/>
                <a:ea typeface="Noto Sans CJK SC" pitchFamily="2"/>
                <a:cs typeface="Lohit Devanagari" pitchFamily="2"/>
              </a:rPr>
              <a:t>active</a:t>
            </a:r>
            <a:r>
              <a:rPr lang="en-US" sz="1050" dirty="0">
                <a:latin typeface="Liberation Sans" pitchFamily="18"/>
                <a:ea typeface="Noto Sans CJK SC" pitchFamily="2"/>
                <a:cs typeface="Lohit Devanagari" pitchFamily="2"/>
              </a:rPr>
              <a:t> </a:t>
            </a:r>
            <a:r>
              <a:rPr lang="en-US" sz="1050" b="0" i="0" u="none" strike="noStrike" kern="1200" cap="none" dirty="0" smtClean="0">
                <a:ln>
                  <a:noFill/>
                </a:ln>
                <a:latin typeface="Liberation Sans" pitchFamily="18"/>
                <a:ea typeface="Noto Sans CJK SC" pitchFamily="2"/>
                <a:cs typeface="Lohit Devanagari" pitchFamily="2"/>
              </a:rPr>
              <a:t>before </a:t>
            </a:r>
            <a:r>
              <a:rPr lang="en-US" sz="1050" b="0" i="0" u="none" strike="noStrike" kern="1200" cap="none" dirty="0">
                <a:ln>
                  <a:noFill/>
                </a:ln>
                <a:latin typeface="Liberation Sans" pitchFamily="18"/>
                <a:ea typeface="Noto Sans CJK SC" pitchFamily="2"/>
                <a:cs typeface="Lohit Devanagari" pitchFamily="2"/>
              </a:rPr>
              <a:t>sending </a:t>
            </a:r>
            <a:r>
              <a:rPr lang="en-US" sz="1050" b="0" i="0" u="none" strike="noStrike" kern="1200" cap="none" dirty="0" smtClean="0">
                <a:ln>
                  <a:noFill/>
                </a:ln>
                <a:latin typeface="Liberation Sans" pitchFamily="18"/>
                <a:ea typeface="Noto Sans CJK SC" pitchFamily="2"/>
                <a:cs typeface="Lohit Devanagari" pitchFamily="2"/>
              </a:rPr>
              <a:t/>
            </a:r>
            <a:br>
              <a:rPr lang="en-US" sz="1050" b="0" i="0" u="none" strike="noStrike" kern="1200" cap="none" dirty="0" smtClean="0">
                <a:ln>
                  <a:noFill/>
                </a:ln>
                <a:latin typeface="Liberation Sans" pitchFamily="18"/>
                <a:ea typeface="Noto Sans CJK SC" pitchFamily="2"/>
                <a:cs typeface="Lohit Devanagari" pitchFamily="2"/>
              </a:rPr>
            </a:br>
            <a:r>
              <a:rPr lang="en-US" sz="1050" b="0" i="0" u="none" strike="noStrike" kern="1200" cap="none" dirty="0" smtClean="0">
                <a:ln>
                  <a:noFill/>
                </a:ln>
                <a:latin typeface="Liberation Sans" pitchFamily="18"/>
                <a:ea typeface="Noto Sans CJK SC" pitchFamily="2"/>
                <a:cs typeface="Lohit Devanagari" pitchFamily="2"/>
              </a:rPr>
              <a:t>signal</a:t>
            </a:r>
            <a:r>
              <a:rPr lang="en-US" sz="1050" dirty="0">
                <a:latin typeface="Liberation Sans" pitchFamily="18"/>
                <a:ea typeface="Noto Sans CJK SC" pitchFamily="2"/>
                <a:cs typeface="Lohit Devanagari" pitchFamily="2"/>
              </a:rPr>
              <a:t> </a:t>
            </a:r>
            <a:r>
              <a:rPr lang="en-US" sz="1050" b="0" i="0" u="none" strike="noStrike" kern="1200" cap="none" dirty="0" smtClean="0">
                <a:ln>
                  <a:noFill/>
                </a:ln>
                <a:latin typeface="Liberation Sans" pitchFamily="18"/>
                <a:ea typeface="Noto Sans CJK SC" pitchFamily="2"/>
                <a:cs typeface="Lohit Devanagari" pitchFamily="2"/>
              </a:rPr>
              <a:t>to </a:t>
            </a:r>
            <a:r>
              <a:rPr lang="en-US" sz="1050" b="0" i="0" u="none" strike="noStrike" kern="1200" cap="none" dirty="0">
                <a:ln>
                  <a:noFill/>
                </a:ln>
                <a:latin typeface="Liberation Sans" pitchFamily="18"/>
                <a:ea typeface="Noto Sans CJK SC" pitchFamily="2"/>
                <a:cs typeface="Lohit Devanagari" pitchFamily="2"/>
              </a:rPr>
              <a:t>each </a:t>
            </a:r>
            <a:r>
              <a:rPr lang="en-US" sz="1050" b="0" i="0" u="none" strike="noStrike" kern="1200" cap="none" dirty="0" smtClean="0">
                <a:ln>
                  <a:noFill/>
                </a:ln>
                <a:latin typeface="Liberation Sans" pitchFamily="18"/>
                <a:ea typeface="Noto Sans CJK SC" pitchFamily="2"/>
                <a:cs typeface="Lohit Devanagari" pitchFamily="2"/>
              </a:rPr>
              <a:t>of them</a:t>
            </a:r>
            <a:endParaRPr lang="en-US" sz="1050" b="0" i="0" u="none" strike="noStrike" kern="1200" cap="none" dirty="0">
              <a:ln>
                <a:noFill/>
              </a:ln>
              <a:latin typeface="Liberation Sans" pitchFamily="18"/>
              <a:ea typeface="Noto Sans CJK SC" pitchFamily="2"/>
              <a:cs typeface="Lohit Devanagari" pitchFamily="2"/>
            </a:endParaRPr>
          </a:p>
        </p:txBody>
      </p:sp>
      <p:cxnSp>
        <p:nvCxnSpPr>
          <p:cNvPr id="10" name="Elbow Connector 9"/>
          <p:cNvCxnSpPr>
            <a:stCxn id="6" idx="3"/>
            <a:endCxn id="30" idx="0"/>
          </p:cNvCxnSpPr>
          <p:nvPr/>
        </p:nvCxnSpPr>
        <p:spPr>
          <a:xfrm rot="10800000" flipV="1">
            <a:off x="1571941" y="1468799"/>
            <a:ext cx="3182939" cy="2934359"/>
          </a:xfrm>
          <a:prstGeom prst="bentConnector2">
            <a:avLst/>
          </a:prstGeom>
          <a:noFill/>
          <a:ln w="0">
            <a:solidFill>
              <a:srgbClr val="000000"/>
            </a:solidFill>
            <a:prstDash val="solid"/>
            <a:tailEnd type="arrow"/>
          </a:ln>
        </p:spPr>
      </p:cxnSp>
      <p:sp>
        <p:nvSpPr>
          <p:cNvPr id="11" name="Freeform 10"/>
          <p:cNvSpPr/>
          <p:nvPr/>
        </p:nvSpPr>
        <p:spPr>
          <a:xfrm>
            <a:off x="274320" y="1653839"/>
            <a:ext cx="1122840" cy="1188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2" name="TextBox 11"/>
          <p:cNvSpPr txBox="1"/>
          <p:nvPr/>
        </p:nvSpPr>
        <p:spPr>
          <a:xfrm>
            <a:off x="1549963" y="1556915"/>
            <a:ext cx="1047829" cy="2530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3. Form groups</a:t>
            </a:r>
          </a:p>
        </p:txBody>
      </p:sp>
      <p:sp>
        <p:nvSpPr>
          <p:cNvPr id="13" name="TextBox 12"/>
          <p:cNvSpPr txBox="1"/>
          <p:nvPr/>
        </p:nvSpPr>
        <p:spPr>
          <a:xfrm>
            <a:off x="3915720" y="2926079"/>
            <a:ext cx="129636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3. Form groups</a:t>
            </a:r>
          </a:p>
        </p:txBody>
      </p:sp>
      <p:sp>
        <p:nvSpPr>
          <p:cNvPr id="14" name="TextBox 13"/>
          <p:cNvSpPr txBox="1"/>
          <p:nvPr/>
        </p:nvSpPr>
        <p:spPr>
          <a:xfrm>
            <a:off x="283680" y="1646280"/>
            <a:ext cx="1113480" cy="1196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Form groups</a:t>
            </a:r>
            <a:br>
              <a:rPr lang="en-US" sz="1300" b="0"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with</a:t>
            </a: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Agent_1,</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Agent_20</a:t>
            </a:r>
          </a:p>
        </p:txBody>
      </p:sp>
      <p:sp>
        <p:nvSpPr>
          <p:cNvPr id="15" name="Freeform 14"/>
          <p:cNvSpPr/>
          <p:nvPr/>
        </p:nvSpPr>
        <p:spPr>
          <a:xfrm>
            <a:off x="5844961" y="2714399"/>
            <a:ext cx="857519" cy="1011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6" name="TextBox 15"/>
          <p:cNvSpPr txBox="1"/>
          <p:nvPr/>
        </p:nvSpPr>
        <p:spPr>
          <a:xfrm>
            <a:off x="5844961" y="2714399"/>
            <a:ext cx="912239" cy="101195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1" i="0" u="none" strike="noStrike" kern="1200" cap="none">
                <a:ln>
                  <a:noFill/>
                </a:ln>
                <a:latin typeface="Liberation Sans" pitchFamily="18"/>
                <a:ea typeface="Noto Sans CJK SC" pitchFamily="2"/>
                <a:cs typeface="Lohit Devanagari" pitchFamily="2"/>
              </a:rPr>
              <a:t>Agents</a:t>
            </a: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Agent_1,</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Agent_20</a:t>
            </a:r>
          </a:p>
        </p:txBody>
      </p:sp>
      <p:sp>
        <p:nvSpPr>
          <p:cNvPr id="17" name="Freeform 16"/>
          <p:cNvSpPr/>
          <p:nvPr/>
        </p:nvSpPr>
        <p:spPr>
          <a:xfrm>
            <a:off x="2788560" y="2651760"/>
            <a:ext cx="1122840" cy="1188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8" name="TextBox 17"/>
          <p:cNvSpPr txBox="1"/>
          <p:nvPr/>
        </p:nvSpPr>
        <p:spPr>
          <a:xfrm>
            <a:off x="2797920" y="2644200"/>
            <a:ext cx="1113480" cy="1196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Form groups</a:t>
            </a:r>
            <a:br>
              <a:rPr lang="en-US" sz="1300" b="0" i="0" u="none" strike="noStrike" kern="1200" cap="none">
                <a:ln>
                  <a:noFill/>
                </a:ln>
                <a:latin typeface="Liberation Sans" pitchFamily="18"/>
                <a:ea typeface="Noto Sans CJK SC" pitchFamily="2"/>
                <a:cs typeface="Lohit Devanagari" pitchFamily="2"/>
              </a:rPr>
            </a:br>
            <a:r>
              <a:rPr lang="en-US" sz="1300" b="1" i="0" u="none" strike="noStrike" kern="1200" cap="none">
                <a:ln>
                  <a:noFill/>
                </a:ln>
                <a:latin typeface="Liberation Sans" pitchFamily="18"/>
                <a:ea typeface="Noto Sans CJK SC" pitchFamily="2"/>
                <a:cs typeface="Lohit Devanagari" pitchFamily="2"/>
              </a:rPr>
              <a:t>with</a:t>
            </a: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Agent_1,</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Agent_20</a:t>
            </a:r>
          </a:p>
        </p:txBody>
      </p:sp>
      <p:cxnSp>
        <p:nvCxnSpPr>
          <p:cNvPr id="19" name="Elbow Connector 18"/>
          <p:cNvCxnSpPr>
            <a:stCxn id="6" idx="3"/>
            <a:endCxn id="33" idx="0"/>
          </p:cNvCxnSpPr>
          <p:nvPr/>
        </p:nvCxnSpPr>
        <p:spPr>
          <a:xfrm rot="10800000" flipV="1">
            <a:off x="4498019" y="1468800"/>
            <a:ext cx="256860" cy="2920320"/>
          </a:xfrm>
          <a:prstGeom prst="bentConnector2">
            <a:avLst/>
          </a:prstGeom>
          <a:noFill/>
          <a:ln w="0">
            <a:solidFill>
              <a:srgbClr val="000000"/>
            </a:solidFill>
            <a:prstDash val="solid"/>
            <a:tailEnd type="arrow"/>
          </a:ln>
        </p:spPr>
      </p:cxnSp>
      <p:sp>
        <p:nvSpPr>
          <p:cNvPr id="20" name="TextBox 19"/>
          <p:cNvSpPr txBox="1"/>
          <p:nvPr/>
        </p:nvSpPr>
        <p:spPr>
          <a:xfrm>
            <a:off x="182880" y="1371240"/>
            <a:ext cx="130536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3. Info package</a:t>
            </a:r>
          </a:p>
        </p:txBody>
      </p:sp>
      <p:sp>
        <p:nvSpPr>
          <p:cNvPr id="21" name="TextBox 20"/>
          <p:cNvSpPr txBox="1"/>
          <p:nvPr/>
        </p:nvSpPr>
        <p:spPr>
          <a:xfrm>
            <a:off x="2651760" y="2368800"/>
            <a:ext cx="1259639"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3.Info package</a:t>
            </a:r>
          </a:p>
        </p:txBody>
      </p:sp>
      <p:sp>
        <p:nvSpPr>
          <p:cNvPr id="22" name="TextBox 21"/>
          <p:cNvSpPr txBox="1"/>
          <p:nvPr/>
        </p:nvSpPr>
        <p:spPr>
          <a:xfrm>
            <a:off x="5572800" y="2439720"/>
            <a:ext cx="130536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2. Info package</a:t>
            </a:r>
          </a:p>
        </p:txBody>
      </p:sp>
      <p:sp>
        <p:nvSpPr>
          <p:cNvPr id="23" name="Freeform 22"/>
          <p:cNvSpPr/>
          <p:nvPr/>
        </p:nvSpPr>
        <p:spPr>
          <a:xfrm>
            <a:off x="9235440" y="1097280"/>
            <a:ext cx="731519" cy="8229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500" b="0" i="0" u="none" strike="noStrike" kern="1200" cap="none" dirty="0">
                <a:ln>
                  <a:noFill/>
                </a:ln>
                <a:solidFill>
                  <a:schemeClr val="bg1"/>
                </a:solidFill>
                <a:latin typeface="Liberation Sans" pitchFamily="18"/>
                <a:ea typeface="Noto Sans CJK SC" pitchFamily="2"/>
                <a:cs typeface="Lohit Devanagari" pitchFamily="2"/>
              </a:rPr>
              <a:t>WAR</a:t>
            </a:r>
          </a:p>
        </p:txBody>
      </p:sp>
      <p:cxnSp>
        <p:nvCxnSpPr>
          <p:cNvPr id="24" name="Elbow Connector 23"/>
          <p:cNvCxnSpPr>
            <a:stCxn id="6" idx="1"/>
            <a:endCxn id="23" idx="6"/>
          </p:cNvCxnSpPr>
          <p:nvPr/>
        </p:nvCxnSpPr>
        <p:spPr>
          <a:xfrm>
            <a:off x="5577839" y="1468800"/>
            <a:ext cx="3657601" cy="39960"/>
          </a:xfrm>
          <a:prstGeom prst="bentConnector4">
            <a:avLst>
              <a:gd name="adj1" fmla="val 50000"/>
              <a:gd name="adj2" fmla="val -1501802"/>
            </a:avLst>
          </a:prstGeom>
          <a:noFill/>
          <a:ln w="0">
            <a:solidFill>
              <a:srgbClr val="000000"/>
            </a:solidFill>
            <a:prstDash val="solid"/>
            <a:headEnd type="arrow"/>
            <a:tailEnd type="arrow"/>
          </a:ln>
        </p:spPr>
      </p:cxnSp>
      <p:sp>
        <p:nvSpPr>
          <p:cNvPr id="25" name="Freeform 24"/>
          <p:cNvSpPr/>
          <p:nvPr/>
        </p:nvSpPr>
        <p:spPr>
          <a:xfrm>
            <a:off x="7498080" y="1819800"/>
            <a:ext cx="1645920" cy="137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TextBox 25"/>
          <p:cNvSpPr txBox="1"/>
          <p:nvPr/>
        </p:nvSpPr>
        <p:spPr>
          <a:xfrm>
            <a:off x="7498080" y="1819800"/>
            <a:ext cx="1568484" cy="1225998"/>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1" i="0" u="none" strike="noStrike" kern="1200" cap="none" dirty="0">
                <a:ln>
                  <a:noFill/>
                </a:ln>
                <a:latin typeface="Liberation Sans" pitchFamily="18"/>
                <a:ea typeface="Noto Sans CJK SC" pitchFamily="2"/>
                <a:cs typeface="Lohit Devanagari" pitchFamily="2"/>
              </a:rPr>
              <a:t>Agents</a:t>
            </a:r>
            <a:r>
              <a:rPr lang="en-US" sz="1100" b="0" i="0" u="none" strike="noStrike" kern="1200" cap="none" dirty="0">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Agent_1 - </a:t>
            </a:r>
            <a:r>
              <a:rPr lang="en-US" sz="1100" b="1" i="0" u="none" strike="noStrike" kern="1200" cap="none" dirty="0">
                <a:ln>
                  <a:noFill/>
                </a:ln>
                <a:latin typeface="Liberation Sans" pitchFamily="18"/>
                <a:ea typeface="Noto Sans CJK SC" pitchFamily="2"/>
                <a:cs typeface="Lohit Devanagari" pitchFamily="2"/>
              </a:rPr>
              <a:t>active</a:t>
            </a:r>
            <a:r>
              <a:rPr lang="en-US" sz="1100" b="0" i="0" u="none" strike="noStrike" kern="1200" cap="none" dirty="0" smtClean="0">
                <a:ln>
                  <a:noFill/>
                </a:ln>
                <a:latin typeface="Liberation Sans" pitchFamily="18"/>
                <a:ea typeface="Noto Sans CJK SC" pitchFamily="2"/>
                <a:cs typeface="Lohit Devanagari" pitchFamily="2"/>
              </a:rPr>
              <a:t>, cl3</a:t>
            </a:r>
            <a:endParaRPr lang="en-US" sz="1100" b="0" i="0" u="none" strike="noStrike" kern="1200" cap="none" dirty="0">
              <a:ln>
                <a:noFill/>
              </a:ln>
              <a:latin typeface="Liberation Sans" pitchFamily="18"/>
              <a:ea typeface="Noto Sans CJK SC" pitchFamily="2"/>
              <a:cs typeface="Lohit Devanagari" pitchFamily="2"/>
            </a:endParaRPr>
          </a:p>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a:t>
            </a:r>
          </a:p>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Agent_10 - </a:t>
            </a:r>
            <a:r>
              <a:rPr lang="en-US" sz="1100" b="1" i="0" u="none" strike="noStrike" kern="1200" cap="none" dirty="0">
                <a:ln>
                  <a:noFill/>
                </a:ln>
                <a:latin typeface="Liberation Sans" pitchFamily="18"/>
                <a:ea typeface="Noto Sans CJK SC" pitchFamily="2"/>
                <a:cs typeface="Lohit Devanagari" pitchFamily="2"/>
              </a:rPr>
              <a:t>active</a:t>
            </a:r>
            <a:r>
              <a:rPr lang="en-US" sz="1100" b="0" i="0" u="none" strike="noStrike" kern="1200" cap="none" dirty="0" smtClean="0">
                <a:ln>
                  <a:noFill/>
                </a:ln>
                <a:latin typeface="Liberation Sans" pitchFamily="18"/>
                <a:ea typeface="Noto Sans CJK SC" pitchFamily="2"/>
                <a:cs typeface="Lohit Devanagari" pitchFamily="2"/>
              </a:rPr>
              <a:t>, cl3</a:t>
            </a:r>
            <a:endParaRPr lang="en-US" sz="1100" b="0" i="0" u="none" strike="noStrike" kern="1200" cap="none" dirty="0">
              <a:ln>
                <a:noFill/>
              </a:ln>
              <a:latin typeface="Liberation Sans" pitchFamily="18"/>
              <a:ea typeface="Noto Sans CJK SC" pitchFamily="2"/>
              <a:cs typeface="Lohit Devanagari" pitchFamily="2"/>
            </a:endParaRPr>
          </a:p>
          <a:p>
            <a:pPr lvl="0" hangingPunct="0"/>
            <a:r>
              <a:rPr lang="en-US" sz="1100" b="0" i="0" u="none" strike="noStrike" kern="1200" cap="none" dirty="0">
                <a:ln>
                  <a:noFill/>
                </a:ln>
                <a:latin typeface="Liberation Sans" pitchFamily="18"/>
                <a:ea typeface="Noto Sans CJK SC" pitchFamily="2"/>
                <a:cs typeface="Lohit Devanagari" pitchFamily="2"/>
              </a:rPr>
              <a:t>Agent_11 - </a:t>
            </a:r>
            <a:r>
              <a:rPr lang="en-US" sz="1100" b="1" i="0" u="none" strike="noStrike" kern="1200" cap="none" dirty="0">
                <a:ln>
                  <a:noFill/>
                </a:ln>
                <a:latin typeface="Liberation Sans" pitchFamily="18"/>
                <a:ea typeface="Noto Sans CJK SC" pitchFamily="2"/>
                <a:cs typeface="Lohit Devanagari" pitchFamily="2"/>
              </a:rPr>
              <a:t>inactive</a:t>
            </a:r>
            <a:r>
              <a:rPr lang="en-US" sz="1100" dirty="0">
                <a:latin typeface="Liberation Sans" pitchFamily="18"/>
                <a:ea typeface="Noto Sans CJK SC" pitchFamily="2"/>
                <a:cs typeface="Lohit Devanagari" pitchFamily="2"/>
              </a:rPr>
              <a:t>, cl3</a:t>
            </a:r>
            <a:endParaRPr lang="en-US" sz="1100" b="0" i="0" u="none" strike="noStrike" kern="1200" cap="none" dirty="0">
              <a:ln>
                <a:noFill/>
              </a:ln>
              <a:latin typeface="Liberation Sans" pitchFamily="18"/>
              <a:ea typeface="Noto Sans CJK SC" pitchFamily="2"/>
              <a:cs typeface="Lohit Devanagari" pitchFamily="2"/>
            </a:endParaRPr>
          </a:p>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a:t>
            </a:r>
          </a:p>
          <a:p>
            <a:pPr lvl="0" hangingPunct="0"/>
            <a:r>
              <a:rPr lang="en-US" sz="1100" b="0" i="0" u="none" strike="noStrike" kern="1200" cap="none" dirty="0">
                <a:ln>
                  <a:noFill/>
                </a:ln>
                <a:latin typeface="Liberation Sans" pitchFamily="18"/>
                <a:ea typeface="Noto Sans CJK SC" pitchFamily="2"/>
                <a:cs typeface="Lohit Devanagari" pitchFamily="2"/>
              </a:rPr>
              <a:t>Agent_20 - </a:t>
            </a:r>
            <a:r>
              <a:rPr lang="en-US" sz="1100" b="1" i="0" u="none" strike="noStrike" kern="1200" cap="none" dirty="0">
                <a:ln>
                  <a:noFill/>
                </a:ln>
                <a:latin typeface="Liberation Sans" pitchFamily="18"/>
                <a:ea typeface="Noto Sans CJK SC" pitchFamily="2"/>
                <a:cs typeface="Lohit Devanagari" pitchFamily="2"/>
              </a:rPr>
              <a:t>inactive</a:t>
            </a:r>
            <a:r>
              <a:rPr lang="en-US" sz="1100" dirty="0">
                <a:latin typeface="Liberation Sans" pitchFamily="18"/>
                <a:ea typeface="Noto Sans CJK SC" pitchFamily="2"/>
                <a:cs typeface="Lohit Devanagari" pitchFamily="2"/>
              </a:rPr>
              <a:t>. cl3</a:t>
            </a:r>
            <a:endParaRPr lang="en-US" sz="1100" b="0" i="0" u="none" strike="noStrike" kern="1200" cap="none" dirty="0">
              <a:ln>
                <a:noFill/>
              </a:ln>
              <a:latin typeface="Liberation Sans" pitchFamily="18"/>
              <a:ea typeface="Noto Sans CJK SC" pitchFamily="2"/>
              <a:cs typeface="Lohit Devanagari" pitchFamily="2"/>
            </a:endParaRPr>
          </a:p>
        </p:txBody>
      </p:sp>
      <p:sp>
        <p:nvSpPr>
          <p:cNvPr id="27" name="TextBox 26"/>
          <p:cNvSpPr txBox="1"/>
          <p:nvPr/>
        </p:nvSpPr>
        <p:spPr>
          <a:xfrm>
            <a:off x="5927399" y="1049759"/>
            <a:ext cx="3127051" cy="415198"/>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1. </a:t>
            </a:r>
            <a:r>
              <a:rPr lang="en-US" sz="1100" b="0" i="0" u="none" strike="noStrike" kern="1200" cap="none" dirty="0" smtClean="0">
                <a:ln>
                  <a:noFill/>
                </a:ln>
                <a:latin typeface="Liberation Sans" pitchFamily="18"/>
                <a:ea typeface="Noto Sans CJK SC" pitchFamily="2"/>
                <a:cs typeface="Lohit Devanagari" pitchFamily="2"/>
              </a:rPr>
              <a:t>Teacher selects a list of agents who belong to the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same classroom</a:t>
            </a:r>
            <a:endParaRPr lang="en-US" sz="1100" b="0" i="0" u="none" strike="noStrike" kern="1200" cap="none" dirty="0">
              <a:ln>
                <a:noFill/>
              </a:ln>
              <a:latin typeface="Liberation Sans" pitchFamily="18"/>
              <a:ea typeface="Noto Sans CJK SC" pitchFamily="2"/>
              <a:cs typeface="Lohit Devanagari" pitchFamily="2"/>
            </a:endParaRPr>
          </a:p>
        </p:txBody>
      </p:sp>
      <p:sp>
        <p:nvSpPr>
          <p:cNvPr id="28" name="TextBox 27"/>
          <p:cNvSpPr txBox="1"/>
          <p:nvPr/>
        </p:nvSpPr>
        <p:spPr>
          <a:xfrm>
            <a:off x="7655759" y="1545120"/>
            <a:ext cx="1305360" cy="2746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1. Info package</a:t>
            </a:r>
          </a:p>
        </p:txBody>
      </p:sp>
      <p:sp>
        <p:nvSpPr>
          <p:cNvPr id="29" name="Freeform 28"/>
          <p:cNvSpPr/>
          <p:nvPr/>
        </p:nvSpPr>
        <p:spPr>
          <a:xfrm>
            <a:off x="731519" y="44366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Freeform 29"/>
          <p:cNvSpPr/>
          <p:nvPr/>
        </p:nvSpPr>
        <p:spPr>
          <a:xfrm>
            <a:off x="857880" y="440315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#1</a:t>
            </a:r>
          </a:p>
        </p:txBody>
      </p:sp>
      <p:sp>
        <p:nvSpPr>
          <p:cNvPr id="31" name="Freeform 30"/>
          <p:cNvSpPr/>
          <p:nvPr/>
        </p:nvSpPr>
        <p:spPr>
          <a:xfrm>
            <a:off x="813600" y="50706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2" name="Freeform 31"/>
          <p:cNvSpPr/>
          <p:nvPr/>
        </p:nvSpPr>
        <p:spPr>
          <a:xfrm>
            <a:off x="3657600" y="442260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3" name="Freeform 32"/>
          <p:cNvSpPr/>
          <p:nvPr/>
        </p:nvSpPr>
        <p:spPr>
          <a:xfrm>
            <a:off x="3783959" y="438912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#20</a:t>
            </a:r>
          </a:p>
        </p:txBody>
      </p:sp>
      <p:sp>
        <p:nvSpPr>
          <p:cNvPr id="34" name="Freeform 33"/>
          <p:cNvSpPr/>
          <p:nvPr/>
        </p:nvSpPr>
        <p:spPr>
          <a:xfrm>
            <a:off x="3739680" y="505656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5" name="Freeform 34"/>
          <p:cNvSpPr/>
          <p:nvPr/>
        </p:nvSpPr>
        <p:spPr>
          <a:xfrm>
            <a:off x="6675119" y="44366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6801480" y="4403159"/>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r>
              <a:rPr lang="en-US" sz="1300" b="1" i="0" u="none" strike="noStrike" kern="1200" cap="none">
                <a:ln>
                  <a:noFill/>
                </a:ln>
                <a:latin typeface="Liberation Sans" pitchFamily="18"/>
                <a:ea typeface="Noto Sans CJK SC" pitchFamily="2"/>
                <a:cs typeface="Lohit Devanagari" pitchFamily="2"/>
              </a:rPr>
              <a:t>#n</a:t>
            </a:r>
          </a:p>
        </p:txBody>
      </p:sp>
      <p:sp>
        <p:nvSpPr>
          <p:cNvPr id="37" name="Freeform 36"/>
          <p:cNvSpPr/>
          <p:nvPr/>
        </p:nvSpPr>
        <p:spPr>
          <a:xfrm>
            <a:off x="6757200" y="5070600"/>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38" name="TextBox 37"/>
          <p:cNvSpPr txBox="1"/>
          <p:nvPr/>
        </p:nvSpPr>
        <p:spPr>
          <a:xfrm>
            <a:off x="5577840" y="4572000"/>
            <a:ext cx="640080" cy="5292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2200" b="0" i="0" u="none" strike="noStrike" kern="1200" cap="none">
                <a:ln>
                  <a:noFill/>
                </a:ln>
                <a:latin typeface="Liberation Sans" pitchFamily="18"/>
                <a:ea typeface="Noto Sans CJK SC" pitchFamily="2"/>
                <a:cs typeface="Lohit Devanagari" pitchFamily="2"/>
              </a:rPr>
              <a:t>. . .</a:t>
            </a:r>
          </a:p>
        </p:txBody>
      </p:sp>
      <p:sp>
        <p:nvSpPr>
          <p:cNvPr id="42" name="TextBox 41"/>
          <p:cNvSpPr txBox="1"/>
          <p:nvPr/>
        </p:nvSpPr>
        <p:spPr>
          <a:xfrm>
            <a:off x="9171477" y="2109735"/>
            <a:ext cx="859444" cy="415198"/>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1" dirty="0">
                <a:latin typeface="Liberation Sans" pitchFamily="18"/>
                <a:ea typeface="Noto Sans CJK SC" pitchFamily="2"/>
                <a:cs typeface="Lohit Devanagari" pitchFamily="2"/>
              </a:rPr>
              <a:t>c</a:t>
            </a:r>
            <a:r>
              <a:rPr lang="en-US" sz="1100" b="1" i="0" u="none" strike="noStrike" kern="1200" cap="none" dirty="0" smtClean="0">
                <a:ln>
                  <a:noFill/>
                </a:ln>
                <a:latin typeface="Liberation Sans" pitchFamily="18"/>
                <a:ea typeface="Noto Sans CJK SC" pitchFamily="2"/>
                <a:cs typeface="Lohit Devanagari" pitchFamily="2"/>
              </a:rPr>
              <a:t>l3</a:t>
            </a:r>
            <a:r>
              <a:rPr lang="en-US" sz="1100" dirty="0">
                <a:latin typeface="Liberation Sans" pitchFamily="18"/>
                <a:ea typeface="Noto Sans CJK SC" pitchFamily="2"/>
                <a:cs typeface="Lohit Devanagari" pitchFamily="2"/>
              </a:rPr>
              <a:t>=</a:t>
            </a:r>
            <a:r>
              <a:rPr lang="en-US" sz="1100" b="0" i="0" u="none" strike="noStrike" kern="1200" cap="none" dirty="0" smtClean="0">
                <a:ln>
                  <a:noFill/>
                </a:ln>
                <a:latin typeface="Liberation Sans" pitchFamily="18"/>
                <a:ea typeface="Noto Sans CJK SC" pitchFamily="2"/>
                <a:cs typeface="Lohit Devanagari" pitchFamily="2"/>
              </a:rPr>
              <a:t>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classroom 3</a:t>
            </a:r>
            <a:endParaRPr lang="en-US" sz="1100" b="0" i="0" u="none" strike="noStrike" kern="1200" cap="none" dirty="0">
              <a:ln>
                <a:noFill/>
              </a:ln>
              <a:latin typeface="Liberation Sans" pitchFamily="18"/>
              <a:ea typeface="Noto Sans CJK SC" pitchFamily="2"/>
              <a:cs typeface="Lohit Devanagari" pitchFamily="2"/>
            </a:endParaRPr>
          </a:p>
        </p:txBody>
      </p:sp>
      <p:sp>
        <p:nvSpPr>
          <p:cNvPr id="39" name="Rectangle 38"/>
          <p:cNvSpPr/>
          <p:nvPr/>
        </p:nvSpPr>
        <p:spPr>
          <a:xfrm>
            <a:off x="2665719" y="2346841"/>
            <a:ext cx="2446695" cy="1663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3" name="Rectangle 42"/>
          <p:cNvSpPr/>
          <p:nvPr/>
        </p:nvSpPr>
        <p:spPr>
          <a:xfrm>
            <a:off x="120606" y="1398961"/>
            <a:ext cx="2387428" cy="1537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44" name="Rectangle 43"/>
          <p:cNvSpPr/>
          <p:nvPr/>
        </p:nvSpPr>
        <p:spPr>
          <a:xfrm>
            <a:off x="5582879" y="1760219"/>
            <a:ext cx="1345626" cy="2092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66507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2292</TotalTime>
  <Words>1983</Words>
  <Application>Microsoft Office PowerPoint</Application>
  <PresentationFormat>Custom</PresentationFormat>
  <Paragraphs>581</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DejaVu Sans</vt:lpstr>
      <vt:lpstr>Liberation Sans</vt:lpstr>
      <vt:lpstr>Liberation Serif</vt:lpstr>
      <vt:lpstr>Lohit Devanagari</vt:lpstr>
      <vt:lpstr>Noto Sans CJK SC</vt:lpstr>
      <vt:lpstr>Default</vt:lpstr>
      <vt:lpstr>LCC Protocol</vt:lpstr>
      <vt:lpstr>App-Agent communication:  TCN solves evaluation exercises</vt:lpstr>
      <vt:lpstr>App-Agent communication:  Evaluation exercise results</vt:lpstr>
      <vt:lpstr>App-Agent communication:  Saving evaluation exercise results</vt:lpstr>
      <vt:lpstr>PowerPoint Presentation</vt:lpstr>
      <vt:lpstr>LCC Protocol:  Teacher requests grouping proposal</vt:lpstr>
      <vt:lpstr>LCC Process:  Agents share info</vt:lpstr>
      <vt:lpstr>LCC Process:  Agents find solution</vt:lpstr>
      <vt:lpstr>LCC Process:  Teacher requests grouping proposal</vt:lpstr>
      <vt:lpstr>LCC Process:  Teacher requests grouping proposal - Explanation</vt:lpstr>
      <vt:lpstr>LCC Process:  Agents share info</vt:lpstr>
      <vt:lpstr>PowerPoint Presentation</vt:lpstr>
      <vt:lpstr>LCC Process:  Agents find grouping</vt:lpstr>
      <vt:lpstr>LCC Process:  Agents share grouping result with Teacher</vt:lpstr>
      <vt:lpstr>LCC Process:  Send final grouping to agents</vt:lpstr>
      <vt:lpstr>LCC Process:  Send final grouping to agents - Explanation</vt:lpstr>
      <vt:lpstr>LCC Process:  Send final grouping to TCNs</vt:lpstr>
      <vt:lpstr>LCC Process:  Send final grouping to TCNs - Explanation</vt:lpstr>
      <vt:lpstr>LCC Process: End of coordination signal</vt:lpstr>
      <vt:lpstr>LCC Process:  Agents find grouping – Why would agents wait?</vt:lpstr>
      <vt:lpstr>Involved Components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259</cp:revision>
  <dcterms:created xsi:type="dcterms:W3CDTF">2020-10-25T17:43:52Z</dcterms:created>
  <dcterms:modified xsi:type="dcterms:W3CDTF">2020-12-22T17:34:35Z</dcterms:modified>
</cp:coreProperties>
</file>