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7" r:id="rId3"/>
    <p:sldId id="268" r:id="rId4"/>
    <p:sldId id="287" r:id="rId5"/>
    <p:sldId id="284" r:id="rId6"/>
    <p:sldId id="285" r:id="rId7"/>
    <p:sldId id="286" r:id="rId8"/>
    <p:sldId id="279" r:id="rId9"/>
    <p:sldId id="288" r:id="rId10"/>
    <p:sldId id="289" r:id="rId11"/>
  </p:sldIdLst>
  <p:sldSz cx="10080625" cy="5670550"/>
  <p:notesSz cx="7559675" cy="10691813"/>
  <p:defaultTextStyle>
    <a:defPPr>
      <a:defRPr lang="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5C06E9-62D6-4C33-B951-C1DF558C44C5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0F7809-930A-4A7F-A015-6FDBC143EEB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50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A77E79-41C5-42AE-8F67-B7CDEBAA37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3216E5-40CA-46A5-A1A0-B135D18DE3BF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4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6CB22B-89A9-4824-8D0D-697E59865E15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8570592-D3C4-49CF-961D-7714ABC37497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D24EBC-2E08-4F0C-BA4B-FBD8C1DBF66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D24EBC-2E08-4F0C-BA4B-FBD8C1DBF663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3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A45CCAE-3F7B-431E-AFD6-CB80F712FF97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44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C6A1AA-9A60-4EEF-ACA0-E2BC74A02CCB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8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A7EA2F-7417-49CF-B524-9E123348F278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1A7EA2F-7417-49CF-B524-9E123348F278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ADDB59-6482-4A47-A9F7-48223429F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5DCC1-3CE8-4970-9BAB-5D0780C5E1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476E5-562C-4C9C-8046-BE1BF276FE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9A5F-2851-437F-8FE8-21B015EC1B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6128-BC2E-485F-AB74-F81300F408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553BC7-BAF4-4DBC-8D78-4F74B79787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4A9DAD-77C1-4C60-8736-A5B41EE1E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24A4-AAD2-4CA5-8599-24BFD5493E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48E43B-32BC-4FE3-9CDC-CE731C4FC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DCA012-E8B6-4DB8-B0EF-614925364E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0734FB-4FFC-4428-9DD6-D3190AA5B6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8E12A76-3157-43FF-8DA3-BAD3ED7F23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101807-FE44-47AE-BE5E-244B8D393D86}" type="slidenum">
              <a:t>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29560" y="1979640"/>
            <a:ext cx="9071640" cy="946440"/>
          </a:xfrm>
        </p:spPr>
        <p:txBody>
          <a:bodyPr/>
          <a:lstStyle/>
          <a:p>
            <a:pPr lvl="0"/>
            <a:r>
              <a:rPr lang="en-US" sz="5400" dirty="0" smtClean="0"/>
              <a:t>LCC_CSGP Protocol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68" y="2337846"/>
            <a:ext cx="4175598" cy="2049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468" y="654742"/>
            <a:ext cx="4175598" cy="1493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2" y="3469532"/>
            <a:ext cx="3903190" cy="2101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6869" y="401703"/>
            <a:ext cx="1102716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Utility function</a:t>
            </a:r>
            <a:endParaRPr lang="en-US" sz="1100" b="1" i="0" u="none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8207" y="401704"/>
            <a:ext cx="1663189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Coalition Value function</a:t>
            </a:r>
            <a:endParaRPr lang="en-US" sz="1100" b="1" i="0" u="none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468" y="4840395"/>
            <a:ext cx="4175598" cy="730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98207" y="4487126"/>
            <a:ext cx="2278229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Coalition Structure Value function</a:t>
            </a:r>
            <a:endParaRPr lang="en-US" sz="1100" b="1" i="0" u="none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88" y="654743"/>
            <a:ext cx="3883734" cy="281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6425DA-C84D-4526-929E-55C179D3D4B7}" type="slidenum">
              <a:t>2</a:t>
            </a:fld>
            <a:endParaRPr lang="en-US"/>
          </a:p>
        </p:txBody>
      </p:sp>
      <p:sp>
        <p:nvSpPr>
          <p:cNvPr id="22" name="Title 21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680040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App-Agent communication: </a:t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Submitting and saving exercise result</a:t>
            </a:r>
            <a:endParaRPr lang="en-US" sz="1600" dirty="0"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588" y="3588933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33735" y="1282917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80" name="Freeform 79"/>
          <p:cNvSpPr/>
          <p:nvPr/>
        </p:nvSpPr>
        <p:spPr>
          <a:xfrm>
            <a:off x="594910" y="1247467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1" name="Freeform 80"/>
          <p:cNvSpPr/>
          <p:nvPr/>
        </p:nvSpPr>
        <p:spPr>
          <a:xfrm>
            <a:off x="508150" y="1191583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573130" y="1078987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app</a:t>
            </a: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83" name="Freeform 82"/>
          <p:cNvSpPr/>
          <p:nvPr/>
        </p:nvSpPr>
        <p:spPr>
          <a:xfrm>
            <a:off x="590230" y="1348807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4" name="Freeform 83"/>
          <p:cNvSpPr/>
          <p:nvPr/>
        </p:nvSpPr>
        <p:spPr>
          <a:xfrm>
            <a:off x="550403" y="1684878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85" name="Straight Arrow Connector 84"/>
          <p:cNvCxnSpPr>
            <a:stCxn id="84" idx="2"/>
            <a:endCxn id="87" idx="0"/>
          </p:cNvCxnSpPr>
          <p:nvPr/>
        </p:nvCxnSpPr>
        <p:spPr>
          <a:xfrm flipH="1">
            <a:off x="1058171" y="1861276"/>
            <a:ext cx="10632" cy="15726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6" name="Freeform 85"/>
          <p:cNvSpPr/>
          <p:nvPr/>
        </p:nvSpPr>
        <p:spPr>
          <a:xfrm>
            <a:off x="551975" y="353679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772398" y="343393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616734" y="389791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89" name="Elbow Connector 88"/>
          <p:cNvCxnSpPr>
            <a:stCxn id="88" idx="2"/>
            <a:endCxn id="96" idx="0"/>
          </p:cNvCxnSpPr>
          <p:nvPr/>
        </p:nvCxnSpPr>
        <p:spPr>
          <a:xfrm rot="5400000">
            <a:off x="691366" y="3848499"/>
            <a:ext cx="117420" cy="620968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0" name="TextBox 89"/>
          <p:cNvSpPr txBox="1"/>
          <p:nvPr/>
        </p:nvSpPr>
        <p:spPr>
          <a:xfrm>
            <a:off x="677685" y="4286945"/>
            <a:ext cx="998135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>
                <a:ea typeface="Noto Sans CJK SC" pitchFamily="2"/>
                <a:cs typeface="Lohit Devanagari" pitchFamily="2"/>
              </a:rPr>
              <a:t>3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.1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Save CPL and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scores to LAKR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22876" y="4313768"/>
            <a:ext cx="907754" cy="360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2" name="Freeform 91"/>
          <p:cNvSpPr/>
          <p:nvPr/>
        </p:nvSpPr>
        <p:spPr>
          <a:xfrm>
            <a:off x="1208682" y="2332154"/>
            <a:ext cx="891985" cy="10124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77279" y="2281199"/>
            <a:ext cx="954790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Reading: 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Writing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Grammar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Vocabulary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Lesson Progress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Level</a:t>
            </a:r>
            <a:r>
              <a:rPr lang="en-US" sz="900" dirty="0">
                <a:ea typeface="Noto Sans CJK SC" pitchFamily="2"/>
                <a:cs typeface="Lohit Devanagari" pitchFamily="2"/>
              </a:rPr>
              <a:t> : …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05096" y="1959531"/>
            <a:ext cx="1093739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1.</a:t>
            </a: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scores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</a:t>
            </a:r>
            <a:r>
              <a:rPr lang="en-US" sz="900" b="0" i="1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48524" y="2000296"/>
            <a:ext cx="994223" cy="139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6" name="Freeform 95"/>
          <p:cNvSpPr/>
          <p:nvPr/>
        </p:nvSpPr>
        <p:spPr>
          <a:xfrm>
            <a:off x="240547" y="4217693"/>
            <a:ext cx="398090" cy="548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LAKR#1</a:t>
            </a:r>
            <a:endParaRPr lang="en-US" sz="900" b="0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cxnSp>
        <p:nvCxnSpPr>
          <p:cNvPr id="97" name="Elbow Connector 96"/>
          <p:cNvCxnSpPr>
            <a:stCxn id="87" idx="1"/>
            <a:endCxn id="88" idx="1"/>
          </p:cNvCxnSpPr>
          <p:nvPr/>
        </p:nvCxnSpPr>
        <p:spPr>
          <a:xfrm>
            <a:off x="1343943" y="3518357"/>
            <a:ext cx="160442" cy="480737"/>
          </a:xfrm>
          <a:prstGeom prst="bentConnector3">
            <a:avLst>
              <a:gd name="adj1" fmla="val 83261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8" name="TextBox 97"/>
          <p:cNvSpPr txBox="1"/>
          <p:nvPr/>
        </p:nvSpPr>
        <p:spPr>
          <a:xfrm>
            <a:off x="1586268" y="3562110"/>
            <a:ext cx="1139712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2.1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Compute Course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Progress Level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31459" y="3588933"/>
            <a:ext cx="1003422" cy="3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3" name="Freeform 102"/>
          <p:cNvSpPr/>
          <p:nvPr/>
        </p:nvSpPr>
        <p:spPr>
          <a:xfrm>
            <a:off x="4305677" y="1247467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4218917" y="1191583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4283897" y="1078987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app</a:t>
            </a:r>
            <a:r>
              <a:rPr lang="en-US" sz="900" b="1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6" name="Freeform 105"/>
          <p:cNvSpPr/>
          <p:nvPr/>
        </p:nvSpPr>
        <p:spPr>
          <a:xfrm>
            <a:off x="4300997" y="1348807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07" name="Freeform 106"/>
          <p:cNvSpPr/>
          <p:nvPr/>
        </p:nvSpPr>
        <p:spPr>
          <a:xfrm>
            <a:off x="4261170" y="1684878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108" name="Straight Arrow Connector 107"/>
          <p:cNvCxnSpPr>
            <a:stCxn id="107" idx="2"/>
            <a:endCxn id="110" idx="0"/>
          </p:cNvCxnSpPr>
          <p:nvPr/>
        </p:nvCxnSpPr>
        <p:spPr>
          <a:xfrm flipH="1">
            <a:off x="4768938" y="1861276"/>
            <a:ext cx="10632" cy="15726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9" name="Freeform 108"/>
          <p:cNvSpPr/>
          <p:nvPr/>
        </p:nvSpPr>
        <p:spPr>
          <a:xfrm>
            <a:off x="4262742" y="353679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4483165" y="343393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4327501" y="389791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112" name="Elbow Connector 111"/>
          <p:cNvCxnSpPr>
            <a:stCxn id="111" idx="2"/>
            <a:endCxn id="119" idx="0"/>
          </p:cNvCxnSpPr>
          <p:nvPr/>
        </p:nvCxnSpPr>
        <p:spPr>
          <a:xfrm rot="5400000">
            <a:off x="4402133" y="3848499"/>
            <a:ext cx="117420" cy="620968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13" name="TextBox 112"/>
          <p:cNvSpPr txBox="1"/>
          <p:nvPr/>
        </p:nvSpPr>
        <p:spPr>
          <a:xfrm>
            <a:off x="4388452" y="4286945"/>
            <a:ext cx="1033529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3.m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Save CPL and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scores to LAKR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433643" y="4313768"/>
            <a:ext cx="907754" cy="360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5" name="Freeform 114"/>
          <p:cNvSpPr/>
          <p:nvPr/>
        </p:nvSpPr>
        <p:spPr>
          <a:xfrm>
            <a:off x="4919449" y="2332154"/>
            <a:ext cx="891985" cy="10124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88046" y="2281199"/>
            <a:ext cx="954790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Reading: 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Writing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Grammar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Vocabulary</a:t>
            </a:r>
            <a:r>
              <a:rPr lang="en-US" sz="900" dirty="0">
                <a:ea typeface="Noto Sans CJK SC" pitchFamily="2"/>
                <a:cs typeface="Lohit Devanagari" pitchFamily="2"/>
              </a:rPr>
              <a:t> :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…</a:t>
            </a:r>
          </a:p>
          <a:p>
            <a:pPr lvl="0" hangingPunct="0"/>
            <a:r>
              <a:rPr lang="en-US" sz="900" dirty="0" smtClean="0">
                <a:ea typeface="Noto Sans CJK SC" pitchFamily="2"/>
                <a:cs typeface="Lohit Devanagari" pitchFamily="2"/>
              </a:rPr>
              <a:t>Lesson Progress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Level</a:t>
            </a:r>
            <a:r>
              <a:rPr lang="en-US" sz="900" dirty="0">
                <a:ea typeface="Noto Sans CJK SC" pitchFamily="2"/>
                <a:cs typeface="Lohit Devanagari" pitchFamily="2"/>
              </a:rPr>
              <a:t> : …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815863" y="1959531"/>
            <a:ext cx="1098291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1.</a:t>
            </a:r>
            <a:r>
              <a:rPr lang="en-US" sz="900" b="1" u="sng" dirty="0">
                <a:ea typeface="Noto Sans CJK SC" pitchFamily="2"/>
                <a:cs typeface="Lohit Devanagari" pitchFamily="2"/>
              </a:rPr>
              <a:t>m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scores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</a:t>
            </a:r>
            <a:r>
              <a:rPr lang="en-US" sz="900" i="1" u="sng" dirty="0" err="1">
                <a:ea typeface="Noto Sans CJK SC" pitchFamily="2"/>
                <a:cs typeface="Lohit Devanagari" pitchFamily="2"/>
              </a:rPr>
              <a:t>m</a:t>
            </a:r>
            <a:endParaRPr lang="en-US" sz="900" b="0" i="1" u="sng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59291" y="2000296"/>
            <a:ext cx="994223" cy="139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9" name="Freeform 118"/>
          <p:cNvSpPr/>
          <p:nvPr/>
        </p:nvSpPr>
        <p:spPr>
          <a:xfrm>
            <a:off x="3951314" y="4217693"/>
            <a:ext cx="398090" cy="548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solidFill>
                  <a:schemeClr val="bg1"/>
                </a:solidFill>
                <a:ea typeface="Noto Sans CJK SC" pitchFamily="2"/>
                <a:cs typeface="Lohit Devanagari" pitchFamily="2"/>
              </a:rPr>
              <a:t>LAKR#1</a:t>
            </a:r>
            <a:endParaRPr lang="en-US" sz="900" b="0" i="0" u="none" strike="noStrike" kern="1200" cap="none" dirty="0">
              <a:ln>
                <a:noFill/>
              </a:ln>
              <a:solidFill>
                <a:schemeClr val="bg1"/>
              </a:solidFill>
              <a:ea typeface="Noto Sans CJK SC" pitchFamily="2"/>
              <a:cs typeface="Lohit Devanagari" pitchFamily="2"/>
            </a:endParaRPr>
          </a:p>
        </p:txBody>
      </p:sp>
      <p:cxnSp>
        <p:nvCxnSpPr>
          <p:cNvPr id="120" name="Elbow Connector 119"/>
          <p:cNvCxnSpPr>
            <a:stCxn id="110" idx="1"/>
            <a:endCxn id="111" idx="1"/>
          </p:cNvCxnSpPr>
          <p:nvPr/>
        </p:nvCxnSpPr>
        <p:spPr>
          <a:xfrm>
            <a:off x="5054710" y="3518357"/>
            <a:ext cx="160442" cy="480737"/>
          </a:xfrm>
          <a:prstGeom prst="bentConnector3">
            <a:avLst>
              <a:gd name="adj1" fmla="val 83261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1" name="TextBox 120"/>
          <p:cNvSpPr txBox="1"/>
          <p:nvPr/>
        </p:nvSpPr>
        <p:spPr>
          <a:xfrm>
            <a:off x="5258048" y="3562110"/>
            <a:ext cx="1175107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2.m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Compute Course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Progress Level (CPL)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316791" y="3588933"/>
            <a:ext cx="1052089" cy="32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3" name="TextBox 122"/>
          <p:cNvSpPr txBox="1"/>
          <p:nvPr/>
        </p:nvSpPr>
        <p:spPr>
          <a:xfrm>
            <a:off x="6626122" y="1241628"/>
            <a:ext cx="3378716" cy="7952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App-logic sends the exercise results to agent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 calculates the course progress level (CPL) by averaging all of the lesson progress levels that were submitted so far. </a:t>
            </a:r>
          </a:p>
          <a:p>
            <a:pPr marL="228600" marR="0" lvl="0" indent="-22860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 saves the CPL and submitted scores. </a:t>
            </a:r>
            <a:endParaRPr lang="en-US" sz="90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A9583-EB51-4902-BE59-5294830D33E5}" type="slidenum"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78920" y="3235731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0"/>
            <a:ext cx="9071640" cy="480105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</a:t>
            </a:r>
            <a:r>
              <a:rPr lang="en-US" sz="1600" b="1" dirty="0" smtClean="0">
                <a:latin typeface="+mn-lt"/>
              </a:rPr>
              <a:t>Protocol: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Teacher requests grouping proposal</a:t>
            </a:r>
          </a:p>
        </p:txBody>
      </p:sp>
      <p:sp>
        <p:nvSpPr>
          <p:cNvPr id="4" name="Freeform 3"/>
          <p:cNvSpPr/>
          <p:nvPr/>
        </p:nvSpPr>
        <p:spPr>
          <a:xfrm>
            <a:off x="4263448" y="1075566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584094" y="984306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6" name="Freeform 5"/>
          <p:cNvSpPr/>
          <p:nvPr/>
        </p:nvSpPr>
        <p:spPr>
          <a:xfrm>
            <a:off x="4754870" y="1180525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7" name="Freeform 6"/>
          <p:cNvSpPr/>
          <p:nvPr/>
        </p:nvSpPr>
        <p:spPr>
          <a:xfrm>
            <a:off x="4304566" y="1734726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8" name="Curved Connector 7"/>
          <p:cNvCxnSpPr>
            <a:stCxn id="6" idx="1"/>
            <a:endCxn id="7" idx="2"/>
          </p:cNvCxnSpPr>
          <p:nvPr/>
        </p:nvCxnSpPr>
        <p:spPr>
          <a:xfrm flipH="1">
            <a:off x="4833024" y="1374385"/>
            <a:ext cx="558034" cy="592901"/>
          </a:xfrm>
          <a:prstGeom prst="curvedConnector4">
            <a:avLst>
              <a:gd name="adj1" fmla="val -40965"/>
              <a:gd name="adj2" fmla="val 13855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" name="TextBox 8"/>
          <p:cNvSpPr txBox="1"/>
          <p:nvPr/>
        </p:nvSpPr>
        <p:spPr>
          <a:xfrm>
            <a:off x="5566052" y="1568245"/>
            <a:ext cx="1028246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1.b.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WPM reactivates inactive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0" name="Elbow Connector 9"/>
          <p:cNvCxnSpPr>
            <a:stCxn id="6" idx="3"/>
            <a:endCxn id="30" idx="0"/>
          </p:cNvCxnSpPr>
          <p:nvPr/>
        </p:nvCxnSpPr>
        <p:spPr>
          <a:xfrm rot="10800000" flipV="1">
            <a:off x="574424" y="1374384"/>
            <a:ext cx="4180446" cy="172531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5682453" y="2062754"/>
            <a:ext cx="664617" cy="7402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6373" y="2031091"/>
            <a:ext cx="791605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Agent_11,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9" name="Elbow Connector 18"/>
          <p:cNvCxnSpPr>
            <a:stCxn id="6" idx="3"/>
            <a:endCxn id="66" idx="0"/>
          </p:cNvCxnSpPr>
          <p:nvPr/>
        </p:nvCxnSpPr>
        <p:spPr>
          <a:xfrm rot="10800000" flipV="1">
            <a:off x="2149048" y="1374384"/>
            <a:ext cx="2605822" cy="172531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3" name="Freeform 22"/>
          <p:cNvSpPr/>
          <p:nvPr/>
        </p:nvSpPr>
        <p:spPr>
          <a:xfrm>
            <a:off x="9216365" y="2108597"/>
            <a:ext cx="731519" cy="82296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3333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WAR</a:t>
            </a:r>
          </a:p>
        </p:txBody>
      </p:sp>
      <p:cxnSp>
        <p:nvCxnSpPr>
          <p:cNvPr id="24" name="Elbow Connector 23"/>
          <p:cNvCxnSpPr>
            <a:stCxn id="6" idx="1"/>
            <a:endCxn id="23" idx="3"/>
          </p:cNvCxnSpPr>
          <p:nvPr/>
        </p:nvCxnSpPr>
        <p:spPr>
          <a:xfrm>
            <a:off x="5391058" y="1374385"/>
            <a:ext cx="3825307" cy="1145692"/>
          </a:xfrm>
          <a:prstGeom prst="bentConnector3">
            <a:avLst>
              <a:gd name="adj1" fmla="val 57459"/>
            </a:avLst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</p:cxnSp>
      <p:sp>
        <p:nvSpPr>
          <p:cNvPr id="25" name="Freeform 24"/>
          <p:cNvSpPr/>
          <p:nvPr/>
        </p:nvSpPr>
        <p:spPr>
          <a:xfrm>
            <a:off x="7722386" y="1166582"/>
            <a:ext cx="1274621" cy="12178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2386" y="1166582"/>
            <a:ext cx="1274621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</a:t>
            </a: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active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, *</a:t>
            </a:r>
            <a:r>
              <a:rPr lang="en-US" sz="90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Agent_10 -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active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, </a:t>
            </a:r>
            <a:r>
              <a:rPr lang="en-US" sz="90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Agent_11 -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inactive</a:t>
            </a:r>
            <a:r>
              <a:rPr lang="en-US" sz="900" dirty="0">
                <a:ea typeface="Noto Sans CJK SC" pitchFamily="2"/>
                <a:cs typeface="Lohit Devanagari" pitchFamily="2"/>
              </a:rPr>
              <a:t>,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- </a:t>
            </a:r>
            <a:r>
              <a:rPr lang="en-US" sz="900" i="1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inactive</a:t>
            </a:r>
            <a:r>
              <a:rPr lang="en-US" sz="900" dirty="0">
                <a:ea typeface="Noto Sans CJK SC" pitchFamily="2"/>
                <a:cs typeface="Lohit Devanagari" pitchFamily="2"/>
              </a:rPr>
              <a:t>.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cl3</a:t>
            </a:r>
            <a:endParaRPr lang="en-US" sz="9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57463" y="671210"/>
            <a:ext cx="1458943" cy="5134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Teacher selects a list of agents who belong to the same classroom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8228" y="3202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88651" y="3099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1" name="Freeform 30"/>
          <p:cNvSpPr/>
          <p:nvPr/>
        </p:nvSpPr>
        <p:spPr>
          <a:xfrm>
            <a:off x="132987" y="3563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36373" y="1631985"/>
            <a:ext cx="826118" cy="1237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38" name="TextBox 37"/>
          <p:cNvSpPr txBox="1"/>
          <p:nvPr/>
        </p:nvSpPr>
        <p:spPr>
          <a:xfrm>
            <a:off x="0" y="5232241"/>
            <a:ext cx="3715806" cy="419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: indicates that agent_1 is selected as 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dedicated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agent</a:t>
            </a:r>
          </a:p>
          <a:p>
            <a:pPr lvl="0" hangingPunct="0"/>
            <a:r>
              <a:rPr lang="en-US" sz="1050" dirty="0">
                <a:ea typeface="Noto Sans CJK SC" pitchFamily="2"/>
                <a:cs typeface="Lohit Devanagari" pitchFamily="2"/>
              </a:rPr>
              <a:t>*</a:t>
            </a:r>
            <a:r>
              <a:rPr lang="en-US" sz="1050" b="1" dirty="0" smtClean="0">
                <a:ea typeface="Noto Sans CJK SC" pitchFamily="2"/>
                <a:cs typeface="Lohit Devanagari" pitchFamily="2"/>
              </a:rPr>
              <a:t>cl3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: 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is classroom name - </a:t>
            </a:r>
            <a:r>
              <a:rPr lang="en-US" sz="1050" i="1" dirty="0" smtClean="0">
                <a:ea typeface="Noto Sans CJK SC" pitchFamily="2"/>
                <a:cs typeface="Lohit Devanagari" pitchFamily="2"/>
              </a:rPr>
              <a:t>classroom 3</a:t>
            </a:r>
            <a:r>
              <a:rPr lang="en-US" sz="1050" dirty="0" smtClean="0">
                <a:ea typeface="Noto Sans CJK SC" pitchFamily="2"/>
                <a:cs typeface="Lohit Devanagari" pitchFamily="2"/>
              </a:rPr>
              <a:t> </a:t>
            </a:r>
            <a:endParaRPr lang="en-US" sz="105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72264" y="3235731"/>
            <a:ext cx="358088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1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665731" y="700700"/>
            <a:ext cx="1409124" cy="1745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65" name="Freeform 64"/>
          <p:cNvSpPr/>
          <p:nvPr/>
        </p:nvSpPr>
        <p:spPr>
          <a:xfrm>
            <a:off x="1642852" y="3202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1863275" y="3099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1707611" y="3563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68" name="Freeform 67"/>
          <p:cNvSpPr/>
          <p:nvPr/>
        </p:nvSpPr>
        <p:spPr>
          <a:xfrm>
            <a:off x="3006468" y="3201268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3226891" y="3098406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3071227" y="3562383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5716" y="3682410"/>
            <a:ext cx="3378716" cy="135872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1.a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Teacher selects a list of TCNs who belong to the same classroom, via Teacher panel in WPM</a:t>
            </a:r>
            <a:endParaRPr lang="en-US" sz="900" b="1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WPM reactivates inactive agents of TCNs such that all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agents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 the list are active before next step. </a:t>
            </a:r>
            <a:endParaRPr lang="en-US" sz="900" b="1" dirty="0" smtClean="0">
              <a:ea typeface="Noto Sans CJK SC" pitchFamily="2"/>
              <a:cs typeface="Lohit Devanagari" pitchFamily="2"/>
            </a:endParaRPr>
          </a:p>
          <a:p>
            <a:pPr marR="0" lvl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1.c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WPM </a:t>
            </a:r>
            <a:r>
              <a:rPr lang="en-US" sz="900" dirty="0">
                <a:ea typeface="Noto Sans CJK SC" pitchFamily="2"/>
                <a:cs typeface="Lohit Devanagari" pitchFamily="2"/>
              </a:rPr>
              <a:t>selects (randomly or based on resource availability of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agent</a:t>
            </a:r>
            <a:r>
              <a:rPr lang="en-US" sz="900" dirty="0">
                <a:ea typeface="Noto Sans CJK SC" pitchFamily="2"/>
                <a:cs typeface="Lohit Devanagari" pitchFamily="2"/>
              </a:rPr>
              <a:t>) an agent as </a:t>
            </a:r>
            <a:r>
              <a:rPr lang="en-US" sz="900" i="1" dirty="0">
                <a:ea typeface="Noto Sans CJK SC" pitchFamily="2"/>
                <a:cs typeface="Lohit Devanagari" pitchFamily="2"/>
              </a:rPr>
              <a:t>dedicated agent</a:t>
            </a:r>
            <a:r>
              <a:rPr lang="en-US" sz="900" dirty="0">
                <a:ea typeface="Noto Sans CJK SC" pitchFamily="2"/>
                <a:cs typeface="Lohit Devanagari" pitchFamily="2"/>
              </a:rPr>
              <a:t>.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WPM attaches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dedicated agent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and 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list of agents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information to a signal and sends it to each agent to inform them to start coordination.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659820" y="1818812"/>
            <a:ext cx="724463" cy="8881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86990" y="1445030"/>
            <a:ext cx="1134748" cy="3562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Phase 1.c.1</a:t>
            </a: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Form </a:t>
            </a: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groups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8582" y="1770895"/>
            <a:ext cx="800591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</a:t>
            </a:r>
            <a:r>
              <a:rPr lang="en-US" sz="900" b="1" u="sng" dirty="0" smtClean="0">
                <a:ea typeface="Noto Sans CJK SC" pitchFamily="2"/>
                <a:cs typeface="Lohit Devanagari" pitchFamily="2"/>
              </a:rPr>
              <a:t>package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Form groups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with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1415" y="1445030"/>
            <a:ext cx="827758" cy="131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8" name="Freeform 87"/>
          <p:cNvSpPr/>
          <p:nvPr/>
        </p:nvSpPr>
        <p:spPr>
          <a:xfrm>
            <a:off x="2326148" y="1824104"/>
            <a:ext cx="724463" cy="8881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53318" y="1450322"/>
            <a:ext cx="1134748" cy="35620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Phase 1.c.m</a:t>
            </a: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Form </a:t>
            </a: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groups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14910" y="1776187"/>
            <a:ext cx="800591" cy="9361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</a:t>
            </a:r>
            <a:r>
              <a:rPr lang="en-US" sz="900" b="1" u="sng" dirty="0" smtClean="0">
                <a:ea typeface="Noto Sans CJK SC" pitchFamily="2"/>
                <a:cs typeface="Lohit Devanagari" pitchFamily="2"/>
              </a:rPr>
              <a:t>package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Form groups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with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solidFill>
                  <a:srgbClr val="FF0000"/>
                </a:solidFill>
                <a:ea typeface="Noto Sans CJK SC" pitchFamily="2"/>
                <a:cs typeface="Lohit Devanagari" pitchFamily="2"/>
              </a:rPr>
              <a:t>*Agent_1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,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Agent_m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87743" y="1450322"/>
            <a:ext cx="827758" cy="1311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2" name="TextBox 91"/>
          <p:cNvSpPr txBox="1"/>
          <p:nvPr/>
        </p:nvSpPr>
        <p:spPr>
          <a:xfrm>
            <a:off x="8258369" y="3792333"/>
            <a:ext cx="957996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1.c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92CF-E0F5-4BDD-B3F7-B12CA21EF72F}" type="slidenum">
              <a:t>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9308" y="2348192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25920"/>
            <a:ext cx="9071640" cy="41838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Agents share info</a:t>
            </a:r>
          </a:p>
        </p:txBody>
      </p:sp>
      <p:sp>
        <p:nvSpPr>
          <p:cNvPr id="5" name="Freeform 4"/>
          <p:cNvSpPr/>
          <p:nvPr/>
        </p:nvSpPr>
        <p:spPr>
          <a:xfrm>
            <a:off x="108943" y="1718150"/>
            <a:ext cx="513053" cy="571320"/>
          </a:xfrm>
          <a:custGeom>
            <a:avLst>
              <a:gd name="f0" fmla="val 6524"/>
              <a:gd name="f1" fmla="val 2944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signal to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6" name="Elbow Connector 5"/>
          <p:cNvCxnSpPr>
            <a:stCxn id="37" idx="2"/>
            <a:endCxn id="40" idx="2"/>
          </p:cNvCxnSpPr>
          <p:nvPr/>
        </p:nvCxnSpPr>
        <p:spPr>
          <a:xfrm rot="5400000">
            <a:off x="1710603" y="277251"/>
            <a:ext cx="1789829" cy="3778377"/>
          </a:xfrm>
          <a:prstGeom prst="bentConnector3">
            <a:avLst>
              <a:gd name="adj1" fmla="val 163498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" name="Elbow Connector 6"/>
          <p:cNvCxnSpPr>
            <a:stCxn id="37" idx="2"/>
            <a:endCxn id="43" idx="2"/>
          </p:cNvCxnSpPr>
          <p:nvPr/>
        </p:nvCxnSpPr>
        <p:spPr>
          <a:xfrm rot="16200000" flipH="1">
            <a:off x="5717563" y="48667"/>
            <a:ext cx="1789829" cy="4235544"/>
          </a:xfrm>
          <a:prstGeom prst="bentConnector3">
            <a:avLst>
              <a:gd name="adj1" fmla="val 16349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1" name="Elbow Connector 10"/>
          <p:cNvCxnSpPr>
            <a:stCxn id="39" idx="0"/>
            <a:endCxn id="34" idx="3"/>
          </p:cNvCxnSpPr>
          <p:nvPr/>
        </p:nvCxnSpPr>
        <p:spPr>
          <a:xfrm rot="5400000" flipH="1" flipV="1">
            <a:off x="1626831" y="35730"/>
            <a:ext cx="1446396" cy="3272181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Elbow Connector 17"/>
          <p:cNvCxnSpPr>
            <a:stCxn id="42" idx="0"/>
            <a:endCxn id="34" idx="1"/>
          </p:cNvCxnSpPr>
          <p:nvPr/>
        </p:nvCxnSpPr>
        <p:spPr>
          <a:xfrm rot="16200000" flipV="1">
            <a:off x="6142234" y="-190609"/>
            <a:ext cx="1446396" cy="372485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19"/>
          <p:cNvSpPr txBox="1"/>
          <p:nvPr/>
        </p:nvSpPr>
        <p:spPr>
          <a:xfrm>
            <a:off x="9054202" y="4241905"/>
            <a:ext cx="9579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Phase 2.c –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 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2.e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986120" y="708051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206543" y="605189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7" name="Freeform 36"/>
          <p:cNvSpPr/>
          <p:nvPr/>
        </p:nvSpPr>
        <p:spPr>
          <a:xfrm>
            <a:off x="4050879" y="1069166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38" name="Freeform 37"/>
          <p:cNvSpPr/>
          <p:nvPr/>
        </p:nvSpPr>
        <p:spPr>
          <a:xfrm>
            <a:off x="207743" y="249788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28166" y="239501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#10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72502" y="285899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1" name="Freeform 40"/>
          <p:cNvSpPr/>
          <p:nvPr/>
        </p:nvSpPr>
        <p:spPr>
          <a:xfrm>
            <a:off x="8221664" y="249788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442087" y="239501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8286423" y="285899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Freeform 43"/>
          <p:cNvSpPr/>
          <p:nvPr/>
        </p:nvSpPr>
        <p:spPr>
          <a:xfrm>
            <a:off x="2888081" y="365365"/>
            <a:ext cx="964106" cy="356681"/>
          </a:xfrm>
          <a:custGeom>
            <a:avLst>
              <a:gd name="f0" fmla="val 24679"/>
              <a:gd name="f1" fmla="val 2068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coordination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7736056" y="1483631"/>
            <a:ext cx="866868" cy="7873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61627" y="1475709"/>
            <a:ext cx="841297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Gender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Nationality: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CPL: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Attendance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86117" y="974952"/>
            <a:ext cx="94029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86116" y="994712"/>
            <a:ext cx="990924" cy="131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56" name="Freeform 55"/>
          <p:cNvSpPr/>
          <p:nvPr/>
        </p:nvSpPr>
        <p:spPr>
          <a:xfrm>
            <a:off x="803502" y="1485107"/>
            <a:ext cx="866868" cy="7873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9073" y="1477185"/>
            <a:ext cx="841297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Gender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Nationality: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CPL: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Attendance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:…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3563" y="976428"/>
            <a:ext cx="94029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2.a.10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3562" y="996188"/>
            <a:ext cx="990924" cy="131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75" name="Freeform 74"/>
          <p:cNvSpPr/>
          <p:nvPr/>
        </p:nvSpPr>
        <p:spPr>
          <a:xfrm>
            <a:off x="3421845" y="2876111"/>
            <a:ext cx="732185" cy="1162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9486" y="2821057"/>
            <a:ext cx="843369" cy="12178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Agent#1 info 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                      </a:t>
            </a:r>
          </a:p>
          <a:p>
            <a:pPr lvl="0" hangingPunct="0"/>
            <a:r>
              <a:rPr lang="en-US" sz="900" dirty="0" err="1" smtClean="0">
                <a:ea typeface="Noto Sans CJK SC" pitchFamily="2"/>
                <a:cs typeface="Lohit Devanagari" pitchFamily="2"/>
              </a:rPr>
              <a:t>Agent#m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info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- - - - - - - - - - </a:t>
            </a:r>
          </a:p>
          <a:p>
            <a:pPr hangingPunct="0"/>
            <a:r>
              <a:rPr lang="en-US" sz="900" dirty="0" smtClean="0"/>
              <a:t>coalition</a:t>
            </a:r>
            <a:r>
              <a:rPr lang="en-US" sz="900" baseline="-25000" dirty="0" smtClean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#i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/>
              <a:t>coalition</a:t>
            </a:r>
            <a:r>
              <a:rPr lang="en-US" sz="900" baseline="-25000" dirty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#j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28394" y="2388507"/>
            <a:ext cx="1091494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2.c.1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complete info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agent#10 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328392" y="2408268"/>
            <a:ext cx="1013897" cy="1729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9018124" y="143092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9238547" y="132806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082883" y="179204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8891082" y="911169"/>
            <a:ext cx="1027571" cy="266668"/>
          </a:xfrm>
          <a:custGeom>
            <a:avLst>
              <a:gd name="f0" fmla="val 4551"/>
              <a:gd name="f1" fmla="val 4241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Not received any signal 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start 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110" name="Elbow Connector 109"/>
          <p:cNvCxnSpPr>
            <a:stCxn id="37" idx="2"/>
            <a:endCxn id="37" idx="1"/>
          </p:cNvCxnSpPr>
          <p:nvPr/>
        </p:nvCxnSpPr>
        <p:spPr>
          <a:xfrm rot="5400000" flipH="1" flipV="1">
            <a:off x="4666027" y="999023"/>
            <a:ext cx="101179" cy="443825"/>
          </a:xfrm>
          <a:prstGeom prst="bentConnector4">
            <a:avLst>
              <a:gd name="adj1" fmla="val -719470"/>
              <a:gd name="adj2" fmla="val 25232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5" name="TextBox 124"/>
          <p:cNvSpPr txBox="1"/>
          <p:nvPr/>
        </p:nvSpPr>
        <p:spPr>
          <a:xfrm>
            <a:off x="4553174" y="1299974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553173" y="1319734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27" name="TextBox 126"/>
          <p:cNvSpPr txBox="1"/>
          <p:nvPr/>
        </p:nvSpPr>
        <p:spPr>
          <a:xfrm>
            <a:off x="207743" y="3429453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07742" y="3449213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29" name="Elbow Connector 128"/>
          <p:cNvCxnSpPr>
            <a:stCxn id="40" idx="1"/>
            <a:endCxn id="40" idx="3"/>
          </p:cNvCxnSpPr>
          <p:nvPr/>
        </p:nvCxnSpPr>
        <p:spPr>
          <a:xfrm flipH="1">
            <a:off x="272502" y="2960175"/>
            <a:ext cx="887651" cy="12700"/>
          </a:xfrm>
          <a:prstGeom prst="bentConnector5">
            <a:avLst>
              <a:gd name="adj1" fmla="val -11872"/>
              <a:gd name="adj2" fmla="val 9286055"/>
              <a:gd name="adj3" fmla="val 11552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7" name="TextBox 156"/>
          <p:cNvSpPr txBox="1"/>
          <p:nvPr/>
        </p:nvSpPr>
        <p:spPr>
          <a:xfrm>
            <a:off x="8219276" y="3433337"/>
            <a:ext cx="10905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2.d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Evaluate coalitions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based on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individual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preferences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219275" y="3453097"/>
            <a:ext cx="990924" cy="634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59" name="Elbow Connector 158"/>
          <p:cNvCxnSpPr>
            <a:stCxn id="43" idx="1"/>
            <a:endCxn id="43" idx="3"/>
          </p:cNvCxnSpPr>
          <p:nvPr/>
        </p:nvCxnSpPr>
        <p:spPr>
          <a:xfrm flipH="1">
            <a:off x="8286423" y="2960175"/>
            <a:ext cx="887651" cy="12700"/>
          </a:xfrm>
          <a:prstGeom prst="bentConnector5">
            <a:avLst>
              <a:gd name="adj1" fmla="val -8949"/>
              <a:gd name="adj2" fmla="val 9183921"/>
              <a:gd name="adj3" fmla="val 11260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66" name="Elbow Connector 165"/>
          <p:cNvCxnSpPr>
            <a:stCxn id="41" idx="3"/>
            <a:endCxn id="36" idx="1"/>
          </p:cNvCxnSpPr>
          <p:nvPr/>
        </p:nvCxnSpPr>
        <p:spPr>
          <a:xfrm rot="10800000">
            <a:off x="4778088" y="689609"/>
            <a:ext cx="3443576" cy="2048842"/>
          </a:xfrm>
          <a:prstGeom prst="bentConnector3">
            <a:avLst>
              <a:gd name="adj1" fmla="val 60358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77" name="TextBox 176"/>
          <p:cNvSpPr txBox="1"/>
          <p:nvPr/>
        </p:nvSpPr>
        <p:spPr>
          <a:xfrm>
            <a:off x="6143971" y="1451740"/>
            <a:ext cx="940299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2.e.m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coalition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values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194793" y="1506794"/>
            <a:ext cx="871845" cy="11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79" name="Elbow Connector 178"/>
          <p:cNvCxnSpPr>
            <a:stCxn id="38" idx="1"/>
            <a:endCxn id="36" idx="3"/>
          </p:cNvCxnSpPr>
          <p:nvPr/>
        </p:nvCxnSpPr>
        <p:spPr>
          <a:xfrm flipV="1">
            <a:off x="1224626" y="689609"/>
            <a:ext cx="2981917" cy="2048842"/>
          </a:xfrm>
          <a:prstGeom prst="bentConnector3">
            <a:avLst>
              <a:gd name="adj1" fmla="val 5500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105407" y="4228412"/>
                <a:ext cx="8908225" cy="1372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000" b="0" i="0" u="sng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Steps</a:t>
                </a:r>
                <a:r>
                  <a:rPr lang="en-US" sz="1000" b="0" i="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: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000" b="1" dirty="0" smtClean="0">
                    <a:ea typeface="Noto Sans CJK SC" pitchFamily="2"/>
                    <a:cs typeface="Lohit Devanagari" pitchFamily="2"/>
                  </a:rPr>
                  <a:t>Phase 2.a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. Each agent receives the signal and sends its personal info to </a:t>
                </a:r>
                <a:r>
                  <a:rPr lang="en-US" sz="1000" i="1" dirty="0" smtClean="0">
                    <a:ea typeface="Noto Sans CJK SC" pitchFamily="2"/>
                    <a:cs typeface="Lohit Devanagari" pitchFamily="2"/>
                  </a:rPr>
                  <a:t>dedicated agent</a:t>
                </a: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000" b="1" u="none" strike="noStrike" kern="1200" cap="none" dirty="0" smtClean="0">
                    <a:ln>
                      <a:noFill/>
                    </a:ln>
                    <a:solidFill>
                      <a:srgbClr val="FF0000"/>
                    </a:solidFill>
                    <a:ea typeface="Noto Sans CJK SC" pitchFamily="2"/>
                    <a:cs typeface="Lohit Devanagari" pitchFamily="2"/>
                  </a:rPr>
                  <a:t>Phase 2.b.</a:t>
                </a:r>
                <a:r>
                  <a:rPr lang="en-US" sz="1000" b="1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 </a:t>
                </a:r>
                <a:r>
                  <a:rPr lang="en-US" sz="100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Dedicated agent generates all CSs and filters the ones which violate the system constraints such as cluster cardinality. (Or generates CSs while considering system constraints</a:t>
                </a:r>
                <a:r>
                  <a:rPr lang="en-US" sz="100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) (See filtering functions in the last slide)</a:t>
                </a:r>
                <a:endParaRPr lang="en-US" sz="1000" u="none" strike="noStrike" kern="1200" cap="none" dirty="0" smtClean="0">
                  <a:ln>
                    <a:noFill/>
                  </a:ln>
                  <a:ea typeface="Noto Sans CJK SC" pitchFamily="2"/>
                  <a:cs typeface="Lohit Devanagari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000" b="1" i="0" u="none" strike="noStrike" kern="1200" cap="none" dirty="0" smtClean="0">
                    <a:ln>
                      <a:noFill/>
                    </a:ln>
                    <a:solidFill>
                      <a:srgbClr val="FF0000"/>
                    </a:solidFill>
                    <a:ea typeface="Noto Sans CJK SC" pitchFamily="2"/>
                    <a:cs typeface="Lohit Devanagari" pitchFamily="2"/>
                  </a:rPr>
                  <a:t>Phase 2.c</a:t>
                </a:r>
                <a:r>
                  <a:rPr lang="en-US" sz="1000" b="0" i="0" u="none" strike="noStrike" kern="1200" cap="none" dirty="0" smtClean="0">
                    <a:ln>
                      <a:noFill/>
                    </a:ln>
                    <a:solidFill>
                      <a:srgbClr val="FF0000"/>
                    </a:solidFill>
                    <a:ea typeface="Noto Sans CJK SC" pitchFamily="2"/>
                    <a:cs typeface="Lohit Devanagari" pitchFamily="2"/>
                  </a:rPr>
                  <a:t>.</a:t>
                </a:r>
                <a:r>
                  <a:rPr lang="en-US" sz="1000" b="0" i="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 Dedicated agent broadcasts the complete info (which is collected in </a:t>
                </a:r>
                <a:r>
                  <a:rPr lang="en-US" sz="1000" b="1" i="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phase2.a</a:t>
                </a:r>
                <a:r>
                  <a:rPr lang="en-US" sz="1000" dirty="0">
                    <a:ea typeface="Noto Sans CJK SC" pitchFamily="2"/>
                    <a:cs typeface="Lohit Devanagari" pitchFamily="2"/>
                  </a:rPr>
                  <a:t>)</a:t>
                </a:r>
                <a:r>
                  <a:rPr lang="en-US" sz="1000" b="0" i="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 and a set of coalitions where the receiver agent is a member. </a:t>
                </a:r>
              </a:p>
              <a:p>
                <a:pPr lvl="0" hangingPunct="0"/>
                <a:r>
                  <a:rPr lang="en-US" sz="1000" b="1" dirty="0" smtClean="0">
                    <a:solidFill>
                      <a:srgbClr val="FF0000"/>
                    </a:solidFill>
                    <a:ea typeface="Noto Sans CJK SC" pitchFamily="2"/>
                    <a:cs typeface="Lohit Devanagari" pitchFamily="2"/>
                  </a:rPr>
                  <a:t>Phase 2.d</a:t>
                </a:r>
                <a:r>
                  <a:rPr lang="en-US" sz="1000" dirty="0" smtClean="0">
                    <a:solidFill>
                      <a:srgbClr val="FF0000"/>
                    </a:solidFill>
                    <a:ea typeface="Noto Sans CJK SC" pitchFamily="2"/>
                    <a:cs typeface="Lohit Devanagari" pitchFamily="2"/>
                  </a:rPr>
                  <a:t>. 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Since each agent has the complete info, they calculate 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utility 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values based on their </a:t>
                </a:r>
                <a:r>
                  <a:rPr lang="en-US" sz="1000" b="1" dirty="0" smtClean="0">
                    <a:ea typeface="Noto Sans CJK SC" pitchFamily="2"/>
                    <a:cs typeface="Lohit Devanagari" pitchFamily="2"/>
                  </a:rPr>
                  <a:t>individual preferences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 which they don’t share with </a:t>
                </a:r>
                <a:r>
                  <a:rPr lang="en-US" sz="1000" i="1" dirty="0" smtClean="0">
                    <a:ea typeface="Noto Sans CJK SC" pitchFamily="2"/>
                    <a:cs typeface="Lohit Devanagari" pitchFamily="2"/>
                  </a:rPr>
                  <a:t>dedicated agent</a:t>
                </a:r>
                <a:r>
                  <a:rPr lang="en-US" sz="1000" i="1" dirty="0" smtClean="0">
                    <a:ea typeface="Noto Sans CJK SC" pitchFamily="2"/>
                    <a:cs typeface="Lohit Devanagari" pitchFamily="2"/>
                  </a:rPr>
                  <a:t>. 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To do so, they make use of utility function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000" b="1" i="1"/>
                        </m:ctrlPr>
                      </m:sSubSupPr>
                      <m:e>
                        <m:r>
                          <a:rPr lang="ar-AE" sz="1000" b="1" i="1"/>
                          <m:t>𝑼</m:t>
                        </m:r>
                      </m:e>
                      <m:sub>
                        <m:r>
                          <a:rPr lang="ar-AE" sz="1000" b="1" i="1"/>
                          <m:t>𝒋</m:t>
                        </m:r>
                      </m:sub>
                      <m:sup>
                        <m:r>
                          <a:rPr lang="ar-AE" sz="1000" b="1" i="1"/>
                          <m:t>𝒊</m:t>
                        </m:r>
                      </m:sup>
                    </m:sSubSup>
                  </m:oMath>
                </a14:m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 see in the last slide)</a:t>
                </a:r>
                <a:endParaRPr lang="en-US" sz="1000" b="0" u="none" strike="noStrike" kern="1200" cap="none" dirty="0" smtClean="0">
                  <a:ln>
                    <a:noFill/>
                  </a:ln>
                  <a:ea typeface="Noto Sans CJK SC" pitchFamily="2"/>
                  <a:cs typeface="Lohit Devanagari" pitchFamily="2"/>
                </a:endParaRPr>
              </a:p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000" b="1" i="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Phase 2.e</a:t>
                </a:r>
                <a:r>
                  <a:rPr lang="en-US" sz="1000" b="0" i="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. Each agent sends the utility values to </a:t>
                </a:r>
                <a:r>
                  <a:rPr lang="en-US" sz="1000" b="0" i="1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dedicated agent. </a:t>
                </a:r>
                <a:endParaRPr lang="en-US" sz="1000" b="0" i="1" u="none" strike="noStrike" kern="1200" cap="none" dirty="0">
                  <a:ln>
                    <a:noFill/>
                  </a:ln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7" y="4228412"/>
                <a:ext cx="8908225" cy="1372384"/>
              </a:xfrm>
              <a:prstGeom prst="rect">
                <a:avLst/>
              </a:prstGeom>
              <a:blipFill rotWithShape="0">
                <a:blip r:embed="rId3"/>
                <a:stretch>
                  <a:fillRect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Freeform 185"/>
          <p:cNvSpPr/>
          <p:nvPr/>
        </p:nvSpPr>
        <p:spPr>
          <a:xfrm>
            <a:off x="9411500" y="2089598"/>
            <a:ext cx="513053" cy="571320"/>
          </a:xfrm>
          <a:custGeom>
            <a:avLst>
              <a:gd name="f0" fmla="val -7127"/>
              <a:gd name="f1" fmla="val 1792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Received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signal to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start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cxnSp>
        <p:nvCxnSpPr>
          <p:cNvPr id="63" name="Elbow Connector 62"/>
          <p:cNvCxnSpPr>
            <a:stCxn id="37" idx="2"/>
            <a:endCxn id="37" idx="3"/>
          </p:cNvCxnSpPr>
          <p:nvPr/>
        </p:nvCxnSpPr>
        <p:spPr>
          <a:xfrm rot="5400000" flipH="1">
            <a:off x="4222202" y="999023"/>
            <a:ext cx="101179" cy="443826"/>
          </a:xfrm>
          <a:prstGeom prst="bentConnector4">
            <a:avLst>
              <a:gd name="adj1" fmla="val -751520"/>
              <a:gd name="adj2" fmla="val 2625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4" name="TextBox 63"/>
          <p:cNvSpPr txBox="1"/>
          <p:nvPr/>
        </p:nvSpPr>
        <p:spPr>
          <a:xfrm>
            <a:off x="3354164" y="1244691"/>
            <a:ext cx="1142644" cy="7952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Generate and filter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out CSs which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violate system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constraints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385465" y="1305299"/>
            <a:ext cx="990924" cy="6930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79" name="Freeform 78"/>
          <p:cNvSpPr/>
          <p:nvPr/>
        </p:nvSpPr>
        <p:spPr>
          <a:xfrm>
            <a:off x="4708320" y="2880704"/>
            <a:ext cx="732185" cy="1162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65961" y="2825650"/>
            <a:ext cx="843369" cy="12178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Agent#1 info 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                      </a:t>
            </a:r>
          </a:p>
          <a:p>
            <a:pPr lvl="0" hangingPunct="0"/>
            <a:r>
              <a:rPr lang="en-US" sz="900" dirty="0" err="1" smtClean="0">
                <a:ea typeface="Noto Sans CJK SC" pitchFamily="2"/>
                <a:cs typeface="Lohit Devanagari" pitchFamily="2"/>
              </a:rPr>
              <a:t>Agent#m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info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- - - - - - - - - - 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#i</a:t>
            </a:r>
            <a:endParaRPr lang="en-US" sz="900" dirty="0" smtClean="0">
              <a:ea typeface="Noto Sans CJK SC" pitchFamily="2"/>
              <a:cs typeface="Lohit Devanagari" pitchFamily="2"/>
            </a:endParaRP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#j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14869" y="2393100"/>
            <a:ext cx="1091494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2.c.m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complete info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14867" y="2412861"/>
            <a:ext cx="1013897" cy="1729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3" name="Freeform 82"/>
          <p:cNvSpPr/>
          <p:nvPr/>
        </p:nvSpPr>
        <p:spPr>
          <a:xfrm>
            <a:off x="6243964" y="2069197"/>
            <a:ext cx="768824" cy="5805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71742" y="2021972"/>
            <a:ext cx="883063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#i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- x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 err="1" smtClean="0"/>
              <a:t>coalition</a:t>
            </a:r>
            <a:r>
              <a:rPr lang="en-US" sz="900" baseline="-25000" dirty="0" err="1"/>
              <a:t>m</a:t>
            </a:r>
            <a:r>
              <a:rPr lang="en-US" sz="900" dirty="0" err="1" smtClean="0">
                <a:ea typeface="Noto Sans CJK SC" pitchFamily="2"/>
                <a:cs typeface="Lohit Devanagari" pitchFamily="2"/>
              </a:rPr>
              <a:t>#j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 - y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899294" y="1452125"/>
            <a:ext cx="940299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2.e.10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coalition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values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dedicated agent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50116" y="1507179"/>
            <a:ext cx="871845" cy="1195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7" name="Freeform 86"/>
          <p:cNvSpPr/>
          <p:nvPr/>
        </p:nvSpPr>
        <p:spPr>
          <a:xfrm>
            <a:off x="1999287" y="2069582"/>
            <a:ext cx="768824" cy="5805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7065" y="2022357"/>
            <a:ext cx="883063" cy="6543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</a:p>
          <a:p>
            <a:pPr lvl="0" hangingPunct="0"/>
            <a:r>
              <a:rPr lang="en-US" sz="900" dirty="0" smtClean="0"/>
              <a:t>coalition</a:t>
            </a:r>
            <a:r>
              <a:rPr lang="en-US" sz="900" baseline="-25000" dirty="0" smtClean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#i - x</a:t>
            </a:r>
          </a:p>
          <a:p>
            <a:pPr lvl="0" hangingPunct="0"/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</a:t>
            </a:r>
          </a:p>
          <a:p>
            <a:pPr lvl="0" hangingPunct="0"/>
            <a:r>
              <a:rPr lang="en-US" sz="900" dirty="0" smtClean="0"/>
              <a:t>coalition</a:t>
            </a:r>
            <a:r>
              <a:rPr lang="en-US" sz="900" baseline="-25000" dirty="0" smtClean="0"/>
              <a:t>10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#j - y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4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492CF-E0F5-4BDD-B3F7-B12CA21EF72F}" type="slidenum">
              <a:t>5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4719" y="25920"/>
            <a:ext cx="9071640" cy="41838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>
                <a:latin typeface="+mn-lt"/>
              </a:rPr>
              <a:t>Agents </a:t>
            </a:r>
            <a:r>
              <a:rPr lang="en-US" sz="1600" dirty="0" smtClean="0">
                <a:latin typeface="+mn-lt"/>
              </a:rPr>
              <a:t>find solution</a:t>
            </a:r>
            <a:endParaRPr lang="en-US" sz="1600" dirty="0">
              <a:latin typeface="+mn-lt"/>
            </a:endParaRPr>
          </a:p>
        </p:txBody>
      </p:sp>
      <p:cxnSp>
        <p:nvCxnSpPr>
          <p:cNvPr id="11" name="Elbow Connector 10"/>
          <p:cNvCxnSpPr>
            <a:stCxn id="34" idx="3"/>
            <a:endCxn id="39" idx="0"/>
          </p:cNvCxnSpPr>
          <p:nvPr/>
        </p:nvCxnSpPr>
        <p:spPr>
          <a:xfrm rot="10800000" flipV="1">
            <a:off x="655573" y="882257"/>
            <a:ext cx="3272181" cy="144639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Elbow Connector 17"/>
          <p:cNvCxnSpPr>
            <a:stCxn id="34" idx="1"/>
            <a:endCxn id="42" idx="0"/>
          </p:cNvCxnSpPr>
          <p:nvPr/>
        </p:nvCxnSpPr>
        <p:spPr>
          <a:xfrm>
            <a:off x="4944636" y="882257"/>
            <a:ext cx="3724857" cy="144639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0" name="TextBox 19"/>
          <p:cNvSpPr txBox="1"/>
          <p:nvPr/>
        </p:nvSpPr>
        <p:spPr>
          <a:xfrm>
            <a:off x="8832715" y="4054654"/>
            <a:ext cx="957996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m-1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Phase 3.d –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 m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3927753" y="641686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4148176" y="538824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37" name="Freeform 36"/>
          <p:cNvSpPr/>
          <p:nvPr/>
        </p:nvSpPr>
        <p:spPr>
          <a:xfrm>
            <a:off x="3992512" y="1002801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38" name="Freeform 37"/>
          <p:cNvSpPr/>
          <p:nvPr/>
        </p:nvSpPr>
        <p:spPr>
          <a:xfrm>
            <a:off x="149376" y="243151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369799" y="232865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#10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14135" y="279263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1" name="Freeform 40"/>
          <p:cNvSpPr/>
          <p:nvPr/>
        </p:nvSpPr>
        <p:spPr>
          <a:xfrm>
            <a:off x="8163297" y="2431515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8383720" y="2328653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8228056" y="2792630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44" name="Freeform 43"/>
          <p:cNvSpPr/>
          <p:nvPr/>
        </p:nvSpPr>
        <p:spPr>
          <a:xfrm>
            <a:off x="3080426" y="168614"/>
            <a:ext cx="713394" cy="487068"/>
          </a:xfrm>
          <a:custGeom>
            <a:avLst>
              <a:gd name="f0" fmla="val 24679"/>
              <a:gd name="f1" fmla="val 2068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Collected all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necessary info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from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196" y="910063"/>
            <a:ext cx="83841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CSGP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agent#10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95195" y="929823"/>
            <a:ext cx="990924" cy="50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8959757" y="1364560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9180180" y="1261698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6" name="Freeform 95"/>
          <p:cNvSpPr/>
          <p:nvPr/>
        </p:nvSpPr>
        <p:spPr>
          <a:xfrm>
            <a:off x="9024516" y="1725675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8832715" y="844804"/>
            <a:ext cx="1027571" cy="266668"/>
          </a:xfrm>
          <a:custGeom>
            <a:avLst>
              <a:gd name="f0" fmla="val 4551"/>
              <a:gd name="f1" fmla="val 4241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Not participating in the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coordination</a:t>
            </a:r>
            <a:endParaRPr lang="en-US" sz="8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271459" y="1237073"/>
            <a:ext cx="109643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Build the complete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CSGP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71458" y="1256833"/>
            <a:ext cx="990924" cy="49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66" name="Elbow Connector 165"/>
          <p:cNvCxnSpPr>
            <a:stCxn id="36" idx="1"/>
            <a:endCxn id="41" idx="3"/>
          </p:cNvCxnSpPr>
          <p:nvPr/>
        </p:nvCxnSpPr>
        <p:spPr>
          <a:xfrm>
            <a:off x="4719721" y="623244"/>
            <a:ext cx="3443576" cy="2048842"/>
          </a:xfrm>
          <a:prstGeom prst="bentConnector3">
            <a:avLst>
              <a:gd name="adj1" fmla="val 46422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9" name="Elbow Connector 178"/>
          <p:cNvCxnSpPr>
            <a:stCxn id="36" idx="3"/>
            <a:endCxn id="38" idx="1"/>
          </p:cNvCxnSpPr>
          <p:nvPr/>
        </p:nvCxnSpPr>
        <p:spPr>
          <a:xfrm rot="10800000" flipV="1">
            <a:off x="1166260" y="623244"/>
            <a:ext cx="2981917" cy="2048842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82" name="TextBox 181"/>
          <p:cNvSpPr txBox="1"/>
          <p:nvPr/>
        </p:nvSpPr>
        <p:spPr>
          <a:xfrm>
            <a:off x="1709664" y="2111094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agent#10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709663" y="2130856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149375" y="4045900"/>
                <a:ext cx="8683339" cy="135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algn="just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000" b="0" i="0" u="sng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Steps</a:t>
                </a:r>
                <a:r>
                  <a:rPr lang="en-US" sz="1000" b="0" i="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:</a:t>
                </a:r>
              </a:p>
              <a:p>
                <a:pPr lvl="0" algn="just" hangingPunct="0"/>
                <a:r>
                  <a:rPr lang="en-US" sz="1000" b="1" dirty="0" smtClean="0">
                    <a:solidFill>
                      <a:srgbClr val="FF0000"/>
                    </a:solidFill>
                    <a:ea typeface="Noto Sans CJK SC" pitchFamily="2"/>
                    <a:cs typeface="Lohit Devanagari" pitchFamily="2"/>
                  </a:rPr>
                  <a:t>Phase 3.a.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 Dedicated agent builds the complete CSGP by computing the coalition value of each potential coalition of a potential CS 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by making use of the coalition value (</a:t>
                </a:r>
                <a14:m>
                  <m:oMath xmlns:m="http://schemas.openxmlformats.org/officeDocument/2006/math">
                    <m:r>
                      <a:rPr lang="ar-AE" sz="1000" i="1"/>
                      <m:t>𝐶</m:t>
                    </m:r>
                    <m:sSub>
                      <m:sSubPr>
                        <m:ctrlPr>
                          <a:rPr lang="ar-AE" sz="1000" i="1"/>
                        </m:ctrlPr>
                      </m:sSubPr>
                      <m:e>
                        <m:r>
                          <a:rPr lang="ar-AE" sz="1000" i="1"/>
                          <m:t>𝑉</m:t>
                        </m:r>
                      </m:e>
                      <m:sub>
                        <m:r>
                          <a:rPr lang="ar-AE" sz="1000" i="1"/>
                          <m:t>𝑖</m:t>
                        </m:r>
                      </m:sub>
                    </m:sSub>
                  </m:oMath>
                </a14:m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 see in the last slide) and coalition structure value (</a:t>
                </a:r>
                <a14:m>
                  <m:oMath xmlns:m="http://schemas.openxmlformats.org/officeDocument/2006/math">
                    <m:r>
                      <a:rPr lang="ar-AE" sz="1000" i="1"/>
                      <m:t>𝐶𝑆</m:t>
                    </m:r>
                    <m:sSub>
                      <m:sSubPr>
                        <m:ctrlPr>
                          <a:rPr lang="ar-AE" sz="1000" i="1"/>
                        </m:ctrlPr>
                      </m:sSubPr>
                      <m:e>
                        <m:r>
                          <a:rPr lang="ar-AE" sz="1000" i="1"/>
                          <m:t>𝑉</m:t>
                        </m:r>
                      </m:e>
                      <m:sub>
                        <m:r>
                          <a:rPr lang="ar-AE" sz="1000" i="1"/>
                          <m:t>𝑝</m:t>
                        </m:r>
                      </m:sub>
                    </m:sSub>
                  </m:oMath>
                </a14:m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 see in the last slide) functions</a:t>
                </a:r>
                <a:endParaRPr lang="en-US" sz="1000" dirty="0" smtClean="0">
                  <a:ea typeface="Noto Sans CJK SC" pitchFamily="2"/>
                  <a:cs typeface="Lohit Devanagari" pitchFamily="2"/>
                </a:endParaRPr>
              </a:p>
              <a:p>
                <a:pPr marL="0" marR="0" lvl="0" indent="0" algn="just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000" b="1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Phase 3.b</a:t>
                </a:r>
                <a:r>
                  <a:rPr lang="en-US" sz="1000" b="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. (Optional) Broadcast the CSGP to other agents such that they can solve the problem in case </a:t>
                </a:r>
                <a:r>
                  <a:rPr lang="en-US" sz="1000" b="0" i="1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dedicated agent</a:t>
                </a:r>
                <a:r>
                  <a:rPr lang="en-US" sz="1000" b="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 is accidentally killed. In this case, WPM signals another agent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 </a:t>
                </a:r>
                <a:r>
                  <a:rPr lang="en-US" sz="1000" b="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to become dedicated agent who must approve that it has the CSGP. Otherwise, it requests all agents to do </a:t>
                </a:r>
                <a:r>
                  <a:rPr lang="en-US" sz="1000" b="1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phase 2.d</a:t>
                </a:r>
                <a:r>
                  <a:rPr lang="en-US" sz="1000" dirty="0">
                    <a:ea typeface="Noto Sans CJK SC" pitchFamily="2"/>
                    <a:cs typeface="Lohit Devanagari" pitchFamily="2"/>
                  </a:rPr>
                  <a:t> 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again. </a:t>
                </a:r>
              </a:p>
              <a:p>
                <a:pPr marL="0" marR="0" lvl="0" indent="0" algn="just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000" b="1" u="none" strike="noStrike" kern="1200" cap="none" dirty="0" smtClean="0">
                    <a:ln>
                      <a:noFill/>
                    </a:ln>
                    <a:solidFill>
                      <a:srgbClr val="FF0000"/>
                    </a:solidFill>
                    <a:ea typeface="Noto Sans CJK SC" pitchFamily="2"/>
                    <a:cs typeface="Lohit Devanagari" pitchFamily="2"/>
                  </a:rPr>
                  <a:t>Phase 3.c</a:t>
                </a:r>
                <a:r>
                  <a:rPr lang="en-US" sz="1000" b="0" u="none" strike="noStrike" kern="1200" cap="none" dirty="0" smtClean="0">
                    <a:ln>
                      <a:noFill/>
                    </a:ln>
                    <a:solidFill>
                      <a:srgbClr val="FF0000"/>
                    </a:solidFill>
                    <a:ea typeface="Noto Sans CJK SC" pitchFamily="2"/>
                    <a:cs typeface="Lohit Devanagari" pitchFamily="2"/>
                  </a:rPr>
                  <a:t>.</a:t>
                </a:r>
                <a:r>
                  <a:rPr lang="en-US" sz="1000" b="0" u="none" strike="noStrike" kern="1200" cap="none" dirty="0" smtClean="0">
                    <a:ln>
                      <a:noFill/>
                    </a:ln>
                    <a:ea typeface="Noto Sans CJK SC" pitchFamily="2"/>
                    <a:cs typeface="Lohit Devanagari" pitchFamily="2"/>
                  </a:rPr>
                  <a:t> Dedicated agent solves the CSGP and finds a single result or a rank list</a:t>
                </a:r>
                <a:r>
                  <a:rPr lang="en-US" sz="1000" dirty="0">
                    <a:ea typeface="Noto Sans CJK SC" pitchFamily="2"/>
                    <a:cs typeface="Lohit Devanagari" pitchFamily="2"/>
                  </a:rPr>
                  <a:t> 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by comparing the CSs based on their values.</a:t>
                </a:r>
                <a:endParaRPr lang="en-US" sz="1000" b="0" u="none" strike="noStrike" kern="1200" cap="none" dirty="0" smtClean="0">
                  <a:ln>
                    <a:noFill/>
                  </a:ln>
                  <a:ea typeface="Noto Sans CJK SC" pitchFamily="2"/>
                  <a:cs typeface="Lohit Devanagari" pitchFamily="2"/>
                </a:endParaRPr>
              </a:p>
              <a:p>
                <a:pPr marL="0" marR="0" lvl="0" indent="0" algn="just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en-US" sz="1000" b="1" dirty="0" smtClean="0">
                    <a:ea typeface="Noto Sans CJK SC" pitchFamily="2"/>
                    <a:cs typeface="Lohit Devanagari" pitchFamily="2"/>
                  </a:rPr>
                  <a:t>Phase 3.d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. Dedicated agent sends the result to all agents and WPM. </a:t>
                </a:r>
                <a:r>
                  <a:rPr lang="en-US" sz="1000" dirty="0" smtClean="0">
                    <a:ea typeface="Noto Sans CJK SC" pitchFamily="2"/>
                    <a:cs typeface="Lohit Devanagari" pitchFamily="2"/>
                  </a:rPr>
                  <a:t>(Optional) WPM might decide to request to kill the agents which were involved in the coordination process. </a:t>
                </a:r>
                <a:endParaRPr lang="en-US" sz="1000" dirty="0" smtClean="0">
                  <a:ea typeface="Noto Sans CJK SC" pitchFamily="2"/>
                  <a:cs typeface="Lohit Devanagari" pitchFamily="2"/>
                </a:endParaRPr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75" y="4045900"/>
                <a:ext cx="8683339" cy="1352443"/>
              </a:xfrm>
              <a:prstGeom prst="rect">
                <a:avLst/>
              </a:prstGeom>
              <a:blipFill rotWithShape="0">
                <a:blip r:embed="rId3"/>
                <a:stretch>
                  <a:fillRect b="-18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7587644" y="899296"/>
            <a:ext cx="838412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3.b.m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CSGP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87643" y="919056"/>
            <a:ext cx="990924" cy="50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97" name="Elbow Connector 96"/>
          <p:cNvCxnSpPr>
            <a:stCxn id="37" idx="2"/>
            <a:endCxn id="34" idx="1"/>
          </p:cNvCxnSpPr>
          <p:nvPr/>
        </p:nvCxnSpPr>
        <p:spPr>
          <a:xfrm rot="5400000" flipH="1" flipV="1">
            <a:off x="4529035" y="789560"/>
            <a:ext cx="322903" cy="508298"/>
          </a:xfrm>
          <a:prstGeom prst="bentConnector4">
            <a:avLst>
              <a:gd name="adj1" fmla="val -185274"/>
              <a:gd name="adj2" fmla="val 22918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8" name="Elbow Connector 97"/>
          <p:cNvCxnSpPr>
            <a:stCxn id="34" idx="3"/>
            <a:endCxn id="37" idx="2"/>
          </p:cNvCxnSpPr>
          <p:nvPr/>
        </p:nvCxnSpPr>
        <p:spPr>
          <a:xfrm rot="10800000" flipH="1" flipV="1">
            <a:off x="3927752" y="882256"/>
            <a:ext cx="508585" cy="322903"/>
          </a:xfrm>
          <a:prstGeom prst="bentConnector4">
            <a:avLst>
              <a:gd name="adj1" fmla="val -141858"/>
              <a:gd name="adj2" fmla="val 285271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3" name="TextBox 102"/>
          <p:cNvSpPr txBox="1"/>
          <p:nvPr/>
        </p:nvSpPr>
        <p:spPr>
          <a:xfrm>
            <a:off x="4559893" y="1240986"/>
            <a:ext cx="110931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3.c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Solve the complete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CSGP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59892" y="1260746"/>
            <a:ext cx="990924" cy="49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4" name="TextBox 113"/>
          <p:cNvSpPr txBox="1"/>
          <p:nvPr/>
        </p:nvSpPr>
        <p:spPr>
          <a:xfrm>
            <a:off x="6399579" y="2111094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agent#m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6399578" y="2130856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7" name="Freeform 116"/>
          <p:cNvSpPr/>
          <p:nvPr/>
        </p:nvSpPr>
        <p:spPr>
          <a:xfrm>
            <a:off x="3866761" y="3125734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4187407" y="3034474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119" name="Freeform 118"/>
          <p:cNvSpPr/>
          <p:nvPr/>
        </p:nvSpPr>
        <p:spPr>
          <a:xfrm>
            <a:off x="4358183" y="3230693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120" name="Freeform 119"/>
          <p:cNvSpPr/>
          <p:nvPr/>
        </p:nvSpPr>
        <p:spPr>
          <a:xfrm>
            <a:off x="3907879" y="3784894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122" name="Elbow Connector 121"/>
          <p:cNvCxnSpPr>
            <a:stCxn id="37" idx="2"/>
            <a:endCxn id="118" idx="1"/>
          </p:cNvCxnSpPr>
          <p:nvPr/>
        </p:nvCxnSpPr>
        <p:spPr>
          <a:xfrm rot="16200000" flipH="1">
            <a:off x="3599440" y="2042057"/>
            <a:ext cx="1913734" cy="239939"/>
          </a:xfrm>
          <a:prstGeom prst="bentConnector4">
            <a:avLst>
              <a:gd name="adj1" fmla="val 53894"/>
              <a:gd name="adj2" fmla="val 46403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0" name="TextBox 129"/>
          <p:cNvSpPr txBox="1"/>
          <p:nvPr/>
        </p:nvSpPr>
        <p:spPr>
          <a:xfrm>
            <a:off x="4685270" y="2406238"/>
            <a:ext cx="917280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3.d.w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the result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to </a:t>
            </a: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85269" y="2426000"/>
            <a:ext cx="860740" cy="493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32" name="TextBox 131"/>
          <p:cNvSpPr txBox="1"/>
          <p:nvPr/>
        </p:nvSpPr>
        <p:spPr>
          <a:xfrm>
            <a:off x="3189384" y="2338908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238017" y="2376321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34" name="Elbow Connector 133"/>
          <p:cNvCxnSpPr>
            <a:stCxn id="37" idx="2"/>
            <a:endCxn id="118" idx="3"/>
          </p:cNvCxnSpPr>
          <p:nvPr/>
        </p:nvCxnSpPr>
        <p:spPr>
          <a:xfrm rot="5400000">
            <a:off x="3355006" y="2037562"/>
            <a:ext cx="1913734" cy="248931"/>
          </a:xfrm>
          <a:prstGeom prst="bentConnector4">
            <a:avLst>
              <a:gd name="adj1" fmla="val 53894"/>
              <a:gd name="adj2" fmla="val 483614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36" name="TextBox 135"/>
          <p:cNvSpPr txBox="1"/>
          <p:nvPr/>
        </p:nvSpPr>
        <p:spPr>
          <a:xfrm>
            <a:off x="1603490" y="2859088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3.e.10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652123" y="2896501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138" name="Elbow Connector 137"/>
          <p:cNvCxnSpPr>
            <a:stCxn id="40" idx="2"/>
            <a:endCxn id="117" idx="3"/>
          </p:cNvCxnSpPr>
          <p:nvPr/>
        </p:nvCxnSpPr>
        <p:spPr>
          <a:xfrm rot="16200000" flipH="1">
            <a:off x="2003129" y="1649821"/>
            <a:ext cx="518465" cy="3208800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9" name="Elbow Connector 138"/>
          <p:cNvCxnSpPr>
            <a:stCxn id="43" idx="2"/>
            <a:endCxn id="117" idx="1"/>
          </p:cNvCxnSpPr>
          <p:nvPr/>
        </p:nvCxnSpPr>
        <p:spPr>
          <a:xfrm rot="5400000">
            <a:off x="6592057" y="1433628"/>
            <a:ext cx="518465" cy="364118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2" name="TextBox 141"/>
          <p:cNvSpPr txBox="1"/>
          <p:nvPr/>
        </p:nvSpPr>
        <p:spPr>
          <a:xfrm>
            <a:off x="6323647" y="2853096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3.e.m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372280" y="2890509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</p:spTree>
    <p:extLst>
      <p:ext uri="{BB962C8B-B14F-4D97-AF65-F5344CB8AC3E}">
        <p14:creationId xmlns:p14="http://schemas.microsoft.com/office/powerpoint/2010/main" val="34033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ADE38A-F4B6-40B4-A919-974643A2DCAF}" type="slidenum">
              <a:t>6</a:t>
            </a:fld>
            <a:endParaRPr lang="en-US"/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48640" y="-19800"/>
            <a:ext cx="9071640" cy="476999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</a:t>
            </a:r>
            <a:r>
              <a:rPr lang="en-US" sz="1600" b="1" dirty="0" smtClean="0">
                <a:latin typeface="+mn-lt"/>
              </a:rPr>
              <a:t>: </a:t>
            </a:r>
            <a:r>
              <a:rPr lang="en-US" sz="1600" b="1" dirty="0">
                <a:latin typeface="+mn-lt"/>
              </a:rPr>
              <a:t/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Sending </a:t>
            </a:r>
            <a:r>
              <a:rPr lang="en-US" sz="1600" dirty="0">
                <a:latin typeface="+mn-lt"/>
              </a:rPr>
              <a:t>final grouping to agents</a:t>
            </a:r>
          </a:p>
        </p:txBody>
      </p:sp>
      <p:cxnSp>
        <p:nvCxnSpPr>
          <p:cNvPr id="10" name="Elbow Connector 9"/>
          <p:cNvCxnSpPr>
            <a:stCxn id="45" idx="3"/>
            <a:endCxn id="94" idx="0"/>
          </p:cNvCxnSpPr>
          <p:nvPr/>
        </p:nvCxnSpPr>
        <p:spPr>
          <a:xfrm rot="10800000" flipV="1">
            <a:off x="688468" y="1436178"/>
            <a:ext cx="3266848" cy="2796074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Elbow Connector 12"/>
          <p:cNvCxnSpPr>
            <a:stCxn id="45" idx="3"/>
            <a:endCxn id="98" idx="0"/>
          </p:cNvCxnSpPr>
          <p:nvPr/>
        </p:nvCxnSpPr>
        <p:spPr>
          <a:xfrm rot="10800000" flipV="1">
            <a:off x="2449468" y="1436178"/>
            <a:ext cx="1505849" cy="2813666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5" name="Freeform 14"/>
          <p:cNvSpPr/>
          <p:nvPr/>
        </p:nvSpPr>
        <p:spPr>
          <a:xfrm>
            <a:off x="2681846" y="694307"/>
            <a:ext cx="1092599" cy="435600"/>
          </a:xfrm>
          <a:custGeom>
            <a:avLst>
              <a:gd name="f0" fmla="val 25455"/>
              <a:gd name="f1" fmla="val 18793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Teacher received</a:t>
            </a:r>
            <a:r>
              <a:rPr lang="en-US" sz="900" dirty="0"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the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grouping proposal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from agents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2332" y="2990849"/>
            <a:ext cx="4576294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4.a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After receiving either a proposal or a rank list, teacher can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select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the rank list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or he/she can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modify/approve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proposal which is sent by agents.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4.b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Once teacher submits, WPM needs to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reactivate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the inactive agents in the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submitted grouping such that all of them can receive the final grouping.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4.c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WPM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each agent in the final grouping. The signal should contain either the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i="1" dirty="0" smtClean="0">
                <a:ea typeface="Noto Sans CJK SC" pitchFamily="2"/>
                <a:cs typeface="Lohit Devanagari" pitchFamily="2"/>
              </a:rPr>
              <a:t>grouping result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or “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”, respectively, depending on whether 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selects/modifies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/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or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955316" y="1048458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4275962" y="957198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48" name="Freeform 47"/>
          <p:cNvSpPr/>
          <p:nvPr/>
        </p:nvSpPr>
        <p:spPr>
          <a:xfrm>
            <a:off x="4446738" y="1309853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49" name="Freeform 48"/>
          <p:cNvSpPr/>
          <p:nvPr/>
        </p:nvSpPr>
        <p:spPr>
          <a:xfrm>
            <a:off x="3996434" y="1707618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14" name="Elbow Connector 13"/>
          <p:cNvCxnSpPr>
            <a:stCxn id="48" idx="0"/>
            <a:endCxn id="48" idx="1"/>
          </p:cNvCxnSpPr>
          <p:nvPr/>
        </p:nvCxnSpPr>
        <p:spPr>
          <a:xfrm rot="16200000" flipH="1">
            <a:off x="4826949" y="1247736"/>
            <a:ext cx="193860" cy="318094"/>
          </a:xfrm>
          <a:prstGeom prst="bentConnector4">
            <a:avLst>
              <a:gd name="adj1" fmla="val -268456"/>
              <a:gd name="adj2" fmla="val 57757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3" name="TextBox 72"/>
          <p:cNvSpPr txBox="1"/>
          <p:nvPr/>
        </p:nvSpPr>
        <p:spPr>
          <a:xfrm>
            <a:off x="5126574" y="767532"/>
            <a:ext cx="1465314" cy="7170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4.a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Teacher 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dirty="0" smtClean="0">
                <a:ea typeface="Noto Sans CJK SC" pitchFamily="2"/>
                <a:cs typeface="Lohit Devanagari" pitchFamily="2"/>
              </a:rPr>
              <a:t>Selects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 one from rank list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Modifies</a:t>
            </a:r>
            <a:r>
              <a:rPr lang="en-US" sz="80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the proposal</a:t>
            </a:r>
          </a:p>
          <a:p>
            <a:pPr marL="228600" marR="0" lvl="0" indent="-2286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a:tabLst/>
            </a:pPr>
            <a:r>
              <a:rPr lang="en-US" sz="800" b="1" dirty="0" smtClean="0">
                <a:ea typeface="Noto Sans CJK SC" pitchFamily="2"/>
                <a:cs typeface="Lohit Devanagari" pitchFamily="2"/>
              </a:rPr>
              <a:t>Approves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 the proposal</a:t>
            </a:r>
            <a:endParaRPr lang="en-US" sz="80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92332" y="826827"/>
            <a:ext cx="1338170" cy="622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82" name="TextBox 81"/>
          <p:cNvSpPr txBox="1"/>
          <p:nvPr/>
        </p:nvSpPr>
        <p:spPr>
          <a:xfrm>
            <a:off x="4773577" y="1944356"/>
            <a:ext cx="1082767" cy="59178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4.b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reactivates the </a:t>
            </a:r>
            <a:br>
              <a:rPr lang="en-US" sz="800" dirty="0" smtClean="0">
                <a:ea typeface="Noto Sans CJK SC" pitchFamily="2"/>
                <a:cs typeface="Lohit Devanagari" pitchFamily="2"/>
              </a:rPr>
            </a:br>
            <a:r>
              <a:rPr lang="en-US" sz="800" dirty="0" smtClean="0">
                <a:ea typeface="Noto Sans CJK SC" pitchFamily="2"/>
                <a:cs typeface="Lohit Devanagari" pitchFamily="2"/>
              </a:rPr>
              <a:t>inactive agents in the </a:t>
            </a:r>
            <a:br>
              <a:rPr lang="en-US" sz="800" dirty="0" smtClean="0">
                <a:ea typeface="Noto Sans CJK SC" pitchFamily="2"/>
                <a:cs typeface="Lohit Devanagari" pitchFamily="2"/>
              </a:rPr>
            </a:br>
            <a:r>
              <a:rPr lang="en-US" sz="800" dirty="0" smtClean="0">
                <a:ea typeface="Noto Sans CJK SC" pitchFamily="2"/>
                <a:cs typeface="Lohit Devanagari" pitchFamily="2"/>
              </a:rPr>
              <a:t>selected grouping</a:t>
            </a:r>
            <a:endParaRPr lang="en-US" sz="80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47168" y="1975064"/>
            <a:ext cx="931356" cy="561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cxnSp>
        <p:nvCxnSpPr>
          <p:cNvPr id="84" name="Elbow Connector 83"/>
          <p:cNvCxnSpPr>
            <a:stCxn id="49" idx="2"/>
            <a:endCxn id="49" idx="1"/>
          </p:cNvCxnSpPr>
          <p:nvPr/>
        </p:nvCxnSpPr>
        <p:spPr>
          <a:xfrm rot="5400000" flipH="1" flipV="1">
            <a:off x="4730980" y="1617809"/>
            <a:ext cx="116280" cy="528457"/>
          </a:xfrm>
          <a:prstGeom prst="bentConnector4">
            <a:avLst>
              <a:gd name="adj1" fmla="val -547956"/>
              <a:gd name="adj2" fmla="val 24388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1" name="TextBox 90"/>
          <p:cNvSpPr txBox="1"/>
          <p:nvPr/>
        </p:nvSpPr>
        <p:spPr>
          <a:xfrm>
            <a:off x="647349" y="1449398"/>
            <a:ext cx="1148052" cy="3413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4.c.1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800" i="1" dirty="0" smtClean="0">
                <a:ea typeface="Noto Sans CJK SC" pitchFamily="2"/>
                <a:cs typeface="Lohit Devanagari" pitchFamily="2"/>
              </a:rPr>
              <a:t>agent#1</a:t>
            </a:r>
            <a:endParaRPr lang="en-US" sz="8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0939" y="1480104"/>
            <a:ext cx="971492" cy="2635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3" name="Freeform 92"/>
          <p:cNvSpPr/>
          <p:nvPr/>
        </p:nvSpPr>
        <p:spPr>
          <a:xfrm>
            <a:off x="182272" y="4335114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402695" y="4232252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247031" y="4696229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97" name="Freeform 96"/>
          <p:cNvSpPr/>
          <p:nvPr/>
        </p:nvSpPr>
        <p:spPr>
          <a:xfrm>
            <a:off x="1943271" y="4352706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2163694" y="4249844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2008030" y="4713821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3583771" y="4364698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3804194" y="4261836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#n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3648530" y="4725813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767320" y="1783835"/>
            <a:ext cx="866868" cy="11503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7718" y="1734084"/>
            <a:ext cx="901122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Grouping </a:t>
            </a:r>
            <a:br>
              <a:rPr lang="en-US" sz="900" i="1" u="sng" dirty="0" smtClean="0">
                <a:ea typeface="Noto Sans CJK SC" pitchFamily="2"/>
                <a:cs typeface="Lohit Devanagari" pitchFamily="2"/>
              </a:rPr>
            </a:b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result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teacher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selected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rank list or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modified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proposal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760641" y="3281502"/>
            <a:ext cx="895368" cy="745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11039" y="3231751"/>
            <a:ext cx="1035261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br>
              <a:rPr lang="en-US" sz="900" u="sng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proposal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2203" y="2990849"/>
            <a:ext cx="293904" cy="2456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 smtClean="0">
                <a:latin typeface="Liberation Sans" pitchFamily="18"/>
                <a:ea typeface="Noto Sans CJK SC" pitchFamily="2"/>
                <a:cs typeface="Lohit Devanagari" pitchFamily="2"/>
              </a:rPr>
              <a:t>o</a:t>
            </a:r>
            <a:r>
              <a:rPr lang="en-US" sz="1050" dirty="0">
                <a:latin typeface="Liberation Sans" pitchFamily="18"/>
                <a:ea typeface="Noto Sans CJK SC" pitchFamily="2"/>
                <a:cs typeface="Lohit Devanagari" pitchFamily="2"/>
              </a:rPr>
              <a:t>r</a:t>
            </a:r>
            <a:endParaRPr lang="en-US" sz="1050" dirty="0" smtClean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89302" y="1453136"/>
            <a:ext cx="1148052" cy="3413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4.c.m</a:t>
            </a: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8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 </a:t>
            </a:r>
            <a:r>
              <a:rPr lang="en-US" sz="800" dirty="0" smtClean="0">
                <a:ea typeface="Noto Sans CJK SC" pitchFamily="2"/>
                <a:cs typeface="Lohit Devanagari" pitchFamily="2"/>
              </a:rPr>
              <a:t>informs </a:t>
            </a:r>
            <a:r>
              <a:rPr lang="en-US" sz="800" i="1" dirty="0" err="1" smtClean="0">
                <a:ea typeface="Noto Sans CJK SC" pitchFamily="2"/>
                <a:cs typeface="Lohit Devanagari" pitchFamily="2"/>
              </a:rPr>
              <a:t>agent#m</a:t>
            </a:r>
            <a:endParaRPr lang="en-US" sz="80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562892" y="1483842"/>
            <a:ext cx="971492" cy="2635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13" name="Freeform 112"/>
          <p:cNvSpPr/>
          <p:nvPr/>
        </p:nvSpPr>
        <p:spPr>
          <a:xfrm>
            <a:off x="2609273" y="1787573"/>
            <a:ext cx="866868" cy="11503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59671" y="1737822"/>
            <a:ext cx="901122" cy="12178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Grouping </a:t>
            </a:r>
            <a:br>
              <a:rPr lang="en-US" sz="900" i="1" u="sng" dirty="0" smtClean="0">
                <a:ea typeface="Noto Sans CJK SC" pitchFamily="2"/>
                <a:cs typeface="Lohit Devanagari" pitchFamily="2"/>
              </a:rPr>
            </a:b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result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teacher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selected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from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rank list or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modified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proposal</a:t>
            </a:r>
          </a:p>
        </p:txBody>
      </p:sp>
      <p:sp>
        <p:nvSpPr>
          <p:cNvPr id="115" name="Freeform 114"/>
          <p:cNvSpPr/>
          <p:nvPr/>
        </p:nvSpPr>
        <p:spPr>
          <a:xfrm>
            <a:off x="2602594" y="3285240"/>
            <a:ext cx="895368" cy="745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52992" y="3235489"/>
            <a:ext cx="1035261" cy="7952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Send </a:t>
            </a:r>
            <a:r>
              <a:rPr lang="en-US" sz="900" i="1" u="sng" dirty="0" smtClean="0">
                <a:ea typeface="Noto Sans CJK SC" pitchFamily="2"/>
                <a:cs typeface="Lohit Devanagari" pitchFamily="2"/>
              </a:rPr>
              <a:t>Approved</a:t>
            </a:r>
            <a:r>
              <a:rPr lang="en-US" sz="900" u="sng" dirty="0" smtClean="0">
                <a:ea typeface="Noto Sans CJK SC" pitchFamily="2"/>
                <a:cs typeface="Lohit Devanagari" pitchFamily="2"/>
              </a:rPr>
              <a:t> </a:t>
            </a:r>
            <a:br>
              <a:rPr lang="en-US" sz="900" u="sng" dirty="0" smtClean="0">
                <a:ea typeface="Noto Sans CJK SC" pitchFamily="2"/>
                <a:cs typeface="Lohit Devanagari" pitchFamily="2"/>
              </a:rPr>
            </a:br>
            <a:r>
              <a:rPr lang="en-US" sz="900" b="1" dirty="0" smtClean="0">
                <a:ea typeface="Noto Sans CJK SC" pitchFamily="2"/>
                <a:cs typeface="Lohit Devanagari" pitchFamily="2"/>
              </a:rPr>
              <a:t>only if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the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teacher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approves </a:t>
            </a:r>
            <a:br>
              <a:rPr lang="en-US" sz="900" b="1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 proposal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94156" y="2994587"/>
            <a:ext cx="293904" cy="2456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 smtClean="0">
                <a:latin typeface="Liberation Sans" pitchFamily="18"/>
                <a:ea typeface="Noto Sans CJK SC" pitchFamily="2"/>
                <a:cs typeface="Lohit Devanagari" pitchFamily="2"/>
              </a:rPr>
              <a:t>o</a:t>
            </a:r>
            <a:r>
              <a:rPr lang="en-US" sz="1050" dirty="0">
                <a:latin typeface="Liberation Sans" pitchFamily="18"/>
                <a:ea typeface="Noto Sans CJK SC" pitchFamily="2"/>
                <a:cs typeface="Lohit Devanagari" pitchFamily="2"/>
              </a:rPr>
              <a:t>r</a:t>
            </a:r>
            <a:endParaRPr lang="en-US" sz="1050" dirty="0" smtClean="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82092" y="4419793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441341" y="4430644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192332" y="4447559"/>
            <a:ext cx="957996" cy="3726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4.c -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80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3825" y="1358959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6" name="Freeform 5"/>
          <p:cNvSpPr/>
          <p:nvPr/>
        </p:nvSpPr>
        <p:spPr>
          <a:xfrm>
            <a:off x="357065" y="1303075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22045" y="1190479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app</a:t>
            </a:r>
            <a:r>
              <a:rPr lang="en-US" sz="900" b="1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#1</a:t>
            </a:r>
          </a:p>
        </p:txBody>
      </p:sp>
      <p:sp>
        <p:nvSpPr>
          <p:cNvPr id="8" name="Freeform 7"/>
          <p:cNvSpPr/>
          <p:nvPr/>
        </p:nvSpPr>
        <p:spPr>
          <a:xfrm>
            <a:off x="439145" y="1460299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9" name="Freeform 8"/>
          <p:cNvSpPr/>
          <p:nvPr/>
        </p:nvSpPr>
        <p:spPr>
          <a:xfrm>
            <a:off x="399318" y="1796370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1" name="Title 10"/>
          <p:cNvSpPr txBox="1">
            <a:spLocks noGrp="1"/>
          </p:cNvSpPr>
          <p:nvPr>
            <p:ph type="title" idx="4294967295"/>
          </p:nvPr>
        </p:nvSpPr>
        <p:spPr>
          <a:xfrm>
            <a:off x="504719" y="93240"/>
            <a:ext cx="9071640" cy="512157"/>
          </a:xfrm>
        </p:spPr>
        <p:txBody>
          <a:bodyPr/>
          <a:lstStyle/>
          <a:p>
            <a:pPr lvl="0"/>
            <a:r>
              <a:rPr lang="en-US" sz="1600" b="1" dirty="0">
                <a:latin typeface="+mn-lt"/>
              </a:rPr>
              <a:t>LCC Protocol : </a:t>
            </a:r>
            <a:br>
              <a:rPr lang="en-US" sz="1600" b="1" dirty="0">
                <a:latin typeface="+mn-lt"/>
              </a:rPr>
            </a:br>
            <a:r>
              <a:rPr lang="en-US" sz="1600" dirty="0" smtClean="0">
                <a:latin typeface="+mn-lt"/>
              </a:rPr>
              <a:t>Informing TCN about his/her group</a:t>
            </a:r>
            <a:endParaRPr lang="en-US" sz="1600" dirty="0">
              <a:latin typeface="+mn-lt"/>
            </a:endParaRPr>
          </a:p>
        </p:txBody>
      </p:sp>
      <p:cxnSp>
        <p:nvCxnSpPr>
          <p:cNvPr id="13" name="Straight Arrow Connector 12"/>
          <p:cNvCxnSpPr>
            <a:stCxn id="62" idx="0"/>
            <a:endCxn id="9" idx="2"/>
          </p:cNvCxnSpPr>
          <p:nvPr/>
        </p:nvCxnSpPr>
        <p:spPr>
          <a:xfrm flipH="1" flipV="1">
            <a:off x="917718" y="1972768"/>
            <a:ext cx="7713" cy="121864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1" name="Freeform 60"/>
          <p:cNvSpPr/>
          <p:nvPr/>
        </p:nvSpPr>
        <p:spPr>
          <a:xfrm>
            <a:off x="419235" y="3294279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639658" y="3191417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#1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83994" y="3655394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67" name="Freeform 66"/>
          <p:cNvSpPr/>
          <p:nvPr/>
        </p:nvSpPr>
        <p:spPr>
          <a:xfrm>
            <a:off x="2158943" y="4583942"/>
            <a:ext cx="1163935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2479589" y="4492682"/>
            <a:ext cx="48887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69" name="Freeform 68"/>
          <p:cNvSpPr/>
          <p:nvPr/>
        </p:nvSpPr>
        <p:spPr>
          <a:xfrm>
            <a:off x="2650365" y="4845337"/>
            <a:ext cx="636188" cy="38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Teacher</a:t>
            </a:r>
            <a:b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10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70" name="Freeform 69"/>
          <p:cNvSpPr/>
          <p:nvPr/>
        </p:nvSpPr>
        <p:spPr>
          <a:xfrm>
            <a:off x="2200061" y="5243102"/>
            <a:ext cx="1056915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WPM Interface</a:t>
            </a:r>
          </a:p>
        </p:txBody>
      </p:sp>
      <p:cxnSp>
        <p:nvCxnSpPr>
          <p:cNvPr id="72" name="Elbow Connector 71"/>
          <p:cNvCxnSpPr>
            <a:stCxn id="63" idx="2"/>
            <a:endCxn id="67" idx="3"/>
          </p:cNvCxnSpPr>
          <p:nvPr/>
        </p:nvCxnSpPr>
        <p:spPr>
          <a:xfrm rot="16200000" flipH="1">
            <a:off x="986427" y="3799145"/>
            <a:ext cx="1113909" cy="1231123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78" name="Freeform 77"/>
          <p:cNvSpPr/>
          <p:nvPr/>
        </p:nvSpPr>
        <p:spPr>
          <a:xfrm>
            <a:off x="4181320" y="1369514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79" name="Freeform 78"/>
          <p:cNvSpPr/>
          <p:nvPr/>
        </p:nvSpPr>
        <p:spPr>
          <a:xfrm>
            <a:off x="4094560" y="1313630"/>
            <a:ext cx="1122480" cy="5818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4159540" y="1201034"/>
            <a:ext cx="992520" cy="17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>
                <a:ln>
                  <a:noFill/>
                </a:ln>
                <a:ea typeface="Noto Sans CJK SC" pitchFamily="2"/>
                <a:cs typeface="Lohit Devanagari" pitchFamily="2"/>
              </a:rPr>
              <a:t>MyWelcome</a:t>
            </a: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r>
              <a:rPr lang="en-US" sz="900" b="0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app</a:t>
            </a:r>
            <a:r>
              <a:rPr lang="en-US" sz="900" b="1" i="0" u="none" strike="noStrike" kern="1200" cap="none" dirty="0" err="1" smtClean="0">
                <a:ln>
                  <a:noFill/>
                </a:ln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4176640" y="1470854"/>
            <a:ext cx="581039" cy="20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82" name="Freeform 81"/>
          <p:cNvSpPr/>
          <p:nvPr/>
        </p:nvSpPr>
        <p:spPr>
          <a:xfrm>
            <a:off x="4136813" y="1806925"/>
            <a:ext cx="1036800" cy="1763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cxnSp>
        <p:nvCxnSpPr>
          <p:cNvPr id="83" name="Straight Arrow Connector 82"/>
          <p:cNvCxnSpPr>
            <a:stCxn id="85" idx="0"/>
            <a:endCxn id="82" idx="2"/>
          </p:cNvCxnSpPr>
          <p:nvPr/>
        </p:nvCxnSpPr>
        <p:spPr>
          <a:xfrm flipH="1" flipV="1">
            <a:off x="4655213" y="1983323"/>
            <a:ext cx="7713" cy="121864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4" name="Freeform 83"/>
          <p:cNvSpPr/>
          <p:nvPr/>
        </p:nvSpPr>
        <p:spPr>
          <a:xfrm>
            <a:off x="4156730" y="3304834"/>
            <a:ext cx="1016883" cy="4811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4377153" y="3201972"/>
            <a:ext cx="571545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  <a:r>
              <a:rPr lang="en-US" sz="900" b="1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#m</a:t>
            </a:r>
            <a:endParaRPr lang="en-US" sz="900" b="1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4221489" y="3665949"/>
            <a:ext cx="887651" cy="202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cxnSp>
        <p:nvCxnSpPr>
          <p:cNvPr id="87" name="Elbow Connector 86"/>
          <p:cNvCxnSpPr>
            <a:stCxn id="86" idx="2"/>
            <a:endCxn id="67" idx="1"/>
          </p:cNvCxnSpPr>
          <p:nvPr/>
        </p:nvCxnSpPr>
        <p:spPr>
          <a:xfrm rot="5400000">
            <a:off x="3442420" y="3748767"/>
            <a:ext cx="1103354" cy="134243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92" name="TextBox 91"/>
          <p:cNvSpPr txBox="1"/>
          <p:nvPr/>
        </p:nvSpPr>
        <p:spPr>
          <a:xfrm>
            <a:off x="925431" y="4326646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5.b.1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74064" y="4364059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4" name="Freeform 93"/>
          <p:cNvSpPr/>
          <p:nvPr/>
        </p:nvSpPr>
        <p:spPr>
          <a:xfrm>
            <a:off x="1047379" y="2588228"/>
            <a:ext cx="815850" cy="45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97438" y="2548442"/>
            <a:ext cx="865791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[GROUP]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 TCN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54011" y="2071023"/>
            <a:ext cx="774549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5.a.1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7439" y="2111789"/>
            <a:ext cx="909218" cy="10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98" name="Freeform 97"/>
          <p:cNvSpPr/>
          <p:nvPr/>
        </p:nvSpPr>
        <p:spPr>
          <a:xfrm>
            <a:off x="4807619" y="2610045"/>
            <a:ext cx="815850" cy="453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57678" y="2570259"/>
            <a:ext cx="865791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Info package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[GROUP]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of TCN</a:t>
            </a: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14251" y="2092840"/>
            <a:ext cx="789488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info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app-logic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57679" y="2133606"/>
            <a:ext cx="909218" cy="1014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2" name="TextBox 101"/>
          <p:cNvSpPr txBox="1"/>
          <p:nvPr/>
        </p:nvSpPr>
        <p:spPr>
          <a:xfrm>
            <a:off x="3643524" y="4310899"/>
            <a:ext cx="1066231" cy="65436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5.b.m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/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Send coordination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ended signal to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1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WPM</a:t>
            </a:r>
            <a:endParaRPr lang="en-US" sz="900" b="0" i="1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92157" y="4348312"/>
            <a:ext cx="907754" cy="573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107" name="TextBox 106"/>
          <p:cNvSpPr txBox="1"/>
          <p:nvPr/>
        </p:nvSpPr>
        <p:spPr>
          <a:xfrm>
            <a:off x="2532517" y="3411480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41459" y="1537599"/>
            <a:ext cx="374118" cy="2678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. . .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604488" y="3294279"/>
            <a:ext cx="4504736" cy="164047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Steps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  <a:endParaRPr lang="en-US" sz="900" dirty="0"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. Once an agent receives the final grouping from WPM/Teacher, it sends only the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group name to app-logic/TCN. Since agents don’t know the identities of other group </a:t>
            </a:r>
            <a:b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</a:b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members, they send the group name such that TCNs can find each other in the classroom.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dirty="0" smtClean="0">
                <a:ea typeface="Noto Sans CJK SC" pitchFamily="2"/>
                <a:cs typeface="Lohit Devanagari" pitchFamily="2"/>
              </a:rPr>
              <a:t>Phase 5.b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. Agents send </a:t>
            </a:r>
            <a:r>
              <a:rPr lang="en-US" sz="900" i="1" dirty="0" err="1" smtClean="0"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900" i="1" dirty="0" smtClean="0">
                <a:ea typeface="Noto Sans CJK SC" pitchFamily="2"/>
                <a:cs typeface="Lohit Devanagari" pitchFamily="2"/>
              </a:rPr>
              <a:t>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signal to WPM such that WPM can request to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kill them. </a:t>
            </a: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900" b="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  <a:p>
            <a:pPr marL="0" marR="0" lvl="0" indent="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dirty="0" smtClean="0">
                <a:ea typeface="Noto Sans CJK SC" pitchFamily="2"/>
                <a:cs typeface="Lohit Devanagari" pitchFamily="2"/>
              </a:rPr>
              <a:t>-* In case the TCN is logged out when agent sends the group name (at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phase 5.a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), the agent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will still continue to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phase 5.b.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Since agent stores the group name into LAKR, it is not lost. </a:t>
            </a:r>
            <a:br>
              <a:rPr lang="en-US" sz="900" dirty="0" smtClean="0">
                <a:ea typeface="Noto Sans CJK SC" pitchFamily="2"/>
                <a:cs typeface="Lohit Devanagari" pitchFamily="2"/>
              </a:rPr>
            </a:br>
            <a:r>
              <a:rPr lang="en-US" sz="900" dirty="0" smtClean="0">
                <a:ea typeface="Noto Sans CJK SC" pitchFamily="2"/>
                <a:cs typeface="Lohit Devanagari" pitchFamily="2"/>
              </a:rPr>
              <a:t>Therefore, TCN will always </a:t>
            </a:r>
            <a:r>
              <a:rPr lang="en-US" sz="900" smtClean="0">
                <a:ea typeface="Noto Sans CJK SC" pitchFamily="2"/>
                <a:cs typeface="Lohit Devanagari" pitchFamily="2"/>
              </a:rPr>
              <a:t>be able request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it from the agent via app-logic. </a:t>
            </a:r>
            <a:endParaRPr lang="en-US" sz="900" b="0" i="0" u="none" strike="noStrike" kern="1200" cap="none" dirty="0" smtClean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666748" y="5046745"/>
            <a:ext cx="957996" cy="51349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sng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Communication</a:t>
            </a: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: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0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Phase 5.a – </a:t>
            </a:r>
            <a:r>
              <a:rPr lang="en-US" sz="900" b="1" i="0" u="none" strike="noStrike" kern="1200" cap="none" dirty="0" smtClean="0">
                <a:ln>
                  <a:noFill/>
                </a:ln>
                <a:ea typeface="Noto Sans CJK SC" pitchFamily="2"/>
                <a:cs typeface="Lohit Devanagari" pitchFamily="2"/>
              </a:rPr>
              <a:t>m</a:t>
            </a:r>
          </a:p>
          <a:p>
            <a:pPr hangingPunct="0"/>
            <a:r>
              <a:rPr lang="en-US" sz="900" dirty="0">
                <a:ea typeface="Noto Sans CJK SC" pitchFamily="2"/>
                <a:cs typeface="Lohit Devanagari" pitchFamily="2"/>
              </a:rPr>
              <a:t>Phase </a:t>
            </a:r>
            <a:r>
              <a:rPr lang="en-US" sz="900" dirty="0" smtClean="0">
                <a:ea typeface="Noto Sans CJK SC" pitchFamily="2"/>
                <a:cs typeface="Lohit Devanagari" pitchFamily="2"/>
              </a:rPr>
              <a:t>5.b </a:t>
            </a:r>
            <a:r>
              <a:rPr lang="en-US" sz="900" dirty="0">
                <a:ea typeface="Noto Sans CJK SC" pitchFamily="2"/>
                <a:cs typeface="Lohit Devanagari" pitchFamily="2"/>
              </a:rPr>
              <a:t>– </a:t>
            </a:r>
            <a:r>
              <a:rPr lang="en-US" sz="900" b="1" dirty="0" smtClean="0">
                <a:ea typeface="Noto Sans CJK SC" pitchFamily="2"/>
                <a:cs typeface="Lohit Devanagari" pitchFamily="2"/>
              </a:rPr>
              <a:t>m</a:t>
            </a:r>
            <a:endParaRPr lang="en-US" sz="900" i="0" u="none" strike="noStrike" kern="1200" cap="none" dirty="0">
              <a:ln>
                <a:noFill/>
              </a:ln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85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4006FC-CD54-4BB5-B464-E8610B16DCA8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-123480"/>
            <a:ext cx="9071640" cy="580680"/>
          </a:xfrm>
        </p:spPr>
        <p:txBody>
          <a:bodyPr/>
          <a:lstStyle/>
          <a:p>
            <a:pPr lvl="0"/>
            <a:r>
              <a:rPr lang="en-US" sz="1600" dirty="0">
                <a:latin typeface="+mn-lt"/>
              </a:rPr>
              <a:t>Involved </a:t>
            </a:r>
            <a:r>
              <a:rPr lang="en-US" sz="1600" dirty="0" smtClean="0">
                <a:latin typeface="+mn-lt"/>
              </a:rPr>
              <a:t>Components and Functionalities to be provided</a:t>
            </a:r>
            <a:endParaRPr lang="en-US" sz="1600" dirty="0">
              <a:latin typeface="+mn-lt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91440" y="1017359"/>
            <a:ext cx="1737359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0808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29680" y="925919"/>
            <a:ext cx="150768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WPM</a:t>
            </a:r>
          </a:p>
        </p:txBody>
      </p:sp>
      <p:sp>
        <p:nvSpPr>
          <p:cNvPr id="5" name="Freeform 4"/>
          <p:cNvSpPr/>
          <p:nvPr/>
        </p:nvSpPr>
        <p:spPr>
          <a:xfrm>
            <a:off x="914400" y="1172520"/>
            <a:ext cx="822960" cy="465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Teacher</a:t>
            </a:r>
            <a:b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Panel</a:t>
            </a:r>
          </a:p>
        </p:txBody>
      </p:sp>
      <p:sp>
        <p:nvSpPr>
          <p:cNvPr id="6" name="Freeform 5"/>
          <p:cNvSpPr/>
          <p:nvPr/>
        </p:nvSpPr>
        <p:spPr>
          <a:xfrm>
            <a:off x="182880" y="1715400"/>
            <a:ext cx="1554479" cy="232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WPM Interface</a:t>
            </a:r>
          </a:p>
        </p:txBody>
      </p:sp>
      <p:sp>
        <p:nvSpPr>
          <p:cNvPr id="7" name="Freeform 6"/>
          <p:cNvSpPr/>
          <p:nvPr/>
        </p:nvSpPr>
        <p:spPr>
          <a:xfrm>
            <a:off x="3291839" y="1005840"/>
            <a:ext cx="1645920" cy="775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383280" y="914400"/>
            <a:ext cx="1428120" cy="168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Agent</a:t>
            </a:r>
          </a:p>
        </p:txBody>
      </p:sp>
      <p:sp>
        <p:nvSpPr>
          <p:cNvPr id="9" name="Freeform 8"/>
          <p:cNvSpPr/>
          <p:nvPr/>
        </p:nvSpPr>
        <p:spPr>
          <a:xfrm>
            <a:off x="3383280" y="1687319"/>
            <a:ext cx="1472400" cy="232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Agent Interface</a:t>
            </a:r>
          </a:p>
        </p:txBody>
      </p:sp>
      <p:sp>
        <p:nvSpPr>
          <p:cNvPr id="10" name="Freeform 9"/>
          <p:cNvSpPr/>
          <p:nvPr/>
        </p:nvSpPr>
        <p:spPr>
          <a:xfrm>
            <a:off x="648756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618599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app_1</a:t>
            </a:r>
          </a:p>
        </p:txBody>
      </p:sp>
      <p:sp>
        <p:nvSpPr>
          <p:cNvPr id="12" name="Freeform 11"/>
          <p:cNvSpPr/>
          <p:nvPr/>
        </p:nvSpPr>
        <p:spPr>
          <a:xfrm>
            <a:off x="6574319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3" name="Freeform 12"/>
          <p:cNvSpPr/>
          <p:nvPr/>
        </p:nvSpPr>
        <p:spPr>
          <a:xfrm>
            <a:off x="6574319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4" name="Freeform 13"/>
          <p:cNvSpPr/>
          <p:nvPr/>
        </p:nvSpPr>
        <p:spPr>
          <a:xfrm>
            <a:off x="648756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D1F6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618599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</a:t>
            </a:r>
          </a:p>
        </p:txBody>
      </p:sp>
      <p:sp>
        <p:nvSpPr>
          <p:cNvPr id="16" name="Freeform 15"/>
          <p:cNvSpPr/>
          <p:nvPr/>
        </p:nvSpPr>
        <p:spPr>
          <a:xfrm>
            <a:off x="6574319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17" name="Freeform 16"/>
          <p:cNvSpPr/>
          <p:nvPr/>
        </p:nvSpPr>
        <p:spPr>
          <a:xfrm>
            <a:off x="6574319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18" name="Freeform 17"/>
          <p:cNvSpPr/>
          <p:nvPr/>
        </p:nvSpPr>
        <p:spPr>
          <a:xfrm>
            <a:off x="832104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452080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MyWelcome app_1</a:t>
            </a:r>
          </a:p>
        </p:txBody>
      </p:sp>
      <p:sp>
        <p:nvSpPr>
          <p:cNvPr id="20" name="Freeform 19"/>
          <p:cNvSpPr/>
          <p:nvPr/>
        </p:nvSpPr>
        <p:spPr>
          <a:xfrm>
            <a:off x="8407800" y="1130760"/>
            <a:ext cx="779400" cy="3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A61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App-Logic</a:t>
            </a:r>
          </a:p>
        </p:txBody>
      </p:sp>
      <p:sp>
        <p:nvSpPr>
          <p:cNvPr id="21" name="Freeform 20"/>
          <p:cNvSpPr/>
          <p:nvPr/>
        </p:nvSpPr>
        <p:spPr>
          <a:xfrm>
            <a:off x="8407800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App-Logic Interface</a:t>
            </a:r>
          </a:p>
        </p:txBody>
      </p:sp>
      <p:sp>
        <p:nvSpPr>
          <p:cNvPr id="22" name="Freeform 21"/>
          <p:cNvSpPr/>
          <p:nvPr/>
        </p:nvSpPr>
        <p:spPr>
          <a:xfrm>
            <a:off x="8321040" y="999000"/>
            <a:ext cx="1645920" cy="65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B75BC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8452080" y="921600"/>
            <a:ext cx="1428120" cy="143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Dispatcher</a:t>
            </a:r>
          </a:p>
        </p:txBody>
      </p:sp>
      <p:sp>
        <p:nvSpPr>
          <p:cNvPr id="24" name="Freeform 23"/>
          <p:cNvSpPr/>
          <p:nvPr/>
        </p:nvSpPr>
        <p:spPr>
          <a:xfrm>
            <a:off x="8407800" y="1591200"/>
            <a:ext cx="1472400" cy="197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3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Dispatcher Interface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" y="2256120"/>
            <a:ext cx="1860744" cy="73951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Teacher panel (doesn’t </a:t>
            </a:r>
            <a:b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have to be in WPM) </a:t>
            </a:r>
          </a:p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Receiving 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coordination_</a:t>
            </a:r>
            <a:b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ended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 signal</a:t>
            </a:r>
            <a:endParaRPr lang="en-US" sz="1100" b="0" i="0" u="none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457" y="2184189"/>
            <a:ext cx="4085006" cy="155031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Receive exercise result, calculate and store.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</a:t>
            </a:r>
            <a:r>
              <a:rPr lang="en-US" sz="1100" dirty="0" err="1" smtClean="0">
                <a:latin typeface="Liberation Sans" pitchFamily="18"/>
                <a:ea typeface="Noto Sans CJK SC" pitchFamily="2"/>
                <a:cs typeface="Lohit Devanagari" pitchFamily="2"/>
              </a:rPr>
              <a:t>start_coordination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 signal and share info.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personal info and broadcast to others (dedicated agent).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complete personal info from dedicated agent. 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</a:t>
            </a:r>
            <a:r>
              <a:rPr lang="en-US" sz="1100" dirty="0">
                <a:latin typeface="Liberation Sans" pitchFamily="18"/>
                <a:ea typeface="Noto Sans CJK SC" pitchFamily="2"/>
                <a:cs typeface="Lohit Devanagari" pitchFamily="2"/>
              </a:rPr>
              <a:t>coalition value info from other 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agents, build and </a:t>
            </a:r>
            <a:b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broadcast CSGP.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Solve CSG, broadcast to other agents and share with WPM.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Receive “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approved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” or grouping from WPM, share with TCN.</a:t>
            </a:r>
          </a:p>
          <a:p>
            <a:pPr marL="285750" marR="0" lvl="0" indent="-285750" algn="just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Send </a:t>
            </a:r>
            <a:r>
              <a:rPr lang="en-US" sz="1100" i="1" dirty="0" err="1" smtClean="0">
                <a:latin typeface="Liberation Sans" pitchFamily="18"/>
                <a:ea typeface="Noto Sans CJK SC" pitchFamily="2"/>
                <a:cs typeface="Lohit Devanagari" pitchFamily="2"/>
              </a:rPr>
              <a:t>coordination_ended</a:t>
            </a:r>
            <a:r>
              <a:rPr lang="en-US" sz="1100" i="1" dirty="0" smtClean="0"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US" sz="1100" dirty="0" smtClean="0">
                <a:latin typeface="Liberation Sans" pitchFamily="18"/>
                <a:ea typeface="Noto Sans CJK SC" pitchFamily="2"/>
                <a:cs typeface="Lohit Devanagari" pitchFamily="2"/>
              </a:rPr>
              <a:t>signal to WPM.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799" y="2191320"/>
            <a:ext cx="1872285" cy="41519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285750" marR="0" lvl="0" indent="-28575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Receive the group name </a:t>
            </a:r>
            <a:b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</a:br>
            <a:r>
              <a:rPr lang="en-US" sz="11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of TCN from agent</a:t>
            </a:r>
            <a:endParaRPr lang="en-US" sz="11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2103120" y="1006559"/>
            <a:ext cx="0" cy="4663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6400799" y="1097280"/>
            <a:ext cx="0" cy="4572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8229600" y="1005119"/>
            <a:ext cx="0" cy="45727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-123480"/>
            <a:ext cx="9071640" cy="580680"/>
          </a:xfrm>
        </p:spPr>
        <p:txBody>
          <a:bodyPr/>
          <a:lstStyle/>
          <a:p>
            <a:pPr lvl="0"/>
            <a:r>
              <a:rPr lang="en-US" sz="1600" dirty="0" smtClean="0">
                <a:latin typeface="+mn-lt"/>
              </a:rPr>
              <a:t>Functions</a:t>
            </a:r>
            <a:endParaRPr lang="en-US" sz="1600" dirty="0">
              <a:latin typeface="+mn-lt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90543"/>
            <a:ext cx="7243864" cy="487055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343751" y="437504"/>
            <a:ext cx="1298538" cy="25303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100" b="1" i="0" u="none" strike="noStrike" kern="1200" cap="none" dirty="0" smtClean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Filtering functions</a:t>
            </a:r>
            <a:endParaRPr lang="en-US" sz="1100" b="1" i="0" u="none" strike="noStrike" kern="1200" cap="none" dirty="0" smtClean="0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0758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946</Words>
  <Application>Microsoft Office PowerPoint</Application>
  <PresentationFormat>Custom</PresentationFormat>
  <Paragraphs>306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Liberation Sans</vt:lpstr>
      <vt:lpstr>Liberation Serif</vt:lpstr>
      <vt:lpstr>Lohit Devanagari</vt:lpstr>
      <vt:lpstr>Noto Sans CJK SC</vt:lpstr>
      <vt:lpstr>Default</vt:lpstr>
      <vt:lpstr>LCC_CSGP Protocol</vt:lpstr>
      <vt:lpstr>App-Agent communication:  Submitting and saving exercise result</vt:lpstr>
      <vt:lpstr>LCC Protocol:  Teacher requests grouping proposal</vt:lpstr>
      <vt:lpstr>LCC Protocol :  Agents share info</vt:lpstr>
      <vt:lpstr>LCC Protocol :  Agents find solution</vt:lpstr>
      <vt:lpstr>LCC Protocol :  Sending final grouping to agents</vt:lpstr>
      <vt:lpstr>LCC Protocol :  Informing TCN about his/her group</vt:lpstr>
      <vt:lpstr>Involved Components and Functionalities to be provided</vt:lpstr>
      <vt:lpstr>Functions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classroom information of a TCN is entered into the  Welcome system and where to store it?</dc:title>
  <dc:creator>Akbar Kazimov</dc:creator>
  <cp:lastModifiedBy>Akbar Kazimov</cp:lastModifiedBy>
  <cp:revision>316</cp:revision>
  <dcterms:created xsi:type="dcterms:W3CDTF">2020-10-25T17:43:52Z</dcterms:created>
  <dcterms:modified xsi:type="dcterms:W3CDTF">2021-01-08T23:55:03Z</dcterms:modified>
</cp:coreProperties>
</file>