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7" r:id="rId3"/>
    <p:sldId id="268" r:id="rId4"/>
    <p:sldId id="287" r:id="rId5"/>
    <p:sldId id="284" r:id="rId6"/>
    <p:sldId id="285" r:id="rId7"/>
    <p:sldId id="286" r:id="rId8"/>
    <p:sldId id="279" r:id="rId9"/>
    <p:sldId id="288" r:id="rId10"/>
    <p:sldId id="289" r:id="rId11"/>
    <p:sldId id="291" r:id="rId12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570592-D3C4-49CF-961D-7714ABC3749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45CCAE-3F7B-431E-AFD6-CB80F712FF9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6A1AA-9A60-4EEF-ACA0-E2BC74A02C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5400" dirty="0" smtClean="0"/>
              <a:t>LCC_CSGP Protocol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763" y="387607"/>
            <a:ext cx="1055395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Utility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763" y="685295"/>
            <a:ext cx="3565441" cy="71694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hangingPunct="0">
              <a:buSzPct val="45000"/>
            </a:pPr>
            <a:r>
              <a:rPr lang="en-US" sz="1000" dirty="0" smtClean="0"/>
              <a:t>The </a:t>
            </a:r>
            <a:r>
              <a:rPr lang="en-US" sz="1000" b="1" dirty="0" smtClean="0"/>
              <a:t>utility function </a:t>
            </a:r>
            <a:r>
              <a:rPr lang="en-US" sz="1000" dirty="0" smtClean="0"/>
              <a:t>assesses the individual preferences for each</a:t>
            </a:r>
            <a:br>
              <a:rPr lang="en-US" sz="1000" dirty="0" smtClean="0"/>
            </a:br>
            <a:r>
              <a:rPr lang="en-US" sz="1000" dirty="0" smtClean="0"/>
              <a:t>of </a:t>
            </a:r>
            <a:r>
              <a:rPr lang="en-US" sz="1000" dirty="0"/>
              <a:t>the TCNs. In other words, it measures the degree of how </a:t>
            </a:r>
            <a:r>
              <a:rPr lang="en-US" sz="1000" dirty="0" smtClean="0"/>
              <a:t>well</a:t>
            </a:r>
            <a:br>
              <a:rPr lang="en-US" sz="1000" dirty="0" smtClean="0"/>
            </a:br>
            <a:r>
              <a:rPr lang="en-US" sz="1000" dirty="0" smtClean="0"/>
              <a:t>a </a:t>
            </a:r>
            <a:r>
              <a:rPr lang="en-US" sz="1000" dirty="0"/>
              <a:t>Coalition fits to an agent. In LCC scenario, each TCN’s </a:t>
            </a:r>
            <a:r>
              <a:rPr lang="en-US" sz="1000" dirty="0" smtClean="0"/>
              <a:t>individual</a:t>
            </a:r>
            <a:br>
              <a:rPr lang="en-US" sz="1000" dirty="0" smtClean="0"/>
            </a:br>
            <a:r>
              <a:rPr lang="en-US" sz="1000" dirty="0" smtClean="0"/>
              <a:t>preferences </a:t>
            </a:r>
            <a:r>
              <a:rPr lang="en-US" sz="1000" dirty="0"/>
              <a:t>consist of gender and nationality preferences</a:t>
            </a:r>
            <a:r>
              <a:rPr lang="en-US" sz="10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33763" y="1411295"/>
                <a:ext cx="6959191" cy="276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ar-AE" sz="1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ar-AE" sz="1000" dirty="0"/>
                  <a:t>   </a:t>
                </a:r>
                <a14:m>
                  <m:oMath xmlns:m="http://schemas.openxmlformats.org/officeDocument/2006/math">
                    <m:r>
                      <a:rPr lang="ar-AE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ar-AE" sz="1000" b="1" i="1">
                        <a:latin typeface="Cambria Math" panose="02040503050406030204" pitchFamily="18" charset="0"/>
                      </a:rPr>
                      <m:t>𝑼𝒕𝒊𝒍𝒊𝒕𝒚</m:t>
                    </m:r>
                    <m:r>
                      <a:rPr lang="ar-AE" sz="1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b="1" i="1">
                        <a:latin typeface="Cambria Math" panose="02040503050406030204" pitchFamily="18" charset="0"/>
                      </a:rPr>
                      <m:t>𝒗𝒂𝒍𝒖𝒆</m:t>
                    </m:r>
                    <m:r>
                      <a:rPr lang="ar-AE" sz="1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𝑎𝑔𝑒𝑛𝑡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𝐶𝑜𝑎𝑙𝑖𝑡𝑖𝑜𝑛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𝐶𝑜𝑎𝑙𝑖𝑡𝑖𝑜𝑛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𝑎𝑔𝑒𝑛𝑡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1411295"/>
                <a:ext cx="6959191" cy="276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3763" y="1620777"/>
                <a:ext cx="8265702" cy="276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b="1" i="1">
                        <a:latin typeface="Cambria Math" panose="02040503050406030204" pitchFamily="18" charset="0"/>
                      </a:rPr>
                      <m:t>𝒈𝒆𝒏𝒅𝒆𝒓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𝑝𝑟𝑒𝑓𝑒𝑟𝑒𝑛𝑐𝑒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𝑇𝐶𝑁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𝑚𝑒𝑡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𝐶𝑜𝑎𝑙𝑖𝑡𝑖𝑜𝑛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𝑇𝐶𝑁𝑠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𝐶𝑜𝑎𝑙𝑖𝑡𝑖𝑜𝑛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1620777"/>
                <a:ext cx="8265702" cy="2767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3763" y="1916135"/>
                <a:ext cx="2359790" cy="80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sz="1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ar-AE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  <m:t>𝑔𝑝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𝑔𝑒𝑛𝑑𝑒𝑟</m:t>
                                          </m:r>
                                        </m:e>
                                        <m: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𝑔𝑒𝑛𝑑𝑒𝑟</m:t>
                                          </m:r>
                                        </m:e>
                                        <m: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  <m:e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  <m:t>𝑔𝑝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𝑔𝑒𝑛𝑑𝑒𝑟</m:t>
                                          </m:r>
                                        </m:e>
                                        <m: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sSub>
                                        <m:sSubPr>
                                          <m:ctrlP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𝑔𝑒𝑛𝑑𝑒𝑟</m:t>
                                          </m:r>
                                        </m:e>
                                        <m: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𝑔𝑝</m:t>
                                          </m:r>
                                        </m:e>
                                        <m:sub>
                                          <m:r>
                                            <a:rPr lang="ar-AE" sz="1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𝑔𝑒𝑛𝑑𝑒𝑟</m:t>
                                      </m:r>
                                    </m:e>
                                    <m: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𝑔𝑒𝑛𝑑𝑒𝑟</m:t>
                                      </m:r>
                                    </m:e>
                                    <m: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ar-AE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𝑔𝑝</m:t>
                                      </m:r>
                                    </m:e>
                                    <m:sub>
                                      <m: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𝑔𝑒𝑛𝑑𝑒𝑟</m:t>
                                  </m:r>
                                </m:e>
                                <m:sub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ar-AE" sz="10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𝑔𝑒𝑛𝑑𝑒𝑟</m:t>
                                  </m:r>
                                </m:e>
                                <m:sub>
                                  <m: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sz="1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1916135"/>
                <a:ext cx="2359790" cy="8077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42210" y="2213823"/>
                <a:ext cx="3998124" cy="25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sz="1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ar-AE" sz="10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𝑇𝐶𝑁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𝑔𝑒𝑛𝑑𝑒𝑟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𝑝𝑟𝑒𝑓𝑒𝑟𝑒𝑛𝑐𝑒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𝑇𝐶𝑁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sz="1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10" y="2213823"/>
                <a:ext cx="3998124" cy="2573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3763" y="2709674"/>
                <a:ext cx="3572751" cy="43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𝑔𝑝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𝑚𝑖𝑥𝑒𝑑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000" dirty="0"/>
                  <a:t>       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2709674"/>
                <a:ext cx="3572751" cy="434178"/>
              </a:xfrm>
              <a:prstGeom prst="rect">
                <a:avLst/>
              </a:prstGeom>
              <a:blipFill rotWithShape="0">
                <a:blip r:embed="rId6"/>
                <a:stretch>
                  <a:fillRect l="-5802" t="-178873" b="-2549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33763" y="3153278"/>
                <a:ext cx="2811709" cy="43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𝑔𝑒𝑛𝑑𝑒𝑟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𝑚𝑎𝑙𝑒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3153278"/>
                <a:ext cx="2811709" cy="434178"/>
              </a:xfrm>
              <a:prstGeom prst="rect">
                <a:avLst/>
              </a:prstGeom>
              <a:blipFill rotWithShape="0">
                <a:blip r:embed="rId7"/>
                <a:stretch>
                  <a:fillRect t="-177465" b="-256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3763" y="5359224"/>
                <a:ext cx="2779905" cy="24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𝑤𝑒𝑖𝑔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𝑟𝑒𝑠𝑝𝑒𝑐𝑡𝑖𝑣𝑒𝑙𝑦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5359224"/>
                <a:ext cx="2779905" cy="247397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33763" y="3562626"/>
                <a:ext cx="5953338" cy="276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𝑘𝑗</m:t>
                        </m:r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b="1" i="1">
                        <a:latin typeface="Cambria Math" panose="02040503050406030204" pitchFamily="18" charset="0"/>
                      </a:rPr>
                      <m:t>𝒏𝒂𝒕𝒊𝒐𝒏𝒂𝒍𝒊𝒕𝒚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𝑝𝑟𝑒𝑓𝑒𝑟𝑒𝑛𝑐𝑒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𝑇𝐶𝑁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𝑚𝑒𝑡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𝐶𝑜𝑎𝑙𝑖𝑡𝑖𝑜𝑛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3562626"/>
                <a:ext cx="5953338" cy="2767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3763" y="3820056"/>
                <a:ext cx="4836045" cy="24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r>
                      <a:rPr lang="ar-AE" sz="1000" i="1">
                        <a:latin typeface="Cambria Math" panose="02040503050406030204" pitchFamily="18" charset="0"/>
                      </a:rPr>
                      <m:t>𝑁𝐴𝑇𝐼𝑂𝑁𝐴𝐿𝐼𝑇𝑌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, . . .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𝑁𝐴𝑇𝐼𝑂𝑁𝐴𝐿𝐼𝑇𝑌</m:t>
                            </m:r>
                          </m:e>
                        </m:d>
                      </m:e>
                    </m:d>
                    <m:r>
                      <a:rPr lang="ar-AE" sz="1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𝑝𝑟𝑒𝑑𝑒𝑓𝑖𝑛𝑒𝑑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𝑛𝑎𝑡𝑖𝑜𝑛𝑎𝑙𝑖𝑡𝑖𝑒𝑠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 </a:t>
                </a:r>
                <a:endParaRPr lang="ar-AE" sz="1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3820056"/>
                <a:ext cx="4836045" cy="247397"/>
              </a:xfrm>
              <a:prstGeom prst="rect">
                <a:avLst/>
              </a:prstGeom>
              <a:blipFill rotWithShape="0">
                <a:blip r:embed="rId10"/>
                <a:stretch>
                  <a:fillRect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33763" y="4006230"/>
                <a:ext cx="4857012" cy="25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𝑛𝑎𝑡𝑖𝑜𝑛𝑎𝑙𝑖𝑡𝑦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, . . . (|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𝑁𝐴𝑇𝐼𝑂𝑁𝐴𝐿𝐼𝑇𝑌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|−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)} :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𝑛𝑎𝑡𝑖𝑜𝑛𝑎𝑙𝑖𝑡𝑦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𝑇𝐶𝑁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ar-AE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4006230"/>
                <a:ext cx="4857012" cy="257335"/>
              </a:xfrm>
              <a:prstGeom prst="rect">
                <a:avLst/>
              </a:prstGeom>
              <a:blipFill rotWithShape="0">
                <a:blip r:embed="rId11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33763" y="4228010"/>
                <a:ext cx="3631741" cy="43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𝑛𝑎𝑡𝑖𝑜𝑛𝑎𝑙𝑖𝑡𝑦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 &amp;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𝑛𝑎𝑡𝑖𝑜𝑛𝑎𝑙𝑖𝑡𝑦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𝑝𝑟𝑒𝑓𝑒𝑟𝑒𝑛𝑐𝑒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𝑇𝐶𝑁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𝑚𝑖𝑥𝑒𝑑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4228010"/>
                <a:ext cx="3631741" cy="434178"/>
              </a:xfrm>
              <a:prstGeom prst="rect">
                <a:avLst/>
              </a:prstGeom>
              <a:blipFill rotWithShape="0">
                <a:blip r:embed="rId12"/>
                <a:stretch>
                  <a:fillRect l="-5872" t="-178873" b="-2549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33763" y="4603363"/>
                <a:ext cx="2823250" cy="80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hangingPunct="0"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ar-AE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ar-AE" sz="1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ar-AE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000" i="1">
                                                <a:latin typeface="Cambria Math" panose="02040503050406030204" pitchFamily="18" charset="0"/>
                                              </a:rPr>
                                              <m:t>𝑛𝑝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</m:e>
                                  <m:e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ar-AE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000" i="1">
                                                <a:latin typeface="Cambria Math" panose="02040503050406030204" pitchFamily="18" charset="0"/>
                                              </a:rPr>
                                              <m:t>𝑛𝑝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𝑛𝑎𝑡𝑖𝑜𝑛𝑎𝑙𝑖𝑡𝑦</m:t>
                                        </m:r>
                                      </m:e>
                                      <m: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𝑛𝑝</m:t>
                                        </m:r>
                                      </m:e>
                                      <m:sub>
                                        <m:r>
                                          <a:rPr lang="ar-AE" sz="1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𝑛𝑎𝑡𝑖𝑜𝑛𝑎𝑙𝑖𝑡𝑦</m:t>
                                    </m:r>
                                  </m:e>
                                  <m: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𝑛𝑎𝑡𝑖𝑜𝑛𝑎𝑙𝑖𝑡</m:t>
                                </m:r>
                                <m:sSub>
                                  <m:sSubPr>
                                    <m:ctrlP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ar-AE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𝑛𝑎𝑡𝑖𝑜𝑛𝑎𝑙𝑖𝑡𝑦</m:t>
                                </m:r>
                              </m:e>
                              <m:sub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sz="10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ar-AE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𝑛𝑎𝑡𝑖𝑜𝑛𝑎𝑙𝑖𝑡𝑦</m:t>
                                </m:r>
                              </m:e>
                              <m:sub>
                                <m:r>
                                  <a:rPr lang="ar-AE" sz="1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000" dirty="0"/>
                  <a:t> </a:t>
                </a:r>
                <a:endParaRPr lang="en-US" sz="1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" y="4603363"/>
                <a:ext cx="2823250" cy="80774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 txBox="1">
            <a:spLocks/>
          </p:cNvSpPr>
          <p:nvPr/>
        </p:nvSpPr>
        <p:spPr>
          <a:xfrm>
            <a:off x="392349" y="3039"/>
            <a:ext cx="9071640" cy="386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600" smtClean="0">
                <a:solidFill>
                  <a:sysClr val="windowText" lastClr="000000"/>
                </a:solidFill>
                <a:latin typeface="+mn-lt"/>
              </a:rPr>
              <a:t>Functions</a:t>
            </a:r>
            <a:endParaRPr lang="en-US" sz="1600" dirty="0">
              <a:solidFill>
                <a:sysClr val="windowText" lastClr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5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553" y="597699"/>
            <a:ext cx="1584065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Coalition Value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3702" y="597699"/>
            <a:ext cx="200321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Coalition </a:t>
            </a: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Course Level function</a:t>
            </a:r>
            <a:endParaRPr lang="en-US" sz="1100" i="0" u="sng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3702" y="913953"/>
            <a:ext cx="3606926" cy="149953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000" dirty="0"/>
              <a:t>To assess how similar the course progress levels of the TCNs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in </a:t>
            </a:r>
            <a:r>
              <a:rPr lang="en-US" sz="1000" dirty="0"/>
              <a:t>the same Coalition, </a:t>
            </a:r>
            <a:r>
              <a:rPr lang="en-US" sz="1000" dirty="0" smtClean="0"/>
              <a:t>we </a:t>
            </a:r>
            <a:r>
              <a:rPr lang="en-US" sz="1000" dirty="0"/>
              <a:t>design the </a:t>
            </a:r>
            <a:r>
              <a:rPr lang="en-US" sz="1000" b="1" dirty="0"/>
              <a:t>Coalition </a:t>
            </a:r>
            <a:r>
              <a:rPr lang="en-US" sz="1000" b="1" dirty="0" smtClean="0"/>
              <a:t>Course Level</a:t>
            </a:r>
            <a:br>
              <a:rPr lang="en-US" sz="1000" b="1" dirty="0" smtClean="0"/>
            </a:br>
            <a:r>
              <a:rPr lang="en-US" sz="1000" b="1" dirty="0" smtClean="0"/>
              <a:t>Value </a:t>
            </a:r>
            <a:r>
              <a:rPr lang="en-US" sz="1000" b="1" dirty="0"/>
              <a:t>function </a:t>
            </a:r>
            <a:r>
              <a:rPr lang="en-US" sz="1000" dirty="0"/>
              <a:t>which calculates the standard deviation of </a:t>
            </a:r>
            <a:r>
              <a:rPr lang="en-US" sz="1000" dirty="0" smtClean="0"/>
              <a:t>the</a:t>
            </a:r>
            <a:br>
              <a:rPr lang="en-US" sz="1000" dirty="0" smtClean="0"/>
            </a:br>
            <a:r>
              <a:rPr lang="en-US" sz="1000" dirty="0" smtClean="0"/>
              <a:t>Course Progress Level </a:t>
            </a:r>
            <a:r>
              <a:rPr lang="en-US" sz="1000" dirty="0"/>
              <a:t>score of all the TCNs, and then </a:t>
            </a:r>
            <a:r>
              <a:rPr lang="en-US" sz="1000" dirty="0" smtClean="0"/>
              <a:t>takes</a:t>
            </a:r>
            <a:br>
              <a:rPr lang="en-US" sz="1000" dirty="0" smtClean="0"/>
            </a:br>
            <a:r>
              <a:rPr lang="en-US" sz="1000" dirty="0" smtClean="0"/>
              <a:t>the </a:t>
            </a:r>
            <a:r>
              <a:rPr lang="en-US" sz="1000" dirty="0"/>
              <a:t>multiplicative inverse. The reason for taking the </a:t>
            </a:r>
            <a:r>
              <a:rPr lang="en-US" sz="1000" dirty="0" smtClean="0"/>
              <a:t>multiplicative</a:t>
            </a:r>
            <a:br>
              <a:rPr lang="en-US" sz="1000" dirty="0" smtClean="0"/>
            </a:br>
            <a:r>
              <a:rPr lang="en-US" sz="1000" dirty="0" smtClean="0"/>
              <a:t>inverse </a:t>
            </a:r>
            <a:r>
              <a:rPr lang="en-US" sz="1000" dirty="0"/>
              <a:t>is that a better Coalition should contain TCNs with </a:t>
            </a:r>
            <a:r>
              <a:rPr lang="en-US" sz="1000" dirty="0" smtClean="0"/>
              <a:t>similar</a:t>
            </a:r>
            <a:br>
              <a:rPr lang="en-US" sz="1000" dirty="0" smtClean="0"/>
            </a:br>
            <a:r>
              <a:rPr lang="en-US" sz="1000" dirty="0" smtClean="0"/>
              <a:t>CPL</a:t>
            </a:r>
            <a:r>
              <a:rPr lang="en-US" sz="1000" dirty="0"/>
              <a:t>, which leads to a smaller standard deviation. In </a:t>
            </a:r>
            <a:r>
              <a:rPr lang="en-US" sz="1000" dirty="0" smtClean="0"/>
              <a:t>accordance</a:t>
            </a:r>
            <a:br>
              <a:rPr lang="en-US" sz="1000" dirty="0" smtClean="0"/>
            </a:br>
            <a:r>
              <a:rPr lang="en-US" sz="1000" dirty="0" smtClean="0"/>
              <a:t>with </a:t>
            </a:r>
            <a:r>
              <a:rPr lang="en-US" sz="1000" dirty="0"/>
              <a:t>the Coalition Structure Value function design, we would </a:t>
            </a:r>
            <a:r>
              <a:rPr lang="en-US" sz="1000" dirty="0" smtClean="0"/>
              <a:t>like</a:t>
            </a:r>
            <a:br>
              <a:rPr lang="en-US" sz="1000" dirty="0" smtClean="0"/>
            </a:br>
            <a:r>
              <a:rPr lang="en-US" sz="1000" dirty="0" smtClean="0"/>
              <a:t>to </a:t>
            </a:r>
            <a:r>
              <a:rPr lang="en-US" sz="1000" dirty="0"/>
              <a:t>maximize the Coalition </a:t>
            </a:r>
            <a:r>
              <a:rPr lang="en-US" sz="1000" dirty="0"/>
              <a:t>Course </a:t>
            </a:r>
            <a:r>
              <a:rPr lang="en-US" sz="1000" dirty="0" smtClean="0"/>
              <a:t>Level </a:t>
            </a:r>
            <a:r>
              <a:rPr lang="en-US" sz="1000" dirty="0"/>
              <a:t>Value.</a:t>
            </a:r>
            <a:endParaRPr lang="en-US" sz="1000" i="0" u="sng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63702" y="3142433"/>
                <a:ext cx="1720321" cy="660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i="1" smtClean="0"/>
                        <m:t>𝐶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ar-AE" sz="1000" i="1"/>
                        <m:t>𝐿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  <m:r>
                        <a:rPr lang="ar-AE" sz="10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000" i="1"/>
                          </m:ctrlPr>
                        </m:dPr>
                        <m:e>
                          <m:eqArr>
                            <m:eqArrPr>
                              <m:ctrlPr>
                                <a:rPr lang="ar-AE" sz="1000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ar-AE" sz="1000" i="1"/>
                                  </m:ctrlPr>
                                </m:fPr>
                                <m:num>
                                  <m:r>
                                    <a:rPr lang="ar-AE" sz="1000" i="1"/>
                                    <m:t>1</m:t>
                                  </m:r>
                                </m:num>
                                <m:den>
                                  <m:r>
                                    <a:rPr lang="ar-AE" sz="1000" i="1"/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ar-AE" sz="1000" i="1"/>
                                      </m:ctrlPr>
                                    </m:sSubPr>
                                    <m:e>
                                      <m:r>
                                        <a:rPr lang="ar-AE" sz="1000" i="1"/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ar-AE" sz="1000" i="1"/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ar-AE" sz="1000" i="1"/>
                                <m:t>,  &amp;</m:t>
                              </m:r>
                              <m:r>
                                <a:rPr lang="ar-AE" sz="1000" i="1"/>
                                <m:t>𝑆</m:t>
                              </m:r>
                              <m:sSub>
                                <m:sSubPr>
                                  <m:ctrlPr>
                                    <a:rPr lang="ar-AE" sz="1000" i="1"/>
                                  </m:ctrlPr>
                                </m:sSubPr>
                                <m:e>
                                  <m:r>
                                    <a:rPr lang="ar-AE" sz="1000" i="1"/>
                                    <m:t>𝐷</m:t>
                                  </m:r>
                                </m:e>
                                <m:sub>
                                  <m:r>
                                    <a:rPr lang="ar-AE" sz="1000" i="1"/>
                                    <m:t>𝑖</m:t>
                                  </m:r>
                                </m:sub>
                              </m:sSub>
                              <m:r>
                                <a:rPr lang="ar-AE" sz="1000" i="1"/>
                                <m:t>≠</m:t>
                              </m:r>
                              <m:r>
                                <a:rPr lang="ar-AE" sz="1000" i="1"/>
                                <m:t>0</m:t>
                              </m:r>
                            </m:e>
                            <m:e>
                              <m:r>
                                <a:rPr lang="ar-AE" sz="1000" i="1"/>
                                <m:t>3</m:t>
                              </m:r>
                              <m:r>
                                <a:rPr lang="ar-AE" sz="1000" i="1"/>
                                <m:t>,  &amp;</m:t>
                              </m:r>
                              <m:r>
                                <a:rPr lang="ar-AE" sz="1000" i="1"/>
                                <m:t>𝑆</m:t>
                              </m:r>
                              <m:sSub>
                                <m:sSubPr>
                                  <m:ctrlPr>
                                    <a:rPr lang="ar-AE" sz="1000" i="1"/>
                                  </m:ctrlPr>
                                </m:sSubPr>
                                <m:e>
                                  <m:r>
                                    <a:rPr lang="ar-AE" sz="1000" i="1"/>
                                    <m:t>𝐷</m:t>
                                  </m:r>
                                </m:e>
                                <m:sub>
                                  <m:r>
                                    <a:rPr lang="ar-AE" sz="1000" i="1"/>
                                    <m:t>𝑖</m:t>
                                  </m:r>
                                </m:sub>
                              </m:sSub>
                              <m:r>
                                <a:rPr lang="ar-AE" sz="1000" i="1"/>
                                <m:t>=</m:t>
                              </m:r>
                              <m:r>
                                <a:rPr lang="ar-AE" sz="1000" i="1"/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02" y="3142433"/>
                <a:ext cx="1720321" cy="6607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63702" y="2553145"/>
                <a:ext cx="4297436" cy="545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i="1"/>
                        <m:t>𝑆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𝐷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  <m:r>
                        <a:rPr lang="ar-AE" sz="1000" i="1"/>
                        <m:t>= </m:t>
                      </m:r>
                      <m:rad>
                        <m:radPr>
                          <m:degHide m:val="on"/>
                          <m:ctrlPr>
                            <a:rPr lang="ar-AE" sz="1000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sz="1000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1000" i="1"/>
                                  </m:ctrlPr>
                                </m:sSubSupPr>
                                <m:e>
                                  <m:r>
                                    <a:rPr lang="ar-AE" sz="1000" i="1"/>
                                    <m:t>∑</m:t>
                                  </m:r>
                                </m:e>
                                <m:sub>
                                  <m:r>
                                    <a:rPr lang="ar-AE" sz="1000" i="1"/>
                                    <m:t>𝑗</m:t>
                                  </m:r>
                                  <m:r>
                                    <a:rPr lang="ar-AE" sz="1000" i="1"/>
                                    <m:t>=</m:t>
                                  </m:r>
                                  <m:r>
                                    <a:rPr lang="ar-AE" sz="1000" i="1"/>
                                    <m:t>1</m:t>
                                  </m:r>
                                </m:sub>
                                <m:sup>
                                  <m:r>
                                    <a:rPr lang="ar-AE" sz="1000" i="1"/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1000" i="1"/>
                                  </m:ctrlPr>
                                </m:sSupPr>
                                <m:e>
                                  <m:r>
                                    <a:rPr lang="ar-AE" sz="1000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ar-AE" sz="1000" i="1"/>
                                      </m:ctrlPr>
                                    </m:sSubPr>
                                    <m:e>
                                      <m:r>
                                        <a:rPr lang="ar-AE" sz="1000" i="1"/>
                                        <m:t>𝐶𝑃𝐿</m:t>
                                      </m:r>
                                    </m:e>
                                    <m:sub>
                                      <m:r>
                                        <a:rPr lang="ar-AE" sz="1000" i="1"/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 sz="1000" i="1"/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ar-AE" sz="1000" i="1"/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ar-AE" sz="1000" i="1"/>
                                          </m:ctrlPr>
                                        </m:naryPr>
                                        <m:sub>
                                          <m:r>
                                            <a:rPr lang="ar-AE" sz="1000" i="1"/>
                                            <m:t>h</m:t>
                                          </m:r>
                                          <m:r>
                                            <a:rPr lang="ar-AE" sz="1000" i="1"/>
                                            <m:t>=</m:t>
                                          </m:r>
                                          <m:r>
                                            <a:rPr lang="ar-AE" sz="1000" i="1"/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ar-AE" sz="1000" i="1"/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10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00" i="1"/>
                                                <m:t>𝐶𝑃𝐿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00" i="1"/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ar-AE" sz="1000" i="1"/>
                                        <m:t>𝑛</m:t>
                                      </m:r>
                                    </m:den>
                                  </m:f>
                                  <m:r>
                                    <a:rPr lang="ar-AE" sz="1000" i="1"/>
                                    <m:t>)</m:t>
                                  </m:r>
                                </m:e>
                                <m:sup>
                                  <m:r>
                                    <a:rPr lang="ar-AE" sz="1000" i="1"/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1000" i="1"/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1000" i="1"/>
                        <m:t> :</m:t>
                      </m:r>
                      <m:r>
                        <a:rPr lang="ar-AE" sz="1000" i="1"/>
                        <m:t>𝑆𝑡𝑎𝑛𝑑𝑎𝑟𝑑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𝐷𝑒𝑣𝑖𝑎𝑡𝑖𝑜𝑛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𝑜𝑓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𝑖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02" y="2553145"/>
                <a:ext cx="4297436" cy="545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63702" y="3855072"/>
                <a:ext cx="3181169" cy="241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i="1" smtClean="0"/>
                        <m:t>𝐶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ar-AE" sz="1000" i="1"/>
                        <m:t>𝐿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  <m:r>
                        <a:rPr lang="ar-AE" sz="1000" i="1"/>
                        <m:t> :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 smtClean="0"/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𝐶𝑜𝑢𝑟𝑠𝑒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/>
                        <m:t>𝐿𝑒𝑣𝑒𝑙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𝑉𝑎𝑙𝑢𝑒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𝑓𝑜𝑟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𝑖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02" y="3855072"/>
                <a:ext cx="3181169" cy="241241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63702" y="4111317"/>
                <a:ext cx="2216610" cy="3977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r>
                  <a:rPr lang="en-US" sz="1000" dirty="0"/>
                  <a:t>Where: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/>
                        <m:t>𝑛</m:t>
                      </m:r>
                      <m:r>
                        <a:rPr lang="en-US" sz="1000" i="1"/>
                        <m:t>:</m:t>
                      </m:r>
                      <m:r>
                        <a:rPr lang="en-US" sz="1000" i="1"/>
                        <m:t>𝑛𝑢𝑚𝑏𝑒𝑟</m:t>
                      </m:r>
                      <m:r>
                        <a:rPr lang="en-US" sz="1000" i="1"/>
                        <m:t> </m:t>
                      </m:r>
                      <m:r>
                        <a:rPr lang="en-US" sz="1000" i="1"/>
                        <m:t>𝑜𝑓</m:t>
                      </m:r>
                      <m:r>
                        <a:rPr lang="en-US" sz="1000" i="1"/>
                        <m:t> </m:t>
                      </m:r>
                      <m:r>
                        <a:rPr lang="en-US" sz="1000" i="1"/>
                        <m:t>𝑇𝐶𝑁𝑠</m:t>
                      </m:r>
                      <m:r>
                        <a:rPr lang="en-US" sz="1000" i="1"/>
                        <m:t> </m:t>
                      </m:r>
                      <m:r>
                        <a:rPr lang="en-US" sz="1000" i="1"/>
                        <m:t>𝑖𝑛</m:t>
                      </m:r>
                      <m:r>
                        <a:rPr lang="en-US" sz="1000" i="1"/>
                        <m:t> </m:t>
                      </m:r>
                      <m:r>
                        <a:rPr lang="en-US" sz="1000" i="1"/>
                        <m:t>𝐶𝑜𝑙𝑖𝑡𝑖𝑜𝑛</m:t>
                      </m:r>
                      <m:r>
                        <a:rPr lang="en-US" sz="1000" i="1"/>
                        <m:t> </m:t>
                      </m:r>
                      <m:r>
                        <a:rPr lang="en-US" sz="1000" i="1"/>
                        <m:t>𝑖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02" y="4111317"/>
                <a:ext cx="2216610" cy="397758"/>
              </a:xfrm>
              <a:prstGeom prst="rect">
                <a:avLst/>
              </a:prstGeom>
              <a:blipFill rotWithShape="0">
                <a:blip r:embed="rId5"/>
                <a:stretch>
                  <a:fillRect b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63702" y="4539789"/>
                <a:ext cx="2579978" cy="275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𝐶𝑃𝐿</m:t>
                          </m:r>
                        </m:e>
                        <m:sub>
                          <m:r>
                            <a:rPr lang="ar-AE" sz="1000" i="1"/>
                            <m:t>𝑗</m:t>
                          </m:r>
                        </m:sub>
                      </m:sSub>
                      <m:r>
                        <a:rPr lang="ar-AE" sz="1000" i="1"/>
                        <m:t>:</m:t>
                      </m:r>
                      <m:r>
                        <a:rPr lang="ar-AE" sz="1000" i="1"/>
                        <m:t>𝑡</m:t>
                      </m:r>
                      <m:r>
                        <a:rPr lang="ar-AE" sz="1000" i="1"/>
                        <m:t>h</m:t>
                      </m:r>
                      <m:r>
                        <a:rPr lang="ar-AE" sz="1000" i="1"/>
                        <m:t>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𝐶𝑜𝑢𝑟𝑠𝑒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𝑃𝑟𝑜𝑔𝑟𝑒𝑠𝑠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𝐿𝑒𝑣𝑒𝑙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𝑜𝑓</m:t>
                      </m:r>
                      <m:r>
                        <a:rPr lang="ar-AE" sz="1000"/>
                        <m:t> </m:t>
                      </m:r>
                      <m:r>
                        <a:rPr lang="ar-AE" sz="1000" i="1"/>
                        <m:t>𝑇𝐶𝑁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𝑗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02" y="4539789"/>
                <a:ext cx="2579978" cy="275866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4553" y="1592727"/>
                <a:ext cx="1440564" cy="276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i="1" smtClean="0"/>
                        <m:t>𝐶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  <m:r>
                        <a:rPr lang="ar-AE" sz="1000" i="1"/>
                        <m:t>=</m:t>
                      </m:r>
                      <m:sSubSup>
                        <m:sSubSupPr>
                          <m:ctrlPr>
                            <a:rPr lang="ar-AE" sz="1000" i="1"/>
                          </m:ctrlPr>
                        </m:sSubSupPr>
                        <m:e>
                          <m:r>
                            <a:rPr lang="ar-AE" sz="1000" i="1"/>
                            <m:t>∑</m:t>
                          </m:r>
                        </m:e>
                        <m:sub>
                          <m:r>
                            <a:rPr lang="ar-AE" sz="1000" i="1"/>
                            <m:t>𝑗</m:t>
                          </m:r>
                          <m:r>
                            <a:rPr lang="ar-AE" sz="1000" i="1"/>
                            <m:t>=</m:t>
                          </m:r>
                          <m:r>
                            <a:rPr lang="ar-AE" sz="1000" i="1"/>
                            <m:t>1</m:t>
                          </m:r>
                        </m:sub>
                        <m:sup>
                          <m:r>
                            <a:rPr lang="ar-AE" sz="1000" i="1"/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ar-AE" sz="1000" i="1"/>
                          </m:ctrlPr>
                        </m:sSubSupPr>
                        <m:e>
                          <m:r>
                            <a:rPr lang="ar-AE" sz="1000" i="1"/>
                            <m:t>𝑈</m:t>
                          </m:r>
                        </m:e>
                        <m:sub>
                          <m:r>
                            <a:rPr lang="ar-AE" sz="1000" i="1"/>
                            <m:t>𝑗</m:t>
                          </m:r>
                        </m:sub>
                        <m:sup>
                          <m:r>
                            <a:rPr lang="ar-AE" sz="1000" i="1"/>
                            <m:t>𝑖</m:t>
                          </m:r>
                        </m:sup>
                      </m:sSubSup>
                      <m:r>
                        <a:rPr lang="ar-AE" sz="1000" i="1"/>
                        <m:t>∗ </m:t>
                      </m:r>
                      <m:r>
                        <a:rPr lang="ar-AE" sz="1000" i="1"/>
                        <m:t>𝐶𝐶𝐿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3" y="1592727"/>
                <a:ext cx="1440564" cy="2767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4553" y="913953"/>
            <a:ext cx="3894184" cy="56043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r>
              <a:rPr lang="en-US" sz="1000" b="1" dirty="0"/>
              <a:t>Coalition Value Function </a:t>
            </a:r>
            <a:r>
              <a:rPr lang="en-US" sz="1000" dirty="0"/>
              <a:t>evaluates the suitability of a certain Coalition.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In </a:t>
            </a:r>
            <a:r>
              <a:rPr lang="en-US" sz="1000" dirty="0"/>
              <a:t>the LCC scenario, </a:t>
            </a:r>
            <a:r>
              <a:rPr lang="en-US" sz="1000" dirty="0" smtClean="0"/>
              <a:t>we </a:t>
            </a:r>
            <a:r>
              <a:rPr lang="en-US" sz="1000" dirty="0"/>
              <a:t>design it as the integration of Utility Value and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Coalition Course Level </a:t>
            </a:r>
            <a:r>
              <a:rPr lang="en-US" sz="1000" dirty="0"/>
              <a:t>Value.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4553" y="1959300"/>
                <a:ext cx="2602613" cy="40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r>
                  <a:rPr lang="en-US" sz="1000" dirty="0"/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sz="1000" i="1"/>
                      <m:t>𝑛</m:t>
                    </m:r>
                    <m:r>
                      <a:rPr lang="en-US" sz="1000" i="1"/>
                      <m:t>:</m:t>
                    </m:r>
                    <m:r>
                      <a:rPr lang="en-US" sz="1000" i="1"/>
                      <m:t>𝑛𝑢𝑚𝑏𝑒𝑟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𝑜𝑓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𝑇𝐶𝑁𝑠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𝑖𝑛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𝑡</m:t>
                    </m:r>
                    <m:r>
                      <a:rPr lang="en-US" sz="1000" i="1"/>
                      <m:t>h</m:t>
                    </m:r>
                    <m:r>
                      <a:rPr lang="en-US" sz="1000" i="1"/>
                      <m:t>𝑒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𝑐𝑢𝑟𝑟𝑒𝑛𝑡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𝐶𝑜𝑙𝑖𝑡𝑖𝑜𝑛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3" y="1959300"/>
                <a:ext cx="2602613" cy="403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4553" y="2394632"/>
                <a:ext cx="2593251" cy="276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000" i="1"/>
                          </m:ctrlPr>
                        </m:sSubSupPr>
                        <m:e>
                          <m:r>
                            <a:rPr lang="ar-AE" sz="1000" i="1"/>
                            <m:t>𝑈</m:t>
                          </m:r>
                        </m:e>
                        <m:sub>
                          <m:r>
                            <a:rPr lang="ar-AE" sz="1000" i="1"/>
                            <m:t>𝑗</m:t>
                          </m:r>
                        </m:sub>
                        <m:sup>
                          <m:r>
                            <a:rPr lang="ar-AE" sz="1000" i="1"/>
                            <m:t>𝑖</m:t>
                          </m:r>
                        </m:sup>
                      </m:sSubSup>
                      <m:r>
                        <a:rPr lang="ar-AE" sz="1000" i="1"/>
                        <m:t>:</m:t>
                      </m:r>
                      <m:r>
                        <a:rPr lang="ar-AE" sz="1000" i="1"/>
                        <m:t>𝑈𝑡𝑖𝑙𝑖𝑡𝑦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𝑣𝑎𝑙𝑢𝑒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𝑓𝑜𝑟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𝑎𝑔𝑒𝑛𝑡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𝑗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𝑖𝑛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𝑖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3" y="2394632"/>
                <a:ext cx="2593251" cy="2767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4553" y="2689990"/>
                <a:ext cx="3181169" cy="241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i="1" smtClean="0"/>
                        <m:t>𝐶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ar-AE" sz="1000" i="1"/>
                        <m:t>𝐿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  <m:r>
                        <a:rPr lang="ar-AE" sz="1000" i="1"/>
                        <m:t> :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/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𝐶𝑜𝑢𝑟𝑠𝑒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000" i="1"/>
                        <m:t>𝐿𝑒𝑣𝑒𝑙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𝑉𝑎𝑙𝑢𝑒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𝑓𝑜𝑟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𝑖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3" y="2689990"/>
                <a:ext cx="3181169" cy="241241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4553" y="3085097"/>
            <a:ext cx="2136395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Coalition Structure Value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553" y="3361967"/>
            <a:ext cx="3771458" cy="134301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algn="just"/>
            <a:r>
              <a:rPr lang="en-US" sz="1000" b="1" dirty="0"/>
              <a:t>Coalition Structure Value function</a:t>
            </a:r>
            <a:r>
              <a:rPr lang="en-US" sz="1000" dirty="0"/>
              <a:t> is the overall evaluation </a:t>
            </a:r>
            <a:r>
              <a:rPr lang="en-US" sz="1000" dirty="0" smtClean="0"/>
              <a:t>value</a:t>
            </a:r>
            <a:br>
              <a:rPr lang="en-US" sz="1000" dirty="0" smtClean="0"/>
            </a:br>
            <a:r>
              <a:rPr lang="en-US" sz="1000" dirty="0" smtClean="0"/>
              <a:t>of </a:t>
            </a:r>
            <a:r>
              <a:rPr lang="en-US" sz="1000" dirty="0"/>
              <a:t>a certain Coalition Structure. It is the sum of all the Coalition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Values </a:t>
            </a:r>
            <a:r>
              <a:rPr lang="en-US" sz="1000" dirty="0"/>
              <a:t>within the Coalition Structure. With the foundation of the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previous </a:t>
            </a:r>
            <a:r>
              <a:rPr lang="en-US" sz="1000" dirty="0"/>
              <a:t>functions, the Coalition Structure Value function assesses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the </a:t>
            </a:r>
            <a:r>
              <a:rPr lang="en-US" sz="1000" dirty="0"/>
              <a:t>quality of each Coalition Structure by taking the consideration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of </a:t>
            </a:r>
            <a:r>
              <a:rPr lang="en-US" sz="1000" dirty="0"/>
              <a:t>both how well the individual preferences of each TCN in the same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Coalition </a:t>
            </a:r>
            <a:r>
              <a:rPr lang="en-US" sz="1000" dirty="0"/>
              <a:t>are satisfied, and how similar the course progress levels of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the </a:t>
            </a:r>
            <a:r>
              <a:rPr lang="en-US" sz="1000" dirty="0"/>
              <a:t>TCNs in the same Coalition.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94552" y="4825637"/>
                <a:ext cx="3165652" cy="27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R="0" lv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45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i="1"/>
                        <m:t>𝐶𝑆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𝑝</m:t>
                          </m:r>
                        </m:sub>
                      </m:sSub>
                      <m:r>
                        <a:rPr lang="ar-AE" sz="1000" i="1"/>
                        <m:t>=</m:t>
                      </m:r>
                      <m:sSubSup>
                        <m:sSubSupPr>
                          <m:ctrlPr>
                            <a:rPr lang="ar-AE" sz="1000" i="1"/>
                          </m:ctrlPr>
                        </m:sSubSupPr>
                        <m:e>
                          <m:r>
                            <a:rPr lang="ar-AE" sz="1000" i="1"/>
                            <m:t>∑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  <m:r>
                            <a:rPr lang="ar-AE" sz="1000" i="1"/>
                            <m:t>=</m:t>
                          </m:r>
                          <m:r>
                            <a:rPr lang="ar-AE" sz="1000" i="1"/>
                            <m:t>1</m:t>
                          </m:r>
                        </m:sub>
                        <m:sup>
                          <m:r>
                            <a:rPr lang="ar-AE" sz="1000" i="1"/>
                            <m:t>𝑚</m:t>
                          </m:r>
                        </m:sup>
                      </m:sSubSup>
                      <m:r>
                        <a:rPr lang="ar-AE" sz="1000" i="1"/>
                        <m:t>𝐶</m:t>
                      </m:r>
                      <m:sSub>
                        <m:sSubPr>
                          <m:ctrlPr>
                            <a:rPr lang="ar-AE" sz="1000" i="1"/>
                          </m:ctrlPr>
                        </m:sSubPr>
                        <m:e>
                          <m:r>
                            <a:rPr lang="ar-AE" sz="1000" i="1"/>
                            <m:t>𝑉</m:t>
                          </m:r>
                        </m:e>
                        <m:sub>
                          <m:r>
                            <a:rPr lang="ar-AE" sz="1000" i="1"/>
                            <m:t>𝑖</m:t>
                          </m:r>
                        </m:sub>
                      </m:sSub>
                      <m:r>
                        <a:rPr lang="ar-AE" sz="1000" i="1"/>
                        <m:t> :</m:t>
                      </m:r>
                      <m:r>
                        <a:rPr lang="ar-AE" sz="1000" i="1"/>
                        <m:t>𝑉𝑎𝑙𝑢𝑒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𝑜𝑓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𝑡</m:t>
                      </m:r>
                      <m:r>
                        <a:rPr lang="ar-AE" sz="1000" i="1"/>
                        <m:t>h</m:t>
                      </m:r>
                      <m:r>
                        <a:rPr lang="ar-AE" sz="1000" i="1"/>
                        <m:t>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𝐶𝑜𝑎𝑙𝑖𝑡𝑖𝑜𝑛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𝑆𝑡𝑟𝑢𝑐𝑡𝑢𝑟𝑒</m:t>
                      </m:r>
                      <m:r>
                        <a:rPr lang="ar-AE" sz="1000" i="1"/>
                        <m:t> </m:t>
                      </m:r>
                      <m:r>
                        <a:rPr lang="ar-AE" sz="1000" i="1"/>
                        <m:t>𝑝</m:t>
                      </m:r>
                    </m:oMath>
                  </m:oMathPara>
                </a14:m>
                <a:endParaRPr lang="en-US" sz="1000" b="1" i="0" u="none" strike="noStrike" kern="1200" cap="none" dirty="0" smtClean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2" y="4825637"/>
                <a:ext cx="3165652" cy="275353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4552" y="5100990"/>
                <a:ext cx="3193929" cy="40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r>
                  <a:rPr lang="en-US" sz="1000" dirty="0" smtClean="0"/>
                  <a:t>Where </a:t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en-US" sz="1000" i="1"/>
                      <m:t>𝑚</m:t>
                    </m:r>
                    <m:r>
                      <a:rPr lang="en-US" sz="1000" i="1"/>
                      <m:t>:</m:t>
                    </m:r>
                    <m:r>
                      <a:rPr lang="en-US" sz="1000" i="1"/>
                      <m:t>𝑛𝑢𝑚𝑏𝑒𝑟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𝑜𝑓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𝐶𝑜𝑎𝑙𝑖𝑡𝑖𝑜𝑛𝑠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𝑖𝑛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𝑡</m:t>
                    </m:r>
                    <m:r>
                      <a:rPr lang="en-US" sz="1000" i="1"/>
                      <m:t>h</m:t>
                    </m:r>
                    <m:r>
                      <a:rPr lang="en-US" sz="1000" i="1"/>
                      <m:t>𝑖𝑠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𝐶𝑜𝑎𝑙𝑖𝑡𝑖𝑜𝑛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𝑆𝑡𝑟𝑢𝑐𝑡𝑢𝑟𝑒</m:t>
                    </m:r>
                    <m:r>
                      <m:rPr>
                        <m:nor/>
                      </m:rPr>
                      <a:rPr lang="en-US" sz="1000"/>
                      <m:t> </m:t>
                    </m:r>
                  </m:oMath>
                </a14:m>
                <a:r>
                  <a:rPr lang="en-US" sz="1000" dirty="0" smtClean="0"/>
                  <a:t> </a:t>
                </a:r>
                <a:endParaRPr lang="en-US" sz="1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2" y="5100990"/>
                <a:ext cx="3193929" cy="4039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392349" y="3039"/>
            <a:ext cx="9071640" cy="386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600" smtClean="0">
                <a:solidFill>
                  <a:sysClr val="windowText" lastClr="000000"/>
                </a:solidFill>
                <a:latin typeface="+mn-lt"/>
              </a:rPr>
              <a:t>Functions</a:t>
            </a:r>
            <a:endParaRPr lang="en-US" sz="1600" dirty="0">
              <a:solidFill>
                <a:sysClr val="windowText" lastClr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9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App-Agent communication: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Submitting and saving exercise result</a:t>
            </a:r>
            <a:endParaRPr lang="en-US" sz="16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588" y="358893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33735" y="1282917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80" name="Freeform 79"/>
          <p:cNvSpPr/>
          <p:nvPr/>
        </p:nvSpPr>
        <p:spPr>
          <a:xfrm>
            <a:off x="594910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1" name="Freeform 80"/>
          <p:cNvSpPr/>
          <p:nvPr/>
        </p:nvSpPr>
        <p:spPr>
          <a:xfrm>
            <a:off x="508150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573130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3" name="Freeform 82"/>
          <p:cNvSpPr/>
          <p:nvPr/>
        </p:nvSpPr>
        <p:spPr>
          <a:xfrm>
            <a:off x="590230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4" name="Freeform 83"/>
          <p:cNvSpPr/>
          <p:nvPr/>
        </p:nvSpPr>
        <p:spPr>
          <a:xfrm>
            <a:off x="550403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5" name="Straight Arrow Connector 84"/>
          <p:cNvCxnSpPr>
            <a:stCxn id="84" idx="2"/>
            <a:endCxn id="87" idx="0"/>
          </p:cNvCxnSpPr>
          <p:nvPr/>
        </p:nvCxnSpPr>
        <p:spPr>
          <a:xfrm flipH="1">
            <a:off x="1058171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6" name="Freeform 85"/>
          <p:cNvSpPr/>
          <p:nvPr/>
        </p:nvSpPr>
        <p:spPr>
          <a:xfrm>
            <a:off x="551975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72398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616734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9" name="Elbow Connector 88"/>
          <p:cNvCxnSpPr>
            <a:stCxn id="88" idx="2"/>
            <a:endCxn id="96" idx="0"/>
          </p:cNvCxnSpPr>
          <p:nvPr/>
        </p:nvCxnSpPr>
        <p:spPr>
          <a:xfrm rot="5400000">
            <a:off x="691366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0" name="TextBox 89"/>
          <p:cNvSpPr txBox="1"/>
          <p:nvPr/>
        </p:nvSpPr>
        <p:spPr>
          <a:xfrm>
            <a:off x="677685" y="4286945"/>
            <a:ext cx="998135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>
                <a:ea typeface="Noto Sans CJK SC" pitchFamily="2"/>
                <a:cs typeface="Lohit Devanagari" pitchFamily="2"/>
              </a:rPr>
              <a:t>3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2876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Freeform 91"/>
          <p:cNvSpPr/>
          <p:nvPr/>
        </p:nvSpPr>
        <p:spPr>
          <a:xfrm>
            <a:off x="1208682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7279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5096" y="1959531"/>
            <a:ext cx="109373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b="0" i="1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8524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6" name="Freeform 95"/>
          <p:cNvSpPr/>
          <p:nvPr/>
        </p:nvSpPr>
        <p:spPr>
          <a:xfrm>
            <a:off x="240547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97" name="Elbow Connector 96"/>
          <p:cNvCxnSpPr>
            <a:stCxn id="87" idx="1"/>
            <a:endCxn id="88" idx="1"/>
          </p:cNvCxnSpPr>
          <p:nvPr/>
        </p:nvCxnSpPr>
        <p:spPr>
          <a:xfrm>
            <a:off x="1343943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8" name="TextBox 97"/>
          <p:cNvSpPr txBox="1"/>
          <p:nvPr/>
        </p:nvSpPr>
        <p:spPr>
          <a:xfrm>
            <a:off x="1586268" y="3562110"/>
            <a:ext cx="1139712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31459" y="3588933"/>
            <a:ext cx="1003422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3" name="Freeform 102"/>
          <p:cNvSpPr/>
          <p:nvPr/>
        </p:nvSpPr>
        <p:spPr>
          <a:xfrm>
            <a:off x="4305677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4218917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283897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4300997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261170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108" name="Straight Arrow Connector 107"/>
          <p:cNvCxnSpPr>
            <a:stCxn id="107" idx="2"/>
            <a:endCxn id="110" idx="0"/>
          </p:cNvCxnSpPr>
          <p:nvPr/>
        </p:nvCxnSpPr>
        <p:spPr>
          <a:xfrm flipH="1">
            <a:off x="4768938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Freeform 108"/>
          <p:cNvSpPr/>
          <p:nvPr/>
        </p:nvSpPr>
        <p:spPr>
          <a:xfrm>
            <a:off x="4262742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483165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4327501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112" name="Elbow Connector 111"/>
          <p:cNvCxnSpPr>
            <a:stCxn id="111" idx="2"/>
            <a:endCxn id="119" idx="0"/>
          </p:cNvCxnSpPr>
          <p:nvPr/>
        </p:nvCxnSpPr>
        <p:spPr>
          <a:xfrm rot="5400000">
            <a:off x="4402133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3" name="TextBox 112"/>
          <p:cNvSpPr txBox="1"/>
          <p:nvPr/>
        </p:nvSpPr>
        <p:spPr>
          <a:xfrm>
            <a:off x="4388452" y="4286945"/>
            <a:ext cx="103352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3.m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33643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5" name="Freeform 114"/>
          <p:cNvSpPr/>
          <p:nvPr/>
        </p:nvSpPr>
        <p:spPr>
          <a:xfrm>
            <a:off x="4919449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88046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15863" y="1959531"/>
            <a:ext cx="1098291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u="sng" dirty="0">
                <a:ea typeface="Noto Sans CJK SC" pitchFamily="2"/>
                <a:cs typeface="Lohit Devanagari" pitchFamily="2"/>
              </a:rPr>
              <a:t>m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i="1" u="sng" dirty="0" err="1">
                <a:ea typeface="Noto Sans CJK SC" pitchFamily="2"/>
                <a:cs typeface="Lohit Devanagari" pitchFamily="2"/>
              </a:rPr>
              <a:t>m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59291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9" name="Freeform 118"/>
          <p:cNvSpPr/>
          <p:nvPr/>
        </p:nvSpPr>
        <p:spPr>
          <a:xfrm>
            <a:off x="3951314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120" name="Elbow Connector 119"/>
          <p:cNvCxnSpPr>
            <a:stCxn id="110" idx="1"/>
            <a:endCxn id="111" idx="1"/>
          </p:cNvCxnSpPr>
          <p:nvPr/>
        </p:nvCxnSpPr>
        <p:spPr>
          <a:xfrm>
            <a:off x="5054710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1" name="TextBox 120"/>
          <p:cNvSpPr txBox="1"/>
          <p:nvPr/>
        </p:nvSpPr>
        <p:spPr>
          <a:xfrm>
            <a:off x="5258048" y="3562110"/>
            <a:ext cx="1175107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 (CPL)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16791" y="3588933"/>
            <a:ext cx="1052089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3" name="TextBox 122"/>
          <p:cNvSpPr txBox="1"/>
          <p:nvPr/>
        </p:nvSpPr>
        <p:spPr>
          <a:xfrm>
            <a:off x="6626122" y="1241628"/>
            <a:ext cx="3378716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App-logic sends the exercise results to agent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 calculates the course progress level (CPL) by averaging all of the lesson progress levels that were submitted so far. 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 saves the CPL and submitted scores. 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A9583-EB51-4902-BE59-5294830D33E5}" type="slidenum"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8920" y="3235731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480105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 smtClean="0">
                <a:latin typeface="+mn-lt"/>
              </a:rPr>
              <a:t>Protocol: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Teacher requests grouping proposal</a:t>
            </a:r>
          </a:p>
        </p:txBody>
      </p:sp>
      <p:sp>
        <p:nvSpPr>
          <p:cNvPr id="4" name="Freeform 3"/>
          <p:cNvSpPr/>
          <p:nvPr/>
        </p:nvSpPr>
        <p:spPr>
          <a:xfrm>
            <a:off x="4263448" y="1075566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84094" y="984306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70" y="1180525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" name="Freeform 6"/>
          <p:cNvSpPr/>
          <p:nvPr/>
        </p:nvSpPr>
        <p:spPr>
          <a:xfrm>
            <a:off x="4304566" y="1734726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8" name="Curved Connector 7"/>
          <p:cNvCxnSpPr>
            <a:stCxn id="6" idx="1"/>
            <a:endCxn id="7" idx="2"/>
          </p:cNvCxnSpPr>
          <p:nvPr/>
        </p:nvCxnSpPr>
        <p:spPr>
          <a:xfrm flipH="1">
            <a:off x="4833024" y="1374385"/>
            <a:ext cx="558034" cy="592901"/>
          </a:xfrm>
          <a:prstGeom prst="curvedConnector4">
            <a:avLst>
              <a:gd name="adj1" fmla="val -40965"/>
              <a:gd name="adj2" fmla="val 13855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8"/>
          <p:cNvSpPr txBox="1"/>
          <p:nvPr/>
        </p:nvSpPr>
        <p:spPr>
          <a:xfrm>
            <a:off x="5566052" y="1568245"/>
            <a:ext cx="102824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1.b.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0" name="Elbow Connector 9"/>
          <p:cNvCxnSpPr>
            <a:stCxn id="6" idx="3"/>
            <a:endCxn id="30" idx="0"/>
          </p:cNvCxnSpPr>
          <p:nvPr/>
        </p:nvCxnSpPr>
        <p:spPr>
          <a:xfrm rot="10800000" flipV="1">
            <a:off x="574424" y="1374384"/>
            <a:ext cx="4180446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5682453" y="2062754"/>
            <a:ext cx="664617" cy="7402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6373" y="2031091"/>
            <a:ext cx="791605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Agent_11,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9" name="Elbow Connector 18"/>
          <p:cNvCxnSpPr>
            <a:stCxn id="6" idx="3"/>
            <a:endCxn id="66" idx="0"/>
          </p:cNvCxnSpPr>
          <p:nvPr/>
        </p:nvCxnSpPr>
        <p:spPr>
          <a:xfrm rot="10800000" flipV="1">
            <a:off x="2149048" y="1374384"/>
            <a:ext cx="2605822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 22"/>
          <p:cNvSpPr/>
          <p:nvPr/>
        </p:nvSpPr>
        <p:spPr>
          <a:xfrm>
            <a:off x="9216365" y="2108597"/>
            <a:ext cx="731519" cy="822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WAR</a:t>
            </a:r>
          </a:p>
        </p:txBody>
      </p:sp>
      <p:cxnSp>
        <p:nvCxnSpPr>
          <p:cNvPr id="24" name="Elbow Connector 23"/>
          <p:cNvCxnSpPr>
            <a:stCxn id="6" idx="1"/>
            <a:endCxn id="23" idx="3"/>
          </p:cNvCxnSpPr>
          <p:nvPr/>
        </p:nvCxnSpPr>
        <p:spPr>
          <a:xfrm>
            <a:off x="5391058" y="1374385"/>
            <a:ext cx="3825307" cy="1145692"/>
          </a:xfrm>
          <a:prstGeom prst="bentConnector3">
            <a:avLst>
              <a:gd name="adj1" fmla="val 57459"/>
            </a:avLst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25" name="Freeform 24"/>
          <p:cNvSpPr/>
          <p:nvPr/>
        </p:nvSpPr>
        <p:spPr>
          <a:xfrm>
            <a:off x="7722386" y="1166582"/>
            <a:ext cx="1274621" cy="1217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386" y="1166582"/>
            <a:ext cx="1274621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*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Agent_10 -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,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463" y="671210"/>
            <a:ext cx="1458943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Teacher selects a list of agents who belong to the same classroom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8228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8651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2987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36373" y="1631985"/>
            <a:ext cx="826118" cy="123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8" name="TextBox 37"/>
          <p:cNvSpPr txBox="1"/>
          <p:nvPr/>
        </p:nvSpPr>
        <p:spPr>
          <a:xfrm>
            <a:off x="0" y="5232241"/>
            <a:ext cx="3715806" cy="419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: indicates that agent_1 is selected as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dedicated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agent</a:t>
            </a:r>
          </a:p>
          <a:p>
            <a:pPr lvl="0" hangingPunct="0"/>
            <a:r>
              <a:rPr lang="en-US" sz="1050" dirty="0">
                <a:ea typeface="Noto Sans CJK SC" pitchFamily="2"/>
                <a:cs typeface="Lohit Devanagari" pitchFamily="2"/>
              </a:rPr>
              <a:t>*</a:t>
            </a:r>
            <a:r>
              <a:rPr lang="en-US" sz="1050" b="1" dirty="0" smtClean="0">
                <a:ea typeface="Noto Sans CJK SC" pitchFamily="2"/>
                <a:cs typeface="Lohit Devanagari" pitchFamily="2"/>
              </a:rPr>
              <a:t>cl3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is classroom name -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classroom 3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</a:t>
            </a:r>
            <a:endParaRPr lang="en-US" sz="105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2264" y="3235731"/>
            <a:ext cx="35808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65731" y="700700"/>
            <a:ext cx="1409124" cy="174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5" name="Freeform 64"/>
          <p:cNvSpPr/>
          <p:nvPr/>
        </p:nvSpPr>
        <p:spPr>
          <a:xfrm>
            <a:off x="1642852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863275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07611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8" name="Freeform 67"/>
          <p:cNvSpPr/>
          <p:nvPr/>
        </p:nvSpPr>
        <p:spPr>
          <a:xfrm>
            <a:off x="3006468" y="320126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226891" y="309840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071227" y="356238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5716" y="3682410"/>
            <a:ext cx="3378716" cy="13587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Teacher selects a list of TCNs who belong to the same classroom, via Teacher panel in WPM</a:t>
            </a:r>
            <a:endParaRPr lang="en-US" sz="900" b="1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 of TCNs such that all agents in the list are active before next step. 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WPM </a:t>
            </a:r>
            <a:r>
              <a:rPr lang="en-US" sz="900" dirty="0">
                <a:ea typeface="Noto Sans CJK SC" pitchFamily="2"/>
                <a:cs typeface="Lohit Devanagari" pitchFamily="2"/>
              </a:rPr>
              <a:t>selects (randomly or based on resource availability 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) an agent as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dedicated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WPM attaches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dedicated agent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and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list of agents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information to a signal and sends it to each agent to inform them to start coordination.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659820" y="1818812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990" y="1445030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1.c.1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582" y="1770895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1415" y="1445030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8" name="Freeform 87"/>
          <p:cNvSpPr/>
          <p:nvPr/>
        </p:nvSpPr>
        <p:spPr>
          <a:xfrm>
            <a:off x="2326148" y="1824104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3318" y="1450322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1.c.m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14910" y="1776187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7743" y="1450322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TextBox 91"/>
          <p:cNvSpPr txBox="1"/>
          <p:nvPr/>
        </p:nvSpPr>
        <p:spPr>
          <a:xfrm>
            <a:off x="8258369" y="3792333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9308" y="2348192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share info</a:t>
            </a:r>
          </a:p>
        </p:txBody>
      </p:sp>
      <p:sp>
        <p:nvSpPr>
          <p:cNvPr id="5" name="Freeform 4"/>
          <p:cNvSpPr/>
          <p:nvPr/>
        </p:nvSpPr>
        <p:spPr>
          <a:xfrm>
            <a:off x="108943" y="1718150"/>
            <a:ext cx="513053" cy="571320"/>
          </a:xfrm>
          <a:custGeom>
            <a:avLst>
              <a:gd name="f0" fmla="val 6524"/>
              <a:gd name="f1" fmla="val 294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" name="Elbow Connector 5"/>
          <p:cNvCxnSpPr>
            <a:stCxn id="37" idx="2"/>
            <a:endCxn id="40" idx="2"/>
          </p:cNvCxnSpPr>
          <p:nvPr/>
        </p:nvCxnSpPr>
        <p:spPr>
          <a:xfrm rot="5400000">
            <a:off x="1710603" y="277251"/>
            <a:ext cx="1789829" cy="3778377"/>
          </a:xfrm>
          <a:prstGeom prst="bentConnector3">
            <a:avLst>
              <a:gd name="adj1" fmla="val 16349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Elbow Connector 6"/>
          <p:cNvCxnSpPr>
            <a:stCxn id="37" idx="2"/>
            <a:endCxn id="43" idx="2"/>
          </p:cNvCxnSpPr>
          <p:nvPr/>
        </p:nvCxnSpPr>
        <p:spPr>
          <a:xfrm rot="16200000" flipH="1">
            <a:off x="5717563" y="48667"/>
            <a:ext cx="1789829" cy="4235544"/>
          </a:xfrm>
          <a:prstGeom prst="bentConnector3">
            <a:avLst>
              <a:gd name="adj1" fmla="val 16349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Elbow Connector 10"/>
          <p:cNvCxnSpPr>
            <a:stCxn id="39" idx="0"/>
            <a:endCxn id="34" idx="3"/>
          </p:cNvCxnSpPr>
          <p:nvPr/>
        </p:nvCxnSpPr>
        <p:spPr>
          <a:xfrm rot="5400000" flipH="1" flipV="1">
            <a:off x="1626831" y="35730"/>
            <a:ext cx="1446396" cy="327218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42" idx="0"/>
            <a:endCxn id="34" idx="1"/>
          </p:cNvCxnSpPr>
          <p:nvPr/>
        </p:nvCxnSpPr>
        <p:spPr>
          <a:xfrm rot="16200000" flipV="1">
            <a:off x="6142234" y="-190609"/>
            <a:ext cx="1446396" cy="372485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9054202" y="4241905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2.c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86120" y="708051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206543" y="605189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50879" y="1069166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207743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28166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72502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221664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442087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86423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2888081" y="365365"/>
            <a:ext cx="964106" cy="356681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coordination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736056" y="1483631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61627" y="1475709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86117" y="974952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86116" y="994712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6" name="Freeform 55"/>
          <p:cNvSpPr/>
          <p:nvPr/>
        </p:nvSpPr>
        <p:spPr>
          <a:xfrm>
            <a:off x="803502" y="1485107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073" y="1477185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563" y="976428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562" y="996188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5" name="Freeform 74"/>
          <p:cNvSpPr/>
          <p:nvPr/>
        </p:nvSpPr>
        <p:spPr>
          <a:xfrm>
            <a:off x="3421845" y="2876111"/>
            <a:ext cx="732185" cy="116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9486" y="2821057"/>
            <a:ext cx="843369" cy="12178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Agent#1 info 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- - - - - - - - - - </a:t>
            </a:r>
          </a:p>
          <a:p>
            <a:pPr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#i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/>
              <a:t>coalition</a:t>
            </a:r>
            <a:r>
              <a:rPr lang="en-US" sz="900" baseline="-25000" dirty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#j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28394" y="2388507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2.c.1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agent#10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28392" y="2408268"/>
            <a:ext cx="1013897" cy="172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9018124" y="143092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238547" y="132806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82883" y="179204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91082" y="911169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received any signal 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start 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10" name="Elbow Connector 109"/>
          <p:cNvCxnSpPr>
            <a:stCxn id="37" idx="2"/>
            <a:endCxn id="37" idx="1"/>
          </p:cNvCxnSpPr>
          <p:nvPr/>
        </p:nvCxnSpPr>
        <p:spPr>
          <a:xfrm rot="5400000" flipH="1" flipV="1">
            <a:off x="4666027" y="999023"/>
            <a:ext cx="101179" cy="443825"/>
          </a:xfrm>
          <a:prstGeom prst="bentConnector4">
            <a:avLst>
              <a:gd name="adj1" fmla="val -719470"/>
              <a:gd name="adj2" fmla="val 25232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5" name="TextBox 124"/>
          <p:cNvSpPr txBox="1"/>
          <p:nvPr/>
        </p:nvSpPr>
        <p:spPr>
          <a:xfrm>
            <a:off x="4553174" y="1299974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53173" y="1319734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7" name="TextBox 126"/>
          <p:cNvSpPr txBox="1"/>
          <p:nvPr/>
        </p:nvSpPr>
        <p:spPr>
          <a:xfrm>
            <a:off x="207743" y="3429453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7742" y="3449213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29" name="Elbow Connector 128"/>
          <p:cNvCxnSpPr>
            <a:stCxn id="40" idx="1"/>
            <a:endCxn id="40" idx="3"/>
          </p:cNvCxnSpPr>
          <p:nvPr/>
        </p:nvCxnSpPr>
        <p:spPr>
          <a:xfrm flipH="1">
            <a:off x="272502" y="2960175"/>
            <a:ext cx="887651" cy="12700"/>
          </a:xfrm>
          <a:prstGeom prst="bentConnector5">
            <a:avLst>
              <a:gd name="adj1" fmla="val -11872"/>
              <a:gd name="adj2" fmla="val 9286055"/>
              <a:gd name="adj3" fmla="val 1155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7" name="TextBox 156"/>
          <p:cNvSpPr txBox="1"/>
          <p:nvPr/>
        </p:nvSpPr>
        <p:spPr>
          <a:xfrm>
            <a:off x="8219276" y="3433337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219275" y="3453097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59" name="Elbow Connector 158"/>
          <p:cNvCxnSpPr>
            <a:stCxn id="43" idx="1"/>
            <a:endCxn id="43" idx="3"/>
          </p:cNvCxnSpPr>
          <p:nvPr/>
        </p:nvCxnSpPr>
        <p:spPr>
          <a:xfrm flipH="1">
            <a:off x="8286423" y="2960175"/>
            <a:ext cx="887651" cy="12700"/>
          </a:xfrm>
          <a:prstGeom prst="bentConnector5">
            <a:avLst>
              <a:gd name="adj1" fmla="val -8949"/>
              <a:gd name="adj2" fmla="val 9183921"/>
              <a:gd name="adj3" fmla="val 1126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6" name="Elbow Connector 165"/>
          <p:cNvCxnSpPr>
            <a:stCxn id="41" idx="3"/>
            <a:endCxn id="36" idx="1"/>
          </p:cNvCxnSpPr>
          <p:nvPr/>
        </p:nvCxnSpPr>
        <p:spPr>
          <a:xfrm rot="10800000">
            <a:off x="4778088" y="689609"/>
            <a:ext cx="3443576" cy="2048842"/>
          </a:xfrm>
          <a:prstGeom prst="bentConnector3">
            <a:avLst>
              <a:gd name="adj1" fmla="val 6035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7" name="TextBox 176"/>
          <p:cNvSpPr txBox="1"/>
          <p:nvPr/>
        </p:nvSpPr>
        <p:spPr>
          <a:xfrm>
            <a:off x="6143971" y="1451740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94793" y="1506794"/>
            <a:ext cx="871845" cy="11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79" name="Elbow Connector 178"/>
          <p:cNvCxnSpPr>
            <a:stCxn id="38" idx="1"/>
            <a:endCxn id="36" idx="3"/>
          </p:cNvCxnSpPr>
          <p:nvPr/>
        </p:nvCxnSpPr>
        <p:spPr>
          <a:xfrm flipV="1">
            <a:off x="1224626" y="689609"/>
            <a:ext cx="2981917" cy="2048842"/>
          </a:xfrm>
          <a:prstGeom prst="bentConnector3">
            <a:avLst>
              <a:gd name="adj1" fmla="val 550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5" name="TextBox 184"/>
          <p:cNvSpPr txBox="1"/>
          <p:nvPr/>
        </p:nvSpPr>
        <p:spPr>
          <a:xfrm>
            <a:off x="105407" y="4228412"/>
            <a:ext cx="8908225" cy="13723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2.a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Each agent receives the signal and sends its personal info to </a:t>
            </a:r>
            <a:r>
              <a:rPr lang="en-US" sz="1000" i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dedicated agent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2.b. </a:t>
            </a:r>
            <a:r>
              <a:rPr lang="en-US" sz="100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Dedicated agent generates all CSs and filters the ones which violate the system constraints such as cluster cardinality. </a:t>
            </a:r>
            <a:r>
              <a:rPr lang="en-US" sz="100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To do so, filtering functions (illustrated in the last slides) are used.</a:t>
            </a:r>
            <a:endParaRPr lang="en-US" sz="1000" u="none" strike="noStrike" kern="1200" cap="none" dirty="0" smtClean="0">
              <a:ln>
                <a:noFill/>
              </a:ln>
              <a:solidFill>
                <a:schemeClr val="tx1"/>
              </a:solidFill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2.c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Dedicated agent broadcasts the complete info (which is collected in </a:t>
            </a:r>
            <a:r>
              <a:rPr lang="en-US" sz="1000" b="1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phase2.a</a:t>
            </a:r>
            <a:r>
              <a:rPr lang="en-US" sz="1000" dirty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)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and a set of coalitions where the receiver agent is a member. </a:t>
            </a:r>
          </a:p>
          <a:p>
            <a:pPr lvl="0" hangingPunct="0"/>
            <a:r>
              <a:rPr lang="en-US" sz="1000" b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2.d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Since each agent has the complete info, they calculate utility values based on their </a:t>
            </a:r>
            <a:r>
              <a:rPr lang="en-US" sz="1000" b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individual preferences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which they don’t share with </a:t>
            </a:r>
            <a:r>
              <a:rPr lang="en-US" sz="1000" i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dedicated agent. 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To do so, they make use of </a:t>
            </a:r>
            <a:r>
              <a:rPr lang="en-US" sz="1000" b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utility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function </a:t>
            </a:r>
            <a:r>
              <a:rPr lang="en-US" sz="1000" dirty="0">
                <a:ea typeface="Noto Sans CJK SC" pitchFamily="2"/>
                <a:cs typeface="Lohit Devanagari" pitchFamily="2"/>
              </a:rPr>
              <a:t>(illustrated in the last slides)</a:t>
            </a:r>
            <a:endParaRPr lang="en-US" sz="1000" b="0" u="none" strike="noStrike" kern="1200" cap="none" dirty="0" smtClean="0">
              <a:ln>
                <a:noFill/>
              </a:ln>
              <a:solidFill>
                <a:schemeClr val="tx1"/>
              </a:solidFill>
              <a:ea typeface="Noto Sans CJK SC" pitchFamily="2"/>
              <a:cs typeface="Lohit Devanagari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2.e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Each agent sends the utility values to </a:t>
            </a:r>
            <a:r>
              <a:rPr lang="en-US" sz="1000" b="0" i="1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dedicated agent. </a:t>
            </a:r>
            <a:endParaRPr lang="en-US" sz="1000" b="0" i="1" u="none" strike="noStrike" kern="1200" cap="none" dirty="0">
              <a:ln>
                <a:noFill/>
              </a:ln>
              <a:solidFill>
                <a:schemeClr val="tx1"/>
              </a:solidFill>
              <a:ea typeface="Noto Sans CJK SC" pitchFamily="2"/>
              <a:cs typeface="Lohit Devanagari" pitchFamily="2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9411500" y="2089598"/>
            <a:ext cx="513053" cy="571320"/>
          </a:xfrm>
          <a:custGeom>
            <a:avLst>
              <a:gd name="f0" fmla="val -7127"/>
              <a:gd name="f1" fmla="val 1792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3" name="Elbow Connector 62"/>
          <p:cNvCxnSpPr>
            <a:stCxn id="37" idx="2"/>
            <a:endCxn id="37" idx="3"/>
          </p:cNvCxnSpPr>
          <p:nvPr/>
        </p:nvCxnSpPr>
        <p:spPr>
          <a:xfrm rot="5400000" flipH="1">
            <a:off x="4222202" y="999023"/>
            <a:ext cx="101179" cy="443826"/>
          </a:xfrm>
          <a:prstGeom prst="bentConnector4">
            <a:avLst>
              <a:gd name="adj1" fmla="val -751520"/>
              <a:gd name="adj2" fmla="val 2625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TextBox 63"/>
          <p:cNvSpPr txBox="1"/>
          <p:nvPr/>
        </p:nvSpPr>
        <p:spPr>
          <a:xfrm>
            <a:off x="3354164" y="1244691"/>
            <a:ext cx="1142644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Generate and filter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out CSs which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violate system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constraints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85465" y="1305299"/>
            <a:ext cx="990924" cy="693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9" name="Freeform 78"/>
          <p:cNvSpPr/>
          <p:nvPr/>
        </p:nvSpPr>
        <p:spPr>
          <a:xfrm>
            <a:off x="4708320" y="2880704"/>
            <a:ext cx="732185" cy="116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65961" y="2825650"/>
            <a:ext cx="843369" cy="12178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Agent#1 info 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- - - - - - - - - - 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#i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#j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14869" y="2393100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14867" y="2412861"/>
            <a:ext cx="1013897" cy="172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3" name="Freeform 82"/>
          <p:cNvSpPr/>
          <p:nvPr/>
        </p:nvSpPr>
        <p:spPr>
          <a:xfrm>
            <a:off x="6243964" y="2069197"/>
            <a:ext cx="768824" cy="5805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71742" y="2021972"/>
            <a:ext cx="88306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#i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- x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#j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- y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99294" y="1452125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50116" y="1507179"/>
            <a:ext cx="871845" cy="11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7" name="Freeform 86"/>
          <p:cNvSpPr/>
          <p:nvPr/>
        </p:nvSpPr>
        <p:spPr>
          <a:xfrm>
            <a:off x="1999287" y="2069582"/>
            <a:ext cx="768824" cy="5805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7065" y="2022357"/>
            <a:ext cx="88306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#i - x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#j - y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4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5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</a:t>
            </a:r>
            <a:r>
              <a:rPr lang="en-US" sz="1600" dirty="0" smtClean="0">
                <a:latin typeface="+mn-lt"/>
              </a:rPr>
              <a:t>find solution</a:t>
            </a:r>
            <a:endParaRPr lang="en-US" sz="1600" dirty="0">
              <a:latin typeface="+mn-lt"/>
            </a:endParaRPr>
          </a:p>
        </p:txBody>
      </p:sp>
      <p:cxnSp>
        <p:nvCxnSpPr>
          <p:cNvPr id="11" name="Elbow Connector 10"/>
          <p:cNvCxnSpPr>
            <a:stCxn id="34" idx="3"/>
            <a:endCxn id="39" idx="0"/>
          </p:cNvCxnSpPr>
          <p:nvPr/>
        </p:nvCxnSpPr>
        <p:spPr>
          <a:xfrm rot="10800000" flipV="1">
            <a:off x="655573" y="882257"/>
            <a:ext cx="3272181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34" idx="1"/>
            <a:endCxn id="42" idx="0"/>
          </p:cNvCxnSpPr>
          <p:nvPr/>
        </p:nvCxnSpPr>
        <p:spPr>
          <a:xfrm>
            <a:off x="4944636" y="882257"/>
            <a:ext cx="3724857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8832715" y="4054654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3.d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</a:t>
            </a:r>
          </a:p>
        </p:txBody>
      </p:sp>
      <p:sp>
        <p:nvSpPr>
          <p:cNvPr id="34" name="Freeform 33"/>
          <p:cNvSpPr/>
          <p:nvPr/>
        </p:nvSpPr>
        <p:spPr>
          <a:xfrm>
            <a:off x="3927753" y="64168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48176" y="53882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92512" y="100280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149376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9799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14135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163297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383720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28056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3080426" y="168614"/>
            <a:ext cx="713394" cy="487068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Collected all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necessary info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196" y="910063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5195" y="929823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8959757" y="1364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180180" y="1261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24516" y="1725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32715" y="844804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participating in the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71459" y="1237073"/>
            <a:ext cx="109643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Build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71458" y="1256833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66" name="Elbow Connector 165"/>
          <p:cNvCxnSpPr>
            <a:stCxn id="36" idx="1"/>
            <a:endCxn id="41" idx="3"/>
          </p:cNvCxnSpPr>
          <p:nvPr/>
        </p:nvCxnSpPr>
        <p:spPr>
          <a:xfrm>
            <a:off x="4719721" y="623244"/>
            <a:ext cx="3443576" cy="2048842"/>
          </a:xfrm>
          <a:prstGeom prst="bentConnector3">
            <a:avLst>
              <a:gd name="adj1" fmla="val 4642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9" name="Elbow Connector 178"/>
          <p:cNvCxnSpPr>
            <a:stCxn id="36" idx="3"/>
            <a:endCxn id="38" idx="1"/>
          </p:cNvCxnSpPr>
          <p:nvPr/>
        </p:nvCxnSpPr>
        <p:spPr>
          <a:xfrm rot="10800000" flipV="1">
            <a:off x="1166260" y="623244"/>
            <a:ext cx="2981917" cy="204884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2" name="TextBox 181"/>
          <p:cNvSpPr txBox="1"/>
          <p:nvPr/>
        </p:nvSpPr>
        <p:spPr>
          <a:xfrm>
            <a:off x="1709664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09663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5" name="TextBox 184"/>
          <p:cNvSpPr txBox="1"/>
          <p:nvPr/>
        </p:nvSpPr>
        <p:spPr>
          <a:xfrm>
            <a:off x="149375" y="4045900"/>
            <a:ext cx="8683339" cy="135244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sng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Steps</a:t>
            </a:r>
            <a:r>
              <a:rPr lang="en-US" sz="1000" b="0" i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:</a:t>
            </a:r>
          </a:p>
          <a:p>
            <a:pPr lvl="0" algn="just" hangingPunct="0"/>
            <a:r>
              <a:rPr lang="en-US" sz="1000" b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3.a.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Dedicated agent builds the complete CSGP by computing the coalition value of each potential coalition of a potential CS by making use of the coalition value 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function </a:t>
            </a:r>
            <a:r>
              <a:rPr lang="en-US" sz="1000" dirty="0">
                <a:ea typeface="Noto Sans CJK SC" pitchFamily="2"/>
                <a:cs typeface="Lohit Devanagari" pitchFamily="2"/>
              </a:rPr>
              <a:t>(illustrated in the last slides)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and coalition structure value 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function </a:t>
            </a:r>
            <a:r>
              <a:rPr lang="en-US" sz="1000" dirty="0">
                <a:ea typeface="Noto Sans CJK SC" pitchFamily="2"/>
                <a:cs typeface="Lohit Devanagari" pitchFamily="2"/>
              </a:rPr>
              <a:t>(illustrated in the last slides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). </a:t>
            </a:r>
            <a:endParaRPr lang="en-US" sz="1000" dirty="0" smtClean="0">
              <a:solidFill>
                <a:schemeClr val="tx1"/>
              </a:solidFill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3.b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(Optional) Broadcast the CSGP to other agents such that they can solve the problem in case </a:t>
            </a:r>
            <a:r>
              <a:rPr lang="en-US" sz="1000" b="0" i="1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dedicated agent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is accidentally killed. In this case, WPM signals another agent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to become dedicated agent who must approve that it has the CSGP. Otherwise, it requests all agents to do </a:t>
            </a:r>
            <a:r>
              <a:rPr lang="en-US" sz="1000" b="1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2.d</a:t>
            </a:r>
            <a:r>
              <a:rPr lang="en-US" sz="1000" dirty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again.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3.c</a:t>
            </a:r>
            <a:r>
              <a:rPr lang="en-US" sz="1000" b="0" u="none" strike="noStrike" kern="1200" cap="none" dirty="0" smtClean="0">
                <a:ln>
                  <a:noFill/>
                </a:ln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Dedicated agent solves the CSGP and finds a single result or a rank list</a:t>
            </a:r>
            <a:r>
              <a:rPr lang="en-US" sz="1000" dirty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by comparing the CSs based on their values.</a:t>
            </a:r>
            <a:endParaRPr lang="en-US" sz="1000" b="0" u="none" strike="noStrike" kern="1200" cap="none" dirty="0" smtClean="0">
              <a:ln>
                <a:noFill/>
              </a:ln>
              <a:solidFill>
                <a:schemeClr val="tx1"/>
              </a:solidFill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Phase 3.d</a:t>
            </a:r>
            <a:r>
              <a:rPr lang="en-US" sz="1000" dirty="0" smtClean="0">
                <a:solidFill>
                  <a:schemeClr val="tx1"/>
                </a:solidFill>
                <a:ea typeface="Noto Sans CJK SC" pitchFamily="2"/>
                <a:cs typeface="Lohit Devanagari" pitchFamily="2"/>
              </a:rPr>
              <a:t>. Dedicated agent sends the result to all agents and WPM. (Optional) WPM might decide to request to kill the agents which were involved in the coordination process.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87644" y="899296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7643" y="919056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97" name="Elbow Connector 96"/>
          <p:cNvCxnSpPr>
            <a:stCxn id="37" idx="2"/>
            <a:endCxn id="34" idx="1"/>
          </p:cNvCxnSpPr>
          <p:nvPr/>
        </p:nvCxnSpPr>
        <p:spPr>
          <a:xfrm rot="5400000" flipH="1" flipV="1">
            <a:off x="4529035" y="789560"/>
            <a:ext cx="322903" cy="508298"/>
          </a:xfrm>
          <a:prstGeom prst="bentConnector4">
            <a:avLst>
              <a:gd name="adj1" fmla="val -185274"/>
              <a:gd name="adj2" fmla="val 22918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Elbow Connector 97"/>
          <p:cNvCxnSpPr>
            <a:stCxn id="34" idx="3"/>
            <a:endCxn id="37" idx="2"/>
          </p:cNvCxnSpPr>
          <p:nvPr/>
        </p:nvCxnSpPr>
        <p:spPr>
          <a:xfrm rot="10800000" flipH="1" flipV="1">
            <a:off x="3927752" y="882256"/>
            <a:ext cx="508585" cy="322903"/>
          </a:xfrm>
          <a:prstGeom prst="bentConnector4">
            <a:avLst>
              <a:gd name="adj1" fmla="val -141858"/>
              <a:gd name="adj2" fmla="val 28527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3" name="TextBox 102"/>
          <p:cNvSpPr txBox="1"/>
          <p:nvPr/>
        </p:nvSpPr>
        <p:spPr>
          <a:xfrm>
            <a:off x="4559893" y="1240986"/>
            <a:ext cx="110931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Solve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59892" y="1260746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4" name="TextBox 113"/>
          <p:cNvSpPr txBox="1"/>
          <p:nvPr/>
        </p:nvSpPr>
        <p:spPr>
          <a:xfrm>
            <a:off x="6399579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99578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7" name="Freeform 116"/>
          <p:cNvSpPr/>
          <p:nvPr/>
        </p:nvSpPr>
        <p:spPr>
          <a:xfrm>
            <a:off x="3866761" y="3125734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187407" y="3034474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119" name="Freeform 118"/>
          <p:cNvSpPr/>
          <p:nvPr/>
        </p:nvSpPr>
        <p:spPr>
          <a:xfrm>
            <a:off x="4358183" y="323069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3907879" y="3784894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22" name="Elbow Connector 121"/>
          <p:cNvCxnSpPr>
            <a:stCxn id="37" idx="2"/>
            <a:endCxn id="118" idx="1"/>
          </p:cNvCxnSpPr>
          <p:nvPr/>
        </p:nvCxnSpPr>
        <p:spPr>
          <a:xfrm rot="16200000" flipH="1">
            <a:off x="3599440" y="2042057"/>
            <a:ext cx="1913734" cy="239939"/>
          </a:xfrm>
          <a:prstGeom prst="bentConnector4">
            <a:avLst>
              <a:gd name="adj1" fmla="val 53894"/>
              <a:gd name="adj2" fmla="val 46403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0" name="TextBox 129"/>
          <p:cNvSpPr txBox="1"/>
          <p:nvPr/>
        </p:nvSpPr>
        <p:spPr>
          <a:xfrm>
            <a:off x="4685270" y="2406238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3.d.w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85269" y="2426000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4033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E38A-F4B6-40B4-A919-974643A2DCAF}" type="slidenum">
              <a:t>6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48640" y="-19800"/>
            <a:ext cx="9071640" cy="47699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Sending </a:t>
            </a:r>
            <a:r>
              <a:rPr lang="en-US" sz="1600" dirty="0">
                <a:latin typeface="+mn-lt"/>
              </a:rPr>
              <a:t>final grouping to agents</a:t>
            </a:r>
          </a:p>
        </p:txBody>
      </p:sp>
      <p:cxnSp>
        <p:nvCxnSpPr>
          <p:cNvPr id="10" name="Elbow Connector 9"/>
          <p:cNvCxnSpPr>
            <a:stCxn id="45" idx="3"/>
            <a:endCxn id="94" idx="0"/>
          </p:cNvCxnSpPr>
          <p:nvPr/>
        </p:nvCxnSpPr>
        <p:spPr>
          <a:xfrm rot="10800000" flipV="1">
            <a:off x="688468" y="1436178"/>
            <a:ext cx="3266848" cy="2796074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45" idx="3"/>
            <a:endCxn id="98" idx="0"/>
          </p:cNvCxnSpPr>
          <p:nvPr/>
        </p:nvCxnSpPr>
        <p:spPr>
          <a:xfrm rot="10800000" flipV="1">
            <a:off x="2449468" y="1436178"/>
            <a:ext cx="1505849" cy="281366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2681846" y="694307"/>
            <a:ext cx="1092599" cy="435600"/>
          </a:xfrm>
          <a:custGeom>
            <a:avLst>
              <a:gd name="f0" fmla="val 25455"/>
              <a:gd name="f1" fmla="val 1879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received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grouping proposal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332" y="2990849"/>
            <a:ext cx="4576294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After receiving either a proposal or a rank list, teacher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the rank list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he/she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modify/approve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proposal which is sent by agents.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teacher submits, WPM needs to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reactivate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inactive agents in 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submitted grouping such that all of them can receive the final grouping.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WPM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each agent in the final grouping. The signal should contain either the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i="1" dirty="0" smtClean="0">
                <a:ea typeface="Noto Sans CJK SC" pitchFamily="2"/>
                <a:cs typeface="Lohit Devanagari" pitchFamily="2"/>
              </a:rPr>
              <a:t>grouping result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or “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”, respectively, depending on whether 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selects/modifies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/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55316" y="1048458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275962" y="957198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48" name="Freeform 47"/>
          <p:cNvSpPr/>
          <p:nvPr/>
        </p:nvSpPr>
        <p:spPr>
          <a:xfrm>
            <a:off x="4446738" y="130985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96434" y="1707618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4" name="Elbow Connector 13"/>
          <p:cNvCxnSpPr>
            <a:stCxn id="48" idx="0"/>
            <a:endCxn id="48" idx="1"/>
          </p:cNvCxnSpPr>
          <p:nvPr/>
        </p:nvCxnSpPr>
        <p:spPr>
          <a:xfrm rot="16200000" flipH="1">
            <a:off x="4826949" y="1247736"/>
            <a:ext cx="193860" cy="318094"/>
          </a:xfrm>
          <a:prstGeom prst="bentConnector4">
            <a:avLst>
              <a:gd name="adj1" fmla="val -268456"/>
              <a:gd name="adj2" fmla="val 5775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3" name="TextBox 72"/>
          <p:cNvSpPr txBox="1"/>
          <p:nvPr/>
        </p:nvSpPr>
        <p:spPr>
          <a:xfrm>
            <a:off x="5126574" y="767532"/>
            <a:ext cx="1465314" cy="7170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4.a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either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Selects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one from rank list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Modifies</a:t>
            </a:r>
            <a:r>
              <a:rPr lang="en-US" sz="8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proposal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the proposal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92332" y="826827"/>
            <a:ext cx="1338170" cy="62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2" name="TextBox 81"/>
          <p:cNvSpPr txBox="1"/>
          <p:nvPr/>
        </p:nvSpPr>
        <p:spPr>
          <a:xfrm>
            <a:off x="4773577" y="1944356"/>
            <a:ext cx="1082767" cy="5917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reactivates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inactive agents in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selected grouping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47168" y="1975064"/>
            <a:ext cx="931356" cy="561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84" name="Elbow Connector 83"/>
          <p:cNvCxnSpPr>
            <a:stCxn id="49" idx="2"/>
            <a:endCxn id="49" idx="1"/>
          </p:cNvCxnSpPr>
          <p:nvPr/>
        </p:nvCxnSpPr>
        <p:spPr>
          <a:xfrm rot="5400000" flipH="1" flipV="1">
            <a:off x="4730980" y="1617809"/>
            <a:ext cx="116280" cy="528457"/>
          </a:xfrm>
          <a:prstGeom prst="bentConnector4">
            <a:avLst>
              <a:gd name="adj1" fmla="val -547956"/>
              <a:gd name="adj2" fmla="val 24388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1" name="TextBox 90"/>
          <p:cNvSpPr txBox="1"/>
          <p:nvPr/>
        </p:nvSpPr>
        <p:spPr>
          <a:xfrm>
            <a:off x="647349" y="1449398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4.c.1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smtClean="0">
                <a:ea typeface="Noto Sans CJK SC" pitchFamily="2"/>
                <a:cs typeface="Lohit Devanagari" pitchFamily="2"/>
              </a:rPr>
              <a:t>agent#1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939" y="1480104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3" name="Freeform 92"/>
          <p:cNvSpPr/>
          <p:nvPr/>
        </p:nvSpPr>
        <p:spPr>
          <a:xfrm>
            <a:off x="182272" y="433511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402695" y="423225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7031" y="469622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97" name="Freeform 96"/>
          <p:cNvSpPr/>
          <p:nvPr/>
        </p:nvSpPr>
        <p:spPr>
          <a:xfrm>
            <a:off x="1943271" y="435270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163694" y="424984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2008030" y="471382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583771" y="436469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3804194" y="426183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3648530" y="472581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767320" y="1783835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7718" y="1734084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760641" y="3281502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1039" y="3231751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203" y="2990849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89302" y="1453136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4.c.m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err="1" smtClean="0">
                <a:ea typeface="Noto Sans CJK SC" pitchFamily="2"/>
                <a:cs typeface="Lohit Devanagari" pitchFamily="2"/>
              </a:rPr>
              <a:t>agent#m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2892" y="1483842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3" name="Freeform 112"/>
          <p:cNvSpPr/>
          <p:nvPr/>
        </p:nvSpPr>
        <p:spPr>
          <a:xfrm>
            <a:off x="2609273" y="1787573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9671" y="1737822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2602594" y="3285240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52992" y="3235489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4156" y="2994587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82092" y="441979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41341" y="4430644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92332" y="4447559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0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825" y="1358959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6" name="Freeform 5"/>
          <p:cNvSpPr/>
          <p:nvPr/>
        </p:nvSpPr>
        <p:spPr>
          <a:xfrm>
            <a:off x="357065" y="1303075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2045" y="1190479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" name="Freeform 7"/>
          <p:cNvSpPr/>
          <p:nvPr/>
        </p:nvSpPr>
        <p:spPr>
          <a:xfrm>
            <a:off x="439145" y="1460299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9" name="Freeform 8"/>
          <p:cNvSpPr/>
          <p:nvPr/>
        </p:nvSpPr>
        <p:spPr>
          <a:xfrm>
            <a:off x="399318" y="1796370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1" name="Title 10"/>
          <p:cNvSpPr txBox="1">
            <a:spLocks noGrp="1"/>
          </p:cNvSpPr>
          <p:nvPr>
            <p:ph type="title" idx="4294967295"/>
          </p:nvPr>
        </p:nvSpPr>
        <p:spPr>
          <a:xfrm>
            <a:off x="504719" y="93240"/>
            <a:ext cx="9071640" cy="512157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Informing TCN about his/her group</a:t>
            </a:r>
            <a:endParaRPr lang="en-US" sz="16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62" idx="0"/>
            <a:endCxn id="9" idx="2"/>
          </p:cNvCxnSpPr>
          <p:nvPr/>
        </p:nvCxnSpPr>
        <p:spPr>
          <a:xfrm flipH="1" flipV="1">
            <a:off x="917718" y="1972768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1" name="Freeform 60"/>
          <p:cNvSpPr/>
          <p:nvPr/>
        </p:nvSpPr>
        <p:spPr>
          <a:xfrm>
            <a:off x="419235" y="329427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39658" y="319141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83994" y="365539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2158943" y="4583942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479589" y="4492682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9" name="Freeform 68"/>
          <p:cNvSpPr/>
          <p:nvPr/>
        </p:nvSpPr>
        <p:spPr>
          <a:xfrm>
            <a:off x="2650365" y="4845337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0" name="Freeform 69"/>
          <p:cNvSpPr/>
          <p:nvPr/>
        </p:nvSpPr>
        <p:spPr>
          <a:xfrm>
            <a:off x="2200061" y="5243102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72" name="Elbow Connector 71"/>
          <p:cNvCxnSpPr>
            <a:stCxn id="63" idx="2"/>
            <a:endCxn id="67" idx="3"/>
          </p:cNvCxnSpPr>
          <p:nvPr/>
        </p:nvCxnSpPr>
        <p:spPr>
          <a:xfrm rot="16200000" flipH="1">
            <a:off x="986427" y="3799145"/>
            <a:ext cx="1113909" cy="123112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8" name="Freeform 77"/>
          <p:cNvSpPr/>
          <p:nvPr/>
        </p:nvSpPr>
        <p:spPr>
          <a:xfrm>
            <a:off x="4181320" y="1369514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79" name="Freeform 78"/>
          <p:cNvSpPr/>
          <p:nvPr/>
        </p:nvSpPr>
        <p:spPr>
          <a:xfrm>
            <a:off x="4094560" y="1313630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4159540" y="1201034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176640" y="1470854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2" name="Freeform 81"/>
          <p:cNvSpPr/>
          <p:nvPr/>
        </p:nvSpPr>
        <p:spPr>
          <a:xfrm>
            <a:off x="4136813" y="1806925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3" name="Straight Arrow Connector 82"/>
          <p:cNvCxnSpPr>
            <a:stCxn id="85" idx="0"/>
            <a:endCxn id="82" idx="2"/>
          </p:cNvCxnSpPr>
          <p:nvPr/>
        </p:nvCxnSpPr>
        <p:spPr>
          <a:xfrm flipH="1" flipV="1">
            <a:off x="4655213" y="1983323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4" name="Freeform 83"/>
          <p:cNvSpPr/>
          <p:nvPr/>
        </p:nvSpPr>
        <p:spPr>
          <a:xfrm>
            <a:off x="4156730" y="330483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377153" y="320197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4221489" y="366594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7" name="Elbow Connector 86"/>
          <p:cNvCxnSpPr>
            <a:stCxn id="86" idx="2"/>
            <a:endCxn id="67" idx="1"/>
          </p:cNvCxnSpPr>
          <p:nvPr/>
        </p:nvCxnSpPr>
        <p:spPr>
          <a:xfrm rot="5400000">
            <a:off x="3442420" y="3748767"/>
            <a:ext cx="1103354" cy="134243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91"/>
          <p:cNvSpPr txBox="1"/>
          <p:nvPr/>
        </p:nvSpPr>
        <p:spPr>
          <a:xfrm>
            <a:off x="925431" y="432664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74064" y="436405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2" name="TextBox 101"/>
          <p:cNvSpPr txBox="1"/>
          <p:nvPr/>
        </p:nvSpPr>
        <p:spPr>
          <a:xfrm>
            <a:off x="3643524" y="4310899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92157" y="4348312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7" name="TextBox 106"/>
          <p:cNvSpPr txBox="1"/>
          <p:nvPr/>
        </p:nvSpPr>
        <p:spPr>
          <a:xfrm>
            <a:off x="2532517" y="3411480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41459" y="1537599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78872" y="3294279"/>
            <a:ext cx="4555969" cy="14995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lvl="0" algn="just" hangingPunct="0"/>
            <a:r>
              <a:rPr lang="en-US" sz="900" u="sng" dirty="0">
                <a:ea typeface="Noto Sans CJK SC" pitchFamily="2"/>
                <a:cs typeface="Lohit Devanagari" pitchFamily="2"/>
              </a:rPr>
              <a:t>Steps</a:t>
            </a:r>
            <a:r>
              <a:rPr lang="en-US" sz="900" dirty="0">
                <a:ea typeface="Noto Sans CJK SC" pitchFamily="2"/>
                <a:cs typeface="Lohit Devanagari" pitchFamily="2"/>
              </a:rPr>
              <a:t>:</a:t>
            </a:r>
          </a:p>
          <a:p>
            <a:pPr lvl="0"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>
                <a:ea typeface="Noto Sans CJK SC" pitchFamily="2"/>
                <a:cs typeface="Lohit Devanagari" pitchFamily="2"/>
              </a:rPr>
              <a:t>. Once an agent receives the final grouping from WPM (Teacher), it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only sends the</a:t>
            </a:r>
            <a:r>
              <a:rPr lang="en-US" sz="900" dirty="0">
                <a:ea typeface="Noto Sans CJK SC" pitchFamily="2"/>
                <a:cs typeface="Lohit Devanagari" pitchFamily="2"/>
              </a:rPr>
              <a:t/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name of the group of TCN to app-logic. Since agents don’t know the identities of other group 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members, they send the group name such that TCNs can find each other in the classroom. </a:t>
            </a:r>
          </a:p>
          <a:p>
            <a:pPr lvl="0"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Phase 5.b</a:t>
            </a:r>
            <a:r>
              <a:rPr lang="en-US" sz="900" dirty="0">
                <a:ea typeface="Noto Sans CJK SC" pitchFamily="2"/>
                <a:cs typeface="Lohit Devanagari" pitchFamily="2"/>
              </a:rPr>
              <a:t>. Agents send </a:t>
            </a:r>
            <a:r>
              <a:rPr lang="en-US" sz="900" i="1" dirty="0" err="1"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>
                <a:ea typeface="Noto Sans CJK SC" pitchFamily="2"/>
                <a:cs typeface="Lohit Devanagari" pitchFamily="2"/>
              </a:rPr>
              <a:t>signal to WPM. </a:t>
            </a:r>
          </a:p>
          <a:p>
            <a:pPr lvl="0" algn="just" hangingPunct="0"/>
            <a:endParaRPr lang="en-US" sz="900" dirty="0">
              <a:ea typeface="Noto Sans CJK SC" pitchFamily="2"/>
              <a:cs typeface="Lohit Devanagari" pitchFamily="2"/>
            </a:endParaRPr>
          </a:p>
          <a:p>
            <a:pPr lvl="0" algn="just" hangingPunct="0"/>
            <a:endParaRPr lang="en-US" sz="900" dirty="0">
              <a:ea typeface="Noto Sans CJK SC" pitchFamily="2"/>
              <a:cs typeface="Lohit Devanagari" pitchFamily="2"/>
            </a:endParaRPr>
          </a:p>
          <a:p>
            <a:pPr lvl="0" algn="just" hangingPunct="0"/>
            <a:r>
              <a:rPr lang="en-US" sz="900" dirty="0">
                <a:ea typeface="Noto Sans CJK SC" pitchFamily="2"/>
                <a:cs typeface="Lohit Devanagari" pitchFamily="2"/>
              </a:rPr>
              <a:t>-* Even if the TCN is logged out when agent sends the group name (at </a:t>
            </a:r>
            <a:r>
              <a:rPr lang="en-US" sz="900" b="1" dirty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>
                <a:ea typeface="Noto Sans CJK SC" pitchFamily="2"/>
                <a:cs typeface="Lohit Devanagari" pitchFamily="2"/>
              </a:rPr>
              <a:t>), the agent 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will still continue to </a:t>
            </a:r>
            <a:r>
              <a:rPr lang="en-US" sz="900" b="1" dirty="0">
                <a:ea typeface="Noto Sans CJK SC" pitchFamily="2"/>
                <a:cs typeface="Lohit Devanagari" pitchFamily="2"/>
              </a:rPr>
              <a:t>phase 5.b. </a:t>
            </a:r>
            <a:r>
              <a:rPr lang="en-US" sz="900" dirty="0">
                <a:ea typeface="Noto Sans CJK SC" pitchFamily="2"/>
                <a:cs typeface="Lohit Devanagari" pitchFamily="2"/>
              </a:rPr>
              <a:t>Since agent stores the group name into LAKR, it is not lost. </a:t>
            </a:r>
            <a:br>
              <a:rPr lang="en-US" sz="900" dirty="0">
                <a:ea typeface="Noto Sans CJK SC" pitchFamily="2"/>
                <a:cs typeface="Lohit Devanagari" pitchFamily="2"/>
              </a:rPr>
            </a:br>
            <a:r>
              <a:rPr lang="en-US" sz="900" dirty="0">
                <a:ea typeface="Noto Sans CJK SC" pitchFamily="2"/>
                <a:cs typeface="Lohit Devanagari" pitchFamily="2"/>
              </a:rPr>
              <a:t>Therefore, TCN will always be able request it from the agent via app-logic.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666748" y="5046745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Phase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5.b </a:t>
            </a:r>
            <a:r>
              <a:rPr lang="en-US" sz="900" dirty="0">
                <a:ea typeface="Noto Sans CJK SC" pitchFamily="2"/>
                <a:cs typeface="Lohit Devanagari" pitchFamily="2"/>
              </a:rPr>
              <a:t>–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047379" y="2588228"/>
            <a:ext cx="885183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5370" y="2549559"/>
            <a:ext cx="1046459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name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of group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TCN#1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4011" y="2071023"/>
            <a:ext cx="77454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97439" y="2111789"/>
            <a:ext cx="994223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1" name="Freeform 50"/>
          <p:cNvSpPr/>
          <p:nvPr/>
        </p:nvSpPr>
        <p:spPr>
          <a:xfrm>
            <a:off x="4807618" y="2610045"/>
            <a:ext cx="943993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6444" y="2561204"/>
            <a:ext cx="113142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name </a:t>
            </a:r>
            <a:b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group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TCN#m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14251" y="2092840"/>
            <a:ext cx="789488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24018" y="2111789"/>
            <a:ext cx="1073667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2485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006FC-CD54-4BB5-B464-E8610B16DCA8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>
                <a:latin typeface="+mn-lt"/>
              </a:rPr>
              <a:t>Involved </a:t>
            </a:r>
            <a:r>
              <a:rPr lang="en-US" sz="1600" dirty="0" smtClean="0">
                <a:latin typeface="+mn-lt"/>
              </a:rPr>
              <a:t>Components and Functionalities to be provided</a:t>
            </a:r>
            <a:endParaRPr lang="en-US" sz="1600" dirty="0">
              <a:latin typeface="+mn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" y="1017359"/>
            <a:ext cx="1737359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9680" y="925919"/>
            <a:ext cx="150768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5" name="Freeform 4"/>
          <p:cNvSpPr/>
          <p:nvPr/>
        </p:nvSpPr>
        <p:spPr>
          <a:xfrm>
            <a:off x="914400" y="1172520"/>
            <a:ext cx="82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</a:t>
            </a:r>
            <a:b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6" name="Freeform 5"/>
          <p:cNvSpPr/>
          <p:nvPr/>
        </p:nvSpPr>
        <p:spPr>
          <a:xfrm>
            <a:off x="182880" y="1715400"/>
            <a:ext cx="1554479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WPM Interface</a:t>
            </a:r>
          </a:p>
        </p:txBody>
      </p:sp>
      <p:sp>
        <p:nvSpPr>
          <p:cNvPr id="7" name="Freeform 6"/>
          <p:cNvSpPr/>
          <p:nvPr/>
        </p:nvSpPr>
        <p:spPr>
          <a:xfrm>
            <a:off x="3291839" y="1005840"/>
            <a:ext cx="1645920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83280" y="914400"/>
            <a:ext cx="142812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</a:p>
        </p:txBody>
      </p:sp>
      <p:sp>
        <p:nvSpPr>
          <p:cNvPr id="9" name="Freeform 8"/>
          <p:cNvSpPr/>
          <p:nvPr/>
        </p:nvSpPr>
        <p:spPr>
          <a:xfrm>
            <a:off x="3383280" y="1687319"/>
            <a:ext cx="1472400" cy="23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" name="Freeform 9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4" name="Freeform 13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7" name="Freeform 16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20" name="Freeform 19"/>
          <p:cNvSpPr/>
          <p:nvPr/>
        </p:nvSpPr>
        <p:spPr>
          <a:xfrm>
            <a:off x="8407800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21" name="Freeform 20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22" name="Freeform 21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B75BC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Dispatcher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Dispatcher 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" y="2256120"/>
            <a:ext cx="1876581" cy="12259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 panel (doesn’t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have to be in WPM)</a:t>
            </a:r>
          </a:p>
          <a:p>
            <a:pPr marL="285750" indent="-285750" hangingPunct="0">
              <a:buSzPct val="45000"/>
              <a:buFont typeface="Arial" panose="020B0604020202020204" pitchFamily="34" charset="0"/>
              <a:buChar char="•"/>
            </a:pP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Teacher panel would be </a:t>
            </a:r>
            <a:b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able to receive the </a:t>
            </a:r>
            <a:b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proposal from agents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.</a:t>
            </a: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Receiving 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coordination_</a:t>
            </a:r>
            <a:b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ended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</a:t>
            </a:r>
            <a:endParaRPr lang="en-US" sz="1100" b="0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457" y="2184189"/>
            <a:ext cx="4085006" cy="155031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exercise result, calculate and store.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start_coordination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 and share info.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personal info and broadcast to others (dedicated agent).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complete personal info from dedicated agent. 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coalition value info from other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agents, build and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broadcast CSGP.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Solve CSGP, broadcast to other agents and share with WPM.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“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approved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” or grouping from WPM, share with TCN.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Send </a:t>
            </a:r>
            <a:r>
              <a:rPr lang="en-US" sz="1100" i="1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signal to WPM.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191320"/>
            <a:ext cx="1872285" cy="4151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Receive the name of the </a:t>
            </a:r>
            <a:b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group of TCN. 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2103120" y="1006559"/>
            <a:ext cx="0" cy="466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6400799" y="1097280"/>
            <a:ext cx="0" cy="4572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8229600" y="1005119"/>
            <a:ext cx="0" cy="4572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349" y="3039"/>
            <a:ext cx="9071640" cy="386067"/>
          </a:xfrm>
        </p:spPr>
        <p:txBody>
          <a:bodyPr/>
          <a:lstStyle/>
          <a:p>
            <a:pPr lvl="0"/>
            <a:r>
              <a:rPr lang="en-US" sz="1600" dirty="0" smtClean="0">
                <a:latin typeface="+mn-lt"/>
              </a:rPr>
              <a:t>Functions</a:t>
            </a:r>
            <a:endParaRPr 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0015" y="583719"/>
            <a:ext cx="1227813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i="0" u="sng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Filtering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0015" y="901692"/>
                <a:ext cx="5170175" cy="2918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r>
                  <a:rPr lang="en-US" sz="1000" dirty="0"/>
                  <a:t>The Coalition Structures should follow the requirements of the Course Constraints in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:r>
                  <a:rPr lang="en-US" sz="1000" dirty="0" smtClean="0"/>
                  <a:t>terms </a:t>
                </a:r>
                <a:r>
                  <a:rPr lang="en-US" sz="1000" dirty="0"/>
                  <a:t>of the group size restriction and maximum number of TCNs missed the </a:t>
                </a:r>
                <a:r>
                  <a:rPr lang="en-US" sz="1000" dirty="0" smtClean="0"/>
                  <a:t>previous </a:t>
                </a:r>
                <a:br>
                  <a:rPr lang="en-US" sz="1000" dirty="0" smtClean="0"/>
                </a:br>
                <a:r>
                  <a:rPr lang="en-US" sz="1000" dirty="0" smtClean="0"/>
                  <a:t>lesson</a:t>
                </a:r>
                <a:r>
                  <a:rPr lang="en-US" sz="1000" dirty="0"/>
                  <a:t>. Hence each of the generated Coalition Structure </a:t>
                </a:r>
                <a:r>
                  <a:rPr lang="en-US" sz="1000" dirty="0" smtClean="0"/>
                  <a:t>will </a:t>
                </a:r>
                <a:r>
                  <a:rPr lang="en-US" sz="1000" dirty="0"/>
                  <a:t>be filtered by the following criteria</a:t>
                </a:r>
                <a:r>
                  <a:rPr lang="en-US" sz="1000" dirty="0" smtClean="0"/>
                  <a:t>:</a:t>
                </a:r>
              </a:p>
              <a:p>
                <a:endParaRPr lang="en-US" sz="1000" b="1" dirty="0" smtClean="0"/>
              </a:p>
              <a:p>
                <a:pPr marL="228600" indent="-228600">
                  <a:buFontTx/>
                  <a:buAutoNum type="arabicPeriod"/>
                </a:pPr>
                <a:r>
                  <a:rPr lang="en-US" sz="1000" dirty="0"/>
                  <a:t>Each Coalition has at least </a:t>
                </a:r>
                <a:r>
                  <a:rPr lang="en-US" sz="1000" b="1" dirty="0"/>
                  <a:t>two </a:t>
                </a:r>
                <a:r>
                  <a:rPr lang="en-US" sz="1000" dirty="0"/>
                  <a:t>and at most </a:t>
                </a:r>
                <a:r>
                  <a:rPr lang="en-US" sz="1000" b="1" dirty="0"/>
                  <a:t>five </a:t>
                </a:r>
                <a:r>
                  <a:rPr lang="en-US" sz="1000" dirty="0"/>
                  <a:t>TCNs;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ar-AE" sz="1000" i="1"/>
                      <m:t>∀</m:t>
                    </m:r>
                    <m:r>
                      <a:rPr lang="ar-AE" sz="1000" i="1"/>
                      <m:t>𝑖</m:t>
                    </m:r>
                    <m:r>
                      <a:rPr lang="ar-AE" sz="1000" i="1"/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ar-AE" sz="1000" i="1"/>
                        </m:ctrlPr>
                      </m:dPr>
                      <m:e>
                        <m:r>
                          <a:rPr lang="ar-AE" sz="1000" i="1"/>
                          <m:t>𝑥</m:t>
                        </m:r>
                        <m:r>
                          <a:rPr lang="ar-AE" sz="1000" i="1"/>
                          <m:t>∈</m:t>
                        </m:r>
                        <m:r>
                          <a:rPr lang="ar-AE" sz="1000" i="1"/>
                          <m:t>ℕ</m:t>
                        </m:r>
                        <m:r>
                          <a:rPr lang="ar-AE" sz="1000" i="1"/>
                          <m:t>, </m:t>
                        </m:r>
                        <m:r>
                          <a:rPr lang="ar-AE" sz="1000" i="1"/>
                          <m:t>1</m:t>
                        </m:r>
                        <m:r>
                          <a:rPr lang="ar-AE" sz="1000" i="1"/>
                          <m:t>≤</m:t>
                        </m:r>
                        <m:r>
                          <a:rPr lang="ar-AE" sz="1000" i="1"/>
                          <m:t>𝑥</m:t>
                        </m:r>
                        <m:r>
                          <a:rPr lang="ar-AE" sz="1000" i="1"/>
                          <m:t>≤</m:t>
                        </m:r>
                        <m:r>
                          <a:rPr lang="ar-AE" sz="1000" i="1"/>
                          <m:t>𝑚</m:t>
                        </m:r>
                      </m:e>
                    </m:d>
                    <m:r>
                      <a:rPr lang="ar-AE" sz="1000" i="1"/>
                      <m:t>: |</m:t>
                    </m:r>
                    <m:sSub>
                      <m:sSubPr>
                        <m:ctrlPr>
                          <a:rPr lang="ar-AE" sz="1000" i="1"/>
                        </m:ctrlPr>
                      </m:sSubPr>
                      <m:e>
                        <m:r>
                          <a:rPr lang="ar-AE" sz="1000" i="1"/>
                          <m:t>𝐶𝑜𝑎𝑙𝑖𝑡𝑖𝑜𝑛</m:t>
                        </m:r>
                      </m:e>
                      <m:sub>
                        <m:r>
                          <a:rPr lang="ar-AE" sz="1000" i="1"/>
                          <m:t>𝑖</m:t>
                        </m:r>
                      </m:sub>
                    </m:sSub>
                    <m:r>
                      <a:rPr lang="ar-AE" sz="1000" i="1"/>
                      <m:t>| ⊆[</m:t>
                    </m:r>
                    <m:r>
                      <a:rPr lang="ar-AE" sz="1000" i="1"/>
                      <m:t>2</m:t>
                    </m:r>
                    <m:r>
                      <a:rPr lang="ar-AE" sz="1000" i="1"/>
                      <m:t>, </m:t>
                    </m:r>
                    <m:r>
                      <a:rPr lang="ar-AE" sz="1000" i="1"/>
                      <m:t>5</m:t>
                    </m:r>
                    <m:r>
                      <a:rPr lang="ar-AE" sz="1000" i="1"/>
                      <m:t>]</m:t>
                    </m:r>
                  </m:oMath>
                </a14:m>
                <a:r>
                  <a:rPr lang="ar-AE" sz="1000" dirty="0"/>
                  <a:t>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:r>
                  <a:rPr lang="en-US" sz="1000" dirty="0" smtClean="0"/>
                  <a:t>Where</a:t>
                </a:r>
                <a:r>
                  <a:rPr lang="en-US" sz="1000" dirty="0"/>
                  <a:t>: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en-US" sz="1000" i="1"/>
                      <m:t>𝑚</m:t>
                    </m:r>
                    <m:r>
                      <a:rPr lang="en-US" sz="1000" i="1"/>
                      <m:t>:</m:t>
                    </m:r>
                    <m:r>
                      <a:rPr lang="en-US" sz="1000" i="1"/>
                      <m:t>𝑛𝑢𝑚𝑏𝑒𝑟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𝑜𝑓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𝐶𝑜𝑎𝑙𝑖𝑡𝑖𝑜𝑛𝑠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𝑖𝑛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𝑡</m:t>
                    </m:r>
                    <m:r>
                      <a:rPr lang="en-US" sz="1000" i="1"/>
                      <m:t>h</m:t>
                    </m:r>
                    <m:r>
                      <a:rPr lang="en-US" sz="1000" i="1"/>
                      <m:t>𝑖𝑠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𝐶𝑜𝑎𝑙𝑖𝑡𝑖𝑜𝑛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𝑆𝑡𝑟𝑢𝑐𝑡𝑢𝑟𝑒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000" i="1"/>
                        </m:ctrlPr>
                      </m:dPr>
                      <m:e>
                        <m:sSub>
                          <m:sSubPr>
                            <m:ctrlPr>
                              <a:rPr lang="ar-AE" sz="1000" i="1"/>
                            </m:ctrlPr>
                          </m:sSubPr>
                          <m:e>
                            <m:r>
                              <a:rPr lang="ar-AE" sz="1000" i="1"/>
                              <m:t>𝐶𝑜𝑎𝑙𝑖𝑡𝑖𝑜𝑛</m:t>
                            </m:r>
                          </m:e>
                          <m:sub>
                            <m:r>
                              <a:rPr lang="ar-AE" sz="1000" i="1"/>
                              <m:t>𝑖</m:t>
                            </m:r>
                          </m:sub>
                        </m:sSub>
                      </m:e>
                    </m:d>
                    <m:r>
                      <a:rPr lang="ar-AE" sz="1000" i="1"/>
                      <m:t>:</m:t>
                    </m:r>
                    <m:r>
                      <a:rPr lang="ar-AE" sz="1000" i="1"/>
                      <m:t>𝑡</m:t>
                    </m:r>
                    <m:r>
                      <a:rPr lang="ar-AE" sz="1000" i="1"/>
                      <m:t>h</m:t>
                    </m:r>
                    <m:r>
                      <a:rPr lang="ar-AE" sz="1000" i="1"/>
                      <m:t>𝑒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𝑛𝑢𝑚𝑏𝑒𝑟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𝑜𝑓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𝑇𝐶𝑁𝑠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𝐶𝑜𝑎𝑙𝑖𝑡𝑖𝑜𝑛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𝑖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𝑐𝑜𝑛𝑡𝑎𝑖𝑛𝑠</m:t>
                    </m:r>
                  </m:oMath>
                </a14:m>
                <a:r>
                  <a:rPr lang="ar-AE" sz="1000" dirty="0"/>
                  <a:t> </a:t>
                </a:r>
              </a:p>
              <a:p>
                <a:r>
                  <a:rPr lang="ar-AE" sz="1000" dirty="0"/>
                  <a:t> 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en-US" sz="1000" dirty="0"/>
                  <a:t>Each Coalition should have at most </a:t>
                </a:r>
                <a:r>
                  <a:rPr lang="en-US" sz="1000" b="1" dirty="0"/>
                  <a:t>one</a:t>
                </a:r>
                <a:r>
                  <a:rPr lang="en-US" sz="1000" dirty="0"/>
                  <a:t> TCN who </a:t>
                </a:r>
                <a:r>
                  <a:rPr lang="en-US" sz="1000" b="1" dirty="0"/>
                  <a:t>missed the previous </a:t>
                </a:r>
                <a:r>
                  <a:rPr lang="en-US" sz="1000" dirty="0"/>
                  <a:t>lesson</a:t>
                </a:r>
                <a:r>
                  <a:rPr lang="en-US" sz="1000" dirty="0" smtClean="0"/>
                  <a:t>.</a:t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ar-AE" sz="1000" i="1"/>
                        </m:ctrlPr>
                      </m:sSubSupPr>
                      <m:e>
                        <m:r>
                          <a:rPr lang="ar-AE" sz="1000" i="1"/>
                          <m:t>∀</m:t>
                        </m:r>
                        <m:r>
                          <a:rPr lang="ar-AE" sz="1000" i="1"/>
                          <m:t>𝑖</m:t>
                        </m:r>
                        <m:r>
                          <a:rPr lang="ar-AE" sz="1000" i="1"/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ar-AE" sz="1000" i="1"/>
                            </m:ctrlPr>
                          </m:dPr>
                          <m:e>
                            <m:r>
                              <a:rPr lang="ar-AE" sz="1000" i="1"/>
                              <m:t>𝑥</m:t>
                            </m:r>
                            <m:r>
                              <a:rPr lang="ar-AE" sz="1000" i="1"/>
                              <m:t>∈</m:t>
                            </m:r>
                            <m:r>
                              <a:rPr lang="ar-AE" sz="1000" i="1"/>
                              <m:t>ℕ</m:t>
                            </m:r>
                            <m:r>
                              <a:rPr lang="ar-AE" sz="1000" i="1"/>
                              <m:t>, </m:t>
                            </m:r>
                            <m:r>
                              <a:rPr lang="ar-AE" sz="1000" i="1"/>
                              <m:t>1</m:t>
                            </m:r>
                            <m:r>
                              <a:rPr lang="ar-AE" sz="1000" i="1"/>
                              <m:t>≤</m:t>
                            </m:r>
                            <m:r>
                              <a:rPr lang="ar-AE" sz="1000" i="1"/>
                              <m:t>𝑥</m:t>
                            </m:r>
                            <m:r>
                              <a:rPr lang="ar-AE" sz="1000" i="1"/>
                              <m:t>≤</m:t>
                            </m:r>
                            <m:r>
                              <a:rPr lang="ar-AE" sz="1000" i="1"/>
                              <m:t>𝑚</m:t>
                            </m:r>
                          </m:e>
                        </m:d>
                        <m:r>
                          <a:rPr lang="ar-AE" sz="1000" i="1"/>
                          <m:t>:∑</m:t>
                        </m:r>
                      </m:e>
                      <m:sub>
                        <m:r>
                          <a:rPr lang="ar-AE" sz="1000" i="1"/>
                          <m:t>𝑗</m:t>
                        </m:r>
                        <m:r>
                          <a:rPr lang="ar-AE" sz="1000" i="1"/>
                          <m:t>=</m:t>
                        </m:r>
                        <m:r>
                          <a:rPr lang="ar-AE" sz="1000" i="1"/>
                          <m:t>1</m:t>
                        </m:r>
                      </m:sub>
                      <m:sup>
                        <m:r>
                          <a:rPr lang="ar-AE" sz="1000" i="1"/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ar-AE" sz="1000" i="1"/>
                        </m:ctrlPr>
                      </m:sSubSupPr>
                      <m:e>
                        <m:r>
                          <a:rPr lang="ar-AE" sz="1000" i="1"/>
                          <m:t>𝑀</m:t>
                        </m:r>
                      </m:e>
                      <m:sub>
                        <m:r>
                          <a:rPr lang="ar-AE" sz="1000" i="1"/>
                          <m:t>𝑗</m:t>
                        </m:r>
                      </m:sub>
                      <m:sup>
                        <m:r>
                          <a:rPr lang="ar-AE" sz="1000" i="1"/>
                          <m:t>𝑖</m:t>
                        </m:r>
                      </m:sup>
                    </m:sSubSup>
                    <m:r>
                      <a:rPr lang="ar-AE" sz="1000" i="1"/>
                      <m:t>≤</m:t>
                    </m:r>
                    <m:r>
                      <a:rPr lang="ar-AE" sz="1000" i="1"/>
                      <m:t>1</m:t>
                    </m:r>
                  </m:oMath>
                </a14:m>
                <a:r>
                  <a:rPr lang="ar-AE" sz="1000" dirty="0"/>
                  <a:t>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:r>
                  <a:rPr lang="en-US" sz="1000" dirty="0" smtClean="0"/>
                  <a:t>Where</a:t>
                </a:r>
                <a:r>
                  <a:rPr lang="en-US" sz="1000" dirty="0"/>
                  <a:t>: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en-US" sz="1000" i="1"/>
                      <m:t>𝑛</m:t>
                    </m:r>
                    <m:r>
                      <a:rPr lang="en-US" sz="1000" i="1"/>
                      <m:t>:</m:t>
                    </m:r>
                    <m:r>
                      <a:rPr lang="en-US" sz="1000" i="1"/>
                      <m:t>𝑛𝑢𝑚𝑏𝑒𝑟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𝑜𝑓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𝑇𝐶𝑁𝑠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𝑖𝑛</m:t>
                    </m:r>
                    <m:r>
                      <a:rPr lang="en-US" sz="1000" i="1"/>
                      <m:t> </m:t>
                    </m:r>
                    <m:r>
                      <a:rPr lang="en-US" sz="1000" i="1"/>
                      <m:t>𝐶𝑜𝑎𝑙𝑖𝑡𝑖𝑜</m:t>
                    </m:r>
                    <m:sSub>
                      <m:sSubPr>
                        <m:ctrlPr>
                          <a:rPr lang="ar-AE" sz="1000" i="1"/>
                        </m:ctrlPr>
                      </m:sSubPr>
                      <m:e>
                        <m:r>
                          <a:rPr lang="ar-AE" sz="1000" i="1"/>
                          <m:t>𝑛</m:t>
                        </m:r>
                      </m:e>
                      <m:sub>
                        <m:r>
                          <a:rPr lang="ar-AE" sz="1000" i="1"/>
                          <m:t>𝑖</m:t>
                        </m:r>
                      </m:sub>
                    </m:sSub>
                  </m:oMath>
                </a14:m>
                <a:r>
                  <a:rPr lang="ar-AE" sz="1000" dirty="0"/>
                  <a:t> 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ar-AE" sz="1000" i="1"/>
                      <m:t>𝑚</m:t>
                    </m:r>
                    <m:r>
                      <a:rPr lang="ar-AE" sz="1000" i="1"/>
                      <m:t>:</m:t>
                    </m:r>
                    <m:r>
                      <a:rPr lang="ar-AE" sz="1000" i="1"/>
                      <m:t>𝑛𝑢𝑚𝑏𝑒𝑟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𝑜𝑓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𝐶𝑜𝑎𝑙𝑖𝑡𝑖𝑜𝑛𝑠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𝑖𝑛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𝑡</m:t>
                    </m:r>
                    <m:r>
                      <a:rPr lang="ar-AE" sz="1000" i="1"/>
                      <m:t>h</m:t>
                    </m:r>
                    <m:r>
                      <a:rPr lang="ar-AE" sz="1000" i="1"/>
                      <m:t>𝑖𝑠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𝐶𝑜𝑎𝑙𝑖𝑡𝑖𝑜𝑛</m:t>
                    </m:r>
                    <m:r>
                      <a:rPr lang="ar-AE" sz="1000" i="1"/>
                      <m:t> </m:t>
                    </m:r>
                    <m:r>
                      <a:rPr lang="ar-AE" sz="1000" i="1"/>
                      <m:t>𝑆𝑡𝑟𝑢𝑐𝑡𝑢𝑟𝑒</m:t>
                    </m:r>
                  </m:oMath>
                </a14:m>
                <a:r>
                  <a:rPr lang="ar-AE" sz="1000" dirty="0"/>
                  <a:t> </a:t>
                </a: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ar-AE" sz="1000" i="1"/>
                        </m:ctrlPr>
                      </m:sSubSupPr>
                      <m:e>
                        <m:r>
                          <a:rPr lang="ar-AE" sz="1000" i="1"/>
                          <m:t>𝑀</m:t>
                        </m:r>
                      </m:e>
                      <m:sub>
                        <m:r>
                          <a:rPr lang="ar-AE" sz="1000" i="1"/>
                          <m:t>𝑗</m:t>
                        </m:r>
                      </m:sub>
                      <m:sup>
                        <m:r>
                          <a:rPr lang="ar-AE" sz="1000" i="1"/>
                          <m:t>𝑖</m:t>
                        </m:r>
                      </m:sup>
                    </m:sSubSup>
                    <m:r>
                      <a:rPr lang="ar-AE" sz="1000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sz="1000" i="1"/>
                        </m:ctrlPr>
                      </m:dPr>
                      <m:e>
                        <m:eqArr>
                          <m:eqArrPr>
                            <m:ctrlPr>
                              <a:rPr lang="ar-AE" sz="1000" i="1"/>
                            </m:ctrlPr>
                          </m:eqArrPr>
                          <m:e>
                            <m:r>
                              <a:rPr lang="ar-AE" sz="1000" i="1"/>
                              <m:t>1</m:t>
                            </m:r>
                            <m:r>
                              <a:rPr lang="ar-AE" sz="1000" i="1"/>
                              <m:t>,  &amp;</m:t>
                            </m:r>
                            <m:r>
                              <a:rPr lang="ar-AE" sz="1000" i="1"/>
                              <m:t>𝑖𝑓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𝑇𝐶𝑁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𝑗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𝑖𝑛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𝐶𝑜𝑎𝑙𝑖𝑡𝑖𝑜𝑛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𝑖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𝑚𝑖𝑠𝑠𝑒𝑑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𝑡</m:t>
                            </m:r>
                            <m:r>
                              <a:rPr lang="ar-AE" sz="1000" i="1"/>
                              <m:t>h</m:t>
                            </m:r>
                            <m:r>
                              <a:rPr lang="ar-AE" sz="1000" i="1"/>
                              <m:t>𝑒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𝑝𝑟𝑒𝑣𝑖𝑜𝑢𝑠</m:t>
                            </m:r>
                            <m:r>
                              <a:rPr lang="ar-AE" sz="1000" i="1"/>
                              <m:t> </m:t>
                            </m:r>
                            <m:r>
                              <a:rPr lang="ar-AE" sz="1000" i="1"/>
                              <m:t>𝑙𝑒𝑠𝑠𝑜𝑛</m:t>
                            </m:r>
                          </m:e>
                          <m:e>
                            <m:r>
                              <a:rPr lang="ar-AE" sz="1000" i="1"/>
                              <m:t>0</m:t>
                            </m:r>
                            <m:r>
                              <a:rPr lang="ar-AE" sz="1000" i="1"/>
                              <m:t>,  &amp;</m:t>
                            </m:r>
                            <m:r>
                              <a:rPr lang="ar-AE" sz="1000" i="1"/>
                              <m:t>𝑜𝑡</m:t>
                            </m:r>
                            <m:r>
                              <a:rPr lang="ar-AE" sz="1000" i="1"/>
                              <m:t>h</m:t>
                            </m:r>
                            <m:r>
                              <a:rPr lang="ar-AE" sz="1000" i="1"/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ar-AE" sz="10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5" y="901692"/>
                <a:ext cx="5170175" cy="2918961"/>
              </a:xfrm>
              <a:prstGeom prst="rect">
                <a:avLst/>
              </a:prstGeom>
              <a:blipFill rotWithShape="0">
                <a:blip r:embed="rId3"/>
                <a:stretch>
                  <a:fillRect l="-2358" b="-42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1191</Words>
  <Application>Microsoft Office PowerPoint</Application>
  <PresentationFormat>Custom</PresentationFormat>
  <Paragraphs>340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DejaVu Sans</vt:lpstr>
      <vt:lpstr>Liberation Sans</vt:lpstr>
      <vt:lpstr>Liberation Serif</vt:lpstr>
      <vt:lpstr>Lohit Devanagari</vt:lpstr>
      <vt:lpstr>Noto Sans CJK SC</vt:lpstr>
      <vt:lpstr>Default</vt:lpstr>
      <vt:lpstr>LCC_CSGP Protocol</vt:lpstr>
      <vt:lpstr>App-Agent communication:  Submitting and saving exercise result</vt:lpstr>
      <vt:lpstr>LCC Protocol:  Teacher requests grouping proposal</vt:lpstr>
      <vt:lpstr>LCC Protocol :  Agents share info</vt:lpstr>
      <vt:lpstr>LCC Protocol :  Agents find solution</vt:lpstr>
      <vt:lpstr>LCC Protocol :  Sending final grouping to agents</vt:lpstr>
      <vt:lpstr>LCC Protocol :  Informing TCN about his/her group</vt:lpstr>
      <vt:lpstr>Involved Components and Functionalities to be provided</vt:lpstr>
      <vt:lpstr>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344</cp:revision>
  <dcterms:created xsi:type="dcterms:W3CDTF">2020-10-25T17:43:52Z</dcterms:created>
  <dcterms:modified xsi:type="dcterms:W3CDTF">2021-01-11T17:54:54Z</dcterms:modified>
</cp:coreProperties>
</file>