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7" r:id="rId3"/>
    <p:sldId id="268" r:id="rId4"/>
    <p:sldId id="270" r:id="rId5"/>
    <p:sldId id="284" r:id="rId6"/>
    <p:sldId id="285" r:id="rId7"/>
    <p:sldId id="286" r:id="rId8"/>
    <p:sldId id="279" r:id="rId9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570592-D3C4-49CF-961D-7714ABC37497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45CCAE-3F7B-431E-AFD6-CB80F712FF9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6A1AA-9A60-4EEF-ACA0-E2BC74A02C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5400" dirty="0"/>
              <a:t>LCC </a:t>
            </a:r>
            <a:r>
              <a:rPr lang="en-US" sz="5400" dirty="0" smtClean="0"/>
              <a:t>Protocol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2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App-Agent communication: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Submitting and saving exercise result</a:t>
            </a:r>
            <a:endParaRPr lang="en-US" sz="1600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588" y="358893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33735" y="1282917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80" name="Freeform 79"/>
          <p:cNvSpPr/>
          <p:nvPr/>
        </p:nvSpPr>
        <p:spPr>
          <a:xfrm>
            <a:off x="594910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1" name="Freeform 80"/>
          <p:cNvSpPr/>
          <p:nvPr/>
        </p:nvSpPr>
        <p:spPr>
          <a:xfrm>
            <a:off x="508150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573130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3" name="Freeform 82"/>
          <p:cNvSpPr/>
          <p:nvPr/>
        </p:nvSpPr>
        <p:spPr>
          <a:xfrm>
            <a:off x="590230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4" name="Freeform 83"/>
          <p:cNvSpPr/>
          <p:nvPr/>
        </p:nvSpPr>
        <p:spPr>
          <a:xfrm>
            <a:off x="550403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5" name="Straight Arrow Connector 84"/>
          <p:cNvCxnSpPr>
            <a:stCxn id="84" idx="2"/>
            <a:endCxn id="87" idx="0"/>
          </p:cNvCxnSpPr>
          <p:nvPr/>
        </p:nvCxnSpPr>
        <p:spPr>
          <a:xfrm flipH="1">
            <a:off x="1058171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6" name="Freeform 85"/>
          <p:cNvSpPr/>
          <p:nvPr/>
        </p:nvSpPr>
        <p:spPr>
          <a:xfrm>
            <a:off x="551975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772398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616734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9" name="Elbow Connector 88"/>
          <p:cNvCxnSpPr>
            <a:stCxn id="88" idx="2"/>
            <a:endCxn id="96" idx="0"/>
          </p:cNvCxnSpPr>
          <p:nvPr/>
        </p:nvCxnSpPr>
        <p:spPr>
          <a:xfrm rot="5400000">
            <a:off x="691366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0" name="TextBox 89"/>
          <p:cNvSpPr txBox="1"/>
          <p:nvPr/>
        </p:nvSpPr>
        <p:spPr>
          <a:xfrm>
            <a:off x="677685" y="4286945"/>
            <a:ext cx="998135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>
                <a:ea typeface="Noto Sans CJK SC" pitchFamily="2"/>
                <a:cs typeface="Lohit Devanagari" pitchFamily="2"/>
              </a:rPr>
              <a:t>3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2876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Freeform 91"/>
          <p:cNvSpPr/>
          <p:nvPr/>
        </p:nvSpPr>
        <p:spPr>
          <a:xfrm>
            <a:off x="1208682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7279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05096" y="1959531"/>
            <a:ext cx="109373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b="0" i="1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48524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6" name="Freeform 95"/>
          <p:cNvSpPr/>
          <p:nvPr/>
        </p:nvSpPr>
        <p:spPr>
          <a:xfrm>
            <a:off x="240547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97" name="Elbow Connector 96"/>
          <p:cNvCxnSpPr>
            <a:stCxn id="87" idx="1"/>
            <a:endCxn id="88" idx="1"/>
          </p:cNvCxnSpPr>
          <p:nvPr/>
        </p:nvCxnSpPr>
        <p:spPr>
          <a:xfrm>
            <a:off x="1343943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8" name="TextBox 97"/>
          <p:cNvSpPr txBox="1"/>
          <p:nvPr/>
        </p:nvSpPr>
        <p:spPr>
          <a:xfrm>
            <a:off x="1586268" y="3562110"/>
            <a:ext cx="1139712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31459" y="3588933"/>
            <a:ext cx="1003422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3" name="Freeform 102"/>
          <p:cNvSpPr/>
          <p:nvPr/>
        </p:nvSpPr>
        <p:spPr>
          <a:xfrm>
            <a:off x="4305677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4218917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283897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4300997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261170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108" name="Straight Arrow Connector 107"/>
          <p:cNvCxnSpPr>
            <a:stCxn id="107" idx="2"/>
            <a:endCxn id="110" idx="0"/>
          </p:cNvCxnSpPr>
          <p:nvPr/>
        </p:nvCxnSpPr>
        <p:spPr>
          <a:xfrm flipH="1">
            <a:off x="4768938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9" name="Freeform 108"/>
          <p:cNvSpPr/>
          <p:nvPr/>
        </p:nvSpPr>
        <p:spPr>
          <a:xfrm>
            <a:off x="4262742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483165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4327501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112" name="Elbow Connector 111"/>
          <p:cNvCxnSpPr>
            <a:stCxn id="111" idx="2"/>
            <a:endCxn id="119" idx="0"/>
          </p:cNvCxnSpPr>
          <p:nvPr/>
        </p:nvCxnSpPr>
        <p:spPr>
          <a:xfrm rot="5400000">
            <a:off x="4402133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3" name="TextBox 112"/>
          <p:cNvSpPr txBox="1"/>
          <p:nvPr/>
        </p:nvSpPr>
        <p:spPr>
          <a:xfrm>
            <a:off x="4388452" y="4286945"/>
            <a:ext cx="103352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3.m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33643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5" name="Freeform 114"/>
          <p:cNvSpPr/>
          <p:nvPr/>
        </p:nvSpPr>
        <p:spPr>
          <a:xfrm>
            <a:off x="4919449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88046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15863" y="1959531"/>
            <a:ext cx="1098291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u="sng" dirty="0">
                <a:ea typeface="Noto Sans CJK SC" pitchFamily="2"/>
                <a:cs typeface="Lohit Devanagari" pitchFamily="2"/>
              </a:rPr>
              <a:t>m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i="1" u="sng" dirty="0" err="1">
                <a:ea typeface="Noto Sans CJK SC" pitchFamily="2"/>
                <a:cs typeface="Lohit Devanagari" pitchFamily="2"/>
              </a:rPr>
              <a:t>m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59291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9" name="Freeform 118"/>
          <p:cNvSpPr/>
          <p:nvPr/>
        </p:nvSpPr>
        <p:spPr>
          <a:xfrm>
            <a:off x="3951314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120" name="Elbow Connector 119"/>
          <p:cNvCxnSpPr>
            <a:stCxn id="110" idx="1"/>
            <a:endCxn id="111" idx="1"/>
          </p:cNvCxnSpPr>
          <p:nvPr/>
        </p:nvCxnSpPr>
        <p:spPr>
          <a:xfrm>
            <a:off x="5054710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1" name="TextBox 120"/>
          <p:cNvSpPr txBox="1"/>
          <p:nvPr/>
        </p:nvSpPr>
        <p:spPr>
          <a:xfrm>
            <a:off x="5258048" y="3562110"/>
            <a:ext cx="1175107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 (CPL)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16791" y="3588933"/>
            <a:ext cx="1052089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3" name="TextBox 122"/>
          <p:cNvSpPr txBox="1"/>
          <p:nvPr/>
        </p:nvSpPr>
        <p:spPr>
          <a:xfrm>
            <a:off x="6626122" y="1241628"/>
            <a:ext cx="3378716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App-logic sends the exercise results to agent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 calculates the course progress level (CPL) by averaging all of the lesson progress levels that were submitted so far. 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 saves the CPL and submitted scores. 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A9583-EB51-4902-BE59-5294830D33E5}" type="slidenum"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78920" y="3235731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480105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 smtClean="0">
                <a:latin typeface="+mn-lt"/>
              </a:rPr>
              <a:t>Protocol: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Teacher requests grouping proposal</a:t>
            </a:r>
          </a:p>
        </p:txBody>
      </p:sp>
      <p:sp>
        <p:nvSpPr>
          <p:cNvPr id="4" name="Freeform 3"/>
          <p:cNvSpPr/>
          <p:nvPr/>
        </p:nvSpPr>
        <p:spPr>
          <a:xfrm>
            <a:off x="4263448" y="1075566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84094" y="984306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" name="Freeform 5"/>
          <p:cNvSpPr/>
          <p:nvPr/>
        </p:nvSpPr>
        <p:spPr>
          <a:xfrm>
            <a:off x="4754870" y="1180525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" name="Freeform 6"/>
          <p:cNvSpPr/>
          <p:nvPr/>
        </p:nvSpPr>
        <p:spPr>
          <a:xfrm>
            <a:off x="4304566" y="1734726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8" name="Curved Connector 7"/>
          <p:cNvCxnSpPr>
            <a:stCxn id="6" idx="1"/>
            <a:endCxn id="7" idx="2"/>
          </p:cNvCxnSpPr>
          <p:nvPr/>
        </p:nvCxnSpPr>
        <p:spPr>
          <a:xfrm flipH="1">
            <a:off x="4833024" y="1374385"/>
            <a:ext cx="558034" cy="592901"/>
          </a:xfrm>
          <a:prstGeom prst="curvedConnector4">
            <a:avLst>
              <a:gd name="adj1" fmla="val -40965"/>
              <a:gd name="adj2" fmla="val 13855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TextBox 8"/>
          <p:cNvSpPr txBox="1"/>
          <p:nvPr/>
        </p:nvSpPr>
        <p:spPr>
          <a:xfrm>
            <a:off x="5566052" y="1568245"/>
            <a:ext cx="1028246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1.b.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0" name="Elbow Connector 9"/>
          <p:cNvCxnSpPr>
            <a:stCxn id="6" idx="3"/>
            <a:endCxn id="30" idx="0"/>
          </p:cNvCxnSpPr>
          <p:nvPr/>
        </p:nvCxnSpPr>
        <p:spPr>
          <a:xfrm rot="10800000" flipV="1">
            <a:off x="574424" y="1374384"/>
            <a:ext cx="4180446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5682453" y="2062754"/>
            <a:ext cx="664617" cy="7402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6373" y="2031091"/>
            <a:ext cx="791605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Agent_11,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9" name="Elbow Connector 18"/>
          <p:cNvCxnSpPr>
            <a:stCxn id="6" idx="3"/>
            <a:endCxn id="66" idx="0"/>
          </p:cNvCxnSpPr>
          <p:nvPr/>
        </p:nvCxnSpPr>
        <p:spPr>
          <a:xfrm rot="10800000" flipV="1">
            <a:off x="2149048" y="1374384"/>
            <a:ext cx="2605822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reeform 22"/>
          <p:cNvSpPr/>
          <p:nvPr/>
        </p:nvSpPr>
        <p:spPr>
          <a:xfrm>
            <a:off x="9216365" y="2108597"/>
            <a:ext cx="731519" cy="822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WAR</a:t>
            </a:r>
          </a:p>
        </p:txBody>
      </p:sp>
      <p:cxnSp>
        <p:nvCxnSpPr>
          <p:cNvPr id="24" name="Elbow Connector 23"/>
          <p:cNvCxnSpPr>
            <a:stCxn id="6" idx="1"/>
            <a:endCxn id="23" idx="3"/>
          </p:cNvCxnSpPr>
          <p:nvPr/>
        </p:nvCxnSpPr>
        <p:spPr>
          <a:xfrm>
            <a:off x="5391058" y="1374385"/>
            <a:ext cx="3825307" cy="1145692"/>
          </a:xfrm>
          <a:prstGeom prst="bentConnector3">
            <a:avLst>
              <a:gd name="adj1" fmla="val 57459"/>
            </a:avLst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25" name="Freeform 24"/>
          <p:cNvSpPr/>
          <p:nvPr/>
        </p:nvSpPr>
        <p:spPr>
          <a:xfrm>
            <a:off x="7722386" y="1166582"/>
            <a:ext cx="1274621" cy="1217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2386" y="1166582"/>
            <a:ext cx="1274621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*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Agent_10 -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,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7463" y="671210"/>
            <a:ext cx="1458943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Teacher selects a list of agents who belong to the same classroom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8228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8651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1" name="Freeform 30"/>
          <p:cNvSpPr/>
          <p:nvPr/>
        </p:nvSpPr>
        <p:spPr>
          <a:xfrm>
            <a:off x="132987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36373" y="1631985"/>
            <a:ext cx="826118" cy="123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38" name="TextBox 37"/>
          <p:cNvSpPr txBox="1"/>
          <p:nvPr/>
        </p:nvSpPr>
        <p:spPr>
          <a:xfrm>
            <a:off x="0" y="5232241"/>
            <a:ext cx="3715806" cy="419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: indicates that agent_1 is selected as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dedicated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agent</a:t>
            </a:r>
          </a:p>
          <a:p>
            <a:pPr lvl="0" hangingPunct="0"/>
            <a:r>
              <a:rPr lang="en-US" sz="1050" dirty="0">
                <a:ea typeface="Noto Sans CJK SC" pitchFamily="2"/>
                <a:cs typeface="Lohit Devanagari" pitchFamily="2"/>
              </a:rPr>
              <a:t>*</a:t>
            </a:r>
            <a:r>
              <a:rPr lang="en-US" sz="1050" b="1" dirty="0" smtClean="0">
                <a:ea typeface="Noto Sans CJK SC" pitchFamily="2"/>
                <a:cs typeface="Lohit Devanagari" pitchFamily="2"/>
              </a:rPr>
              <a:t>cl3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is classroom name -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classroom 3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</a:t>
            </a:r>
            <a:endParaRPr lang="en-US" sz="105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2264" y="3235731"/>
            <a:ext cx="358088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65731" y="700700"/>
            <a:ext cx="1409124" cy="174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5" name="Freeform 64"/>
          <p:cNvSpPr/>
          <p:nvPr/>
        </p:nvSpPr>
        <p:spPr>
          <a:xfrm>
            <a:off x="1642852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863275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707611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8" name="Freeform 67"/>
          <p:cNvSpPr/>
          <p:nvPr/>
        </p:nvSpPr>
        <p:spPr>
          <a:xfrm>
            <a:off x="3006468" y="320126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226891" y="309840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071227" y="356238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5716" y="3682410"/>
            <a:ext cx="3378716" cy="135872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Teacher selects a list of TCNs who belong to the same classroom, via Teacher panel in WPM</a:t>
            </a:r>
            <a:endParaRPr lang="en-US" sz="900" b="1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 of TCNs such that all agent in the list are active before next step. 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WPM </a:t>
            </a:r>
            <a:r>
              <a:rPr lang="en-US" sz="900" dirty="0">
                <a:ea typeface="Noto Sans CJK SC" pitchFamily="2"/>
                <a:cs typeface="Lohit Devanagari" pitchFamily="2"/>
              </a:rPr>
              <a:t>selects (randomly or based on resource availability of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) an agent as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dedicated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WPM attaches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dedicated agent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and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list of agents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information to a signal and sends it to each agent to inform them to start coordination.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659820" y="1818812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990" y="1445030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1.c.1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8582" y="1770895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1415" y="1445030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8" name="Freeform 87"/>
          <p:cNvSpPr/>
          <p:nvPr/>
        </p:nvSpPr>
        <p:spPr>
          <a:xfrm>
            <a:off x="2326148" y="1824104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53318" y="1450322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1.c.m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14910" y="1776187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87743" y="1450322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TextBox 91"/>
          <p:cNvSpPr txBox="1"/>
          <p:nvPr/>
        </p:nvSpPr>
        <p:spPr>
          <a:xfrm>
            <a:off x="8258369" y="3792333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54476" y="2496117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>
                <a:latin typeface="+mn-lt"/>
              </a:rPr>
              <a:t>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share info</a:t>
            </a:r>
          </a:p>
        </p:txBody>
      </p:sp>
      <p:sp>
        <p:nvSpPr>
          <p:cNvPr id="5" name="Freeform 4"/>
          <p:cNvSpPr/>
          <p:nvPr/>
        </p:nvSpPr>
        <p:spPr>
          <a:xfrm>
            <a:off x="83002" y="2022951"/>
            <a:ext cx="513053" cy="571320"/>
          </a:xfrm>
          <a:custGeom>
            <a:avLst>
              <a:gd name="f0" fmla="val 6524"/>
              <a:gd name="f1" fmla="val 294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" name="Elbow Connector 5"/>
          <p:cNvCxnSpPr>
            <a:stCxn id="37" idx="2"/>
            <a:endCxn id="40" idx="2"/>
          </p:cNvCxnSpPr>
          <p:nvPr/>
        </p:nvCxnSpPr>
        <p:spPr>
          <a:xfrm rot="5400000">
            <a:off x="1684662" y="582052"/>
            <a:ext cx="1789829" cy="3778377"/>
          </a:xfrm>
          <a:prstGeom prst="bentConnector3">
            <a:avLst>
              <a:gd name="adj1" fmla="val 119294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" name="Elbow Connector 6"/>
          <p:cNvCxnSpPr>
            <a:stCxn id="37" idx="2"/>
            <a:endCxn id="43" idx="2"/>
          </p:cNvCxnSpPr>
          <p:nvPr/>
        </p:nvCxnSpPr>
        <p:spPr>
          <a:xfrm rot="16200000" flipH="1">
            <a:off x="5691622" y="353468"/>
            <a:ext cx="1789829" cy="4235544"/>
          </a:xfrm>
          <a:prstGeom prst="bentConnector3">
            <a:avLst>
              <a:gd name="adj1" fmla="val 119294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Elbow Connector 10"/>
          <p:cNvCxnSpPr>
            <a:stCxn id="39" idx="0"/>
            <a:endCxn id="34" idx="3"/>
          </p:cNvCxnSpPr>
          <p:nvPr/>
        </p:nvCxnSpPr>
        <p:spPr>
          <a:xfrm rot="5400000" flipH="1" flipV="1">
            <a:off x="1600890" y="340531"/>
            <a:ext cx="1446396" cy="3272181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42" idx="0"/>
            <a:endCxn id="34" idx="1"/>
          </p:cNvCxnSpPr>
          <p:nvPr/>
        </p:nvCxnSpPr>
        <p:spPr>
          <a:xfrm rot="16200000" flipV="1">
            <a:off x="6116293" y="114192"/>
            <a:ext cx="1446396" cy="372485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7049934" y="4637292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2.b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60179" y="1012852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80602" y="909990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4024938" y="1373967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181802" y="2802681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02225" y="2699819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46561" y="3163796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195723" y="2802681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416146" y="2699819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60482" y="3163796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2862140" y="670166"/>
            <a:ext cx="964106" cy="356681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coordination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710115" y="1788432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35686" y="1780510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60176" y="1279753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60175" y="1299513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6" name="Freeform 55"/>
          <p:cNvSpPr/>
          <p:nvPr/>
        </p:nvSpPr>
        <p:spPr>
          <a:xfrm>
            <a:off x="777561" y="1789908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3132" y="1781986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622" y="1281229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7621" y="1300989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5" name="Freeform 74"/>
          <p:cNvSpPr/>
          <p:nvPr/>
        </p:nvSpPr>
        <p:spPr>
          <a:xfrm>
            <a:off x="3407014" y="3024036"/>
            <a:ext cx="832754" cy="5902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64654" y="2968982"/>
            <a:ext cx="94782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Info of agent#1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>
                <a:ea typeface="Noto Sans CJK SC" pitchFamily="2"/>
                <a:cs typeface="Lohit Devanagari" pitchFamily="2"/>
              </a:rPr>
              <a:t>Info of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13562" y="2536432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2.b.1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agent#10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13560" y="2556193"/>
            <a:ext cx="1013897" cy="113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0" name="Freeform 89"/>
          <p:cNvSpPr/>
          <p:nvPr/>
        </p:nvSpPr>
        <p:spPr>
          <a:xfrm>
            <a:off x="4647784" y="3031449"/>
            <a:ext cx="832754" cy="5902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05424" y="2976395"/>
            <a:ext cx="947823" cy="6387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Info of agent#1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800" dirty="0">
                <a:ea typeface="Noto Sans CJK SC" pitchFamily="2"/>
                <a:cs typeface="Lohit Devanagari" pitchFamily="2"/>
              </a:rPr>
              <a:t>Info of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agent#m-1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54332" y="2543845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54330" y="2563606"/>
            <a:ext cx="1013897" cy="113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8992183" y="173572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212606" y="163286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56942" y="209684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65141" y="1215970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received any signal 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start 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10" name="Elbow Connector 109"/>
          <p:cNvCxnSpPr>
            <a:stCxn id="37" idx="3"/>
            <a:endCxn id="37" idx="1"/>
          </p:cNvCxnSpPr>
          <p:nvPr/>
        </p:nvCxnSpPr>
        <p:spPr>
          <a:xfrm rot="10800000" flipH="1">
            <a:off x="4024937" y="1475147"/>
            <a:ext cx="887651" cy="12700"/>
          </a:xfrm>
          <a:prstGeom prst="bentConnector5">
            <a:avLst>
              <a:gd name="adj1" fmla="val -14064"/>
              <a:gd name="adj2" fmla="val -6747992"/>
              <a:gd name="adj3" fmla="val 11114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5" name="TextBox 124"/>
          <p:cNvSpPr txBox="1"/>
          <p:nvPr/>
        </p:nvSpPr>
        <p:spPr>
          <a:xfrm>
            <a:off x="3959101" y="1607948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959100" y="1627708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7" name="TextBox 126"/>
          <p:cNvSpPr txBox="1"/>
          <p:nvPr/>
        </p:nvSpPr>
        <p:spPr>
          <a:xfrm>
            <a:off x="181802" y="3734254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81801" y="3754014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29" name="Elbow Connector 128"/>
          <p:cNvCxnSpPr>
            <a:stCxn id="40" idx="1"/>
            <a:endCxn id="40" idx="3"/>
          </p:cNvCxnSpPr>
          <p:nvPr/>
        </p:nvCxnSpPr>
        <p:spPr>
          <a:xfrm flipH="1">
            <a:off x="246561" y="3264976"/>
            <a:ext cx="887651" cy="12700"/>
          </a:xfrm>
          <a:prstGeom prst="bentConnector5">
            <a:avLst>
              <a:gd name="adj1" fmla="val -11872"/>
              <a:gd name="adj2" fmla="val 9286055"/>
              <a:gd name="adj3" fmla="val 11552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7" name="TextBox 156"/>
          <p:cNvSpPr txBox="1"/>
          <p:nvPr/>
        </p:nvSpPr>
        <p:spPr>
          <a:xfrm>
            <a:off x="8193335" y="3738138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193334" y="3757898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59" name="Elbow Connector 158"/>
          <p:cNvCxnSpPr>
            <a:stCxn id="43" idx="1"/>
            <a:endCxn id="43" idx="3"/>
          </p:cNvCxnSpPr>
          <p:nvPr/>
        </p:nvCxnSpPr>
        <p:spPr>
          <a:xfrm flipH="1">
            <a:off x="8260482" y="3264976"/>
            <a:ext cx="887651" cy="12700"/>
          </a:xfrm>
          <a:prstGeom prst="bentConnector5">
            <a:avLst>
              <a:gd name="adj1" fmla="val -8949"/>
              <a:gd name="adj2" fmla="val 9183921"/>
              <a:gd name="adj3" fmla="val 1126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6" name="Elbow Connector 165"/>
          <p:cNvCxnSpPr>
            <a:stCxn id="41" idx="3"/>
            <a:endCxn id="36" idx="1"/>
          </p:cNvCxnSpPr>
          <p:nvPr/>
        </p:nvCxnSpPr>
        <p:spPr>
          <a:xfrm rot="10800000">
            <a:off x="4752147" y="994410"/>
            <a:ext cx="3443576" cy="2048842"/>
          </a:xfrm>
          <a:prstGeom prst="bentConnector3">
            <a:avLst>
              <a:gd name="adj1" fmla="val 6035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7" name="TextBox 176"/>
          <p:cNvSpPr txBox="1"/>
          <p:nvPr/>
        </p:nvSpPr>
        <p:spPr>
          <a:xfrm>
            <a:off x="6175753" y="2352876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75751" y="2372637"/>
            <a:ext cx="1013897" cy="634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79" name="Elbow Connector 178"/>
          <p:cNvCxnSpPr>
            <a:stCxn id="38" idx="1"/>
            <a:endCxn id="36" idx="3"/>
          </p:cNvCxnSpPr>
          <p:nvPr/>
        </p:nvCxnSpPr>
        <p:spPr>
          <a:xfrm flipV="1">
            <a:off x="1198685" y="994410"/>
            <a:ext cx="2981917" cy="2048842"/>
          </a:xfrm>
          <a:prstGeom prst="bentConnector3">
            <a:avLst>
              <a:gd name="adj1" fmla="val 550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2" name="TextBox 181"/>
          <p:cNvSpPr txBox="1"/>
          <p:nvPr/>
        </p:nvSpPr>
        <p:spPr>
          <a:xfrm>
            <a:off x="1784321" y="2352876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84319" y="2372637"/>
            <a:ext cx="1013897" cy="634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5" name="TextBox 184"/>
          <p:cNvSpPr txBox="1"/>
          <p:nvPr/>
        </p:nvSpPr>
        <p:spPr>
          <a:xfrm>
            <a:off x="519580" y="4525898"/>
            <a:ext cx="5767582" cy="102998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2.a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Each agent receives the signal and sends its personal info to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dedicated agent</a:t>
            </a:r>
            <a:endParaRPr lang="en-US" sz="1000" b="0" i="1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2.b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Dedicated agent broadcasts the complete info (which is collected in </a:t>
            </a: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phase2.a</a:t>
            </a:r>
            <a:r>
              <a:rPr lang="en-US" sz="1000" dirty="0">
                <a:ea typeface="Noto Sans CJK SC" pitchFamily="2"/>
                <a:cs typeface="Lohit Devanagari" pitchFamily="2"/>
              </a:rPr>
              <a:t>)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to other agents. 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2.c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Since each agent has the complete info, they calculate coalition values based on their 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individual </a:t>
            </a:r>
            <a:br>
              <a:rPr lang="en-US" sz="1000" b="1" dirty="0" smtClean="0">
                <a:ea typeface="Noto Sans CJK SC" pitchFamily="2"/>
                <a:cs typeface="Lohit Devanagari" pitchFamily="2"/>
              </a:rPr>
            </a:br>
            <a:r>
              <a:rPr lang="en-US" sz="1000" b="1" dirty="0" smtClean="0">
                <a:ea typeface="Noto Sans CJK SC" pitchFamily="2"/>
                <a:cs typeface="Lohit Devanagari" pitchFamily="2"/>
              </a:rPr>
              <a:t>preferences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which they don’t share with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dedicated agent</a:t>
            </a:r>
            <a:endParaRPr lang="en-US" sz="1000" b="0" i="1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Each agent sends the coalitions values to </a:t>
            </a:r>
            <a:r>
              <a:rPr lang="en-US" sz="10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10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9385559" y="2394399"/>
            <a:ext cx="513053" cy="571320"/>
          </a:xfrm>
          <a:custGeom>
            <a:avLst>
              <a:gd name="f0" fmla="val -7127"/>
              <a:gd name="f1" fmla="val 1792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5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>
                <a:latin typeface="+mn-lt"/>
              </a:rPr>
              <a:t>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</a:t>
            </a:r>
            <a:r>
              <a:rPr lang="en-US" sz="1600" dirty="0" smtClean="0">
                <a:latin typeface="+mn-lt"/>
              </a:rPr>
              <a:t>find solution</a:t>
            </a:r>
            <a:endParaRPr lang="en-US" sz="1600" dirty="0">
              <a:latin typeface="+mn-lt"/>
            </a:endParaRPr>
          </a:p>
        </p:txBody>
      </p:sp>
      <p:cxnSp>
        <p:nvCxnSpPr>
          <p:cNvPr id="11" name="Elbow Connector 10"/>
          <p:cNvCxnSpPr>
            <a:stCxn id="34" idx="3"/>
            <a:endCxn id="39" idx="0"/>
          </p:cNvCxnSpPr>
          <p:nvPr/>
        </p:nvCxnSpPr>
        <p:spPr>
          <a:xfrm rot="10800000" flipV="1">
            <a:off x="655573" y="882257"/>
            <a:ext cx="3272181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34" idx="1"/>
            <a:endCxn id="42" idx="0"/>
          </p:cNvCxnSpPr>
          <p:nvPr/>
        </p:nvCxnSpPr>
        <p:spPr>
          <a:xfrm>
            <a:off x="4944636" y="882257"/>
            <a:ext cx="3724857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8832715" y="4054654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3.d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27753" y="64168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48176" y="53882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92512" y="100280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149376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9799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14135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163297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383720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28056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3080426" y="168614"/>
            <a:ext cx="713394" cy="487068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Collected all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necessary info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196" y="910063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5195" y="929823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8959757" y="1364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180180" y="1261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24516" y="1725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32715" y="844804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participating in the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71459" y="1237073"/>
            <a:ext cx="109643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Build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71458" y="1256833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66" name="Elbow Connector 165"/>
          <p:cNvCxnSpPr>
            <a:stCxn id="36" idx="1"/>
            <a:endCxn id="41" idx="3"/>
          </p:cNvCxnSpPr>
          <p:nvPr/>
        </p:nvCxnSpPr>
        <p:spPr>
          <a:xfrm>
            <a:off x="4719721" y="623244"/>
            <a:ext cx="3443576" cy="2048842"/>
          </a:xfrm>
          <a:prstGeom prst="bentConnector3">
            <a:avLst>
              <a:gd name="adj1" fmla="val 4642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9" name="Elbow Connector 178"/>
          <p:cNvCxnSpPr>
            <a:stCxn id="36" idx="3"/>
            <a:endCxn id="38" idx="1"/>
          </p:cNvCxnSpPr>
          <p:nvPr/>
        </p:nvCxnSpPr>
        <p:spPr>
          <a:xfrm rot="10800000" flipV="1">
            <a:off x="1166260" y="623244"/>
            <a:ext cx="2981917" cy="2048842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2" name="TextBox 181"/>
          <p:cNvSpPr txBox="1"/>
          <p:nvPr/>
        </p:nvSpPr>
        <p:spPr>
          <a:xfrm>
            <a:off x="1709664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09663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5" name="TextBox 184"/>
          <p:cNvSpPr txBox="1"/>
          <p:nvPr/>
        </p:nvSpPr>
        <p:spPr>
          <a:xfrm>
            <a:off x="149376" y="4045900"/>
            <a:ext cx="8200684" cy="149953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3.a.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Dedicated agent builds the complete CSGP by computing the coalition value of each potential coalition of a potential CS based on</a:t>
            </a:r>
            <a:br>
              <a:rPr lang="en-US" sz="1000" dirty="0" smtClean="0">
                <a:ea typeface="Noto Sans CJK SC" pitchFamily="2"/>
                <a:cs typeface="Lohit Devanagari" pitchFamily="2"/>
              </a:rPr>
            </a:br>
            <a:r>
              <a:rPr lang="en-US" sz="1000" dirty="0" smtClean="0">
                <a:ea typeface="Noto Sans CJK SC" pitchFamily="2"/>
                <a:cs typeface="Lohit Devanagari" pitchFamily="2"/>
              </a:rPr>
              <a:t>the respective sum of the individual evaluations/utilities of the potential coalition members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(Optional) Broadcast the CSGP to other agents such that they can solve the problem in case </a:t>
            </a:r>
            <a:r>
              <a:rPr lang="en-US" sz="10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is accidentally killed. In this  case, </a:t>
            </a:r>
            <a:b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signals another agent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become dedicated agent who must approve that it has the CSGP. Otherwise, it requests all agents to do </a:t>
            </a: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1000" dirty="0"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again.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3.c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Dedicated agent solves the CSGP and finds a single result or a rank list.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Phase 3.d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. Dedicated agent sends the result to all agents and WPM.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All agents send </a:t>
            </a:r>
            <a:r>
              <a:rPr lang="en-US" sz="10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signal to WPM. (“This phase can be avoided if WPM can automatically deduct the </a:t>
            </a:r>
            <a:r>
              <a:rPr lang="en-US" sz="10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end_of_coordination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for </a:t>
            </a:r>
            <a:b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agents who are in the result at </a:t>
            </a:r>
            <a:r>
              <a:rPr lang="en-US" sz="10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 </a:t>
            </a:r>
            <a:r>
              <a:rPr lang="en-US" sz="10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However, might be safer if each agent sends this signal explicitly.</a:t>
            </a:r>
            <a:r>
              <a:rPr lang="en-US" sz="10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”)</a:t>
            </a:r>
            <a:endParaRPr lang="en-US" sz="1000" b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87644" y="899296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7643" y="919056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97" name="Elbow Connector 96"/>
          <p:cNvCxnSpPr>
            <a:stCxn id="37" idx="2"/>
            <a:endCxn id="34" idx="1"/>
          </p:cNvCxnSpPr>
          <p:nvPr/>
        </p:nvCxnSpPr>
        <p:spPr>
          <a:xfrm rot="5400000" flipH="1" flipV="1">
            <a:off x="4529035" y="789560"/>
            <a:ext cx="322903" cy="508298"/>
          </a:xfrm>
          <a:prstGeom prst="bentConnector4">
            <a:avLst>
              <a:gd name="adj1" fmla="val -185274"/>
              <a:gd name="adj2" fmla="val 22918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8" name="Elbow Connector 97"/>
          <p:cNvCxnSpPr>
            <a:stCxn id="34" idx="3"/>
            <a:endCxn id="37" idx="2"/>
          </p:cNvCxnSpPr>
          <p:nvPr/>
        </p:nvCxnSpPr>
        <p:spPr>
          <a:xfrm rot="10800000" flipH="1" flipV="1">
            <a:off x="3927752" y="882256"/>
            <a:ext cx="508585" cy="322903"/>
          </a:xfrm>
          <a:prstGeom prst="bentConnector4">
            <a:avLst>
              <a:gd name="adj1" fmla="val -141858"/>
              <a:gd name="adj2" fmla="val 28527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3" name="TextBox 102"/>
          <p:cNvSpPr txBox="1"/>
          <p:nvPr/>
        </p:nvSpPr>
        <p:spPr>
          <a:xfrm>
            <a:off x="4559893" y="1240986"/>
            <a:ext cx="110931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Solve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59892" y="1260746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4" name="TextBox 113"/>
          <p:cNvSpPr txBox="1"/>
          <p:nvPr/>
        </p:nvSpPr>
        <p:spPr>
          <a:xfrm>
            <a:off x="6399579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99578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7" name="Freeform 116"/>
          <p:cNvSpPr/>
          <p:nvPr/>
        </p:nvSpPr>
        <p:spPr>
          <a:xfrm>
            <a:off x="3866761" y="3125734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4187407" y="3034474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119" name="Freeform 118"/>
          <p:cNvSpPr/>
          <p:nvPr/>
        </p:nvSpPr>
        <p:spPr>
          <a:xfrm>
            <a:off x="4358183" y="323069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3907879" y="3784894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22" name="Elbow Connector 121"/>
          <p:cNvCxnSpPr>
            <a:stCxn id="37" idx="2"/>
            <a:endCxn id="118" idx="1"/>
          </p:cNvCxnSpPr>
          <p:nvPr/>
        </p:nvCxnSpPr>
        <p:spPr>
          <a:xfrm rot="16200000" flipH="1">
            <a:off x="3599440" y="2042057"/>
            <a:ext cx="1913734" cy="239939"/>
          </a:xfrm>
          <a:prstGeom prst="bentConnector4">
            <a:avLst>
              <a:gd name="adj1" fmla="val 53894"/>
              <a:gd name="adj2" fmla="val 46403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0" name="TextBox 129"/>
          <p:cNvSpPr txBox="1"/>
          <p:nvPr/>
        </p:nvSpPr>
        <p:spPr>
          <a:xfrm>
            <a:off x="4685270" y="2406238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3.d.w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85269" y="2426000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2" name="TextBox 131"/>
          <p:cNvSpPr txBox="1"/>
          <p:nvPr/>
        </p:nvSpPr>
        <p:spPr>
          <a:xfrm>
            <a:off x="3189384" y="2338908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38017" y="2376321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34" name="Elbow Connector 133"/>
          <p:cNvCxnSpPr>
            <a:stCxn id="37" idx="2"/>
            <a:endCxn id="118" idx="3"/>
          </p:cNvCxnSpPr>
          <p:nvPr/>
        </p:nvCxnSpPr>
        <p:spPr>
          <a:xfrm rot="5400000">
            <a:off x="3355006" y="2037562"/>
            <a:ext cx="1913734" cy="248931"/>
          </a:xfrm>
          <a:prstGeom prst="bentConnector4">
            <a:avLst>
              <a:gd name="adj1" fmla="val 53894"/>
              <a:gd name="adj2" fmla="val 483614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6" name="TextBox 135"/>
          <p:cNvSpPr txBox="1"/>
          <p:nvPr/>
        </p:nvSpPr>
        <p:spPr>
          <a:xfrm>
            <a:off x="1603490" y="2859088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652123" y="2896501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38" name="Elbow Connector 137"/>
          <p:cNvCxnSpPr>
            <a:stCxn id="40" idx="2"/>
            <a:endCxn id="117" idx="3"/>
          </p:cNvCxnSpPr>
          <p:nvPr/>
        </p:nvCxnSpPr>
        <p:spPr>
          <a:xfrm rot="16200000" flipH="1">
            <a:off x="2003129" y="1649821"/>
            <a:ext cx="518465" cy="3208800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9" name="Elbow Connector 138"/>
          <p:cNvCxnSpPr>
            <a:stCxn id="43" idx="2"/>
            <a:endCxn id="117" idx="1"/>
          </p:cNvCxnSpPr>
          <p:nvPr/>
        </p:nvCxnSpPr>
        <p:spPr>
          <a:xfrm rot="5400000">
            <a:off x="6592057" y="1433628"/>
            <a:ext cx="518465" cy="364118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2" name="TextBox 141"/>
          <p:cNvSpPr txBox="1"/>
          <p:nvPr/>
        </p:nvSpPr>
        <p:spPr>
          <a:xfrm>
            <a:off x="6323647" y="285309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372280" y="289050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4033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DE38A-F4B6-40B4-A919-974643A2DCAF}" type="slidenum">
              <a:t>6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48640" y="-19800"/>
            <a:ext cx="9071640" cy="47699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>
                <a:latin typeface="+mn-lt"/>
              </a:rPr>
              <a:t>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Sending </a:t>
            </a:r>
            <a:r>
              <a:rPr lang="en-US" sz="1600" dirty="0">
                <a:latin typeface="+mn-lt"/>
              </a:rPr>
              <a:t>final grouping to agents</a:t>
            </a:r>
          </a:p>
        </p:txBody>
      </p:sp>
      <p:cxnSp>
        <p:nvCxnSpPr>
          <p:cNvPr id="10" name="Elbow Connector 9"/>
          <p:cNvCxnSpPr>
            <a:stCxn id="45" idx="3"/>
            <a:endCxn id="94" idx="0"/>
          </p:cNvCxnSpPr>
          <p:nvPr/>
        </p:nvCxnSpPr>
        <p:spPr>
          <a:xfrm rot="10800000" flipV="1">
            <a:off x="688468" y="1436178"/>
            <a:ext cx="3266848" cy="2796074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stCxn id="45" idx="3"/>
            <a:endCxn id="98" idx="0"/>
          </p:cNvCxnSpPr>
          <p:nvPr/>
        </p:nvCxnSpPr>
        <p:spPr>
          <a:xfrm rot="10800000" flipV="1">
            <a:off x="2449468" y="1436178"/>
            <a:ext cx="1505849" cy="281366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2681846" y="694307"/>
            <a:ext cx="1092599" cy="435600"/>
          </a:xfrm>
          <a:custGeom>
            <a:avLst>
              <a:gd name="f0" fmla="val 25455"/>
              <a:gd name="f1" fmla="val 1879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received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grouping proposal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2332" y="2990849"/>
            <a:ext cx="4576294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After receiving either a proposal or a rank list, teacher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the rank list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he/she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modify/approve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proposal which is sent by agents.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teacher submits, WPM needs to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reactivate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inactive agents in 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submitted grouping such that all of them can receive the final grouping.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WPM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each agent in the final grouping. The signal should contain either the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i="1" dirty="0" smtClean="0">
                <a:ea typeface="Noto Sans CJK SC" pitchFamily="2"/>
                <a:cs typeface="Lohit Devanagari" pitchFamily="2"/>
              </a:rPr>
              <a:t>grouping result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or “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”, respectively, depending on whether 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selects/modifies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/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55316" y="1048458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275962" y="957198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48" name="Freeform 47"/>
          <p:cNvSpPr/>
          <p:nvPr/>
        </p:nvSpPr>
        <p:spPr>
          <a:xfrm>
            <a:off x="4446738" y="130985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96434" y="1707618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4" name="Elbow Connector 13"/>
          <p:cNvCxnSpPr>
            <a:stCxn id="48" idx="0"/>
            <a:endCxn id="48" idx="1"/>
          </p:cNvCxnSpPr>
          <p:nvPr/>
        </p:nvCxnSpPr>
        <p:spPr>
          <a:xfrm rot="16200000" flipH="1">
            <a:off x="4826949" y="1247736"/>
            <a:ext cx="193860" cy="318094"/>
          </a:xfrm>
          <a:prstGeom prst="bentConnector4">
            <a:avLst>
              <a:gd name="adj1" fmla="val -268456"/>
              <a:gd name="adj2" fmla="val 57757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3" name="TextBox 72"/>
          <p:cNvSpPr txBox="1"/>
          <p:nvPr/>
        </p:nvSpPr>
        <p:spPr>
          <a:xfrm>
            <a:off x="5126574" y="767532"/>
            <a:ext cx="1465314" cy="7170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4.a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Selects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one from rank list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Modifies</a:t>
            </a:r>
            <a:r>
              <a:rPr lang="en-US" sz="8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proposal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the proposal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92332" y="826827"/>
            <a:ext cx="1338170" cy="62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2" name="TextBox 81"/>
          <p:cNvSpPr txBox="1"/>
          <p:nvPr/>
        </p:nvSpPr>
        <p:spPr>
          <a:xfrm>
            <a:off x="4773577" y="1944356"/>
            <a:ext cx="1082767" cy="5917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reactivates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inactive agents in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selected grouping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47168" y="1975064"/>
            <a:ext cx="931356" cy="561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84" name="Elbow Connector 83"/>
          <p:cNvCxnSpPr>
            <a:stCxn id="49" idx="2"/>
            <a:endCxn id="49" idx="1"/>
          </p:cNvCxnSpPr>
          <p:nvPr/>
        </p:nvCxnSpPr>
        <p:spPr>
          <a:xfrm rot="5400000" flipH="1" flipV="1">
            <a:off x="4730980" y="1617809"/>
            <a:ext cx="116280" cy="528457"/>
          </a:xfrm>
          <a:prstGeom prst="bentConnector4">
            <a:avLst>
              <a:gd name="adj1" fmla="val -547956"/>
              <a:gd name="adj2" fmla="val 24388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1" name="TextBox 90"/>
          <p:cNvSpPr txBox="1"/>
          <p:nvPr/>
        </p:nvSpPr>
        <p:spPr>
          <a:xfrm>
            <a:off x="647349" y="1449398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4.c.1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smtClean="0">
                <a:ea typeface="Noto Sans CJK SC" pitchFamily="2"/>
                <a:cs typeface="Lohit Devanagari" pitchFamily="2"/>
              </a:rPr>
              <a:t>agent#1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0939" y="1480104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3" name="Freeform 92"/>
          <p:cNvSpPr/>
          <p:nvPr/>
        </p:nvSpPr>
        <p:spPr>
          <a:xfrm>
            <a:off x="182272" y="433511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402695" y="423225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47031" y="469622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97" name="Freeform 96"/>
          <p:cNvSpPr/>
          <p:nvPr/>
        </p:nvSpPr>
        <p:spPr>
          <a:xfrm>
            <a:off x="1943271" y="435270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163694" y="424984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2008030" y="471382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3583771" y="436469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3804194" y="426183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3648530" y="472581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767320" y="1783835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7718" y="1734084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760641" y="3281502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1039" y="3231751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203" y="2990849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89302" y="1453136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4.c.m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err="1" smtClean="0">
                <a:ea typeface="Noto Sans CJK SC" pitchFamily="2"/>
                <a:cs typeface="Lohit Devanagari" pitchFamily="2"/>
              </a:rPr>
              <a:t>agent#m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2892" y="1483842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3" name="Freeform 112"/>
          <p:cNvSpPr/>
          <p:nvPr/>
        </p:nvSpPr>
        <p:spPr>
          <a:xfrm>
            <a:off x="2609273" y="1787573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9671" y="1737822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2602594" y="3285240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52992" y="3235489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94156" y="2994587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82092" y="441979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441341" y="4430644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92332" y="4447559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0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825" y="1358959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6" name="Freeform 5"/>
          <p:cNvSpPr/>
          <p:nvPr/>
        </p:nvSpPr>
        <p:spPr>
          <a:xfrm>
            <a:off x="357065" y="1303075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2045" y="1190479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" name="Freeform 7"/>
          <p:cNvSpPr/>
          <p:nvPr/>
        </p:nvSpPr>
        <p:spPr>
          <a:xfrm>
            <a:off x="439145" y="1460299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9" name="Freeform 8"/>
          <p:cNvSpPr/>
          <p:nvPr/>
        </p:nvSpPr>
        <p:spPr>
          <a:xfrm>
            <a:off x="399318" y="1796370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1" name="Title 10"/>
          <p:cNvSpPr txBox="1">
            <a:spLocks noGrp="1"/>
          </p:cNvSpPr>
          <p:nvPr>
            <p:ph type="title" idx="4294967295"/>
          </p:nvPr>
        </p:nvSpPr>
        <p:spPr>
          <a:xfrm>
            <a:off x="504719" y="93240"/>
            <a:ext cx="9071640" cy="512157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>
                <a:latin typeface="+mn-lt"/>
              </a:rPr>
              <a:t>Protocol 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Informing TCN about his/her group</a:t>
            </a:r>
            <a:endParaRPr lang="en-US" sz="16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62" idx="0"/>
            <a:endCxn id="9" idx="2"/>
          </p:cNvCxnSpPr>
          <p:nvPr/>
        </p:nvCxnSpPr>
        <p:spPr>
          <a:xfrm flipH="1" flipV="1">
            <a:off x="917718" y="1972768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1" name="Freeform 60"/>
          <p:cNvSpPr/>
          <p:nvPr/>
        </p:nvSpPr>
        <p:spPr>
          <a:xfrm>
            <a:off x="419235" y="329427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39658" y="319141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83994" y="365539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2158943" y="4583942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479589" y="4492682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9" name="Freeform 68"/>
          <p:cNvSpPr/>
          <p:nvPr/>
        </p:nvSpPr>
        <p:spPr>
          <a:xfrm>
            <a:off x="2650365" y="4845337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0" name="Freeform 69"/>
          <p:cNvSpPr/>
          <p:nvPr/>
        </p:nvSpPr>
        <p:spPr>
          <a:xfrm>
            <a:off x="2200061" y="5243102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72" name="Elbow Connector 71"/>
          <p:cNvCxnSpPr>
            <a:stCxn id="63" idx="2"/>
            <a:endCxn id="67" idx="3"/>
          </p:cNvCxnSpPr>
          <p:nvPr/>
        </p:nvCxnSpPr>
        <p:spPr>
          <a:xfrm rot="16200000" flipH="1">
            <a:off x="986427" y="3799145"/>
            <a:ext cx="1113909" cy="123112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8" name="Freeform 77"/>
          <p:cNvSpPr/>
          <p:nvPr/>
        </p:nvSpPr>
        <p:spPr>
          <a:xfrm>
            <a:off x="4181320" y="1369514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79" name="Freeform 78"/>
          <p:cNvSpPr/>
          <p:nvPr/>
        </p:nvSpPr>
        <p:spPr>
          <a:xfrm>
            <a:off x="4094560" y="1313630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4159540" y="1201034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4176640" y="1470854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2" name="Freeform 81"/>
          <p:cNvSpPr/>
          <p:nvPr/>
        </p:nvSpPr>
        <p:spPr>
          <a:xfrm>
            <a:off x="4136813" y="1806925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3" name="Straight Arrow Connector 82"/>
          <p:cNvCxnSpPr>
            <a:stCxn id="85" idx="0"/>
            <a:endCxn id="82" idx="2"/>
          </p:cNvCxnSpPr>
          <p:nvPr/>
        </p:nvCxnSpPr>
        <p:spPr>
          <a:xfrm flipH="1" flipV="1">
            <a:off x="4655213" y="1983323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4" name="Freeform 83"/>
          <p:cNvSpPr/>
          <p:nvPr/>
        </p:nvSpPr>
        <p:spPr>
          <a:xfrm>
            <a:off x="4156730" y="330483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4377153" y="320197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4221489" y="366594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7" name="Elbow Connector 86"/>
          <p:cNvCxnSpPr>
            <a:stCxn id="86" idx="2"/>
            <a:endCxn id="67" idx="1"/>
          </p:cNvCxnSpPr>
          <p:nvPr/>
        </p:nvCxnSpPr>
        <p:spPr>
          <a:xfrm rot="5400000">
            <a:off x="3442420" y="3748767"/>
            <a:ext cx="1103354" cy="134243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91"/>
          <p:cNvSpPr txBox="1"/>
          <p:nvPr/>
        </p:nvSpPr>
        <p:spPr>
          <a:xfrm>
            <a:off x="925431" y="432664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74064" y="436405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1047379" y="2588228"/>
            <a:ext cx="815850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7438" y="2548442"/>
            <a:ext cx="865791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[GROUP]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4011" y="2071023"/>
            <a:ext cx="77454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7439" y="2111789"/>
            <a:ext cx="909218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8" name="Freeform 97"/>
          <p:cNvSpPr/>
          <p:nvPr/>
        </p:nvSpPr>
        <p:spPr>
          <a:xfrm>
            <a:off x="4807619" y="2610045"/>
            <a:ext cx="815850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7678" y="2570259"/>
            <a:ext cx="865791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[GROUP]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14251" y="2092840"/>
            <a:ext cx="789488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57679" y="2133606"/>
            <a:ext cx="909218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2" name="TextBox 101"/>
          <p:cNvSpPr txBox="1"/>
          <p:nvPr/>
        </p:nvSpPr>
        <p:spPr>
          <a:xfrm>
            <a:off x="3643524" y="4310899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92157" y="4348312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7" name="TextBox 106"/>
          <p:cNvSpPr txBox="1"/>
          <p:nvPr/>
        </p:nvSpPr>
        <p:spPr>
          <a:xfrm>
            <a:off x="2532517" y="3411480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41459" y="1537599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604488" y="3294279"/>
            <a:ext cx="4504736" cy="164047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an agent receives the final grouping from WPM/Teacher, it sends only the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 name to app-logic/TCN. Since agents don’t know the identities of other group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members, they send the group name such that TCNs can find each other in the classroom.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5.b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Agents send </a:t>
            </a:r>
            <a:r>
              <a:rPr lang="en-US" sz="900" i="1" dirty="0" err="1" smtClean="0"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signal to WPM such that WPM can request to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kill them.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-* In case the TCN is logged out when agent sends the group name (at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), the agent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will still continue to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5.b.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Since agent stores the group name into LAKR, it is not lost.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Therefore, TCN can always request it from the agent via app-logic. </a:t>
            </a: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66748" y="5046745"/>
            <a:ext cx="957996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Phase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5.b </a:t>
            </a:r>
            <a:r>
              <a:rPr lang="en-US" sz="900" dirty="0">
                <a:ea typeface="Noto Sans CJK SC" pitchFamily="2"/>
                <a:cs typeface="Lohit Devanagari" pitchFamily="2"/>
              </a:rPr>
              <a:t>–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85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006FC-CD54-4BB5-B464-E8610B16DCA8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>
                <a:latin typeface="+mn-lt"/>
              </a:rPr>
              <a:t>Involved </a:t>
            </a:r>
            <a:r>
              <a:rPr lang="en-US" sz="1600" dirty="0" smtClean="0">
                <a:latin typeface="+mn-lt"/>
              </a:rPr>
              <a:t>Components and Functionalities to be provided</a:t>
            </a:r>
            <a:endParaRPr lang="en-US" sz="1600" dirty="0">
              <a:latin typeface="+mn-lt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1440" y="1017359"/>
            <a:ext cx="1737359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9680" y="925919"/>
            <a:ext cx="150768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5" name="Freeform 4"/>
          <p:cNvSpPr/>
          <p:nvPr/>
        </p:nvSpPr>
        <p:spPr>
          <a:xfrm>
            <a:off x="914400" y="1172520"/>
            <a:ext cx="82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</a:t>
            </a:r>
            <a:b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6" name="Freeform 5"/>
          <p:cNvSpPr/>
          <p:nvPr/>
        </p:nvSpPr>
        <p:spPr>
          <a:xfrm>
            <a:off x="182880" y="1715400"/>
            <a:ext cx="1554479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WPM Interface</a:t>
            </a:r>
          </a:p>
        </p:txBody>
      </p:sp>
      <p:sp>
        <p:nvSpPr>
          <p:cNvPr id="7" name="Freeform 6"/>
          <p:cNvSpPr/>
          <p:nvPr/>
        </p:nvSpPr>
        <p:spPr>
          <a:xfrm>
            <a:off x="3291839" y="1005840"/>
            <a:ext cx="1645920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83280" y="914400"/>
            <a:ext cx="142812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</a:p>
        </p:txBody>
      </p:sp>
      <p:sp>
        <p:nvSpPr>
          <p:cNvPr id="9" name="Freeform 8"/>
          <p:cNvSpPr/>
          <p:nvPr/>
        </p:nvSpPr>
        <p:spPr>
          <a:xfrm>
            <a:off x="3383280" y="1687319"/>
            <a:ext cx="1472400" cy="23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" name="Freeform 9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4" name="Freeform 13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7" name="Freeform 16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20" name="Freeform 19"/>
          <p:cNvSpPr/>
          <p:nvPr/>
        </p:nvSpPr>
        <p:spPr>
          <a:xfrm>
            <a:off x="8407800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21" name="Freeform 20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22" name="Freeform 21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B75BC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Dispatcher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Dispatcher Interface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" y="2256120"/>
            <a:ext cx="1860744" cy="73951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 panel (doesn’t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have to be in WPM) 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Receiving 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coordination_</a:t>
            </a:r>
            <a:b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ended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</a:t>
            </a:r>
            <a:endParaRPr lang="en-US" sz="1100" b="0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457" y="2184189"/>
            <a:ext cx="4085006" cy="155031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exercise result, calculate and store.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start_coordination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 and share info.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personal info and broadcast to others (dedicated agent).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complete personal info from dedicated agent. 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coalition value info from other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agents, build and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broadcast CSGP.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Solve CSG, broadcast to other agents and share with WPM.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“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approved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” or grouping from WPM, share with TCN.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Send </a:t>
            </a:r>
            <a:r>
              <a:rPr lang="en-US" sz="1100" i="1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signal to WPM.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799" y="2191320"/>
            <a:ext cx="1872285" cy="4151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the group name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of TCN from agent</a:t>
            </a:r>
            <a:endParaRPr lang="en-US" sz="11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2103120" y="1006559"/>
            <a:ext cx="0" cy="4663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6400799" y="1097280"/>
            <a:ext cx="0" cy="4572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8229600" y="1005119"/>
            <a:ext cx="0" cy="4572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815</Words>
  <Application>Microsoft Office PowerPoint</Application>
  <PresentationFormat>Custom</PresentationFormat>
  <Paragraphs>283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Default</vt:lpstr>
      <vt:lpstr>LCC Protocol</vt:lpstr>
      <vt:lpstr>App-Agent communication:  Submitting and saving exercise result</vt:lpstr>
      <vt:lpstr>LCC Protocol:  Teacher requests grouping proposal</vt:lpstr>
      <vt:lpstr>LCC Protocol :  Agents share info</vt:lpstr>
      <vt:lpstr>LCC Protocol :  Agents find solution</vt:lpstr>
      <vt:lpstr>LCC Protocol :  Sending final grouping to agents</vt:lpstr>
      <vt:lpstr>LCC Protocol :  Informing TCN about his/her group</vt:lpstr>
      <vt:lpstr>Involved Components and Functionalities to be provided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289</cp:revision>
  <dcterms:created xsi:type="dcterms:W3CDTF">2020-10-25T17:43:52Z</dcterms:created>
  <dcterms:modified xsi:type="dcterms:W3CDTF">2020-12-23T11:36:06Z</dcterms:modified>
</cp:coreProperties>
</file>