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1" r:id="rId2"/>
    <p:sldId id="366" r:id="rId3"/>
    <p:sldId id="369" r:id="rId4"/>
    <p:sldId id="393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</p:sldIdLst>
  <p:sldSz cx="10080625" cy="5670550"/>
  <p:notesSz cx="7559675" cy="10691813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5C06E9-62D6-4C33-B951-C1DF558C44C5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4" autoAdjust="0"/>
  </p:normalViewPr>
  <p:slideViewPr>
    <p:cSldViewPr snapToGrid="0">
      <p:cViewPr varScale="1">
        <p:scale>
          <a:sx n="147" d="100"/>
          <a:sy n="147" d="100"/>
        </p:scale>
        <p:origin x="13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0F7809-930A-4A7F-A015-6FDBC143EE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A77E79-41C5-42AE-8F67-B7CDEBAA3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25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8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00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31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7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2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38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3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8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87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04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0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22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70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5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5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5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94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3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DDB59-6482-4A47-A9F7-48223429F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5DCC1-3CE8-4970-9BAB-5D0780C5E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476E5-562C-4C9C-8046-BE1BF276FE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9A5F-2851-437F-8FE8-21B015EC1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6128-BC2E-485F-AB74-F81300F40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553BC7-BAF4-4DBC-8D78-4F74B7978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A9DAD-77C1-4C60-8736-A5B41EE1E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24A4-AAD2-4CA5-8599-24BFD5493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48E43B-32BC-4FE3-9CDC-CE731C4FC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CA012-E8B6-4DB8-B0EF-614925364E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734FB-4FFC-4428-9DD6-D3190AA5B6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E12A76-3157-43FF-8DA3-BAD3ED7F23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594" y="2032438"/>
            <a:ext cx="9071322" cy="529200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sz="2800" b="1" dirty="0" smtClean="0">
                <a:ea typeface="Noto Sans CJK SC" pitchFamily="2"/>
                <a:cs typeface="Lohit Devanagari" pitchFamily="2"/>
              </a:rPr>
              <a:t>Evaluation – LCC Use Case</a:t>
            </a:r>
            <a:endParaRPr lang="en-US" sz="2000" b="1" dirty="0" smtClean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548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Example_3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10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576" y="517193"/>
            <a:ext cx="3176436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135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90" y="970366"/>
            <a:ext cx="2384686" cy="4504904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1. [[1, 3, 5], [4, 6, 8], [2, 10], [7, 9]] -&gt; -6.074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2. [[1, 3, 5], [7, 8, 9], [2, 10], [4, 6]] -&gt; -6.534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3. [[4, 6, 8], [5, 7, 9], [1, 3], [2, 10]] -&gt; -6.607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4. [[2, 10], [4, 6], [5, 9], [7, 8], [1, 3]] -&gt; -6.75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5. [[4, 6, 7, 8], [1, 3], [2, 10], [5, 9]] -&gt; -7.351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6. [[2, 4, 6, 8, 10], [1, 3, 5], [7, 9]] -&gt; -7.766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7. [[1, 3, 5], [2, 4, 10], [6, 8], [7, 9]] -&gt; -8.068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8. [[1, 5], [2, 10], [3, 9], [4, 6], [7, 8]] -&gt; -8.125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9. [[2, 4, 6, 8, 10], [5, 7, 9], [1, 3]] -&gt; -8.299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10. [[1, 3, 5], [2, 8, 10], [4, 6], [7, 9]] -&gt; -8.336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11. [[2, 4, 10], [5, 7, 9], [1, 3], [6, 8]] -&gt; -8.601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12. [[4, 6, 7, 8], [1, 5], [2, 10], [3, 9]] -&gt; -8.726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13. [[1, 3, 5, 7], [2, 10], [4, 6], [8, 9]] -&gt; -8.861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14. [[1, 3, 5], [2, 6, 10], [4, 8], [7, 9]] -&gt; -8.915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15. [[2, 4, 6, 10], [1, 3, 5], [7, 8, 9]] -&gt; -9.026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16. [[2, 4, 6, 8, 10], [3, 7, 9], [1, 5]] -&gt; -9.204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17. [[2, 4, 6, 10], [1, 3], [5, 9], [7, 8]] -&gt; -9.242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18. [[3, 5, 9], [4, 6, 8], [1, 7], [2, 10]] -&gt; -9.266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19. [[1, 3], [2, 10], [4, 7], [5, 9], [6, 8]] -&gt; -9.375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20. [[2, 4, 10], [6, 7, 8], [1, 3], [5, 9]] -&gt; -9.411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21. [[2, 6, 10], [5, 7, 9], [1, 3], [4, 8]] -&gt; -9.448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22. [[1, 3], [2, 10], [4, 8], [5, 9], [6, 7]] -&gt; -9.5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23. [[2, 4, 6, 8, 10], [1, 3, 7], [5, 9]] -&gt; -9.829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24. [[4, 7, 8, 9], [1, 3, 5], [2, 6, 10]] -&gt; -9.929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25. [[2, 4, 6, 10], [5, 7, 8, 9], [1, 3]] -&gt; -9.93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26. [[1, 3], [2, 10], [4, 6], [5, 7], [8, 9]] -&gt; -10.25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27. [[2, 4, 6, 10], [3, 7, 8, 9], [1, 5]] -&gt; -10.374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28. [[2, 4, 6, 10], [1, 5], [3, 9], [7, 8]] -&gt; -10.617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29. [[1, 5], [2, 10], [3, 9], [4, 7], [6, 8]] -&gt; -10.75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30. [[1, 3, 5], [2, 4, 8], [6, 10], [7, 9]] -&gt; -10.752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219" y="518160"/>
            <a:ext cx="3247151" cy="5037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38966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Example_4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Dataset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1638" y="13223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48424" y="842013"/>
          <a:ext cx="7383775" cy="3729986"/>
        </p:xfrm>
        <a:graphic>
          <a:graphicData uri="http://schemas.openxmlformats.org/drawingml/2006/table">
            <a:tbl>
              <a:tblPr/>
              <a:tblGrid>
                <a:gridCol w="762720"/>
                <a:gridCol w="803456"/>
                <a:gridCol w="704570"/>
                <a:gridCol w="655125"/>
                <a:gridCol w="766019"/>
                <a:gridCol w="738377"/>
                <a:gridCol w="738377"/>
                <a:gridCol w="738377"/>
                <a:gridCol w="738377"/>
                <a:gridCol w="738377"/>
              </a:tblGrid>
              <a:tr h="4865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1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2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3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5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6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7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8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9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10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63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9817" y="842012"/>
          <a:ext cx="965115" cy="3722367"/>
        </p:xfrm>
        <a:graphic>
          <a:graphicData uri="http://schemas.openxmlformats.org/drawingml/2006/table">
            <a:tbl>
              <a:tblPr/>
              <a:tblGrid>
                <a:gridCol w="965115"/>
              </a:tblGrid>
              <a:tr h="4894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Agent ID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Gender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Nationality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2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Course Progress Level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Attendance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680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100" b="1" dirty="0">
                          <a:effectLst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</a:rPr>
                        <a:t>Gender Preference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6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100" b="1" dirty="0">
                          <a:effectLst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</a:rPr>
                        <a:t>Nationality Preference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02634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15525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Example_4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576" y="517193"/>
            <a:ext cx="3176436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137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90" y="970366"/>
            <a:ext cx="2384686" cy="4504904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1. [[1, 8, 9], [2, 4, 7], [3, 6], [5, 10]] -&gt; -7.603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2. [[2, 4, 7], [5, 9, 10], [1, 8], [3, 6]] -&gt; -7.72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3. [[1, 8], [9, 10], [2, 4, 7], [3, 5, 6]] -&gt; -7.921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4. [[1, 8, 9, 10], [2, 4, 7], [3, 5, 6]] -&gt; -8.05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5. [[3, 5, 6, 10], [1, 8, 9], [2, 4, 7]] -&gt; -8.212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6. [[3, 5, 6, 9, 10], [2, 4, 7], [1, 8]] -&gt; -8.307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7. [[2, 9], [4, 7], [3, 6], [5, 10], [1, 8]] -&gt; -9.375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8. [[1, 6, 8, 9, 10], [2, 4, 7], [3, 5]] -&gt; -9.46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9. [[3, 5, 6], [8, 9, 10], [1, 2], [4, 7]] -&gt; -9.691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10. [[1, 3, 8, 9, 10], [2, 4, 7], [5, 6]] -&gt; -9.814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11. [[2, 4, 7], [6, 9, 10], [1, 8], [3, 5]] -&gt; -9.887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12. [[1, 8, 10], [2, 4, 7], [3, 6], [5, 9]] -&gt; -9.947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13. [[1, 8, 9], [2, 4, 7], [3, 5], [6, 10]] -&gt; -9.978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14. [[3, 5, 6, 10], [1, 2], [4, 7], [8, 9]] -&gt; -9.984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15. [[2, 4, 7], [3, 6, 10], [1, 8], [5, 9]] -&gt; -10.378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16. [[1, 5, 10], [2, 4, 7], [3, 6], [8, 9]] -&gt; -10.512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17. [[2, 4, 7], [3, 9, 10], [1, 8], [5, 6]] -&gt; -10.527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18. [[3, 5, 6, 9], [1, 8, 10], [2, 4, 7]] -&gt; -10.544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19. [[1, 2, 9, 10], [3, 5, 6], [4, 7, 8]] -&gt; -10.598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20. [[4, 7, 8], [5, 9, 10], [1, 2], [3, 6]] -&gt; -10.63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21. [[2, 4, 7], [3, 6, 9], [1, 8], [5, 10]] -&gt; -10.631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22. [[1, 3, 6, 8, 9], [2, 4, 7], [5, 10]] -&gt; -10.645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23. [[1, 8, 9], [2, 4, 7], [3, 10], [5, 6]] -&gt; -10.728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24. [[1, 3, 5, 6, 10], [2, 4, 7], [8, 9]] -&gt; -10.746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25. [[3, 5, 6], [4, 7, 8], [1, 2], [9, 10]] -&gt; -10.831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26. [[2, 4, 7], [3, 5, 6], [1, 10], [8, 9]] -&gt; -10.921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27. [[3, 5, 6, 10], [1, 2, 9], [4, 7, 8]] -&gt; -10.955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28. [[1, 2, 4, 7], [3, 6], [5, 10], [8, 9]] -&gt; -10.971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29. [[1, 8, 9], [3, 5, 6], [2, 10], [4, 7]] -&gt; -10.983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30. [[2, 4, 7], [3, 5, 9], [1, 8], [6, 10]] -&gt; -11.117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219" y="518160"/>
            <a:ext cx="3247151" cy="5037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25897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Example_5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Dataset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1638" y="13223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48424" y="842013"/>
          <a:ext cx="7383775" cy="3729986"/>
        </p:xfrm>
        <a:graphic>
          <a:graphicData uri="http://schemas.openxmlformats.org/drawingml/2006/table">
            <a:tbl>
              <a:tblPr/>
              <a:tblGrid>
                <a:gridCol w="762720"/>
                <a:gridCol w="803456"/>
                <a:gridCol w="704570"/>
                <a:gridCol w="655125"/>
                <a:gridCol w="766019"/>
                <a:gridCol w="738377"/>
                <a:gridCol w="738377"/>
                <a:gridCol w="738377"/>
                <a:gridCol w="738377"/>
                <a:gridCol w="738377"/>
              </a:tblGrid>
              <a:tr h="4865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1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2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3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5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6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7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8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9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10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63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9817" y="842012"/>
          <a:ext cx="965115" cy="3722367"/>
        </p:xfrm>
        <a:graphic>
          <a:graphicData uri="http://schemas.openxmlformats.org/drawingml/2006/table">
            <a:tbl>
              <a:tblPr/>
              <a:tblGrid>
                <a:gridCol w="965115"/>
              </a:tblGrid>
              <a:tr h="4894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Agent ID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Gender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Nationality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2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Course Progress Level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Attendance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680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100" b="1" dirty="0">
                          <a:effectLst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</a:rPr>
                        <a:t>Gender Preference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6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100" b="1" dirty="0">
                          <a:effectLst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</a:rPr>
                        <a:t>Nationality Preference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02634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82651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Example_5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576" y="517193"/>
            <a:ext cx="3176436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140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219" y="970366"/>
            <a:ext cx="3237890" cy="4504904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1. [[1, 6, 9], [3, 4, 7], [2, 8], [5, 10]] -&gt; -18.817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2. [[1, 6, 9], [4, 7, 8], [2, 3], [5, 10]] -&gt; -18.865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3. [[1, 6, 9], [3, 4, 7], [2, 5], [8, 10]] -&gt; -18.942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4. [[1, 6, 9], [4, 7, 8], [2, 5], [3, 10]] -&gt; -18.99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5. [[1, 6, 9], [4, 5, 7], [2, 3], [8, 10]] -&gt; -19.599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6. [[1, 3, 4, 7], [2, 8], [5, 10], [6, 9]] -&gt; -19.67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7. [[3, 4, 6, 7], [1, 9], [2, 8], [5, 10]] -&gt; -19.717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8. [[1, 3, 4, 7], [2, 5], [6, 9], [8, 10]] -&gt; -19.795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9. [[3, 4, 6, 7], [1, 9], [2, 5], [8, 10]] -&gt; -19.842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10. [[4, 6, 7, 8], [1, 9], [2, 3], [5, 10]] -&gt; -19.901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11. [[1, 4, 7, 8], [2, 5], [3, 10], [6, 9]] -&gt; -19.935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12. [[4, 6, 7, 8], [1, 9], [2, 5], [3, 10]] -&gt; -20.026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13. [[4, 5, 6, 7], [1, 9], [2, 3], [8, 10]] -&gt; -20.25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14. [[1, 4, 5, 7], [2, 8], [3, 10], [6, 9]] -&gt; -20.281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15. [[1, 6, 7, 9], [2, 3], [4, 8], [5, 10]] -&gt; -20.552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16. [[1, 6, 7, 9], [2, 5], [3, 4], [8, 10]] -&gt; -20.677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17. [[1, 3, 6, 7, 9], [4, 8, 10], [2, 5]] -&gt; -20.997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18. [[1, 6, 9], [5, 7, 10], [2, 3], [4, 8]] -&gt; -21.006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19. [[1, 6, 7, 8, 9], [3, 4, 10], [2, 5]] -&gt; -21.074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20. [[1, 3, 6, 9], [2, 8], [4, 7], [5, 10]] -&gt; -21.222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21. [[1, 6, 9], [3, 7, 10], [2, 5], [4, 8]] -&gt; -21.24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22. [[1, 3, 4, 6, 9], [5, 7, 10], [2, 8]] -&gt; -21.25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23. [[1, 5, 6, 7, 9], [3, 4, 10], [2, 8]] -&gt; -21.271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24. [[1, 3, 6, 9], [2, 5], [4, 7], [8, 10]] -&gt; -21.347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25. [[1, 5, 6, 7, 9], [4, 8, 10], [2, 3]] -&gt; -21.382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26. [[1, 6, 7, 9], [2, 3], [4, 5], [8, 10]] -&gt; -21.427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27. [[1, 3, 6, 7, 9], [4, 5, 10], [2, 8]] -&gt; -21.448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28. [[1, 6, 8, 9], [3, 10], [4, 7], [2, 5]] -&gt; -21.456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29. [[1, 3, 6, 7, 9], [2, 4, 8], [5, 10]] -&gt; -21.622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30. [[1, 6, 7, 8, 9], [4, 5, 10], [2, 3]] -&gt; -21.637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219" y="518160"/>
            <a:ext cx="3247151" cy="5037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20687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Example_6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15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Dataset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1638" y="13223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52503" y="842014"/>
          <a:ext cx="8819597" cy="3638547"/>
        </p:xfrm>
        <a:graphic>
          <a:graphicData uri="http://schemas.openxmlformats.org/drawingml/2006/table">
            <a:tbl>
              <a:tblPr/>
              <a:tblGrid>
                <a:gridCol w="607357"/>
                <a:gridCol w="639795"/>
                <a:gridCol w="561052"/>
                <a:gridCol w="521679"/>
                <a:gridCol w="609984"/>
                <a:gridCol w="587973"/>
                <a:gridCol w="587973"/>
                <a:gridCol w="587973"/>
                <a:gridCol w="587973"/>
                <a:gridCol w="587973"/>
                <a:gridCol w="587973"/>
                <a:gridCol w="587973"/>
                <a:gridCol w="587973"/>
                <a:gridCol w="587973"/>
                <a:gridCol w="587973"/>
              </a:tblGrid>
              <a:tr h="4746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2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3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5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6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7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8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9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10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11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12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13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14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15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610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Male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Male</a:t>
                      </a:r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610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023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72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84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758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No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Yes</a:t>
                      </a:r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4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Don’t mind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Mixed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758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Same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Same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8825" y="842013"/>
          <a:ext cx="873677" cy="3638547"/>
        </p:xfrm>
        <a:graphic>
          <a:graphicData uri="http://schemas.openxmlformats.org/drawingml/2006/table">
            <a:tbl>
              <a:tblPr/>
              <a:tblGrid>
                <a:gridCol w="873677"/>
              </a:tblGrid>
              <a:tr h="477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Agent ID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Gender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2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Nationality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9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Course Progress Level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Attendance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01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Gender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01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Nationality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02634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27103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Example_6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15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218" y="517193"/>
            <a:ext cx="3364042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209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217" y="970366"/>
            <a:ext cx="3484103" cy="459877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1. [[4, 5, 6, 13, 15], [1, 3, 11], [7, 9, 14], [2, 12], [8, 10]] -&gt; -12.307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2. [[1, 3, 11], [4, 13, 15], [7, 9, 14], [2, 12], [5, 6], [8, 10]] -&gt; -12.377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3. [[1, 3, 11], [4, 8, 10], [7, 9, 14], [2, 12], [5, 6], [13, 15]] -&gt; -12.509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4. [[1, 3, 11], [4, 10, 13], [7, 9, 14], [2, 12], [5, 6], [8, 15]] -&gt; -12.691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5. [[4, 5, 6, 13, 15], [1, 3, 11], [2, 7, 12], [8, 10], [9, 14]] -&gt; -12.954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6. [[1, 3, 11], [2, 7, 12], [4, 8, 10], [5, 6], [9, 14], [13, 15]] -&gt; -13.156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7. [[4, 5, 6, 8, 15], [1, 3, 11], [7, 9, 14], [2, 12], [10, 13]] -&gt; -13.244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8. [[4, 5, 6, 10], [1, 3, 11], [7, 9, 14], [8, 13, 15], [2, 12]] -&gt; -13.284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9. [[1, 3, 11], [2, 7, 12], [4, 10, 13], [5, 6], [8, 15], [9, 14]] -&gt; -13.338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10. [[1, 3, 11], [4, 5, 6], [7, 9, 14], [2, 12], [8, 10], [13, 15]] -&gt; -13.362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11. [[1, 3, 11], [4, 8, 15], [7, 9, 14], [2, 12], [5, 6], [10, 13]] -&gt; -13.37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12. [[4, 5, 6, 15], [1, 3, 11], [7, 9, 14], [8, 10, 13], [2, 12]] -&gt; -13.419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13. [[1, 3, 11], [7, 9, 14], [8, 10, 13], [2, 12], [4, 15], [5, 6]] -&gt; -13.524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14. [[1, 3, 11], [7, 9, 14], [8, 13, 15], [2, 12], [4, 10], [5, 6]] -&gt; -13.566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15. [[5, 6, 13, 15], [1, 3, 11], [2, 7, 12], [4, 8, 10], [9, 14]] -&gt; -13.886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16. [[4, 5, 6, 8, 15], [1, 3, 11], [2, 7, 12], [9, 14], [10, 13]] -&gt; -13.891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17. [[4, 5, 6, 10], [1, 3, 11], [2, 7, 12], [8, 13, 15], [9, 14]] -&gt; -13.931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18. [[4, 5, 6, 15], [1, 3, 11], [2, 7, 12], [8, 10, 13], [9, 14]] -&gt; -14.066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19. [[1, 3, 11], [4, 5, 6], [7, 9, 14], [2, 12], [8, 15], [10, 13]] -&gt; -14.362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20. [[7, 9, 14], [1, 3], [2, 12], [4, 13], [5, 6], [8, 10], [11, 15]] -&gt; -14.496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21. [[7, 9, 14], [1, 11], [3, 5, 6, 13, 15], [4, 8, 10], [2, 12]] -&gt; -14.562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22. [[1, 3, 11], [5, 6, 13], [7, 9, 14], [2, 12], [4, 15], [8, 10]] -&gt; -14.902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23. [[2, 7, 12], [1, 3], [4, 13], [5, 6], [8, 10], [9, 14], [11, 15]] -&gt; -15.143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24. [[4, 5, 6, 10], [7, 9, 14], [1, 11], [2, 12], [3, 15], [8, 13]] -&gt; -15.464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25. [[4, 8, 13, 15], [1, 3, 11], [2, 7, 12], [5, 6, 10], [9, 14]] -&gt; -15.493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26. [[4, 8, 13, 15], [7, 9, 14], [1, 11], [2, 12], [3, 10], [5, 6]] -&gt; -15.629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27. [[1, 3, 11], [5, 6, 13], [7, 9, 14], [2, 12], [4, 10], [8, 15]] -&gt; -15.652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28. [[7, 9, 14], [1, 11], [2, 12], [3, 15], [4, 10], [5, 6], [8, 13]] -&gt; -15.746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29. [[4, 8, 13, 15], [7, 9, 14], [1, 3], [2, 12], [5, 6], [10, 11]] -&gt; -15.879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30. [[1, 3, 11], [2, 9, 14], [4, 8, 10], [5, 6], [7, 12], [13, 15]] -&gt; -16.226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219" y="518160"/>
            <a:ext cx="3364041" cy="5037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299617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Example_7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15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Dataset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1638" y="13223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97283" y="842014"/>
          <a:ext cx="8691933" cy="3623307"/>
        </p:xfrm>
        <a:graphic>
          <a:graphicData uri="http://schemas.openxmlformats.org/drawingml/2006/table">
            <a:tbl>
              <a:tblPr/>
              <a:tblGrid>
                <a:gridCol w="598566"/>
                <a:gridCol w="630534"/>
                <a:gridCol w="552930"/>
                <a:gridCol w="514128"/>
                <a:gridCol w="601155"/>
                <a:gridCol w="579462"/>
                <a:gridCol w="579462"/>
                <a:gridCol w="579462"/>
                <a:gridCol w="579462"/>
                <a:gridCol w="579462"/>
                <a:gridCol w="579462"/>
                <a:gridCol w="579462"/>
                <a:gridCol w="579462"/>
                <a:gridCol w="579462"/>
                <a:gridCol w="579462"/>
              </a:tblGrid>
              <a:tr h="4726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2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3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5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6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7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8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9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10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11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12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13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14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15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166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8825" y="842013"/>
          <a:ext cx="1018457" cy="3623307"/>
        </p:xfrm>
        <a:graphic>
          <a:graphicData uri="http://schemas.openxmlformats.org/drawingml/2006/table">
            <a:tbl>
              <a:tblPr/>
              <a:tblGrid>
                <a:gridCol w="1018457"/>
              </a:tblGrid>
              <a:tr h="4754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Agent ID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Gender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Nationality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1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Course Progress Level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Attendance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188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Gender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188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Nationality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02634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34969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Example_7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15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218" y="517193"/>
            <a:ext cx="3364042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250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217" y="970366"/>
            <a:ext cx="3364043" cy="4504904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1. [[1, 7, 14], [4, 6], [2, 5], [3, 12], [8, 15], [9, 10], [11, 13]] -&gt; -5.81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2. [[1, 4, 6, 7, 14], [2, 5], [3, 12], [8, 15], [9, 10], [11, 13]] -&gt; -5.892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3. [[1, 7, 14], [4, 6], [2, 5, 8], [11, 13, 15], [3, 12], [9, 10]] -&gt; -7.233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4. [[1, 2, 5, 7, 14], [3, 12], [4, 6], [8, 15], [9, 10], [11, 13]] -&gt; -7.241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5. [[1, 4, 6, 7, 14], [2, 5], [3, 12], [8, 13], [9, 10], [11, 15]] -&gt; -7.267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6. [[1, 4, 6, 7, 14], [2, 5, 8], [11, 13, 15], [3, 12], [9, 10]] -&gt; -7.315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7. [[1, 7, 14], [3, 9, 10], [4, 6, 12], [2, 5], [8, 15], [11, 13]] -&gt; -7.684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8. [[1, 2, 5, 8, 14], [4, 6, 7], [3, 12], [11, 13, 15], [9, 10]] -&gt; -7.775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9. [[3, 9, 10, 12], [1, 7, 14], [2, 5], [4, 6], [8, 15], [11, 13]] -&gt; -7.79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10. [[1, 4, 6, 7, 14], [3, 9, 10, 12], [2, 5], [8, 15], [11, 13]] -&gt; -7.872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11. [[3, 4, 6, 12], [1, 7, 14], [2, 5, 8], [11, 13, 15], [9, 10]] -&gt; -8.127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12. [[1, 2, 5, 7, 14], [3, 4, 6, 12], [8, 15], [9, 10], [11, 13]] -&gt; -8.136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13. [[1, 4, 7, 14], [2, 5, 8], [3, 6, 12], [11, 13, 15], [9, 10]] -&gt; -8.337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14. [[1, 2, 5, 8], [3, 6, 12], [4, 7, 14], [11, 13, 15], [9, 10]] -&gt; -8.672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15. [[1, 2, 7, 14], [11, 13, 15], [3, 12], [4, 6], [5, 8], [9, 10]] -&gt; -8.736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16. [[1, 2, 5, 8, 14], [3, 4, 6, 7, 12], [11, 13, 15], [9, 10]] -&gt; -8.892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17. [[1, 7, 14], [3, 9, 10], [4, 6, 12], [2, 5], [8, 13], [11, 15]] -&gt; -9.059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18. [[1, 7, 14], [2, 5, 8], [3, 9, 10], [4, 6, 12], [11, 13, 15]] -&gt; -9.107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19. [[3, 9, 10, 12], [1, 7, 14], [2, 5], [4, 6], [8, 13], [11, 15]] -&gt; -9.165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20. [[3, 9, 10, 12], [1, 7, 14], [2, 5, 8], [11, 13, 15], [4, 6]] -&gt; -9.213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21. [[1, 2, 5, 7, 14], [3, 9, 10, 12], [4, 6], [8, 15], [11, 13]] -&gt; -9.221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22. [[1, 2, 5, 8], [3, 9, 10], [4, 6, 12], [11, 13, 15], [7, 14]] -&gt; -9.23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23. [[1, 4, 7, 8, 14], [11, 13, 15], [2, 5], [3, 6, 12], [9, 10]] -&gt; -9.235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24. [[1, 4, 6, 7, 14], [3, 9, 10, 12], [2, 5], [8, 13], [11, 15]] -&gt; -9.247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25. [[1, 4, 6, 7, 14], [3, 9, 10, 12], [2, 5, 8], [11, 13, 15]] -&gt; -9.295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26. [[1, 4, 7, 14], [2, 5, 8], [3, 9, 10], [11, 13, 15], [6, 12]] -&gt; -9.379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27. [[1, 2, 4, 7, 14], [3, 6, 12], [11, 13, 15], [5, 8], [9, 10]] -&gt; -9.582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28. [[1, 2, 5, 8], [3, 9, 10, 12], [4, 6, 7, 14], [11, 13, 15]] -&gt; -9.624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29. [[3, 6, 9, 10, 12], [1, 2, 5, 8], [4, 7, 14], [11, 13, 15]] -&gt; -9.701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30. [[1, 2, 5, 8], [3, 9, 10], [4, 7, 14], [11, 13, 15], [6, 12]] -&gt; -9.713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219" y="518160"/>
            <a:ext cx="3364041" cy="5037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24331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Example_8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15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Dataset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1638" y="13223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13196" y="842014"/>
          <a:ext cx="8576014" cy="3760466"/>
        </p:xfrm>
        <a:graphic>
          <a:graphicData uri="http://schemas.openxmlformats.org/drawingml/2006/table">
            <a:tbl>
              <a:tblPr/>
              <a:tblGrid>
                <a:gridCol w="590583"/>
                <a:gridCol w="622125"/>
                <a:gridCol w="545556"/>
                <a:gridCol w="507272"/>
                <a:gridCol w="593138"/>
                <a:gridCol w="571734"/>
                <a:gridCol w="571734"/>
                <a:gridCol w="571734"/>
                <a:gridCol w="571734"/>
                <a:gridCol w="571734"/>
                <a:gridCol w="571734"/>
                <a:gridCol w="571734"/>
                <a:gridCol w="571734"/>
                <a:gridCol w="571734"/>
                <a:gridCol w="571734"/>
              </a:tblGrid>
              <a:tr h="4905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2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3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5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6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7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8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9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10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11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12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13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14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15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876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8825" y="842014"/>
          <a:ext cx="1151487" cy="3760467"/>
        </p:xfrm>
        <a:graphic>
          <a:graphicData uri="http://schemas.openxmlformats.org/drawingml/2006/table">
            <a:tbl>
              <a:tblPr/>
              <a:tblGrid>
                <a:gridCol w="1151487"/>
              </a:tblGrid>
              <a:tr h="4934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Agent ID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Gender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Nationality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9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Course Progress Level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9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Attendance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07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Gender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07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Nationality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02634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26765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372683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Use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454" y="873369"/>
            <a:ext cx="9071322" cy="2439210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marL="171450" indent="-171450" algn="just" hangingPunct="0">
              <a:buFont typeface="Arial" panose="020B0604020202020204" pitchFamily="34" charset="0"/>
              <a:buChar char="•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Dataset </a:t>
            </a:r>
          </a:p>
          <a:p>
            <a:pPr marL="628650" lvl="1" indent="-171450" algn="just" hangingPunct="0">
              <a:buFont typeface="Arial" panose="020B0604020202020204" pitchFamily="34" charset="0"/>
              <a:buChar char="•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Confirmed by DIFE</a:t>
            </a:r>
            <a:endParaRPr lang="en-US" sz="1300" b="1" dirty="0" smtClean="0">
              <a:ea typeface="Noto Sans CJK SC" pitchFamily="2"/>
              <a:cs typeface="Lohit Devanagari" pitchFamily="2"/>
            </a:endParaRPr>
          </a:p>
          <a:p>
            <a:pPr marL="628650" lvl="1" indent="-171450" algn="just" hangingPunct="0">
              <a:buFont typeface="Arial" panose="020B0604020202020204" pitchFamily="34" charset="0"/>
              <a:buChar char="•"/>
            </a:pPr>
            <a:r>
              <a:rPr lang="en-US" sz="1300" b="1" dirty="0" smtClean="0">
                <a:ea typeface="Noto Sans CJK SC" pitchFamily="2"/>
                <a:cs typeface="Lohit Devanagari" pitchFamily="2"/>
              </a:rPr>
              <a:t>Unsupervised</a:t>
            </a:r>
            <a:endParaRPr lang="en-US" sz="1300" b="1" dirty="0" smtClean="0">
              <a:ea typeface="Noto Sans CJK SC" pitchFamily="2"/>
              <a:cs typeface="Lohit Devanagari" pitchFamily="2"/>
            </a:endParaRPr>
          </a:p>
          <a:p>
            <a:pPr marL="628650" lvl="1" indent="-171450" algn="just" hangingPunct="0">
              <a:buFont typeface="Arial" panose="020B0604020202020204" pitchFamily="34" charset="0"/>
              <a:buChar char="•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Consists of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11 examples</a:t>
            </a:r>
          </a:p>
          <a:p>
            <a:pPr marL="628650" lvl="1" indent="-171450" algn="just" hangingPunct="0">
              <a:buFont typeface="Arial" panose="020B0604020202020204" pitchFamily="34" charset="0"/>
              <a:buChar char="•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Each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example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 consists of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10, 15 and 20 TCN profiles</a:t>
            </a:r>
            <a:endParaRPr lang="en-US" sz="1300" dirty="0" smtClean="0">
              <a:ea typeface="Noto Sans CJK SC" pitchFamily="2"/>
              <a:cs typeface="Lohit Devanagari" pitchFamily="2"/>
            </a:endParaRPr>
          </a:p>
          <a:p>
            <a:pPr marL="628650" lvl="1" indent="-171450" algn="just" hangingPunct="0">
              <a:buFont typeface="Arial" panose="020B0604020202020204" pitchFamily="34" charset="0"/>
              <a:buChar char="•"/>
            </a:pPr>
            <a:r>
              <a:rPr lang="en-US" sz="1300" dirty="0" smtClean="0">
                <a:ea typeface="Noto Sans CJK SC" pitchFamily="2"/>
                <a:cs typeface="Lohit Devanagari" pitchFamily="2"/>
              </a:rPr>
              <a:t>Each </a:t>
            </a:r>
            <a:r>
              <a:rPr lang="en-US" sz="1300" b="1" dirty="0" smtClean="0">
                <a:ea typeface="Noto Sans CJK SC" pitchFamily="2"/>
                <a:cs typeface="Lohit Devanagari" pitchFamily="2"/>
              </a:rPr>
              <a:t>TCN profile 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consists of the following attributes and their domain: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200" b="1" dirty="0">
                <a:ea typeface="Noto Sans CJK SC" pitchFamily="2"/>
                <a:cs typeface="Lohit Devanagari" pitchFamily="2"/>
              </a:rPr>
              <a:t>Gender</a:t>
            </a:r>
            <a:r>
              <a:rPr lang="en-US" sz="1200" dirty="0">
                <a:ea typeface="Noto Sans CJK SC" pitchFamily="2"/>
                <a:cs typeface="Lohit Devanagari" pitchFamily="2"/>
              </a:rPr>
              <a:t> – </a:t>
            </a:r>
            <a:r>
              <a:rPr lang="en-US" sz="1200" i="1" dirty="0">
                <a:ea typeface="Noto Sans CJK SC" pitchFamily="2"/>
                <a:cs typeface="Lohit Devanagari" pitchFamily="2"/>
              </a:rPr>
              <a:t>{Male, Female</a:t>
            </a:r>
            <a:r>
              <a:rPr lang="en-US" sz="1200" dirty="0">
                <a:ea typeface="Noto Sans CJK SC" pitchFamily="2"/>
                <a:cs typeface="Lohit Devanagari" pitchFamily="2"/>
              </a:rPr>
              <a:t>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200" b="1" dirty="0">
                <a:ea typeface="Noto Sans CJK SC" pitchFamily="2"/>
                <a:cs typeface="Lohit Devanagari" pitchFamily="2"/>
              </a:rPr>
              <a:t>Nationality</a:t>
            </a:r>
            <a:r>
              <a:rPr lang="en-US" sz="1200" dirty="0">
                <a:ea typeface="Noto Sans CJK SC" pitchFamily="2"/>
                <a:cs typeface="Lohit Devanagari" pitchFamily="2"/>
              </a:rPr>
              <a:t> – </a:t>
            </a:r>
            <a:r>
              <a:rPr lang="en-US" sz="1200" i="1" dirty="0">
                <a:ea typeface="Noto Sans CJK SC" pitchFamily="2"/>
                <a:cs typeface="Lohit Devanagari" pitchFamily="2"/>
              </a:rPr>
              <a:t>{&lt;nationality&gt;}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200" b="1" dirty="0">
                <a:ea typeface="Noto Sans CJK SC" pitchFamily="2"/>
                <a:cs typeface="Lohit Devanagari" pitchFamily="2"/>
              </a:rPr>
              <a:t>Course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>
                <a:ea typeface="Noto Sans CJK SC" pitchFamily="2"/>
                <a:cs typeface="Lohit Devanagari" pitchFamily="2"/>
              </a:rPr>
              <a:t>Progress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>
                <a:ea typeface="Noto Sans CJK SC" pitchFamily="2"/>
                <a:cs typeface="Lohit Devanagari" pitchFamily="2"/>
              </a:rPr>
              <a:t>Level</a:t>
            </a:r>
            <a:r>
              <a:rPr lang="en-US" sz="1200" dirty="0">
                <a:ea typeface="Noto Sans CJK SC" pitchFamily="2"/>
                <a:cs typeface="Lohit Devanagari" pitchFamily="2"/>
              </a:rPr>
              <a:t> – </a:t>
            </a:r>
            <a:r>
              <a:rPr lang="en-US" sz="1200" i="1" dirty="0">
                <a:ea typeface="Noto Sans CJK SC" pitchFamily="2"/>
                <a:cs typeface="Lohit Devanagari" pitchFamily="2"/>
              </a:rPr>
              <a:t>[0,100]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200" b="1" dirty="0">
                <a:ea typeface="Noto Sans CJK SC" pitchFamily="2"/>
                <a:cs typeface="Lohit Devanagari" pitchFamily="2"/>
              </a:rPr>
              <a:t>Attendance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>
                <a:ea typeface="Noto Sans CJK SC" pitchFamily="2"/>
                <a:cs typeface="Lohit Devanagari" pitchFamily="2"/>
              </a:rPr>
              <a:t>information</a:t>
            </a:r>
            <a:r>
              <a:rPr lang="en-US" sz="1200" dirty="0">
                <a:ea typeface="Noto Sans CJK SC" pitchFamily="2"/>
                <a:cs typeface="Lohit Devanagari" pitchFamily="2"/>
              </a:rPr>
              <a:t> – </a:t>
            </a:r>
            <a:r>
              <a:rPr lang="en-US" sz="1200" i="1" dirty="0">
                <a:ea typeface="Noto Sans CJK SC" pitchFamily="2"/>
                <a:cs typeface="Lohit Devanagari" pitchFamily="2"/>
              </a:rPr>
              <a:t>{Yes, No}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200" b="1" dirty="0">
                <a:ea typeface="Noto Sans CJK SC" pitchFamily="2"/>
                <a:cs typeface="Lohit Devanagari" pitchFamily="2"/>
              </a:rPr>
              <a:t>Gender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>
                <a:ea typeface="Noto Sans CJK SC" pitchFamily="2"/>
                <a:cs typeface="Lohit Devanagari" pitchFamily="2"/>
              </a:rPr>
              <a:t>preference</a:t>
            </a:r>
            <a:r>
              <a:rPr lang="en-US" sz="1200" dirty="0">
                <a:ea typeface="Noto Sans CJK SC" pitchFamily="2"/>
                <a:cs typeface="Lohit Devanagari" pitchFamily="2"/>
              </a:rPr>
              <a:t> – </a:t>
            </a:r>
            <a:r>
              <a:rPr lang="en-US" sz="1200" i="1" dirty="0">
                <a:ea typeface="Noto Sans CJK SC" pitchFamily="2"/>
                <a:cs typeface="Lohit Devanagari" pitchFamily="2"/>
              </a:rPr>
              <a:t>{Same, Mixed, Don’t mind}</a:t>
            </a:r>
          </a:p>
          <a:p>
            <a:pPr marL="1085850" lvl="2" indent="-171450" algn="just" hangingPunct="0">
              <a:buFont typeface="Arial" panose="020B0604020202020204" pitchFamily="34" charset="0"/>
              <a:buChar char="•"/>
            </a:pPr>
            <a:r>
              <a:rPr lang="en-US" sz="1200" b="1" dirty="0">
                <a:ea typeface="Noto Sans CJK SC" pitchFamily="2"/>
                <a:cs typeface="Lohit Devanagari" pitchFamily="2"/>
              </a:rPr>
              <a:t>Nationality</a:t>
            </a:r>
            <a:r>
              <a:rPr lang="en-US" sz="1200" dirty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>
                <a:ea typeface="Noto Sans CJK SC" pitchFamily="2"/>
                <a:cs typeface="Lohit Devanagari" pitchFamily="2"/>
              </a:rPr>
              <a:t>preference</a:t>
            </a:r>
            <a:r>
              <a:rPr lang="en-US" sz="1200" dirty="0">
                <a:ea typeface="Noto Sans CJK SC" pitchFamily="2"/>
                <a:cs typeface="Lohit Devanagari" pitchFamily="2"/>
              </a:rPr>
              <a:t> – </a:t>
            </a:r>
            <a:r>
              <a:rPr lang="en-US" sz="1200" i="1" dirty="0">
                <a:ea typeface="Noto Sans CJK SC" pitchFamily="2"/>
                <a:cs typeface="Lohit Devanagari" pitchFamily="2"/>
              </a:rPr>
              <a:t>{Same, Mixed, Don’t mind}</a:t>
            </a:r>
            <a:endParaRPr lang="en-US" sz="1300" dirty="0" smtClean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45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Example_8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15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219" y="517193"/>
            <a:ext cx="3364041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201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219" y="970366"/>
            <a:ext cx="3406101" cy="4504904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1. [[2, 10, 11, 14], [8, 12, 13], [1, 5], [3, 15], [4, 6], [7, 9]] -&gt; -11.602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2. [[2, 10, 11, 14], [8, 9, 12], [1, 5], [3, 15], [4, 6], [7, 13]] -&gt; -11.673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3. [[2, 10, 11, 14], [8, 12, 13], [1, 3], [4, 6], [5, 15], [7, 9]] -&gt; -11.727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4. [[2, 10, 11], [4, 6, 14], [8, 12, 13], [1, 5], [3, 15], [7, 9]] -&gt; -11.739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5. [[2, 10, 11, 14], [8, 9, 12], [1, 3], [4, 6], [5, 15], [7, 13]] -&gt; -11.798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6. [[2, 10, 11], [4, 6, 14], [8, 9, 12], [1, 5], [3, 15], [7, 13]] -&gt; -11.81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7. [[8, 12, 13], [1, 5], [2, 11], [3, 15], [4, 6], [7, 9], [10, 14]] -&gt; -12.007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8. [[8, 9, 12], [1, 5], [2, 11], [3, 15], [4, 6], [7, 13], [10, 14]] -&gt; -12.077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9. [[4, 6, 8, 14], [2, 10, 11], [1, 5], [3, 15], [7, 9], [12, 13]] -&gt; -12.083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10. [[8, 12, 13], [1, 3], [2, 11], [4, 6], [5, 15], [7, 9], [10, 14]] -&gt; -12.132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11. [[8, 9, 12], [1, 3], [2, 11], [4, 6], [5, 15], [7, 13], [10, 14]] -&gt; -12.202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12. [[4, 6, 8, 14], [2, 10, 11], [1, 3], [5, 15], [7, 9], [12, 13]] -&gt; -12.208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13. [[2, 10, 11, 14], [7, 12, 13], [1, 5], [3, 15], [4, 6], [8, 9]] -&gt; -12.328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14. [[2, 10, 11, 14], [7, 12, 13], [1, 3], [4, 6], [5, 15], [8, 9]] -&gt; -12.453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15. [[2, 10, 11], [4, 6, 14], [7, 12, 13], [1, 5], [3, 15], [8, 9]] -&gt; -12.465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16. [[4, 6, 10, 14], [8, 12, 13], [1, 5], [2, 11], [3, 15], [7, 9]] -&gt; -12.466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17. [[2, 10, 11], [6, 14], [4, 8, 12, 13], [1, 5], [3, 15], [7, 9]] -&gt; -12.521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18. [[2, 10, 11, 14], [7, 9, 12], [1, 5], [3, 15], [4, 6], [8, 13]] -&gt; -12.527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19. [[2, 8, 10, 11, 14], [1, 5], [3, 15], [4, 6], [7, 9], [12, 13]] -&gt; -12.535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20. [[4, 6, 10, 14], [8, 9, 12], [1, 5], [2, 11], [3, 15], [7, 13]] -&gt; -12.537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21. [[8, 10, 12, 13, 14], [1, 5], [2, 11], [3, 15], [4, 6], [7, 9]] -&gt; -12.548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22. [[2, 10, 11, 14], [7, 8, 13], [1, 5], [3, 15], [4, 6], [9, 12]] -&gt; -12.567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23. [[4, 8, 12, 13], [2, 10, 11], [1, 3], [5, 15], [6, 14], [7, 9]] -&gt; -12.646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24. [[4, 6, 8], [1, 5], [2, 11], [3, 15], [7, 9], [10, 14], [12, 13]] -&gt; -12.65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25. [[2, 10, 11, 14], [7, 9, 12], [1, 3], [4, 6], [5, 15], [8, 13]] -&gt; -12.652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26. [[2, 8, 10, 11, 14], [1, 3], [4, 6], [5, 15], [7, 9], [12, 13]] -&gt; -12.66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27. [[2, 10, 11], [4, 6, 14], [7, 9, 12], [1, 5], [3, 15], [8, 13]] -&gt; -12.664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28. [[8, 10, 12, 13, 14], [1, 3], [2, 11], [4, 6], [5, 15], [7, 9]] -&gt; -12.673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29. [[4, 8, 9, 12], [2, 10, 11], [1, 5], [3, 15], [6, 14], [7, 13]] -&gt; -12.683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30. [[2, 10, 11, 14], [7, 8, 13], [1, 3], [4, 6], [5, 15], [9, 12]] -&gt; -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12.692</a:t>
            </a:r>
            <a:endParaRPr lang="en-US" sz="900" dirty="0">
              <a:ea typeface="Noto Sans CJK SC" pitchFamily="2"/>
              <a:cs typeface="Lohit Devanagari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219" y="518160"/>
            <a:ext cx="3364041" cy="5037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41808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Example_9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2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0 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Dataset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1638" y="13223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36316" y="842014"/>
          <a:ext cx="8839196" cy="3926421"/>
        </p:xfrm>
        <a:graphic>
          <a:graphicData uri="http://schemas.openxmlformats.org/drawingml/2006/table">
            <a:tbl>
              <a:tblPr/>
              <a:tblGrid>
                <a:gridCol w="456530"/>
                <a:gridCol w="480912"/>
                <a:gridCol w="421723"/>
                <a:gridCol w="392128"/>
                <a:gridCol w="458505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0007"/>
                <a:gridCol w="443911"/>
              </a:tblGrid>
              <a:tr h="5094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1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2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3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5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6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7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8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9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10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11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12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13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14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15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16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17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18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19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20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Male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Male</a:t>
                      </a:r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A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A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014">
                <a:tc>
                  <a:txBody>
                    <a:bodyPr/>
                    <a:lstStyle/>
                    <a:p>
                      <a:pPr algn="ctr" fontAlgn="t"/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72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84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783">
                <a:tc>
                  <a:txBody>
                    <a:bodyPr/>
                    <a:lstStyle/>
                    <a:p>
                      <a:pPr algn="ctr" fontAlgn="t"/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No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>
                          <a:effectLst/>
                          <a:latin typeface="+mn-lt"/>
                        </a:rPr>
                        <a:t>Yes</a:t>
                      </a:r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07">
                <a:tc>
                  <a:txBody>
                    <a:bodyPr/>
                    <a:lstStyle/>
                    <a:p>
                      <a:pPr algn="ctr" fontAlgn="t"/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Don’t mind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Mixed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783">
                <a:tc>
                  <a:txBody>
                    <a:bodyPr/>
                    <a:lstStyle/>
                    <a:p>
                      <a:pPr algn="ctr" fontAlgn="t"/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Same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9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Same</a:t>
                      </a:r>
                      <a:endParaRPr lang="x-none" sz="9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8826" y="842014"/>
          <a:ext cx="957490" cy="3905248"/>
        </p:xfrm>
        <a:graphic>
          <a:graphicData uri="http://schemas.openxmlformats.org/drawingml/2006/table">
            <a:tbl>
              <a:tblPr/>
              <a:tblGrid>
                <a:gridCol w="957490"/>
              </a:tblGrid>
              <a:tr h="5124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Agent ID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Gender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Nationality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2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Course Progress Level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Attendance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13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Gender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13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Nationality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02634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30662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Example_9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2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1" y="517193"/>
            <a:ext cx="4190999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577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" y="970366"/>
            <a:ext cx="4419114" cy="4504904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1. [[7, 9, 14, 17], [3, 11, 18], [8, 10, 16], [1, 19], [2, 12], [4, 13], [5, 6], [15, 20]] -&gt; -12.503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2. [[7, 9, 14, 17], [1, 3, 19], [8, 10, 16], [2, 12], [4, 13], [5, 6], [11, 18], [15, 20]] -&gt; -12.62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3. [[7, 9, 14, 17], [3, 11, 18], [4, 8, 13], [1, 19], [2, 12], [5, 6], [10, 16], [15, 20]] -&gt; -13.167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4. [[1, 3, 11, 19], [8, 10, 16], [9, 14, 17], [2, 12], [4, 13], [5, 6], [7, 18], [15, 20]] -&gt; -13.23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5. [[7, 9, 14, 17], [3, 11, 18], [4, 10, 13], [1, 19], [2, 12], [5, 6], [8, 16], [15, 20]] -&gt; -13.4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6. [[7, 9, 14, 17], [3, 11, 18], [4, 13, 16], [1, 19], [2, 12], [5, 6], [8, 10], [15, 20]] -&gt; -13.483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7. [[1, 3, 11, 19], [7, 17, 18], [8, 10, 16], [2, 12], [4, 13], [5, 6], [9, 14], [15, 20]] -&gt; -13.494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8. [[3, 11, 18], [8, 10, 16], [1, 19], [2, 12], [4, 13], [5, 6], [7, 9], [14, 17], [15, 20]] -&gt; -13.504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9. [[7, 9, 14, 17, 18], [1, 3, 11, 19], [4, 8, 13], [2, 12], [5, 6], [10, 16], [15, 20]] -&gt; -13.536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10. [[1, 3, 19], [8, 10, 16], [2, 12], [4, 13], [5, 6], [7, 9], [11, 18], [14, 17], [15, 20]] -&gt; -13.621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11. [[1, 3, 11, 19], [8, 10, 16], [9, 14, 17], [2, 18], [4, 13], [5, 6], [7, 12], [15, 20]] -&gt; -13.73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12. [[7, 9, 14, 17], [1, 3], [2, 12], [4, 13], [5, 6], [8, 10], [11, 18], [15, 16], [19, 20]] -&gt; -13.749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13. [[7, 9, 14, 17], [1, 3, 11], [8, 10, 16], [2, 12], [4, 13], [5, 6], [15, 20], [18, 19]] -&gt; -13.797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14. [[7, 9, 14, 17, 18], [1, 3, 11, 19], [4, 13, 16], [2, 12], [5, 6], [8, 10], [15, 20]] -&gt; -13.852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15. [[8, 10, 16], [15, 19, 20], [1, 3], [2, 12], [4, 13], [5, 6], [7, 9], [11, 18], [14, 17]] -&gt; -14.01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16. [[7, 9, 14, 17, 18], [8, 10, 16], [1, 3], [2, 12], [4, 13], [5, 6], [11, 19], [15, 20]] -&gt; -14.012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17. [[1, 3, 11], [19, 20], [7, 9, 14, 17, 18], [2, 12], [4, 13], [5, 6], [8, 10], [15, 16]] -&gt; -14.064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18. [[1, 3, 11, 19, 20], [7, 9, 14, 17, 18], [2, 12], [4, 13], [5, 6], [8, 10], [15, 16]] -&gt; -14.073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19. [[7, 9, 14, 17], [3, 11, 18], [4, 8, 10], [1, 19], [2, 12], [5, 6], [13, 16], [15, 20]] -&gt; -14.093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20. [[4, 8, 10, 16], [7, 9, 14, 17], [1, 3], [2, 12], [5, 6], [11, 18], [13, 15], [19, 20]] -&gt; -14.161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21. [[4, 8, 13, 15, 16], [7, 9, 14, 17], [3, 11, 18], [1, 19], [2, 12], [5, 6], [10, 20]] -&gt; -14.217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22. [[7, 9, 14, 17], [3, 11, 18], [4, 8, 16], [1, 19], [2, 12], [5, 6], [10, 13], [15, 20]] -&gt; -14.312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23. [[4, 8, 13, 15, 16], [7, 9, 14, 17], [1, 3, 19], [2, 12], [5, 6], [10, 20], [11, 18]] -&gt; -14.334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24. [[1, 3, 11], [4, 8, 13], [9, 14, 17], [15, 19, 20], [2, 12], [5, 6], [7, 18], [10, 16]] -&gt; -14.347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25. [[4, 5, 6, 10, 16], [7, 9, 14, 17], [3, 11, 18], [1, 19], [2, 12], [8, 13], [15, 20]] -&gt; -14.387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26. [[7, 9, 14, 17, 18], [1, 3, 11, 19], [4, 8, 10], [2, 12], [5, 6], [13, 16], [15, 20]] -&gt; -14.461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27. [[8, 10, 16], [15, 19, 20], [1, 11], [2, 12], [3, 18], [4, 13], [5, 6], [7, 9], [14, 17]] -&gt; -14.51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28. [[4, 8, 15, 16, 20], [7, 9, 14, 17], [3, 11, 18], [1, 19], [2, 12], [5, 6], [10, 13]] -&gt; -14.526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29. [[1, 3, 11], [4, 8, 13], [7, 17, 18], [15, 19, 20], [2, 12], [5, 6], [9, 14], [10, 16]] -&gt; -14.611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30. [[4, 8, 15, 16, 20], [7, 9, 14, 17], [1, 3, 19], [2, 12], [5, 6], [10, 13], [11, 18]] -&gt; -14.643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1" y="518160"/>
            <a:ext cx="4354262" cy="5037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15087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Example_10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2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0 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Dataset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1638" y="13223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36316" y="842014"/>
          <a:ext cx="8839196" cy="3905248"/>
        </p:xfrm>
        <a:graphic>
          <a:graphicData uri="http://schemas.openxmlformats.org/drawingml/2006/table">
            <a:tbl>
              <a:tblPr/>
              <a:tblGrid>
                <a:gridCol w="456530"/>
                <a:gridCol w="480912"/>
                <a:gridCol w="421723"/>
                <a:gridCol w="392128"/>
                <a:gridCol w="458505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1960"/>
                <a:gridCol w="440007"/>
                <a:gridCol w="443911"/>
              </a:tblGrid>
              <a:tr h="5094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2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3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5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6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7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8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9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10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11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12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13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14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15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16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17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18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19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20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014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8826" y="842014"/>
          <a:ext cx="957490" cy="3905248"/>
        </p:xfrm>
        <a:graphic>
          <a:graphicData uri="http://schemas.openxmlformats.org/drawingml/2006/table">
            <a:tbl>
              <a:tblPr/>
              <a:tblGrid>
                <a:gridCol w="957490"/>
              </a:tblGrid>
              <a:tr h="5124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Agent ID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Gender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Nationality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2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Course Progress Level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Attendance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13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Gender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13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Nationality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02634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7420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Example_10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2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59" y="517193"/>
            <a:ext cx="4267201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636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540" y="989685"/>
            <a:ext cx="4486775" cy="4504904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  <a:endParaRPr lang="en-US" sz="1200" dirty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1. [[1, 7, 14, 16, 18], [4, 6, 20], [2, 5], [3, 12], [8, 15], [9, 10], [11, 13], [17, 19]] -&gt; -8.351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2. [[1, 4, 7, 18], [2, 5], [3, 12], [6, 20], [8, 15], [9, 10], [11, 13], [14, 16], [17, 19]] -&gt; -8.398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3. [[1, 2, 5, 18], [3, 12], [4, 7], [6, 20], [8, 15], [9, 10], [11, 13], [14, 16], [17, 19]] -&gt; -8.664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4. [[1, 4, 7, 14], [2, 5], [3, 12], [6, 20], [8, 15], [9, 10], [11, 13], [16, 18], [17, 19]] -&gt; -8.874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5. [[1, 16], [2, 5], [3, 12], [4, 7], [6, 20], [8, 15], [9, 10], [11, 13], [14, 18], [17, 19]] -&gt; -9.25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6. [[1, 4, 7, 16], [2, 5], [3, 12], [6, 20], [8, 15], [9, 10], [11, 13], [14, 18], [17, 19]] -&gt; -9.468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7. [[2, 5, 17, 19], [1, 16], [3, 12], [4, 7], [6, 20], [8, 15], [9, 10], [11, 13], [14, 18]] -&gt; -9.548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8. [[1, 7, 14, 16, 18], [4, 6, 20], [2, 5], [3, 12], [8, 13], [9, 10], [11, 15], [17, 19]] -&gt; -9.726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9. [[1, 4, 7, 18], [2, 5], [3, 12], [6, 20], [8, 17], [9, 10], [11, 15], [13, 19], [14, 16]] -&gt; -9.773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10. [[1, 7, 14, 16, 18], [3, 4, 6], [2, 5], [8, 15], [9, 10], [11, 13], [12, 20], [17, 19]] -&gt; -9.998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11. [[1, 4, 7, 14], [2, 5], [3, 12], [6, 20], [8, 17], [9, 10], [11, 15], [13, 19], [16, 18]] -&gt; -10.249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12. [[1, 16], [2, 5], [3, 12], [4, 7], [6, 20], [8, 17], [9, 10], [11, 15], [13, 19], [14, 18]] -&gt; -10.625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13. [[1, 4, 7, 14, 16], [11, 13, 15], [2, 5], [3, 12], [6, 20], [8, 17], [9, 10], [18, 19]] -&gt; -10.719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14. [[1, 4, 7, 16], [2, 5], [3, 12], [6, 20], [8, 17], [9, 10], [11, 15], [13, 19], [14, 18]] -&gt; -10.843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15. [[1, 7, 16, 18], [2, 5], [3, 12], [4, 6], [8, 15], [9, 10], [11, 13], [14, 20], [17, 19]] -&gt; -10.852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16. [[1, 7, 14, 18], [2, 5], [3, 12], [4, 6], [8, 15], [9, 10], [11, 13], [16, 20], [17, 19]] -&gt; -10.94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17. [[1, 4, 7, 14, 16], [2, 5, 17], [3, 12], [6, 20], [8, 15], [9, 10], [11, 13], [18, 19]] -&gt; -10.944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18. [[1, 4, 7], [11, 13, 15], [2, 5], [3, 12], [6, 20], [8, 17], [9, 10], [14, 16], [18, 19]] -&gt; -11.012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19. [[1, 4, 7, 14, 16], [2, 5, 8], [3, 12], [6, 20], [9, 10], [11, 13], [15, 19], [17, 18]] -&gt; -11.042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20. [[1, 4, 7], [2, 5, 17], [3, 12], [6, 20], [8, 15], [9, 10], [11, 13], [14, 16], [18, 19]] -&gt; -11.237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21. [[1, 2, 5, 18], [3, 12], [4, 6], [7, 14], [8, 15], [9, 10], [11, 13], [16, 20], [17, 19]] -&gt; -11.289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22. [[1, 2, 5, 19], [3, 12], [4, 7], [6, 20], [8, 15], [9, 10], [11, 13], [14, 16], [17, 18]] -&gt; -11.306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23. [[1, 7, 14, 16, 18], [3, 4, 6], [2, 5], [8, 17], [9, 10], [11, 15], [12, 20], [13, 19]] -&gt; -11.373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24. [[1, 14, 16], [2, 8, 17], [3, 12, 20], [4, 6, 7], [5, 18, 19], [11, 13, 15], [9, 10]] -&gt; -12.087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25. [[1, 16], [2, 5], [3, 12], [4, 6], [7, 14], [8, 15], [9, 10], [11, 13], [17, 19], [18, 20]] -&gt; -12.125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26. [[1, 16, 18], [2, 5, 8], [3, 9, 10], [4, 7, 14], [6, 12, 20], [11, 13, 15], [17, 19]] -&gt; -12.151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27. [[2, 8, 18], [3, 9, 10], [4, 7, 14], [5, 17, 19], [6, 12, 20], [11, 13, 15], [1, 16]] -&gt; -12.192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28. [[1, 7, 14, 16], [2, 5], [3, 12], [4, 6], [8, 15], [9, 10], [11, 13], [17, 19], [18, 20]] -&gt; -12.214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29. [[1, 7, 16, 18], [2, 5], [3, 12], [4, 6], [8, 17], [9, 10], [11, 15], [13, 19], [14, 20]] -&gt; -12.227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30. [[4, 6, 7, 12, 20], [1, 14, 16], [2, 8, 18], [3, 9, 10], [5, 17, 19], [11, 13, 15]] -&gt; -12.265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59" y="518160"/>
            <a:ext cx="4342428" cy="5037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251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Example_11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2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0 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Dataset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1638" y="13223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31317" y="842012"/>
          <a:ext cx="8844195" cy="3910126"/>
        </p:xfrm>
        <a:graphic>
          <a:graphicData uri="http://schemas.openxmlformats.org/drawingml/2006/table">
            <a:tbl>
              <a:tblPr/>
              <a:tblGrid>
                <a:gridCol w="456788"/>
                <a:gridCol w="481184"/>
                <a:gridCol w="421961"/>
                <a:gridCol w="392350"/>
                <a:gridCol w="458764"/>
                <a:gridCol w="442210"/>
                <a:gridCol w="442210"/>
                <a:gridCol w="442210"/>
                <a:gridCol w="442210"/>
                <a:gridCol w="442210"/>
                <a:gridCol w="442210"/>
                <a:gridCol w="442210"/>
                <a:gridCol w="442210"/>
                <a:gridCol w="442210"/>
                <a:gridCol w="442210"/>
                <a:gridCol w="442210"/>
                <a:gridCol w="442210"/>
                <a:gridCol w="442210"/>
                <a:gridCol w="440256"/>
                <a:gridCol w="444162"/>
              </a:tblGrid>
              <a:tr h="5379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2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3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10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5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6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7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8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9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10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11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12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13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14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15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16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17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18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19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  <a:latin typeface="+mn-lt"/>
                        </a:rPr>
                        <a:t>20</a:t>
                      </a:r>
                      <a:endParaRPr lang="x-none" sz="10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8825" y="842015"/>
          <a:ext cx="952492" cy="3963225"/>
        </p:xfrm>
        <a:graphic>
          <a:graphicData uri="http://schemas.openxmlformats.org/drawingml/2006/table">
            <a:tbl>
              <a:tblPr/>
              <a:tblGrid>
                <a:gridCol w="952492"/>
              </a:tblGrid>
              <a:tr h="5295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Agent ID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Gender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Nationality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Course Progress Level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 smtClean="0">
                          <a:effectLst/>
                        </a:rPr>
                        <a:t>Attendance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39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Gender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518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000" b="1" dirty="0">
                          <a:effectLst/>
                        </a:rPr>
                        <a:t> </a:t>
                      </a:r>
                      <a:r>
                        <a:rPr lang="en-US" sz="1000" b="1" dirty="0" smtClean="0">
                          <a:effectLst/>
                        </a:rPr>
                        <a:t>Nationality Preference</a:t>
                      </a:r>
                      <a:endParaRPr lang="x-none" sz="100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02634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18715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Example_11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2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59" y="517193"/>
            <a:ext cx="4259580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756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" y="970366"/>
            <a:ext cx="4408900" cy="4504904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1. [[2, 10, 14, 17], [8, 13, 20], [11, 16, 19], [1, 5], [3, 15], [4, 6], [7, 9], [12, 18]] -&gt; -15.569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2. [[2, 10, 14, 17], [8, 9, 20], [11, 16, 19], [1, 5], [3, 15], [4, 6], [7, 13], [12, 18]] -&gt; -15.618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3. [[2, 10, 14, 17], [8, 13, 20], [11, 16, 19], [1, 3], [4, 6], [5, 15], [7, 9], [12, 18]] -&gt; -15.694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4. [[2, 10, 14, 17], [8, 9, 20], [11, 16, 19], [1, 3], [4, 6], [5, 15], [7, 13], [12, 18]] -&gt; -15.743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5. [[11, 16, 19], [2, 10], [8, 13, 20], [14, 17], [1, 5], [3, 15], [4, 6], [7, 9], [12, 18]] -&gt; -15.82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6. [[2, 10, 14, 17], [11, 16, 19], [12, 13, 20], [1, 3], [4, 6], [5, 15], [7, 18], [8, 9]] -&gt; -15.868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7. [[8, 9, 20], [11, 16, 19], [1, 5], [2, 10], [3, 15], [4, 6], [7, 13], [12, 18], [14, 17]] -&gt; -15.87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8. [[2, 10, 14, 17], [9, 12, 20], [11, 16, 19], [1, 5], [3, 15], [4, 6], [7, 18], [8, 13]] -&gt; -15.92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9. [[8, 13, 20], [11, 16, 19], [1, 3], [2, 10], [4, 6], [5, 15], [7, 18], [9, 12], [14, 17]] -&gt; -15.945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10. [[8, 9, 20], [11, 16, 19], [1, 3], [2, 10], [4, 6], [5, 15], [7, 13], [12, 18], [14, 17]] -&gt; -15.995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11. [[8, 10, 13, 14, 20], [11, 16, 19], [1, 5], [2, 17], [3, 15], [4, 6], [7, 9], [12, 18]] -&gt; -16.031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12. [[2, 10, 14, 17], [9, 12, 20], [11, 16, 19], [1, 3], [4, 6], [5, 15], [7, 18], [8, 13]] -&gt; -16.045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13. [[2, 10, 14, 17], [8, 12, 13], [11, 16, 19], [1, 5], [3, 15], [4, 6], [7, 9], [18, 20]] -&gt; -16.088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14. [[11, 16, 19], [12, 13, 20], [1, 3], [2, 10], [4, 6], [5, 15], [7, 18], [8, 9], [14, 17]] -&gt; -16.12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15. [[8, 10, 13, 14, 20], [11, 16, 19], [1, 3], [2, 17], [4, 6], [5, 15], [7, 9], [12, 18]] -&gt; -16.156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16. [[2, 10, 14, 17], [8, 9, 12], [11, 16, 19], [1, 5], [3, 15], [4, 6], [7, 13], [18, 20]] -&gt; -16.159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17. [[2, 10, 14, 17], [11, 16, 19], [12, 18, 20], [1, 5], [3, 15], [4, 6], [7, 13], [8, 9]] -&gt; -16.17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18. [[9, 12, 20], [11, 16, 19], [1, 5], [2, 10], [3, 15], [4, 6], [7, 18], [8, 13], [14, 17]] -&gt; -16.171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19. [[2, 10, 14, 17], [8, 12, 13], [11, 16, 19], [1, 3], [4, 6], [5, 15], [7, 9], [18, 20]] -&gt; -16.213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20. [[2, 11, 16, 19], [4, 6, 14], [8, 13, 20], [1, 5], [3, 15], [7, 9], [10, 17], [12, 18]] -&gt; -16.238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21. [[8, 9, 10, 14, 20], [11, 16, 19], [1, 5], [2, 17], [3, 15], [4, 6], [7, 13], [12, 18]] -&gt; -16.279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22. [[2, 10, 14, 17], [8, 9, 12], [11, 16, 19], [1, 3], [4, 6], [5, 15], [7, 13], [18, 20]] -&gt; -16.284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23. [[2, 11, 16, 19], [4, 6, 14], [8, 9, 20], [1, 5], [3, 15], [7, 13], [10, 17], [12, 18]] -&gt; -16.287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24. [[2, 10, 14, 17], [11, 16, 19], [12, 18, 20], [1, 3], [4, 6], [5, 15], [7, 13], [8, 9]] -&gt; -16.295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25. [[9, 12, 20], [11, 16, 19], [1, 3], [2, 10], [4, 6], [5, 15], [7, 18], [8, 13], [14, 17]] -&gt; -16.296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26. [[2, 11, 16, 19], [8, 13, 14, 20], [1, 5], [3, 15], [4, 6], [7, 9], [10, 17], [12, 18]] -&gt; -16.316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27. [[8, 12, 13], [11, 16, 19], [1, 5], [2, 10], [3, 15], [4, 6], [7, 9], [14, 17], [18, 20]] -&gt; -16.34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28. [[2, 10, 14, 17], [11, 16, 19], [12, 13, 20], [1, 5], [3, 15], [4, 6], [7, 9], [8, 18]] -&gt; -16.368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29. [[8, 9, 10, 14, 20], [11, 16, 19], [1, 3], [2, 17], [4, 6], [5, 15], [7, 13], [12, 18]] -&gt; -16.404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30. [[8, 9, 12], [11, 16, 19], [1, 5], [2, 10], [3, 15], [4, 6], [7, 13], [14, 17], [18, 20]] -&gt; -16.41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" y="518160"/>
            <a:ext cx="4341639" cy="5037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127278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54491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>
                <a:ea typeface="Noto Sans CJK SC" pitchFamily="2"/>
                <a:cs typeface="Lohit Devanagari" pitchFamily="2"/>
              </a:rPr>
              <a:t>LCC Use Case</a:t>
            </a:r>
          </a:p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Evaluation</a:t>
            </a:r>
            <a:endParaRPr lang="en-US" b="1" dirty="0">
              <a:ea typeface="Noto Sans CJK SC" pitchFamily="2"/>
              <a:cs typeface="Lohit Devanagari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54" y="873369"/>
            <a:ext cx="9071322" cy="2533082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300" dirty="0" smtClean="0">
                <a:ea typeface="Noto Sans CJK SC" pitchFamily="2"/>
                <a:cs typeface="Lohit Devanagari" pitchFamily="2"/>
              </a:rPr>
              <a:t>Performance </a:t>
            </a:r>
            <a:r>
              <a:rPr lang="en-US" sz="1300" dirty="0" smtClean="0">
                <a:ea typeface="Noto Sans CJK SC" pitchFamily="2"/>
                <a:cs typeface="Lohit Devanagari" pitchFamily="2"/>
              </a:rPr>
              <a:t>Measure: </a:t>
            </a:r>
            <a:endParaRPr lang="en-US" sz="1300" dirty="0" smtClean="0">
              <a:ea typeface="Noto Sans CJK SC" pitchFamily="2"/>
              <a:cs typeface="Lohit Devanagari" pitchFamily="2"/>
            </a:endParaRPr>
          </a:p>
          <a:p>
            <a:pPr marL="342900" indent="-342900" algn="just" hangingPunct="0">
              <a:buFont typeface="+mj-lt"/>
              <a:buAutoNum type="arabicPeriod"/>
            </a:pPr>
            <a:r>
              <a:rPr lang="en-US" sz="13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Customer </a:t>
            </a:r>
            <a:r>
              <a:rPr lang="en-US" sz="1300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Satisfaction Score </a:t>
            </a:r>
            <a:r>
              <a:rPr lang="en-US" sz="13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(CSAT) </a:t>
            </a:r>
            <a:r>
              <a:rPr lang="en-US" sz="12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on a Likert scale since system already provides the exact solution</a:t>
            </a:r>
            <a:r>
              <a:rPr lang="en-US" sz="12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.</a:t>
            </a:r>
          </a:p>
          <a:p>
            <a:pPr marL="800100" lvl="1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We provide the results for the 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approved 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dataset</a:t>
            </a:r>
          </a:p>
          <a:p>
            <a:pPr marL="800100" lvl="1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Users evaluate the results on a </a:t>
            </a:r>
            <a:r>
              <a:rPr lang="en-US" sz="13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Likert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 </a:t>
            </a:r>
            <a:r>
              <a:rPr lang="en-US" sz="1300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scale</a:t>
            </a:r>
            <a:r>
              <a:rPr lang="en-US" sz="1300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 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(5: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Very Satisfied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4: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Satisfied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3: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Neither </a:t>
            </a:r>
            <a:r>
              <a:rPr lang="en-US" sz="1300" i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Satisfied nor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Dissatisfied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2: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Dissatisfied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1: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Very Dissatisfied)</a:t>
            </a:r>
          </a:p>
          <a:p>
            <a:pPr marL="800100" lvl="1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In case the </a:t>
            </a:r>
            <a:r>
              <a:rPr lang="en-US" sz="13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results are not satisfactory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, we try to improve the results based </a:t>
            </a:r>
            <a:r>
              <a:rPr lang="en-US" sz="1300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on users’ feedback</a:t>
            </a: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. i.e. to be answered by users:</a:t>
            </a: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If the example results </a:t>
            </a:r>
            <a:r>
              <a:rPr lang="en-US" sz="1300" i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are 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unsatisfactory, what is the better result? </a:t>
            </a:r>
            <a:endParaRPr lang="en-US" sz="1300" i="1" dirty="0" smtClean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What makes the results unsatisfactory? </a:t>
            </a:r>
          </a:p>
          <a:p>
            <a:pPr marL="1257300" lvl="2" indent="-342900" algn="just" hangingPunct="0">
              <a:buFont typeface="+mj-lt"/>
              <a:buAutoNum type="arabicPeriod"/>
            </a:pP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How much does it take to compute such results manually</a:t>
            </a:r>
            <a:r>
              <a:rPr lang="en-US" sz="1300" i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? </a:t>
            </a:r>
          </a:p>
          <a:p>
            <a:pPr marL="342900" indent="-342900" algn="just" hangingPunct="0">
              <a:buFont typeface="+mj-lt"/>
              <a:buAutoNum type="arabicPeriod"/>
            </a:pPr>
            <a:endParaRPr lang="en-US" sz="1300" i="1" dirty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  <a:p>
            <a:pPr marL="342900" indent="-342900" algn="just" hangingPunct="0">
              <a:buFont typeface="+mj-lt"/>
              <a:buAutoNum type="arabicPeriod"/>
            </a:pPr>
            <a:r>
              <a:rPr lang="en-US" sz="1300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There are 11 examples and each example result requires a single CSAT score. I.e. 11 CSAT scores are required, one per example. </a:t>
            </a:r>
          </a:p>
        </p:txBody>
      </p:sp>
    </p:spTree>
    <p:extLst>
      <p:ext uri="{BB962C8B-B14F-4D97-AF65-F5344CB8AC3E}">
        <p14:creationId xmlns:p14="http://schemas.microsoft.com/office/powerpoint/2010/main" val="350875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54491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>
                <a:ea typeface="Noto Sans CJK SC" pitchFamily="2"/>
                <a:cs typeface="Lohit Devanagari" pitchFamily="2"/>
              </a:rPr>
              <a:t>LCC Use Case</a:t>
            </a:r>
          </a:p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Results</a:t>
            </a:r>
            <a:endParaRPr lang="en-US" b="1" dirty="0">
              <a:ea typeface="Noto Sans CJK SC" pitchFamily="2"/>
              <a:cs typeface="Lohit Devanagari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54" y="873369"/>
            <a:ext cx="9071322" cy="497909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300" dirty="0" smtClean="0">
                <a:ea typeface="Noto Sans CJK SC" pitchFamily="2"/>
                <a:cs typeface="Lohit Devanagari" pitchFamily="2"/>
              </a:rPr>
              <a:t>Each example is described in 2 slides starting from next slide. First slide shows the dataset and second slide shows the grouping results for this specific dataset. Grouping results are ranked from best to worst. </a:t>
            </a:r>
            <a:endParaRPr lang="en-US" sz="1300" dirty="0" smtClean="0">
              <a:ea typeface="Noto Sans CJK SC" pitchFamily="2"/>
              <a:cs typeface="Lohit Devanagari" pitchFamily="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14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Example_1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Dataset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1638" y="13223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48424" y="842013"/>
          <a:ext cx="7383775" cy="3731505"/>
        </p:xfrm>
        <a:graphic>
          <a:graphicData uri="http://schemas.openxmlformats.org/drawingml/2006/table">
            <a:tbl>
              <a:tblPr/>
              <a:tblGrid>
                <a:gridCol w="762720"/>
                <a:gridCol w="803456"/>
                <a:gridCol w="704570"/>
                <a:gridCol w="655125"/>
                <a:gridCol w="766019"/>
                <a:gridCol w="738377"/>
                <a:gridCol w="738377"/>
                <a:gridCol w="738377"/>
                <a:gridCol w="738377"/>
                <a:gridCol w="738377"/>
              </a:tblGrid>
              <a:tr h="4865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1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2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3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5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6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7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8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9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10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59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Male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Male</a:t>
                      </a:r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59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A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A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63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72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84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795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No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Yes</a:t>
                      </a:r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741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Don’t mind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Mixed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795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Same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Same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79817" y="842012"/>
          <a:ext cx="965115" cy="3722367"/>
        </p:xfrm>
        <a:graphic>
          <a:graphicData uri="http://schemas.openxmlformats.org/drawingml/2006/table">
            <a:tbl>
              <a:tblPr/>
              <a:tblGrid>
                <a:gridCol w="965115"/>
              </a:tblGrid>
              <a:tr h="4894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Agent ID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Gender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Nationality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2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Course Progress Level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Attendance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680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100" b="1" dirty="0">
                          <a:effectLst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</a:rPr>
                        <a:t>Gender Preference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6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100" b="1" dirty="0">
                          <a:effectLst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</a:rPr>
                        <a:t>Nationality Preference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02634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380721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Example_1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576" y="517193"/>
            <a:ext cx="3176436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141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4576" y="853022"/>
            <a:ext cx="2384686" cy="464577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1. [[4, 8, 10], [5, 6], [2, 7, 9], [1, 3]] -&gt; -11.648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2. [[4, 5, 6, 8, 10], [2, 7, 9], [1, 3]] -&gt; -12.079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3. [[2, 7, 9], [4, 5, 6], [1, 3], [8, 10]] -&gt; -12.501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4. [[1, 2, 3], [4, 8, 10], [5, 6], [7, 9]] -&gt; -14.228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5. [[1, 2, 3, 7, 9], [4, 8, 10], [5, 6]] -&gt; -14.619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6. [[4, 5, 6, 8, 10], [1, 2, 3], [7, 9]] -&gt; -14.658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7. [[4, 5, 6, 8, 10], [1, 2, 3, 7, 9]] -&gt; -15.049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8. [[1, 2, 3], [4, 5, 6], [7, 9], [8, 10]] -&gt; -15.081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9. [[1, 2, 3, 7, 9], [4, 5, 6], [8, 10]] -&gt; -15.472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10. [[1, 3, 4], [2, 7, 9], [5, 6], [8, 10]] -&gt; -17.024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11. [[2, 4, 8, 10], [1, 3], [5, 6], [7, 9]] -&gt; -17.32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12. [[1, 2, 3, 4], [5, 6], [7, 9], [8, 10]] -&gt; -17.36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13. [[4, 5, 6, 10], [1, 3, 8], [2, 7, 9]] -&gt; -17.58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14. [[1, 2, 7, 9], [3, 4, 8, 10], [5, 6]] -&gt; -17.589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15. [[2, 7, 9, 10], [1, 3], [4, 8], [5, 6]] -&gt; -17.714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16. [[1, 3, 9], [4, 8, 10], [2, 7], [5, 6]] -&gt; -17.736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17. [[1, 3, 8], [2, 7, 9], [4, 10], [5, 6]] -&gt; -17.861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18. [[1, 3, 7], [4, 8, 10], [2, 9], [5, 6]] -&gt; -17.867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19. [[1, 2, 3, 7, 9], [5, 6, 10], [4, 8]] -&gt; -18.073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20. [[4, 5, 6, 8, 10], [1, 3, 9], [2, 7]] -&gt; -18.167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21. [[1, 2, 3, 8], [4, 5, 6, 10], [7, 9]] -&gt; -18.172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22. [[4, 5, 6, 8, 10], [1, 3, 7], [2, 9]] -&gt; -18.298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23. [[2, 7, 9], [6, 8, 10], [1, 3], [4, 5]] -&gt; -18.331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24. [[1, 2, 3, 8], [4, 10], [5, 6], [7, 9]] -&gt; -18.454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25. [[2, 7, 9, 10], [4, 5, 6, 8], [1, 3]] -&gt; -18.466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26. [[1, 2, 7, 9], [3, 10], [4, 8], [5, 6]] -&gt; -18.592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27. [[1, 4, 5, 6], [2, 3, 7, 9], [8, 10]] -&gt; -18.745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28. [[1, 4, 5, 6, 8], [2, 7, 9], [3, 10]] -&gt; -18.755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29. [[1, 2, 3, 7, 9], [5, 6, 8], [4, 10]] -&gt; -18.823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30. [[1, 2, 7, 9], [3, 8, 10], [4, 5, 6]] -&gt; -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19.179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219" y="518160"/>
            <a:ext cx="3247151" cy="4806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22836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Example_2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Dataset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1638" y="13223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48424" y="842013"/>
          <a:ext cx="7383775" cy="3729986"/>
        </p:xfrm>
        <a:graphic>
          <a:graphicData uri="http://schemas.openxmlformats.org/drawingml/2006/table">
            <a:tbl>
              <a:tblPr/>
              <a:tblGrid>
                <a:gridCol w="762720"/>
                <a:gridCol w="803456"/>
                <a:gridCol w="704570"/>
                <a:gridCol w="655125"/>
                <a:gridCol w="766019"/>
                <a:gridCol w="738377"/>
                <a:gridCol w="738377"/>
                <a:gridCol w="738377"/>
                <a:gridCol w="738377"/>
                <a:gridCol w="738377"/>
              </a:tblGrid>
              <a:tr h="4865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1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2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3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5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6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7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8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9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10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63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Don’t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79817" y="842012"/>
          <a:ext cx="965115" cy="3722367"/>
        </p:xfrm>
        <a:graphic>
          <a:graphicData uri="http://schemas.openxmlformats.org/drawingml/2006/table">
            <a:tbl>
              <a:tblPr/>
              <a:tblGrid>
                <a:gridCol w="965115"/>
              </a:tblGrid>
              <a:tr h="4894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Agent ID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Gender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Nationality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2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Course Progress Level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Attendance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680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100" b="1" dirty="0">
                          <a:effectLst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</a:rPr>
                        <a:t>Gender Preference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6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100" b="1" dirty="0">
                          <a:effectLst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</a:rPr>
                        <a:t>Nationality Preference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02634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380119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219" y="9884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Example_2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Results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576" y="517193"/>
            <a:ext cx="3176436" cy="278747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Total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200" b="1" dirty="0" smtClean="0">
                <a:ea typeface="Noto Sans CJK SC" pitchFamily="2"/>
                <a:cs typeface="Lohit Devanagari" pitchFamily="2"/>
              </a:rPr>
              <a:t>Runtime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 140 seconds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90" y="970366"/>
            <a:ext cx="2545516" cy="464577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1200" b="1" dirty="0" smtClean="0">
                <a:ea typeface="Noto Sans CJK SC" pitchFamily="2"/>
                <a:cs typeface="Lohit Devanagari" pitchFamily="2"/>
              </a:rPr>
              <a:t>Solution</a:t>
            </a:r>
            <a:r>
              <a:rPr lang="en-US" sz="1200" dirty="0" smtClean="0">
                <a:ea typeface="Noto Sans CJK SC" pitchFamily="2"/>
                <a:cs typeface="Lohit Devanagari" pitchFamily="2"/>
              </a:rPr>
              <a:t>:</a:t>
            </a:r>
            <a:endParaRPr lang="en-US" sz="900" dirty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1. [[1, 3, 4, 6, 7], [2, 5, 8], [9, 10]] -&gt; -6.443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2. [[2, 5, 8], [3, 4, 6], [1, 7], [9, 10]] -&gt; -6.456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3. [[1, 2, 5, 8], [3, 4, 6, 7], [9, 10]] -&gt; -6.536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4. [[1, 2, 5, 7, 8], [3, 4, 6], [9, 10]] -&gt; -6.572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5. [[1, 2, 5, 8], [3, 6], [4, 7], [9, 10]] -&gt; -6.681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6. [[1, 4, 7], [2, 5, 8], [3, 6], [9, 10]] -&gt; -6.71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7. [[1, 2, 5, 8], [3, 9, 10], [4, 6, 7]] -&gt; -6.805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8. [[2, 5, 8], [3, 9, 10], [1, 7], [4, 6]] -&gt; -6.831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9. [[1, 4, 6, 7], [2, 5, 8], [3, 9, 10]] -&gt; -6.854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10. [[1, 2, 5, 7, 8], [3, 9, 10], [4, 6]] -&gt; -6.947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11. [[3, 4, 6, 9, 10], [2, 5, 8], [1, 7]] -&gt; -7.578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12. [[1, 2, 5, 8], [3, 6, 9, 10], [4, 7]] -&gt; -7.674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13. [[3, 4, 6, 9, 10], [1, 2, 5, 7, 8]] -&gt; -7.694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14. [[3, 6, 9, 10], [1, 4, 7], [2, 5, 8]] -&gt; -7.703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15. [[1, 4, 6, 7, 8], [3, 9, 10], [2, 5]] -&gt; -7.705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16. [[3, 4, 6, 7], [1, 2], [5, 8], [9, 10]] -&gt; -7.855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17. [[1, 4, 7, 8], [2, 5], [3, 6], [9, 10]] -&gt; -7.933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18. [[1, 2, 5, 6, 8], [3, 9, 10], [4, 7]] -&gt; -7.997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19. [[1, 3, 4, 6], [2, 5, 7, 8], [9, 10]] -&gt; -8.027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20. [[1, 2, 4, 5, 8], [3, 6, 7], [9, 10]] -&gt; -8.03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21. [[1, 2, 4, 7], [3, 6], [5, 8], [9, 10]] -&gt; -8.047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22. [[3, 4, 6, 7], [1, 5], [2, 8], [9, 10]] -&gt; -8.105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23. [[3, 9, 10], [4, 6, 7], [1, 2], [5, 8]] -&gt; -8.124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24. [[1, 2, 4, 6, 7], [3, 9, 10], [5, 8]] -&gt; -8.148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25. [[1, 4, 5, 7], [2, 8], [3, 6], [9, 10]] -&gt; -8.203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26. [[1, 6, 7], [2, 5, 8], [3, 4], [9, 10]] -&gt; -8.223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27. [[1, 4, 5, 6, 7], [3, 9, 10], [2, 8]] -&gt; -8.269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28. [[1, 2, 4, 5, 8], [3, 9, 10], [6, 7]] -&gt; -8.301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29. [[1, 2, 7], [3, 9, 10], [4, 6], [5, 8]] -&gt; -8.308</a:t>
            </a:r>
          </a:p>
          <a:p>
            <a:pPr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30. [[3, 9, 10], [4, 6, 7], [1, 5], [2, 8]] -&gt; -8.374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219" y="518160"/>
            <a:ext cx="3247151" cy="5037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397094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54" y="218878"/>
            <a:ext cx="9071322" cy="62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ctr" hangingPunct="0"/>
            <a:r>
              <a:rPr lang="en-US" b="1" dirty="0" smtClean="0">
                <a:ea typeface="Noto Sans CJK SC" pitchFamily="2"/>
                <a:cs typeface="Lohit Devanagari" pitchFamily="2"/>
              </a:rPr>
              <a:t>LCC Example_3 </a:t>
            </a:r>
            <a:r>
              <a:rPr lang="en-US" b="1" dirty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ea typeface="Noto Sans CJK SC" pitchFamily="2"/>
                <a:cs typeface="Lohit Devanagari" pitchFamily="2"/>
                <a:sym typeface="Wingdings" panose="05000000000000000000" pitchFamily="2" charset="2"/>
              </a:rPr>
              <a:t>10 </a:t>
            </a:r>
            <a:r>
              <a:rPr lang="en-US" b="1" dirty="0" smtClean="0">
                <a:ea typeface="Noto Sans CJK SC" pitchFamily="2"/>
                <a:cs typeface="Lohit Devanagari" pitchFamily="2"/>
              </a:rPr>
              <a:t>Agents</a:t>
            </a:r>
          </a:p>
          <a:p>
            <a:pPr algn="ctr" hangingPunct="0"/>
            <a:r>
              <a:rPr lang="en-US" sz="1600" dirty="0" smtClean="0">
                <a:ea typeface="Noto Sans CJK SC" pitchFamily="2"/>
                <a:cs typeface="Lohit Devanagari" pitchFamily="2"/>
              </a:rPr>
              <a:t>Dataset</a:t>
            </a:r>
            <a:endParaRPr lang="en-US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1638" y="1322388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48424" y="842013"/>
          <a:ext cx="7383775" cy="3729986"/>
        </p:xfrm>
        <a:graphic>
          <a:graphicData uri="http://schemas.openxmlformats.org/drawingml/2006/table">
            <a:tbl>
              <a:tblPr/>
              <a:tblGrid>
                <a:gridCol w="762720"/>
                <a:gridCol w="803456"/>
                <a:gridCol w="704570"/>
                <a:gridCol w="655125"/>
                <a:gridCol w="766019"/>
                <a:gridCol w="738377"/>
                <a:gridCol w="738377"/>
                <a:gridCol w="738377"/>
                <a:gridCol w="738377"/>
                <a:gridCol w="738377"/>
              </a:tblGrid>
              <a:tr h="4865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1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2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3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x-none" sz="12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5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6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7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8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9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  <a:latin typeface="+mn-lt"/>
                        </a:rPr>
                        <a:t>10</a:t>
                      </a:r>
                      <a:endParaRPr lang="x-none" sz="1200" dirty="0"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63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Mixed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Don't mind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30313" y="1344613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79817" y="842012"/>
          <a:ext cx="965115" cy="3722367"/>
        </p:xfrm>
        <a:graphic>
          <a:graphicData uri="http://schemas.openxmlformats.org/drawingml/2006/table">
            <a:tbl>
              <a:tblPr/>
              <a:tblGrid>
                <a:gridCol w="965115"/>
              </a:tblGrid>
              <a:tr h="4894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Agent ID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Gender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Nationality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23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Course Progress Level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 smtClean="0">
                          <a:effectLst/>
                        </a:rPr>
                        <a:t>Attendance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680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100" b="1" dirty="0">
                          <a:effectLst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</a:rPr>
                        <a:t>Gender Preference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62">
                <a:tc>
                  <a:txBody>
                    <a:bodyPr/>
                    <a:lstStyle/>
                    <a:p>
                      <a:pPr algn="ctr" fontAlgn="t"/>
                      <a:r>
                        <a:rPr lang="x-none" sz="1100" b="1" dirty="0">
                          <a:effectLst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</a:rPr>
                        <a:t>Nationality Preference</a:t>
                      </a:r>
                      <a:endParaRPr lang="x-none" sz="1100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026346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"/>
          </a:p>
        </p:txBody>
      </p:sp>
    </p:spTree>
    <p:extLst>
      <p:ext uri="{BB962C8B-B14F-4D97-AF65-F5344CB8AC3E}">
        <p14:creationId xmlns:p14="http://schemas.microsoft.com/office/powerpoint/2010/main" val="3304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10930</TotalTime>
  <Words>14536</Words>
  <Application>Microsoft Office PowerPoint</Application>
  <PresentationFormat>Custom</PresentationFormat>
  <Paragraphs>1639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Wingdings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classroom information of a TCN is entered into the  Welcome system and where to store it?</dc:title>
  <dc:creator>Akbar Kazimov</dc:creator>
  <cp:lastModifiedBy>Akbar Kazimov</cp:lastModifiedBy>
  <cp:revision>1015</cp:revision>
  <dcterms:created xsi:type="dcterms:W3CDTF">2020-10-25T17:43:52Z</dcterms:created>
  <dcterms:modified xsi:type="dcterms:W3CDTF">2021-12-02T13:15:29Z</dcterms:modified>
</cp:coreProperties>
</file>