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70" r:id="rId5"/>
    <p:sldId id="268" r:id="rId6"/>
    <p:sldId id="267" r:id="rId7"/>
    <p:sldId id="269" r:id="rId8"/>
  </p:sldIdLst>
  <p:sldSz cx="10080625" cy="5670550"/>
  <p:notesSz cx="7559675" cy="10691813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5C06E9-62D6-4C33-B951-C1DF558C44C5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0F7809-930A-4A7F-A015-6FDBC143EEB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50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5A77E79-41C5-42AE-8F67-B7CDEBAA37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4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50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7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DDB59-6482-4A47-A9F7-48223429F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5DCC1-3CE8-4970-9BAB-5D0780C5E1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476E5-562C-4C9C-8046-BE1BF276FE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19A5F-2851-437F-8FE8-21B015EC1B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756128-BC2E-485F-AB74-F81300F40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553BC7-BAF4-4DBC-8D78-4F74B79787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A9DAD-77C1-4C60-8736-A5B41EE1E8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F24A4-AAD2-4CA5-8599-24BFD5493E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48E43B-32BC-4FE3-9CDC-CE731C4FC6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CA012-E8B6-4DB8-B0EF-614925364E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0734FB-4FFC-4428-9DD6-D3190AA5B6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E12A76-3157-43FF-8DA3-BAD3ED7F235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29560" y="1979640"/>
            <a:ext cx="9071640" cy="946440"/>
          </a:xfrm>
        </p:spPr>
        <p:txBody>
          <a:bodyPr/>
          <a:lstStyle/>
          <a:p>
            <a:pPr lvl="0"/>
            <a:r>
              <a:rPr lang="en-US" sz="4000" dirty="0" smtClean="0"/>
              <a:t>LCC MAC Solution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1030235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marL="228600" indent="-228600" algn="just" hangingPunct="0">
              <a:buAutoNum type="arabicPeriod"/>
            </a:pPr>
            <a:r>
              <a:rPr lang="en-US" sz="1200" b="1" dirty="0" smtClean="0">
                <a:ea typeface="Noto Sans CJK SC" pitchFamily="2"/>
                <a:cs typeface="Lohit Devanagari" pitchFamily="2"/>
              </a:rPr>
              <a:t>Main LCC BTs and SPARQL Queries </a:t>
            </a:r>
          </a:p>
          <a:p>
            <a:pPr marL="228600" indent="-228600" algn="just" hangingPunct="0">
              <a:buAutoNum type="arabicPeriod"/>
            </a:pPr>
            <a:r>
              <a:rPr lang="en-US" sz="1200" b="1" dirty="0" smtClean="0">
                <a:ea typeface="Noto Sans CJK SC" pitchFamily="2"/>
                <a:cs typeface="Lohit Devanagari" pitchFamily="2"/>
              </a:rPr>
              <a:t>New Features for LCC</a:t>
            </a:r>
          </a:p>
          <a:p>
            <a:pPr marL="228600" indent="-228600" algn="just" hangingPunct="0">
              <a:buAutoNum type="arabicPeriod"/>
            </a:pPr>
            <a:r>
              <a:rPr lang="en-US" sz="1200" b="1" dirty="0" smtClean="0">
                <a:ea typeface="Noto Sans CJK SC" pitchFamily="2"/>
                <a:cs typeface="Lohit Devanagari" pitchFamily="2"/>
              </a:rPr>
              <a:t>LCC Baseline vs LCC Mac result for 10 agents</a:t>
            </a:r>
          </a:p>
          <a:p>
            <a:pPr marL="228600" indent="-228600" algn="just" hangingPunct="0">
              <a:buAutoNum type="arabicPeriod"/>
            </a:pPr>
            <a:r>
              <a:rPr lang="en-US" sz="1200" b="1" dirty="0" smtClean="0">
                <a:ea typeface="Noto Sans CJK SC" pitchFamily="2"/>
                <a:cs typeface="Lohit Devanagari" pitchFamily="2"/>
              </a:rPr>
              <a:t>Next steps</a:t>
            </a:r>
          </a:p>
          <a:p>
            <a:pPr marL="228600" indent="-228600" algn="just" hangingPunct="0">
              <a:buAutoNum type="arabicPeriod"/>
            </a:pPr>
            <a:endParaRPr lang="en-US" sz="1200" dirty="0" smtClean="0"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059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372683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dirty="0" smtClean="0">
                <a:ea typeface="Noto Sans CJK SC" pitchFamily="2"/>
                <a:cs typeface="Lohit Devanagari" pitchFamily="2"/>
              </a:rPr>
              <a:t>New </a:t>
            </a:r>
            <a:r>
              <a:rPr lang="en-US" dirty="0" smtClean="0">
                <a:ea typeface="Noto Sans CJK SC" pitchFamily="2"/>
                <a:cs typeface="Lohit Devanagari" pitchFamily="2"/>
              </a:rPr>
              <a:t>Features required for LCC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454" y="844690"/>
            <a:ext cx="9071322" cy="1405978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marL="228600" indent="-228600" algn="just" hangingPunct="0">
              <a:buAutoNum type="arabicPeriod"/>
            </a:pPr>
            <a:r>
              <a:rPr lang="en-US" sz="1200" dirty="0" err="1" smtClean="0">
                <a:ea typeface="Noto Sans CJK SC" pitchFamily="2"/>
                <a:cs typeface="Lohit Devanagari" pitchFamily="2"/>
              </a:rPr>
              <a:t>CoalitionGenerator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node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BOSS node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Insert feature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err="1" smtClean="0">
                <a:ea typeface="Noto Sans CJK SC" pitchFamily="2"/>
                <a:cs typeface="Lohit Devanagari" pitchFamily="2"/>
              </a:rPr>
              <a:t>SquareRoot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node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Update in Wait node for queue events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Some SPARQL queries as templates</a:t>
            </a:r>
          </a:p>
          <a:p>
            <a:pPr marL="228600" indent="-228600" algn="just" hangingPunct="0">
              <a:buAutoNum type="arabicPeriod"/>
            </a:pPr>
            <a:endParaRPr lang="en-US" sz="1200" dirty="0" smtClean="0"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6081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372683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dirty="0" smtClean="0">
                <a:ea typeface="Noto Sans CJK SC" pitchFamily="2"/>
                <a:cs typeface="Lohit Devanagari" pitchFamily="2"/>
              </a:rPr>
              <a:t>LCC MAC &amp; Baseline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454" y="844690"/>
            <a:ext cx="9071322" cy="2063723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050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just" hangingPunct="0"/>
            <a:r>
              <a:rPr lang="en-US" sz="1050" b="1" dirty="0" smtClean="0">
                <a:ea typeface="Noto Sans CJK SC" pitchFamily="2"/>
                <a:cs typeface="Lohit Devanagari" pitchFamily="2"/>
              </a:rPr>
              <a:t>ID – Gender – Nation – Gender Preference – Nation Preference – CPL – Attendance </a:t>
            </a:r>
          </a:p>
          <a:p>
            <a:pPr marL="228600" indent="-228600" algn="just" hangingPunct="0">
              <a:buAutoNum type="arabicPeriod"/>
            </a:pPr>
            <a:r>
              <a:rPr lang="en-US" sz="1050" dirty="0" smtClean="0">
                <a:ea typeface="Noto Sans CJK SC" pitchFamily="2"/>
                <a:cs typeface="Lohit Devanagari" pitchFamily="2"/>
              </a:rPr>
              <a:t>Female – Nation3 – Female – Mixed – 51 – No</a:t>
            </a:r>
          </a:p>
          <a:p>
            <a:pPr marL="228600" indent="-228600" algn="just" hangingPunct="0">
              <a:buAutoNum type="arabicPeriod"/>
            </a:pPr>
            <a:r>
              <a:rPr lang="en-US" sz="1050" dirty="0" smtClean="0">
                <a:ea typeface="Noto Sans CJK SC" pitchFamily="2"/>
                <a:cs typeface="Lohit Devanagari" pitchFamily="2"/>
              </a:rPr>
              <a:t>Male – Nation2 – Male – Mixed – 83 – Yes</a:t>
            </a:r>
          </a:p>
          <a:p>
            <a:pPr marL="228600" indent="-228600" algn="just" hangingPunct="0">
              <a:buAutoNum type="arabicPeriod"/>
            </a:pPr>
            <a:r>
              <a:rPr lang="en-US" sz="1050" dirty="0" smtClean="0">
                <a:ea typeface="Noto Sans CJK SC" pitchFamily="2"/>
                <a:cs typeface="Lohit Devanagari" pitchFamily="2"/>
              </a:rPr>
              <a:t>Female - nation2 - Female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Mixed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45</a:t>
            </a:r>
            <a:r>
              <a:rPr lang="en-US" sz="1050" dirty="0">
                <a:ea typeface="Noto Sans CJK SC" pitchFamily="2"/>
                <a:cs typeface="Lohit Devanagari" pitchFamily="2"/>
              </a:rPr>
              <a:t> -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Yes</a:t>
            </a:r>
            <a:endParaRPr lang="en-US" sz="105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05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err="1" smtClean="0">
                <a:ea typeface="Noto Sans CJK SC" pitchFamily="2"/>
                <a:cs typeface="Lohit Devanagari" pitchFamily="2"/>
              </a:rPr>
              <a:t>Dont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mind 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Same-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74</a:t>
            </a:r>
            <a:r>
              <a:rPr lang="en-US" sz="1050" dirty="0">
                <a:ea typeface="Noto Sans CJK SC" pitchFamily="2"/>
                <a:cs typeface="Lohit Devanagari" pitchFamily="2"/>
              </a:rPr>
              <a:t> -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Yes</a:t>
            </a:r>
            <a:endParaRPr lang="en-US" sz="105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050" dirty="0" smtClean="0">
                <a:ea typeface="Noto Sans CJK SC" pitchFamily="2"/>
                <a:cs typeface="Lohit Devanagari" pitchFamily="2"/>
              </a:rPr>
              <a:t>Female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Nation3</a:t>
            </a:r>
            <a:r>
              <a:rPr lang="en-US" sz="1050" dirty="0">
                <a:ea typeface="Noto Sans CJK SC" pitchFamily="2"/>
                <a:cs typeface="Lohit Devanagari" pitchFamily="2"/>
              </a:rPr>
              <a:t>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– Female - </a:t>
            </a:r>
            <a:r>
              <a:rPr lang="en-US" sz="1050" dirty="0" err="1" smtClean="0">
                <a:ea typeface="Noto Sans CJK SC" pitchFamily="2"/>
                <a:cs typeface="Lohit Devanagari" pitchFamily="2"/>
              </a:rPr>
              <a:t>Dont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050" dirty="0">
                <a:ea typeface="Noto Sans CJK SC" pitchFamily="2"/>
                <a:cs typeface="Lohit Devanagari" pitchFamily="2"/>
              </a:rPr>
              <a:t> -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53</a:t>
            </a:r>
            <a:r>
              <a:rPr lang="en-US" sz="1050" dirty="0">
                <a:ea typeface="Noto Sans CJK SC" pitchFamily="2"/>
                <a:cs typeface="Lohit Devanagari" pitchFamily="2"/>
              </a:rPr>
              <a:t> -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Yes</a:t>
            </a:r>
            <a:endParaRPr lang="en-US" sz="105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05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Nation2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err="1">
                <a:ea typeface="Noto Sans CJK SC" pitchFamily="2"/>
                <a:cs typeface="Lohit Devanagari" pitchFamily="2"/>
              </a:rPr>
              <a:t>D</a:t>
            </a:r>
            <a:r>
              <a:rPr lang="en-US" sz="1050" dirty="0" err="1" smtClean="0">
                <a:ea typeface="Noto Sans CJK SC" pitchFamily="2"/>
                <a:cs typeface="Lohit Devanagari" pitchFamily="2"/>
              </a:rPr>
              <a:t>ont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050" dirty="0">
                <a:ea typeface="Noto Sans CJK SC" pitchFamily="2"/>
                <a:cs typeface="Lohit Devanagari" pitchFamily="2"/>
              </a:rPr>
              <a:t> -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73</a:t>
            </a:r>
            <a:r>
              <a:rPr lang="en-US" sz="1050" dirty="0">
                <a:ea typeface="Noto Sans CJK SC" pitchFamily="2"/>
                <a:cs typeface="Lohit Devanagari" pitchFamily="2"/>
              </a:rPr>
              <a:t>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- No</a:t>
            </a:r>
            <a:endParaRPr lang="en-US" sz="105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050" dirty="0" smtClean="0">
                <a:ea typeface="Noto Sans CJK SC" pitchFamily="2"/>
                <a:cs typeface="Lohit Devanagari" pitchFamily="2"/>
              </a:rPr>
              <a:t>Female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Nation2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Female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err="1">
                <a:ea typeface="Noto Sans CJK SC" pitchFamily="2"/>
                <a:cs typeface="Lohit Devanagari" pitchFamily="2"/>
              </a:rPr>
              <a:t>D</a:t>
            </a:r>
            <a:r>
              <a:rPr lang="en-US" sz="1050" dirty="0" err="1" smtClean="0">
                <a:ea typeface="Noto Sans CJK SC" pitchFamily="2"/>
                <a:cs typeface="Lohit Devanagari" pitchFamily="2"/>
              </a:rPr>
              <a:t>ont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050" dirty="0">
                <a:ea typeface="Noto Sans CJK SC" pitchFamily="2"/>
                <a:cs typeface="Lohit Devanagari" pitchFamily="2"/>
              </a:rPr>
              <a:t> -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63</a:t>
            </a:r>
            <a:r>
              <a:rPr lang="en-US" sz="1050" dirty="0">
                <a:ea typeface="Noto Sans CJK SC" pitchFamily="2"/>
                <a:cs typeface="Lohit Devanagari" pitchFamily="2"/>
              </a:rPr>
              <a:t> -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Yes</a:t>
            </a:r>
            <a:endParaRPr lang="en-US" sz="105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05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050" dirty="0">
                <a:ea typeface="Noto Sans CJK SC" pitchFamily="2"/>
                <a:cs typeface="Lohit Devanagari" pitchFamily="2"/>
              </a:rPr>
              <a:t>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– Female 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050" dirty="0">
                <a:ea typeface="Noto Sans CJK SC" pitchFamily="2"/>
                <a:cs typeface="Lohit Devanagari" pitchFamily="2"/>
              </a:rPr>
              <a:t> -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70</a:t>
            </a:r>
            <a:r>
              <a:rPr lang="en-US" sz="1050" dirty="0">
                <a:ea typeface="Noto Sans CJK SC" pitchFamily="2"/>
                <a:cs typeface="Lohit Devanagari" pitchFamily="2"/>
              </a:rPr>
              <a:t> -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Yes</a:t>
            </a:r>
            <a:endParaRPr lang="en-US" sz="105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050" dirty="0" smtClean="0">
                <a:ea typeface="Noto Sans CJK SC" pitchFamily="2"/>
                <a:cs typeface="Lohit Devanagari" pitchFamily="2"/>
              </a:rPr>
              <a:t>Female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Male </a:t>
            </a:r>
            <a:r>
              <a:rPr lang="en-US" sz="1050" dirty="0">
                <a:ea typeface="Noto Sans CJK SC" pitchFamily="2"/>
                <a:cs typeface="Lohit Devanagari" pitchFamily="2"/>
              </a:rPr>
              <a:t>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050" dirty="0">
                <a:ea typeface="Noto Sans CJK SC" pitchFamily="2"/>
                <a:cs typeface="Lohit Devanagari" pitchFamily="2"/>
              </a:rPr>
              <a:t> -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57</a:t>
            </a:r>
            <a:r>
              <a:rPr lang="en-US" sz="1050" dirty="0">
                <a:ea typeface="Noto Sans CJK SC" pitchFamily="2"/>
                <a:cs typeface="Lohit Devanagari" pitchFamily="2"/>
              </a:rPr>
              <a:t>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- No</a:t>
            </a:r>
            <a:endParaRPr lang="en-US" sz="105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05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Nation3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err="1" smtClean="0">
                <a:ea typeface="Noto Sans CJK SC" pitchFamily="2"/>
                <a:cs typeface="Lohit Devanagari" pitchFamily="2"/>
              </a:rPr>
              <a:t>Dont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050" dirty="0">
                <a:ea typeface="Noto Sans CJK SC" pitchFamily="2"/>
                <a:cs typeface="Lohit Devanagari" pitchFamily="2"/>
              </a:rPr>
              <a:t> - </a:t>
            </a:r>
            <a:r>
              <a:rPr lang="en-US" sz="1050" dirty="0" err="1">
                <a:ea typeface="Noto Sans CJK SC" pitchFamily="2"/>
                <a:cs typeface="Lohit Devanagari" pitchFamily="2"/>
              </a:rPr>
              <a:t>D</a:t>
            </a:r>
            <a:r>
              <a:rPr lang="en-US" sz="1050" dirty="0" err="1" smtClean="0">
                <a:ea typeface="Noto Sans CJK SC" pitchFamily="2"/>
                <a:cs typeface="Lohit Devanagari" pitchFamily="2"/>
              </a:rPr>
              <a:t>ont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050" dirty="0">
                <a:ea typeface="Noto Sans CJK SC" pitchFamily="2"/>
                <a:cs typeface="Lohit Devanagari" pitchFamily="2"/>
              </a:rPr>
              <a:t> -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81</a:t>
            </a:r>
            <a:r>
              <a:rPr lang="en-US" sz="1050" dirty="0">
                <a:ea typeface="Noto Sans CJK SC" pitchFamily="2"/>
                <a:cs typeface="Lohit Devanagari" pitchFamily="2"/>
              </a:rPr>
              <a:t>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– Yes </a:t>
            </a:r>
            <a:endParaRPr lang="en-US" sz="1050" dirty="0"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7643" y="2818739"/>
            <a:ext cx="4408580" cy="2502048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100" b="1" dirty="0" smtClean="0">
                <a:ea typeface="Noto Sans CJK SC" pitchFamily="2"/>
                <a:cs typeface="Lohit Devanagari" pitchFamily="2"/>
              </a:rPr>
              <a:t>MAC Result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>
                <a:ea typeface="Noto Sans CJK SC" pitchFamily="2"/>
                <a:cs typeface="Lohit Devanagari" pitchFamily="2"/>
              </a:rPr>
              <a:t>[[4, 6, 8], [2, 10], [1, 3, 5], [7, 9]] </a:t>
            </a:r>
            <a:r>
              <a:rPr lang="en-US" sz="11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-4,824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>
                <a:solidFill>
                  <a:srgbClr val="0000CC"/>
                </a:solidFill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[[2</a:t>
            </a:r>
            <a:r>
              <a:rPr lang="en-US" sz="1100" dirty="0">
                <a:solidFill>
                  <a:srgbClr val="0000CC"/>
                </a:solidFill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, 10], [4, 6], [1, 3, 5], [7, 8, 9]] </a:t>
            </a:r>
            <a:r>
              <a:rPr lang="en-US" sz="1100" dirty="0" smtClean="0">
                <a:solidFill>
                  <a:srgbClr val="0000CC"/>
                </a:solidFill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sz="1100" dirty="0">
                <a:solidFill>
                  <a:srgbClr val="0000CC"/>
                </a:solidFill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-5.284 </a:t>
            </a:r>
            <a:endParaRPr lang="en-US" sz="1100" dirty="0" smtClean="0">
              <a:solidFill>
                <a:srgbClr val="0000CC"/>
              </a:solidFill>
              <a:ea typeface="Noto Sans CJK SC" pitchFamily="2"/>
              <a:cs typeface="Lohit Devanagari" pitchFamily="2"/>
              <a:sym typeface="Wingdings" panose="05000000000000000000" pitchFamily="2" charset="2"/>
            </a:endParaRPr>
          </a:p>
          <a:p>
            <a:pPr marL="228600" indent="-228600" algn="just" hangingPunct="0">
              <a:buAutoNum type="arabicPeriod"/>
            </a:pPr>
            <a:r>
              <a:rPr lang="en-US" sz="11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[[2, 10], [4, 6], [5, 7, 8, 9], [1, 3]]</a:t>
            </a:r>
            <a:r>
              <a:rPr lang="en-US" sz="11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 </a:t>
            </a:r>
            <a:r>
              <a:rPr lang="en-US" sz="11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sz="11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-6.063</a:t>
            </a:r>
            <a:endParaRPr lang="en-US" sz="1100" dirty="0" smtClean="0">
              <a:ea typeface="Noto Sans CJK SC" pitchFamily="2"/>
              <a:cs typeface="Lohit Devanagari" pitchFamily="2"/>
              <a:sym typeface="Wingdings" panose="05000000000000000000" pitchFamily="2" charset="2"/>
            </a:endParaRPr>
          </a:p>
          <a:p>
            <a:pPr marL="228600" indent="-228600" algn="just" hangingPunct="0">
              <a:buAutoNum type="arabicPeriod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[[1, 5], [2, 10], [3, 9], [4, 6], [7, 8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]] 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-7.75 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  <a:ea typeface="Noto Sans CJK SC" pitchFamily="2"/>
              <a:cs typeface="Lohit Devanagari" pitchFamily="2"/>
              <a:sym typeface="Wingdings" panose="05000000000000000000" pitchFamily="2" charset="2"/>
            </a:endParaRPr>
          </a:p>
          <a:p>
            <a:pPr marL="228600" indent="-228600" algn="just" hangingPunct="0">
              <a:buAutoNum type="arabicPeriod"/>
            </a:pPr>
            <a:r>
              <a:rPr lang="en-US" sz="11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[[</a:t>
            </a:r>
            <a:r>
              <a:rPr lang="en-US" sz="11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1, 3, 7, 8], [2, 4, 6, 10], [5, 9]]  </a:t>
            </a:r>
            <a:r>
              <a:rPr lang="en-US" sz="11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-</a:t>
            </a:r>
            <a:r>
              <a:rPr lang="en-US" sz="11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8.348</a:t>
            </a:r>
            <a:endParaRPr lang="en-US" sz="1100" dirty="0">
              <a:ea typeface="Noto Sans CJK SC" pitchFamily="2"/>
              <a:cs typeface="Lohit Devanagari" pitchFamily="2"/>
              <a:sym typeface="Wingdings" panose="05000000000000000000" pitchFamily="2" charset="2"/>
            </a:endParaRPr>
          </a:p>
          <a:p>
            <a:pPr marL="228600" indent="-228600" algn="just" hangingPunct="0">
              <a:buAutoNum type="arabicPeriod"/>
            </a:pPr>
            <a:r>
              <a:rPr lang="en-US" sz="1100" dirty="0" smtClean="0">
                <a:ea typeface="Noto Sans CJK SC" pitchFamily="2"/>
                <a:cs typeface="Lohit Devanagari" pitchFamily="2"/>
              </a:rPr>
              <a:t>[[</a:t>
            </a:r>
            <a:r>
              <a:rPr lang="en-US" sz="1100" dirty="0">
                <a:ea typeface="Noto Sans CJK SC" pitchFamily="2"/>
                <a:cs typeface="Lohit Devanagari" pitchFamily="2"/>
              </a:rPr>
              <a:t>3, 5, 9], [4, 6, 8], [1, 7], [2, 10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]]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-8.391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[[</a:t>
            </a:r>
            <a:r>
              <a:rPr lang="en-US" sz="1100" dirty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1, 5, 7, 8], [2, 4, 6, 10], [3, 9</a:t>
            </a:r>
            <a:r>
              <a:rPr lang="en-US" sz="11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]]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-9.637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>
                <a:ea typeface="Noto Sans CJK SC" pitchFamily="2"/>
                <a:cs typeface="Lohit Devanagari" pitchFamily="2"/>
              </a:rPr>
              <a:t>[[</a:t>
            </a:r>
            <a:r>
              <a:rPr lang="en-US" sz="1100" dirty="0">
                <a:ea typeface="Noto Sans CJK SC" pitchFamily="2"/>
                <a:cs typeface="Lohit Devanagari" pitchFamily="2"/>
              </a:rPr>
              <a:t>1, 3], [2, 10], [4, 6], [5, 7], [8, 9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]]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-9.875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>
                <a:ea typeface="Noto Sans CJK SC" pitchFamily="2"/>
                <a:cs typeface="Lohit Devanagari" pitchFamily="2"/>
              </a:rPr>
              <a:t>[[</a:t>
            </a:r>
            <a:r>
              <a:rPr lang="en-US" sz="1100" dirty="0">
                <a:ea typeface="Noto Sans CJK SC" pitchFamily="2"/>
                <a:cs typeface="Lohit Devanagari" pitchFamily="2"/>
              </a:rPr>
              <a:t>1, 5, 7], [2, 6, 10], [3, 9], [4, 8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]]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-10.302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Noto Sans CJK SC" pitchFamily="2"/>
                <a:cs typeface="Lohit Devanagari" pitchFamily="2"/>
              </a:rPr>
              <a:t>[[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ea typeface="Noto Sans CJK SC" pitchFamily="2"/>
                <a:cs typeface="Lohit Devanagari" pitchFamily="2"/>
              </a:rPr>
              <a:t>1, 3, 5, 7], [2, 6, 8, 10], [4, 9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Noto Sans CJK SC" pitchFamily="2"/>
                <a:cs typeface="Lohit Devanagari" pitchFamily="2"/>
              </a:rPr>
              <a:t>]]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Noto Sans CJK SC" pitchFamily="2"/>
                <a:cs typeface="Lohit Devanagari" pitchFamily="2"/>
              </a:rPr>
              <a:t>-10.912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>
                <a:solidFill>
                  <a:srgbClr val="00B050"/>
                </a:solidFill>
                <a:ea typeface="Noto Sans CJK SC" pitchFamily="2"/>
                <a:cs typeface="Lohit Devanagari" pitchFamily="2"/>
              </a:rPr>
              <a:t>[[</a:t>
            </a:r>
            <a:r>
              <a:rPr lang="en-US" sz="1100" dirty="0">
                <a:solidFill>
                  <a:srgbClr val="00B050"/>
                </a:solidFill>
                <a:ea typeface="Noto Sans CJK SC" pitchFamily="2"/>
                <a:cs typeface="Lohit Devanagari" pitchFamily="2"/>
              </a:rPr>
              <a:t>1, 3, 4, 7], [2, 6, 8, 10], [5, 9</a:t>
            </a:r>
            <a:r>
              <a:rPr lang="en-US" sz="1100" dirty="0" smtClean="0">
                <a:solidFill>
                  <a:srgbClr val="00B050"/>
                </a:solidFill>
                <a:ea typeface="Noto Sans CJK SC" pitchFamily="2"/>
                <a:cs typeface="Lohit Devanagari" pitchFamily="2"/>
              </a:rPr>
              <a:t>]]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-11.302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>
                <a:solidFill>
                  <a:srgbClr val="00B0F0"/>
                </a:solidFill>
                <a:ea typeface="Noto Sans CJK SC" pitchFamily="2"/>
                <a:cs typeface="Lohit Devanagari" pitchFamily="2"/>
              </a:rPr>
              <a:t>[[2, 4, 6, 10], [1, 7], [3, 5], [8, 9</a:t>
            </a:r>
            <a:r>
              <a:rPr lang="en-US" sz="1100" dirty="0" smtClean="0">
                <a:solidFill>
                  <a:srgbClr val="00B0F0"/>
                </a:solidFill>
                <a:ea typeface="Noto Sans CJK SC" pitchFamily="2"/>
                <a:cs typeface="Lohit Devanagari" pitchFamily="2"/>
              </a:rPr>
              <a:t>]]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-</a:t>
            </a:r>
            <a:r>
              <a:rPr lang="en-US" sz="1100" dirty="0">
                <a:ea typeface="Noto Sans CJK SC" pitchFamily="2"/>
                <a:cs typeface="Lohit Devanagari" pitchFamily="2"/>
              </a:rPr>
              <a:t>11.742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>
                <a:ea typeface="Noto Sans CJK SC" pitchFamily="2"/>
                <a:cs typeface="Lohit Devanagari" pitchFamily="2"/>
              </a:rPr>
              <a:t>[[</a:t>
            </a:r>
            <a:r>
              <a:rPr lang="en-US" sz="1100" dirty="0">
                <a:ea typeface="Noto Sans CJK SC" pitchFamily="2"/>
                <a:cs typeface="Lohit Devanagari" pitchFamily="2"/>
              </a:rPr>
              <a:t>6, 7, 8, 10], [1, 5], [2, 4], [3, 9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]]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-</a:t>
            </a:r>
            <a:r>
              <a:rPr lang="en-US" sz="1100" dirty="0">
                <a:ea typeface="Noto Sans CJK SC" pitchFamily="2"/>
                <a:cs typeface="Lohit Devanagari" pitchFamily="2"/>
              </a:rPr>
              <a:t>12.342</a:t>
            </a:r>
            <a:endParaRPr lang="en-US" sz="1100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454" y="2818739"/>
            <a:ext cx="4468189" cy="2502048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100" b="1" dirty="0" smtClean="0">
                <a:ea typeface="Noto Sans CJK SC" pitchFamily="2"/>
                <a:cs typeface="Lohit Devanagari" pitchFamily="2"/>
              </a:rPr>
              <a:t>Baseline Result</a:t>
            </a:r>
            <a:r>
              <a:rPr lang="en-US" sz="11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marL="228600" indent="-228600" algn="just" hangingPunct="0">
              <a:buAutoNum type="arabicPeriod"/>
            </a:pPr>
            <a:r>
              <a:rPr lang="x-none" sz="1100" dirty="0" smtClean="0">
                <a:solidFill>
                  <a:srgbClr val="0000CC"/>
                </a:solidFill>
              </a:rPr>
              <a:t>[[</a:t>
            </a:r>
            <a:r>
              <a:rPr lang="x-none" sz="1100" dirty="0">
                <a:solidFill>
                  <a:srgbClr val="0000CC"/>
                </a:solidFill>
              </a:rPr>
              <a:t>1, 3, 5], [7, 8, 9], [2, 10], [4, 6</a:t>
            </a:r>
            <a:r>
              <a:rPr lang="x-none" sz="1100" dirty="0" smtClean="0">
                <a:solidFill>
                  <a:srgbClr val="0000CC"/>
                </a:solidFill>
              </a:rPr>
              <a:t>]]</a:t>
            </a:r>
            <a:r>
              <a:rPr lang="en-US" sz="1100" dirty="0" smtClean="0">
                <a:solidFill>
                  <a:srgbClr val="0000CC"/>
                </a:solidFill>
              </a:rPr>
              <a:t> </a:t>
            </a:r>
            <a:r>
              <a:rPr lang="en-US" sz="1100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-6,784</a:t>
            </a:r>
            <a:endParaRPr lang="en-US" sz="1100" dirty="0" smtClean="0">
              <a:solidFill>
                <a:srgbClr val="0000CC"/>
              </a:solidFill>
            </a:endParaRPr>
          </a:p>
          <a:p>
            <a:pPr marL="228600" indent="-228600" algn="just" hangingPunct="0">
              <a:buAutoNum type="arabicPeriod"/>
            </a:pPr>
            <a:r>
              <a:rPr lang="x-none" sz="1100" dirty="0"/>
              <a:t>[[2, 10], [4, 6], [5, 9], [7, 8], [1, 3</a:t>
            </a:r>
            <a:r>
              <a:rPr lang="x-none" sz="1100" dirty="0" smtClean="0"/>
              <a:t>]]</a:t>
            </a:r>
            <a:r>
              <a:rPr lang="en-US" sz="1100" dirty="0" smtClean="0"/>
              <a:t> </a:t>
            </a:r>
            <a:r>
              <a:rPr lang="en-US" sz="1100" dirty="0" smtClean="0">
                <a:sym typeface="Wingdings" panose="05000000000000000000" pitchFamily="2" charset="2"/>
              </a:rPr>
              <a:t> -7,25</a:t>
            </a:r>
          </a:p>
          <a:p>
            <a:pPr marL="228600" indent="-228600" algn="just" hangingPunct="0">
              <a:buAutoNum type="arabicPeriod"/>
            </a:pPr>
            <a:r>
              <a:rPr lang="x-none" sz="1100" dirty="0">
                <a:solidFill>
                  <a:schemeClr val="accent1">
                    <a:lumMod val="75000"/>
                  </a:schemeClr>
                </a:solidFill>
              </a:rPr>
              <a:t>[[1, 5], [2, 10], [3, 9], [4, 6], [7, 8</a:t>
            </a:r>
            <a:r>
              <a:rPr lang="x-none" sz="1100" dirty="0" smtClean="0">
                <a:solidFill>
                  <a:schemeClr val="accent1">
                    <a:lumMod val="75000"/>
                  </a:schemeClr>
                </a:solidFill>
              </a:rPr>
              <a:t>]]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-8,625</a:t>
            </a:r>
          </a:p>
          <a:p>
            <a:pPr marL="228600" indent="-228600" algn="just" hangingPunct="0">
              <a:buAutoNum type="arabicPeriod"/>
            </a:pPr>
            <a:r>
              <a:rPr lang="x-none" sz="1100" dirty="0"/>
              <a:t>[[1, 3, 5, 7], [2, 10], [4, 6], [8, 9</a:t>
            </a:r>
            <a:r>
              <a:rPr lang="x-none" sz="1100" dirty="0" smtClean="0"/>
              <a:t>]]</a:t>
            </a:r>
            <a:r>
              <a:rPr lang="en-US" sz="1100" dirty="0" smtClean="0"/>
              <a:t> </a:t>
            </a:r>
            <a:r>
              <a:rPr lang="en-US" sz="1100" dirty="0" smtClean="0">
                <a:sym typeface="Wingdings" panose="05000000000000000000" pitchFamily="2" charset="2"/>
              </a:rPr>
              <a:t> -9,111</a:t>
            </a:r>
          </a:p>
          <a:p>
            <a:pPr marL="228600" indent="-228600" algn="just" hangingPunct="0">
              <a:buAutoNum type="arabicPeriod"/>
            </a:pPr>
            <a:r>
              <a:rPr lang="x-none" sz="1100" dirty="0"/>
              <a:t>[[2, 6, 10], [3, 5, 9], [1, 7], [4, 8</a:t>
            </a:r>
            <a:r>
              <a:rPr lang="x-none" sz="1100" dirty="0" smtClean="0"/>
              <a:t>]]</a:t>
            </a:r>
            <a:r>
              <a:rPr lang="en-US" sz="1100" dirty="0" smtClean="0"/>
              <a:t> </a:t>
            </a:r>
            <a:r>
              <a:rPr lang="en-US" sz="1100" dirty="0" smtClean="0">
                <a:sym typeface="Wingdings" panose="05000000000000000000" pitchFamily="2" charset="2"/>
              </a:rPr>
              <a:t> -</a:t>
            </a:r>
            <a:r>
              <a:rPr lang="en-US" sz="1100" dirty="0" smtClean="0">
                <a:sym typeface="Wingdings" panose="05000000000000000000" pitchFamily="2" charset="2"/>
              </a:rPr>
              <a:t>12,232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/>
              <a:t>[[</a:t>
            </a:r>
            <a:r>
              <a:rPr lang="en-US" sz="1100" dirty="0"/>
              <a:t>2, 6, 8, 10], [1, 3], [4, 7], [5, 9</a:t>
            </a:r>
            <a:r>
              <a:rPr lang="en-US" sz="1100" dirty="0" smtClean="0"/>
              <a:t>]]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smtClean="0"/>
              <a:t>-12,302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/>
              <a:t>[[</a:t>
            </a:r>
            <a:r>
              <a:rPr lang="en-US" sz="1100" dirty="0"/>
              <a:t>1, 3, 7, 8], [2, 4, 6, 10], [5, 9</a:t>
            </a:r>
            <a:r>
              <a:rPr lang="en-US" sz="1100" dirty="0" smtClean="0"/>
              <a:t>]]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smtClean="0"/>
              <a:t>-12,348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/>
              <a:t>[[</a:t>
            </a:r>
            <a:r>
              <a:rPr lang="en-US" sz="1100" dirty="0"/>
              <a:t>2, 6, 7, 8], [1, 5], [3, 9], [4, 10</a:t>
            </a:r>
            <a:r>
              <a:rPr lang="en-US" sz="1100" dirty="0" smtClean="0"/>
              <a:t>]]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smtClean="0"/>
              <a:t>-13,642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>
                <a:solidFill>
                  <a:srgbClr val="FF0000"/>
                </a:solidFill>
              </a:rPr>
              <a:t>[[</a:t>
            </a:r>
            <a:r>
              <a:rPr lang="en-US" sz="1100" dirty="0">
                <a:solidFill>
                  <a:srgbClr val="FF0000"/>
                </a:solidFill>
              </a:rPr>
              <a:t>1, 5, 7, 8], [2, 4, 6, 10], [3, 9</a:t>
            </a:r>
            <a:r>
              <a:rPr lang="en-US" sz="1100" dirty="0" smtClean="0">
                <a:solidFill>
                  <a:srgbClr val="FF0000"/>
                </a:solidFill>
              </a:rPr>
              <a:t>]]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smtClean="0"/>
              <a:t>-13,762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>
                <a:solidFill>
                  <a:srgbClr val="00B0F0"/>
                </a:solidFill>
              </a:rPr>
              <a:t>[[</a:t>
            </a:r>
            <a:r>
              <a:rPr lang="en-US" sz="1100" dirty="0">
                <a:solidFill>
                  <a:srgbClr val="00B0F0"/>
                </a:solidFill>
              </a:rPr>
              <a:t>2, 4, 6, 10], [1, 7], [3, 5], [8, 9</a:t>
            </a:r>
            <a:r>
              <a:rPr lang="en-US" sz="1100" dirty="0" smtClean="0">
                <a:solidFill>
                  <a:srgbClr val="00B0F0"/>
                </a:solidFill>
              </a:rPr>
              <a:t>]]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smtClean="0"/>
              <a:t>-13,992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[[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1, 3, 5, 7], [2, 6, 8, 10], [4, 9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]]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-14,162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>
                <a:solidFill>
                  <a:srgbClr val="00B050"/>
                </a:solidFill>
              </a:rPr>
              <a:t>[[</a:t>
            </a:r>
            <a:r>
              <a:rPr lang="en-US" sz="1100" dirty="0">
                <a:solidFill>
                  <a:srgbClr val="00B050"/>
                </a:solidFill>
              </a:rPr>
              <a:t>1, 3, 4, 7], [2, 6, 8, 10], [5, 9</a:t>
            </a:r>
            <a:r>
              <a:rPr lang="en-US" sz="1100" dirty="0" smtClean="0">
                <a:solidFill>
                  <a:srgbClr val="00B050"/>
                </a:solidFill>
              </a:rPr>
              <a:t>]]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smtClean="0"/>
              <a:t>-14,802</a:t>
            </a:r>
          </a:p>
          <a:p>
            <a:pPr marL="228600" indent="-228600" algn="just" hangingPunct="0">
              <a:buAutoNum type="arabicPeriod"/>
            </a:pPr>
            <a:r>
              <a:rPr lang="en-US" sz="1100" dirty="0" smtClean="0"/>
              <a:t>[[</a:t>
            </a:r>
            <a:r>
              <a:rPr lang="en-US" sz="1100" dirty="0"/>
              <a:t>2, 6, 7, 8, 10], [4, 5, 9], [1, 3</a:t>
            </a:r>
            <a:r>
              <a:rPr lang="en-US" sz="1100" dirty="0" smtClean="0"/>
              <a:t>]]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smtClean="0"/>
              <a:t>-</a:t>
            </a:r>
            <a:r>
              <a:rPr lang="en-US" sz="1100" dirty="0"/>
              <a:t>14,819</a:t>
            </a:r>
            <a:endParaRPr lang="en-US" sz="1100" dirty="0" smtClean="0"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5365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372683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dirty="0" smtClean="0">
                <a:ea typeface="Noto Sans CJK SC" pitchFamily="2"/>
                <a:cs typeface="Lohit Devanagari" pitchFamily="2"/>
              </a:rPr>
              <a:t>Next Steps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454" y="591561"/>
            <a:ext cx="7354061" cy="842363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marL="228600" indent="-228600" algn="just" hangingPunct="0">
              <a:buAutoNum type="arabicPeriod"/>
            </a:pPr>
            <a:r>
              <a:rPr lang="en-US" sz="1200" b="1" dirty="0" smtClean="0">
                <a:ea typeface="Noto Sans CJK SC" pitchFamily="2"/>
                <a:cs typeface="Lohit Devanagari" pitchFamily="2"/>
              </a:rPr>
              <a:t>Talking with </a:t>
            </a:r>
            <a:r>
              <a:rPr lang="en-US" sz="1200" b="1" dirty="0" err="1" smtClean="0">
                <a:ea typeface="Noto Sans CJK SC" pitchFamily="2"/>
                <a:cs typeface="Lohit Devanagari" pitchFamily="2"/>
              </a:rPr>
              <a:t>Praksis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 to get feedback about the CHC Example Results</a:t>
            </a:r>
          </a:p>
          <a:p>
            <a:pPr marL="228600" indent="-228600" algn="just" hangingPunct="0">
              <a:buAutoNum type="arabicPeriod"/>
            </a:pPr>
            <a:r>
              <a:rPr lang="en-US" sz="1200" b="1" dirty="0" smtClean="0">
                <a:ea typeface="Noto Sans CJK SC" pitchFamily="2"/>
                <a:cs typeface="Lohit Devanagari" pitchFamily="2"/>
              </a:rPr>
              <a:t>Can use cases be implemented with SPARQL? Yes</a:t>
            </a:r>
          </a:p>
          <a:p>
            <a:pPr marL="228600" indent="-228600" algn="just" hangingPunct="0">
              <a:buAutoNum type="arabicPeriod"/>
            </a:pPr>
            <a:r>
              <a:rPr lang="en-US" sz="1200" b="1" dirty="0" smtClean="0">
                <a:ea typeface="Noto Sans CJK SC" pitchFamily="2"/>
                <a:cs typeface="Lohit Devanagari" pitchFamily="2"/>
              </a:rPr>
              <a:t>Slides for Master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Seminar</a:t>
            </a:r>
          </a:p>
          <a:p>
            <a:pPr marL="228600" indent="-228600" algn="just" hangingPunct="0">
              <a:buAutoNum type="arabicPeriod"/>
            </a:pPr>
            <a:endParaRPr lang="en-US" sz="1200" dirty="0" smtClean="0"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985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372683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dirty="0" smtClean="0">
                <a:ea typeface="Noto Sans CJK SC" pitchFamily="2"/>
                <a:cs typeface="Lohit Devanagari" pitchFamily="2"/>
              </a:rPr>
              <a:t>LCC MAC &amp; Baseline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454" y="844690"/>
            <a:ext cx="9071322" cy="2533210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ID – Gender – Nation – Gender Preference – Nation Preference – CPL – Attendance 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Female – Nation3 – Female – Mixed – 51 – No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Male – Nation2 – Male – Mixed – 83 – Yes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Female - nation2 - Female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Mixed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45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Yes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err="1" smtClean="0">
                <a:ea typeface="Noto Sans CJK SC" pitchFamily="2"/>
                <a:cs typeface="Lohit Devanagari" pitchFamily="2"/>
              </a:rPr>
              <a:t>Dont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mind - Nation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74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Yes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Female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Nation3</a:t>
            </a:r>
            <a:r>
              <a:rPr lang="en-US" sz="1200" dirty="0">
                <a:ea typeface="Noto Sans CJK SC" pitchFamily="2"/>
                <a:cs typeface="Lohit Devanagari" pitchFamily="2"/>
              </a:rPr>
              <a:t>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– Female - </a:t>
            </a:r>
            <a:r>
              <a:rPr lang="en-US" sz="1200" dirty="0" err="1" smtClean="0">
                <a:ea typeface="Noto Sans CJK SC" pitchFamily="2"/>
                <a:cs typeface="Lohit Devanagari" pitchFamily="2"/>
              </a:rPr>
              <a:t>Dont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53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Yes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Nation2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err="1">
                <a:ea typeface="Noto Sans CJK SC" pitchFamily="2"/>
                <a:cs typeface="Lohit Devanagari" pitchFamily="2"/>
              </a:rPr>
              <a:t>D</a:t>
            </a:r>
            <a:r>
              <a:rPr lang="en-US" sz="1200" dirty="0" err="1" smtClean="0">
                <a:ea typeface="Noto Sans CJK SC" pitchFamily="2"/>
                <a:cs typeface="Lohit Devanagari" pitchFamily="2"/>
              </a:rPr>
              <a:t>ont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73</a:t>
            </a:r>
            <a:r>
              <a:rPr lang="en-US" sz="1200" dirty="0">
                <a:ea typeface="Noto Sans CJK SC" pitchFamily="2"/>
                <a:cs typeface="Lohit Devanagari" pitchFamily="2"/>
              </a:rPr>
              <a:t>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- No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Female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Nation2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Female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err="1">
                <a:ea typeface="Noto Sans CJK SC" pitchFamily="2"/>
                <a:cs typeface="Lohit Devanagari" pitchFamily="2"/>
              </a:rPr>
              <a:t>D</a:t>
            </a:r>
            <a:r>
              <a:rPr lang="en-US" sz="1200" dirty="0" err="1" smtClean="0">
                <a:ea typeface="Noto Sans CJK SC" pitchFamily="2"/>
                <a:cs typeface="Lohit Devanagari" pitchFamily="2"/>
              </a:rPr>
              <a:t>ont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63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Yes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Mixed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70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Yes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Female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Mixed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57</a:t>
            </a:r>
            <a:r>
              <a:rPr lang="en-US" sz="1200" dirty="0">
                <a:ea typeface="Noto Sans CJK SC" pitchFamily="2"/>
                <a:cs typeface="Lohit Devanagari" pitchFamily="2"/>
              </a:rPr>
              <a:t>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- No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Nation3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err="1" smtClean="0">
                <a:ea typeface="Noto Sans CJK SC" pitchFamily="2"/>
                <a:cs typeface="Lohit Devanagari" pitchFamily="2"/>
              </a:rPr>
              <a:t>Dont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err="1">
                <a:ea typeface="Noto Sans CJK SC" pitchFamily="2"/>
                <a:cs typeface="Lohit Devanagari" pitchFamily="2"/>
              </a:rPr>
              <a:t>D</a:t>
            </a:r>
            <a:r>
              <a:rPr lang="en-US" sz="1200" dirty="0" err="1" smtClean="0">
                <a:ea typeface="Noto Sans CJK SC" pitchFamily="2"/>
                <a:cs typeface="Lohit Devanagari" pitchFamily="2"/>
              </a:rPr>
              <a:t>ont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81</a:t>
            </a:r>
            <a:r>
              <a:rPr lang="en-US" sz="1200" dirty="0">
                <a:ea typeface="Noto Sans CJK SC" pitchFamily="2"/>
                <a:cs typeface="Lohit Devanagari" pitchFamily="2"/>
              </a:rPr>
              <a:t>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– Yes 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endParaRPr lang="en-US" sz="1200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4919" y="3238526"/>
            <a:ext cx="4408580" cy="1405978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MAC Result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[[4, 6, 8], [2, 10], [1, 3, 5], [7, 9]] </a:t>
            </a: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-4,824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[[2, 10], [4, 6], [5, 9], [7, 8], [1, 3]]  -6,75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[[1, 5], [2, 10], [3, 9], [4, 6], [7, 8]]  -8,125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[[4, 6, 7, 8], [1, 5], [2, 10], [3, 9]]  -8,475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[[1, 3, 7, 8], [2, 4, 6, 10], [5, 9]]  -9,472</a:t>
            </a:r>
            <a:endParaRPr lang="en-US" sz="12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endParaRPr lang="en-US" sz="1200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454" y="3238526"/>
            <a:ext cx="4468189" cy="1218107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Baseline Result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marL="228600" indent="-228600" algn="just" hangingPunct="0">
              <a:buAutoNum type="arabicPeriod"/>
            </a:pPr>
            <a:r>
              <a:rPr lang="x-none" sz="1200" dirty="0" smtClean="0"/>
              <a:t>[[</a:t>
            </a:r>
            <a:r>
              <a:rPr lang="x-none" sz="1200" dirty="0"/>
              <a:t>1, 3, 5], [7, 8, 9], [2, 10], [4, 6</a:t>
            </a:r>
            <a:r>
              <a:rPr lang="x-none" sz="1200" dirty="0" smtClean="0"/>
              <a:t>]]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 -6,784</a:t>
            </a:r>
            <a:endParaRPr lang="en-US" sz="1200" dirty="0" smtClean="0"/>
          </a:p>
          <a:p>
            <a:pPr marL="228600" indent="-228600" algn="just" hangingPunct="0">
              <a:buAutoNum type="arabicPeriod"/>
            </a:pPr>
            <a:r>
              <a:rPr lang="x-none" sz="1200" dirty="0"/>
              <a:t>[[2, 10], [4, 6], [5, 9], [7, 8], [1, 3</a:t>
            </a:r>
            <a:r>
              <a:rPr lang="x-none" sz="1200" dirty="0" smtClean="0"/>
              <a:t>]]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 -7,25</a:t>
            </a:r>
          </a:p>
          <a:p>
            <a:pPr marL="228600" indent="-228600" algn="just" hangingPunct="0">
              <a:buAutoNum type="arabicPeriod"/>
            </a:pPr>
            <a:r>
              <a:rPr lang="x-none" sz="1200" dirty="0"/>
              <a:t>[[1, 5], [2, 10], [3, 9], [4, 6], [7, 8</a:t>
            </a:r>
            <a:r>
              <a:rPr lang="x-none" sz="1200" dirty="0" smtClean="0"/>
              <a:t>]]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 -8,625</a:t>
            </a:r>
          </a:p>
          <a:p>
            <a:pPr marL="228600" indent="-228600" algn="just" hangingPunct="0">
              <a:buAutoNum type="arabicPeriod"/>
            </a:pPr>
            <a:r>
              <a:rPr lang="x-none" sz="1200" dirty="0"/>
              <a:t>[[1, 3, 5, 7], [2, 10], [4, 6], [8, 9</a:t>
            </a:r>
            <a:r>
              <a:rPr lang="x-none" sz="1200" dirty="0" smtClean="0"/>
              <a:t>]]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 -9,111</a:t>
            </a:r>
          </a:p>
          <a:p>
            <a:pPr marL="228600" indent="-228600" algn="just" hangingPunct="0">
              <a:buAutoNum type="arabicPeriod"/>
            </a:pPr>
            <a:r>
              <a:rPr lang="x-none" sz="1200" dirty="0"/>
              <a:t>[[2, 6, 10], [3, 5, 9], [1, 7], [4, 8</a:t>
            </a:r>
            <a:r>
              <a:rPr lang="x-none" sz="1200" dirty="0" smtClean="0"/>
              <a:t>]]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 -12,232</a:t>
            </a:r>
            <a:endParaRPr lang="en-US" sz="1200" dirty="0" smtClean="0"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669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372683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dirty="0" smtClean="0">
                <a:ea typeface="Noto Sans CJK SC" pitchFamily="2"/>
                <a:cs typeface="Lohit Devanagari" pitchFamily="2"/>
              </a:rPr>
              <a:t>LCC MAC &amp; Baseline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454" y="844690"/>
            <a:ext cx="9071322" cy="2533210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ID – Gender – Nation – Gender Preference – Nation Preference – CPL – Attendance 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Female – Nation3 – Female – Mixed – 51 – No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Male – Nation2 – Male – Mixed – 83 – Yes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Female - nation2 - Female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Mixed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45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Yes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err="1" smtClean="0">
                <a:ea typeface="Noto Sans CJK SC" pitchFamily="2"/>
                <a:cs typeface="Lohit Devanagari" pitchFamily="2"/>
              </a:rPr>
              <a:t>Dont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mind - Nation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74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Yes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Female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Nation3</a:t>
            </a:r>
            <a:r>
              <a:rPr lang="en-US" sz="1200" dirty="0">
                <a:ea typeface="Noto Sans CJK SC" pitchFamily="2"/>
                <a:cs typeface="Lohit Devanagari" pitchFamily="2"/>
              </a:rPr>
              <a:t>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– Female - </a:t>
            </a:r>
            <a:r>
              <a:rPr lang="en-US" sz="1200" dirty="0" err="1" smtClean="0">
                <a:ea typeface="Noto Sans CJK SC" pitchFamily="2"/>
                <a:cs typeface="Lohit Devanagari" pitchFamily="2"/>
              </a:rPr>
              <a:t>Dont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53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Yes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Nation2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err="1">
                <a:ea typeface="Noto Sans CJK SC" pitchFamily="2"/>
                <a:cs typeface="Lohit Devanagari" pitchFamily="2"/>
              </a:rPr>
              <a:t>D</a:t>
            </a:r>
            <a:r>
              <a:rPr lang="en-US" sz="1200" dirty="0" err="1" smtClean="0">
                <a:ea typeface="Noto Sans CJK SC" pitchFamily="2"/>
                <a:cs typeface="Lohit Devanagari" pitchFamily="2"/>
              </a:rPr>
              <a:t>ont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73</a:t>
            </a:r>
            <a:r>
              <a:rPr lang="en-US" sz="1200" dirty="0">
                <a:ea typeface="Noto Sans CJK SC" pitchFamily="2"/>
                <a:cs typeface="Lohit Devanagari" pitchFamily="2"/>
              </a:rPr>
              <a:t>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- No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Female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Nation2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Female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err="1">
                <a:ea typeface="Noto Sans CJK SC" pitchFamily="2"/>
                <a:cs typeface="Lohit Devanagari" pitchFamily="2"/>
              </a:rPr>
              <a:t>D</a:t>
            </a:r>
            <a:r>
              <a:rPr lang="en-US" sz="1200" dirty="0" err="1" smtClean="0">
                <a:ea typeface="Noto Sans CJK SC" pitchFamily="2"/>
                <a:cs typeface="Lohit Devanagari" pitchFamily="2"/>
              </a:rPr>
              <a:t>ont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63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Yes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200" dirty="0">
                <a:ea typeface="Noto Sans CJK SC" pitchFamily="2"/>
                <a:cs typeface="Lohit Devanagari" pitchFamily="2"/>
              </a:rPr>
              <a:t>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– Female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70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Yes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Female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Male </a:t>
            </a:r>
            <a:r>
              <a:rPr lang="en-US" sz="1200" dirty="0">
                <a:ea typeface="Noto Sans CJK SC" pitchFamily="2"/>
                <a:cs typeface="Lohit Devanagari" pitchFamily="2"/>
              </a:rPr>
              <a:t>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Nation1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57</a:t>
            </a:r>
            <a:r>
              <a:rPr lang="en-US" sz="1200" dirty="0">
                <a:ea typeface="Noto Sans CJK SC" pitchFamily="2"/>
                <a:cs typeface="Lohit Devanagari" pitchFamily="2"/>
              </a:rPr>
              <a:t>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- No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Nation3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err="1" smtClean="0">
                <a:ea typeface="Noto Sans CJK SC" pitchFamily="2"/>
                <a:cs typeface="Lohit Devanagari" pitchFamily="2"/>
              </a:rPr>
              <a:t>Dont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200" dirty="0">
                <a:ea typeface="Noto Sans CJK SC" pitchFamily="2"/>
                <a:cs typeface="Lohit Devanagari" pitchFamily="2"/>
              </a:rPr>
              <a:t> - </a:t>
            </a:r>
            <a:r>
              <a:rPr lang="en-US" sz="1200" dirty="0" err="1">
                <a:ea typeface="Noto Sans CJK SC" pitchFamily="2"/>
                <a:cs typeface="Lohit Devanagari" pitchFamily="2"/>
              </a:rPr>
              <a:t>D</a:t>
            </a:r>
            <a:r>
              <a:rPr lang="en-US" sz="1200" dirty="0" err="1" smtClean="0">
                <a:ea typeface="Noto Sans CJK SC" pitchFamily="2"/>
                <a:cs typeface="Lohit Devanagari" pitchFamily="2"/>
              </a:rPr>
              <a:t>ont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mind</a:t>
            </a:r>
            <a:r>
              <a:rPr lang="en-US" sz="1200" dirty="0">
                <a:ea typeface="Noto Sans CJK SC" pitchFamily="2"/>
                <a:cs typeface="Lohit Devanagari" pitchFamily="2"/>
              </a:rPr>
              <a:t> -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81</a:t>
            </a:r>
            <a:r>
              <a:rPr lang="en-US" sz="1200" dirty="0">
                <a:ea typeface="Noto Sans CJK SC" pitchFamily="2"/>
                <a:cs typeface="Lohit Devanagari" pitchFamily="2"/>
              </a:rPr>
              <a:t> 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– Yes 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endParaRPr lang="en-US" sz="1200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4919" y="3238526"/>
            <a:ext cx="4408580" cy="1405978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MAC Result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</a:rPr>
              <a:t>[[4, 6, 8], [2, 10], [1, 3, 5], [7, 9]] </a:t>
            </a: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-4,824</a:t>
            </a: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[[2</a:t>
            </a:r>
            <a:r>
              <a:rPr lang="en-US" sz="1200" dirty="0">
                <a:solidFill>
                  <a:srgbClr val="FF0000"/>
                </a:solidFill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, 10], [4, 6], [1, 3, 5], [7, 8, 9]]</a:t>
            </a:r>
            <a:r>
              <a:rPr lang="en-US" sz="12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sz="12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-5.284 </a:t>
            </a:r>
            <a:endParaRPr lang="en-US" sz="1200" dirty="0" smtClean="0">
              <a:ea typeface="Noto Sans CJK SC" pitchFamily="2"/>
              <a:cs typeface="Lohit Devanagari" pitchFamily="2"/>
              <a:sym typeface="Wingdings" panose="05000000000000000000" pitchFamily="2" charset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[[2, 10], [4, 6], [5, 7, 8, 9], [1, 3]]</a:t>
            </a: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sz="12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-6.063</a:t>
            </a:r>
            <a:endParaRPr lang="en-US" sz="1200" dirty="0" smtClean="0">
              <a:ea typeface="Noto Sans CJK SC" pitchFamily="2"/>
              <a:cs typeface="Lohit Devanagari" pitchFamily="2"/>
              <a:sym typeface="Wingdings" panose="05000000000000000000" pitchFamily="2" charset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>
                <a:solidFill>
                  <a:srgbClr val="FF0000"/>
                </a:solidFill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[[1, 5], [2, 10], [3, 9], [4, 6], [7, 8</a:t>
            </a:r>
            <a:r>
              <a:rPr lang="en-US" sz="12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]] </a:t>
            </a: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sz="12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-7.75 </a:t>
            </a:r>
            <a:endParaRPr lang="en-US" sz="1200" dirty="0" smtClean="0">
              <a:ea typeface="Noto Sans CJK SC" pitchFamily="2"/>
              <a:cs typeface="Lohit Devanagari" pitchFamily="2"/>
              <a:sym typeface="Wingdings" panose="05000000000000000000" pitchFamily="2" charset="2"/>
            </a:endParaRPr>
          </a:p>
          <a:p>
            <a:pPr marL="228600" indent="-228600" algn="just" hangingPunct="0">
              <a:buAutoNum type="arabicPeriod"/>
            </a:pP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[[</a:t>
            </a: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1, 3, 7, 8], [2, 4, 6, 10], [5, 9]]  </a:t>
            </a:r>
            <a:r>
              <a:rPr lang="en-US" sz="12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-8.348</a:t>
            </a:r>
            <a:endParaRPr lang="en-US" sz="12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endParaRPr lang="en-US" sz="1200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454" y="3238526"/>
            <a:ext cx="4468189" cy="1218107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Baseline Result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marL="228600" indent="-228600" algn="just" hangingPunct="0">
              <a:buAutoNum type="arabicPeriod"/>
            </a:pPr>
            <a:r>
              <a:rPr lang="x-none" sz="1200" dirty="0" smtClean="0">
                <a:solidFill>
                  <a:srgbClr val="FF0000"/>
                </a:solidFill>
              </a:rPr>
              <a:t>[[</a:t>
            </a:r>
            <a:r>
              <a:rPr lang="x-none" sz="1200" dirty="0">
                <a:solidFill>
                  <a:srgbClr val="FF0000"/>
                </a:solidFill>
              </a:rPr>
              <a:t>1, 3, 5], [7, 8, 9], [2, 10], [4, 6</a:t>
            </a:r>
            <a:r>
              <a:rPr lang="x-none" sz="1200" dirty="0" smtClean="0">
                <a:solidFill>
                  <a:srgbClr val="FF0000"/>
                </a:solidFill>
              </a:rPr>
              <a:t>]]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 -6,784</a:t>
            </a:r>
            <a:endParaRPr lang="en-US" sz="1200" dirty="0" smtClean="0"/>
          </a:p>
          <a:p>
            <a:pPr marL="228600" indent="-228600" algn="just" hangingPunct="0">
              <a:buAutoNum type="arabicPeriod"/>
            </a:pPr>
            <a:r>
              <a:rPr lang="x-none" sz="1200" dirty="0"/>
              <a:t>[[2, 10], [4, 6], [5, 9], [7, 8], [1, 3</a:t>
            </a:r>
            <a:r>
              <a:rPr lang="x-none" sz="1200" dirty="0" smtClean="0"/>
              <a:t>]]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 -7,25</a:t>
            </a:r>
          </a:p>
          <a:p>
            <a:pPr marL="228600" indent="-228600" algn="just" hangingPunct="0">
              <a:buAutoNum type="arabicPeriod"/>
            </a:pPr>
            <a:r>
              <a:rPr lang="x-none" sz="1200" dirty="0">
                <a:solidFill>
                  <a:srgbClr val="FF0000"/>
                </a:solidFill>
              </a:rPr>
              <a:t>[[1, 5], [2, 10], [3, 9], [4, 6], [7, 8</a:t>
            </a:r>
            <a:r>
              <a:rPr lang="x-none" sz="1200" dirty="0" smtClean="0">
                <a:solidFill>
                  <a:srgbClr val="FF0000"/>
                </a:solidFill>
              </a:rPr>
              <a:t>]]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 -8,625</a:t>
            </a:r>
          </a:p>
          <a:p>
            <a:pPr marL="228600" indent="-228600" algn="just" hangingPunct="0">
              <a:buAutoNum type="arabicPeriod"/>
            </a:pPr>
            <a:r>
              <a:rPr lang="x-none" sz="1200" dirty="0"/>
              <a:t>[[1, 3, 5, 7], [2, 10], [4, 6], [8, 9</a:t>
            </a:r>
            <a:r>
              <a:rPr lang="x-none" sz="1200" dirty="0" smtClean="0"/>
              <a:t>]]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 -9,111</a:t>
            </a:r>
          </a:p>
          <a:p>
            <a:pPr marL="228600" indent="-228600" algn="just" hangingPunct="0">
              <a:buAutoNum type="arabicPeriod"/>
            </a:pPr>
            <a:r>
              <a:rPr lang="x-none" sz="1200" dirty="0"/>
              <a:t>[[2, 6, 10], [3, 5, 9], [1, 7], [4, 8</a:t>
            </a:r>
            <a:r>
              <a:rPr lang="x-none" sz="1200" dirty="0" smtClean="0"/>
              <a:t>]]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 -12,232</a:t>
            </a:r>
            <a:endParaRPr lang="en-US" sz="1200" dirty="0" smtClean="0"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790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</TotalTime>
  <Words>1759</Words>
  <Application>Microsoft Office PowerPoint</Application>
  <PresentationFormat>Custom</PresentationFormat>
  <Paragraphs>121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</vt:lpstr>
      <vt:lpstr>Wingdings</vt:lpstr>
      <vt:lpstr>Default</vt:lpstr>
      <vt:lpstr>LCC MAC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classroom information of a TCN is entered into the  Welcome system and where to store it?</dc:title>
  <dc:creator>Akbar Kazimov</dc:creator>
  <cp:lastModifiedBy>Akbar Kazimov</cp:lastModifiedBy>
  <cp:revision>394</cp:revision>
  <dcterms:created xsi:type="dcterms:W3CDTF">2020-10-25T17:43:52Z</dcterms:created>
  <dcterms:modified xsi:type="dcterms:W3CDTF">2021-10-19T07:14:55Z</dcterms:modified>
</cp:coreProperties>
</file>