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316" r:id="rId3"/>
    <p:sldId id="283" r:id="rId4"/>
    <p:sldId id="318" r:id="rId5"/>
    <p:sldId id="317" r:id="rId6"/>
    <p:sldId id="298" r:id="rId7"/>
    <p:sldId id="299" r:id="rId8"/>
    <p:sldId id="300" r:id="rId9"/>
    <p:sldId id="301" r:id="rId10"/>
    <p:sldId id="319" r:id="rId11"/>
    <p:sldId id="320" r:id="rId12"/>
  </p:sldIdLst>
  <p:sldSz cx="12192000" cy="6858000"/>
  <p:notesSz cx="6858000" cy="91440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9CC59-F840-41C2-9DE3-5D36754F2722}" type="datetimeFigureOut">
              <a:rPr lang="" smtClean="0"/>
              <a:t>03/17/2021</a:t>
            </a:fld>
            <a:endParaRPr la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E1502-0BDA-46AD-B512-797B39481162}" type="slidenum">
              <a:rPr lang="" smtClean="0"/>
              <a:t>‹#›</a:t>
            </a:fld>
            <a:endParaRPr lang=""/>
          </a:p>
        </p:txBody>
      </p:sp>
    </p:spTree>
    <p:extLst>
      <p:ext uri="{BB962C8B-B14F-4D97-AF65-F5344CB8AC3E}">
        <p14:creationId xmlns:p14="http://schemas.microsoft.com/office/powerpoint/2010/main" val="288360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8456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5978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8350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5050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5398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8978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4788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1276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1468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0096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0812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03/17/2021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321359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03/17/2021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69562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03/17/2021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8685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03/17/2021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33028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4C7A0-D25D-4448-90B5-9F8A30F7E504}" type="datetimeFigureOut">
              <a:rPr lang="" smtClean="0"/>
              <a:t>03/17/2021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32896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7174C7A0-D25D-4448-90B5-9F8A30F7E504}" type="datetimeFigureOut">
              <a:rPr lang="" smtClean="0"/>
              <a:t>03/17/2021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147017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7174C7A0-D25D-4448-90B5-9F8A30F7E504}" type="datetimeFigureOut">
              <a:rPr lang="" smtClean="0"/>
              <a:t>03/17/2021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7623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7174C7A0-D25D-4448-90B5-9F8A30F7E504}" type="datetimeFigureOut">
              <a:rPr lang="" smtClean="0"/>
              <a:t>03/17/2021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50676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4C7A0-D25D-4448-90B5-9F8A30F7E504}" type="datetimeFigureOut">
              <a:rPr lang="" smtClean="0"/>
              <a:t>03/17/2021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429073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4C7A0-D25D-4448-90B5-9F8A30F7E504}" type="datetimeFigureOut">
              <a:rPr lang="" smtClean="0"/>
              <a:t>03/17/2021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37321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4C7A0-D25D-4448-90B5-9F8A30F7E504}" type="datetimeFigureOut">
              <a:rPr lang="" smtClean="0"/>
              <a:t>03/17/2021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80537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4C7A0-D25D-4448-90B5-9F8A30F7E504}" type="datetimeFigureOut">
              <a:rPr lang="" smtClean="0"/>
              <a:t>03/17/2021</a:t>
            </a:fld>
            <a:endParaRPr lan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08FF2-324C-4468-9B3C-FD45822AD809}" type="slidenum">
              <a:rPr lang="" smtClean="0"/>
              <a:t>‹#›</a:t>
            </a:fld>
            <a:endParaRPr lang=""/>
          </a:p>
        </p:txBody>
      </p:sp>
    </p:spTree>
    <p:extLst>
      <p:ext uri="{BB962C8B-B14F-4D97-AF65-F5344CB8AC3E}">
        <p14:creationId xmlns:p14="http://schemas.microsoft.com/office/powerpoint/2010/main" val="318247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a:t>
            </a:fld>
            <a:endParaRPr lang="en-US"/>
          </a:p>
        </p:txBody>
      </p:sp>
      <p:sp>
        <p:nvSpPr>
          <p:cNvPr id="2" name="Title 1"/>
          <p:cNvSpPr txBox="1">
            <a:spLocks noGrp="1"/>
          </p:cNvSpPr>
          <p:nvPr>
            <p:ph type="title" idx="4294967295"/>
          </p:nvPr>
        </p:nvSpPr>
        <p:spPr>
          <a:xfrm>
            <a:off x="462820" y="272553"/>
            <a:ext cx="10971300" cy="305786"/>
          </a:xfrm>
        </p:spPr>
        <p:txBody>
          <a:bodyPr>
            <a:noAutofit/>
          </a:bodyPr>
          <a:lstStyle/>
          <a:p>
            <a:pPr algn="ctr" hangingPunct="0"/>
            <a:r>
              <a:rPr lang="en-US" sz="1800" b="1" dirty="0" smtClean="0">
                <a:ea typeface="Noto Sans CJK SC" pitchFamily="2"/>
                <a:cs typeface="Lohit Devanagari" pitchFamily="2"/>
              </a:rPr>
              <a:t>Content</a:t>
            </a:r>
            <a:endParaRPr lang="en-US" sz="1800" b="1" dirty="0">
              <a:ea typeface="Noto Sans CJK SC" pitchFamily="2"/>
              <a:cs typeface="Lohit Devanagari" pitchFamily="2"/>
            </a:endParaRPr>
          </a:p>
        </p:txBody>
      </p:sp>
      <p:sp>
        <p:nvSpPr>
          <p:cNvPr id="7" name="TextBox 6"/>
          <p:cNvSpPr txBox="1"/>
          <p:nvPr/>
        </p:nvSpPr>
        <p:spPr>
          <a:xfrm>
            <a:off x="462820" y="578339"/>
            <a:ext cx="10971300" cy="861397"/>
          </a:xfrm>
          <a:prstGeom prst="rect">
            <a:avLst/>
          </a:prstGeom>
          <a:noFill/>
          <a:ln>
            <a:noFill/>
          </a:ln>
        </p:spPr>
        <p:txBody>
          <a:bodyPr wrap="square" lIns="108847" tIns="54423" rIns="108847" bIns="54423" anchorCtr="0" compatLnSpc="0">
            <a:spAutoFit/>
          </a:bodyPr>
          <a:lstStyle/>
          <a:p>
            <a:pPr marL="228600" indent="-228600" algn="just" hangingPunct="0">
              <a:buAutoNum type="arabicPeriod"/>
            </a:pPr>
            <a:r>
              <a:rPr lang="en-US" sz="1200" dirty="0" smtClean="0">
                <a:ea typeface="Noto Sans CJK SC" pitchFamily="2"/>
                <a:cs typeface="Lohit Devanagari" pitchFamily="2"/>
              </a:rPr>
              <a:t>Assumptions about LCC</a:t>
            </a:r>
          </a:p>
          <a:p>
            <a:pPr marL="228600" indent="-228600" algn="just" hangingPunct="0">
              <a:buAutoNum type="arabicPeriod"/>
            </a:pPr>
            <a:r>
              <a:rPr lang="en-US" sz="1200" dirty="0" smtClean="0">
                <a:ea typeface="Noto Sans CJK SC" pitchFamily="2"/>
                <a:cs typeface="Lohit Devanagari" pitchFamily="2"/>
              </a:rPr>
              <a:t>Examples with results</a:t>
            </a:r>
          </a:p>
          <a:p>
            <a:pPr marL="685800" lvl="1" indent="-228600" algn="just" hangingPunct="0">
              <a:buAutoNum type="arabicPeriod"/>
            </a:pPr>
            <a:r>
              <a:rPr lang="en-US" sz="1200" dirty="0" smtClean="0">
                <a:ea typeface="Noto Sans CJK SC" pitchFamily="2"/>
                <a:cs typeface="Lohit Devanagari" pitchFamily="2"/>
              </a:rPr>
              <a:t>Problems</a:t>
            </a:r>
          </a:p>
          <a:p>
            <a:pPr marL="228600" indent="-228600" algn="just" hangingPunct="0">
              <a:buAutoNum type="arabicPeriod"/>
            </a:pPr>
            <a:r>
              <a:rPr lang="en-US" sz="1200" dirty="0" smtClean="0">
                <a:ea typeface="Noto Sans CJK SC" pitchFamily="2"/>
                <a:cs typeface="Lohit Devanagari" pitchFamily="2"/>
              </a:rPr>
              <a:t>Questions</a:t>
            </a:r>
          </a:p>
        </p:txBody>
      </p:sp>
    </p:spTree>
    <p:extLst>
      <p:ext uri="{BB962C8B-B14F-4D97-AF65-F5344CB8AC3E}">
        <p14:creationId xmlns:p14="http://schemas.microsoft.com/office/powerpoint/2010/main" val="125089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10</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smtClean="0">
                <a:ea typeface="Noto Sans CJK SC" pitchFamily="2"/>
                <a:cs typeface="Lohit Devanagari" pitchFamily="2"/>
              </a:rPr>
              <a:t>Preference problem with examples</a:t>
            </a:r>
            <a:endParaRPr lang="en-US" sz="1800" b="1" dirty="0">
              <a:ea typeface="Noto Sans CJK SC" pitchFamily="2"/>
              <a:cs typeface="Lohit Devanagari" pitchFamily="2"/>
            </a:endParaRPr>
          </a:p>
        </p:txBody>
      </p:sp>
      <p:sp>
        <p:nvSpPr>
          <p:cNvPr id="7" name="TextBox 6"/>
          <p:cNvSpPr txBox="1"/>
          <p:nvPr/>
        </p:nvSpPr>
        <p:spPr>
          <a:xfrm>
            <a:off x="462820" y="811220"/>
            <a:ext cx="10971300" cy="2176500"/>
          </a:xfrm>
          <a:prstGeom prst="rect">
            <a:avLst/>
          </a:prstGeom>
          <a:noFill/>
          <a:ln>
            <a:noFill/>
          </a:ln>
        </p:spPr>
        <p:txBody>
          <a:bodyPr wrap="square" lIns="108847" tIns="54423" rIns="108847" bIns="54423" anchorCtr="0" compatLnSpc="0">
            <a:spAutoFit/>
          </a:bodyPr>
          <a:lstStyle/>
          <a:p>
            <a:pPr algn="just" hangingPunct="0"/>
            <a:r>
              <a:rPr lang="en-US" sz="1200" b="1" dirty="0" smtClean="0">
                <a:ea typeface="Noto Sans CJK SC" pitchFamily="2"/>
                <a:cs typeface="Lohit Devanagari" pitchFamily="2"/>
              </a:rPr>
              <a:t>Problem</a:t>
            </a:r>
            <a:r>
              <a:rPr lang="en-US" sz="1200" dirty="0" smtClean="0">
                <a:ea typeface="Noto Sans CJK SC" pitchFamily="2"/>
                <a:cs typeface="Lohit Devanagari" pitchFamily="2"/>
              </a:rPr>
              <a:t>. In example 1, Result2 and Result3 assign TCN1 and TCN3 </a:t>
            </a:r>
            <a:r>
              <a:rPr lang="en-US" sz="1200" dirty="0" smtClean="0">
                <a:ea typeface="Noto Sans CJK SC" pitchFamily="2"/>
                <a:cs typeface="Lohit Devanagari" pitchFamily="2"/>
              </a:rPr>
              <a:t>to the same group. However, this assignment violates the gender preferences of both TCNs. Because both of the prefer a same gender group while they are male and female.  </a:t>
            </a:r>
          </a:p>
          <a:p>
            <a:pPr algn="just" hangingPunct="0"/>
            <a:r>
              <a:rPr lang="en-US" sz="1200" dirty="0" smtClean="0">
                <a:ea typeface="Noto Sans CJK SC" pitchFamily="2"/>
                <a:cs typeface="Lohit Devanagari" pitchFamily="2"/>
              </a:rPr>
              <a:t>So according to Assumption_2, preferences are not shared and therefore the algorithm cannot deduct if multiple preferences of multiple TCNs are violated by a certain assignment. So there are 2 options:</a:t>
            </a:r>
          </a:p>
          <a:p>
            <a:pPr marL="228600" indent="-228600" algn="just" hangingPunct="0">
              <a:buAutoNum type="arabicPeriod"/>
            </a:pPr>
            <a:r>
              <a:rPr lang="en-US" sz="1200" dirty="0" smtClean="0">
                <a:ea typeface="Noto Sans CJK SC" pitchFamily="2"/>
                <a:cs typeface="Lohit Devanagari" pitchFamily="2"/>
              </a:rPr>
              <a:t>The preferences of TCNs can be shared just like the personal info: If preferences are shared, then the situations like the one mentioned above can be prevented. </a:t>
            </a:r>
          </a:p>
          <a:p>
            <a:pPr marL="228600" indent="-228600" algn="just" hangingPunct="0">
              <a:buAutoNum type="arabicPeriod"/>
            </a:pPr>
            <a:r>
              <a:rPr lang="en-US" sz="1200" dirty="0" smtClean="0">
                <a:ea typeface="Noto Sans CJK SC" pitchFamily="2"/>
                <a:cs typeface="Lohit Devanagari" pitchFamily="2"/>
              </a:rPr>
              <a:t>Not sharing the preferences as it is assumed now and living with these kind of situations. </a:t>
            </a:r>
          </a:p>
          <a:p>
            <a:pPr marL="228600" indent="-228600" algn="just" hangingPunct="0">
              <a:buAutoNum type="arabicPeriod"/>
            </a:pPr>
            <a:endParaRPr lang="en-US" sz="1200" dirty="0" smtClean="0">
              <a:ea typeface="Noto Sans CJK SC" pitchFamily="2"/>
              <a:cs typeface="Lohit Devanagari" pitchFamily="2"/>
            </a:endParaRPr>
          </a:p>
          <a:p>
            <a:pPr algn="just" hangingPunct="0"/>
            <a:r>
              <a:rPr lang="en-US" sz="1200" dirty="0" smtClean="0">
                <a:ea typeface="Noto Sans CJK SC" pitchFamily="2"/>
                <a:cs typeface="Lohit Devanagari" pitchFamily="2"/>
              </a:rPr>
              <a:t>An </a:t>
            </a:r>
            <a:r>
              <a:rPr lang="en-US" sz="1200" b="1" dirty="0" smtClean="0">
                <a:ea typeface="Noto Sans CJK SC" pitchFamily="2"/>
                <a:cs typeface="Lohit Devanagari" pitchFamily="2"/>
              </a:rPr>
              <a:t>alternative solution </a:t>
            </a:r>
            <a:r>
              <a:rPr lang="en-US" sz="1200" dirty="0" smtClean="0">
                <a:ea typeface="Noto Sans CJK SC" pitchFamily="2"/>
                <a:cs typeface="Lohit Devanagari" pitchFamily="2"/>
              </a:rPr>
              <a:t>could be that a teacher agent can be created and it can collect the preferences of TCN agents. This way, no TCN agent knows the preferences of other TCNs. Only teacher agent knows all the information about TCN agents. </a:t>
            </a:r>
          </a:p>
          <a:p>
            <a:pPr algn="just" hangingPunct="0"/>
            <a:endParaRPr lang="en-US" sz="1200" dirty="0">
              <a:ea typeface="Noto Sans CJK SC" pitchFamily="2"/>
              <a:cs typeface="Lohit Devanagari" pitchFamily="2"/>
            </a:endParaRPr>
          </a:p>
          <a:p>
            <a:pPr algn="just" hangingPunct="0"/>
            <a:r>
              <a:rPr lang="en-US" sz="1200" dirty="0" smtClean="0">
                <a:ea typeface="Noto Sans CJK SC" pitchFamily="2"/>
                <a:cs typeface="Lohit Devanagari" pitchFamily="2"/>
              </a:rPr>
              <a:t>Which option is most suitable?</a:t>
            </a:r>
            <a:endParaRPr lang="en-US" sz="1200" dirty="0">
              <a:ea typeface="Noto Sans CJK SC" pitchFamily="2"/>
              <a:cs typeface="Lohit Devanagari" pitchFamily="2"/>
            </a:endParaRPr>
          </a:p>
        </p:txBody>
      </p:sp>
    </p:spTree>
    <p:extLst>
      <p:ext uri="{BB962C8B-B14F-4D97-AF65-F5344CB8AC3E}">
        <p14:creationId xmlns:p14="http://schemas.microsoft.com/office/powerpoint/2010/main" val="187499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11</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smtClean="0">
                <a:ea typeface="Noto Sans CJK SC" pitchFamily="2"/>
                <a:cs typeface="Lohit Devanagari" pitchFamily="2"/>
              </a:rPr>
              <a:t>Questions</a:t>
            </a:r>
            <a:endParaRPr lang="en-US" sz="1800" b="1" dirty="0">
              <a:ea typeface="Noto Sans CJK SC" pitchFamily="2"/>
              <a:cs typeface="Lohit Devanagari" pitchFamily="2"/>
            </a:endParaRPr>
          </a:p>
        </p:txBody>
      </p:sp>
      <p:sp>
        <p:nvSpPr>
          <p:cNvPr id="7" name="TextBox 6"/>
          <p:cNvSpPr txBox="1"/>
          <p:nvPr/>
        </p:nvSpPr>
        <p:spPr>
          <a:xfrm>
            <a:off x="462820" y="811220"/>
            <a:ext cx="10971300" cy="2927988"/>
          </a:xfrm>
          <a:prstGeom prst="rect">
            <a:avLst/>
          </a:prstGeom>
          <a:noFill/>
          <a:ln>
            <a:noFill/>
          </a:ln>
        </p:spPr>
        <p:txBody>
          <a:bodyPr wrap="square" lIns="108847" tIns="54423" rIns="108847" bIns="54423" anchorCtr="0" compatLnSpc="0">
            <a:spAutoFit/>
          </a:bodyPr>
          <a:lstStyle/>
          <a:p>
            <a:pPr algn="just" hangingPunct="0"/>
            <a:r>
              <a:rPr lang="en-US" sz="1200" b="1" dirty="0" smtClean="0">
                <a:ea typeface="Noto Sans CJK SC" pitchFamily="2"/>
                <a:cs typeface="Lohit Devanagari" pitchFamily="2"/>
              </a:rPr>
              <a:t>Q1. </a:t>
            </a:r>
            <a:r>
              <a:rPr lang="en-US" sz="1200" dirty="0" smtClean="0">
                <a:ea typeface="Noto Sans CJK SC" pitchFamily="2"/>
                <a:cs typeface="Lohit Devanagari" pitchFamily="2"/>
              </a:rPr>
              <a:t>How to show/present the results to TCNs?  </a:t>
            </a:r>
          </a:p>
          <a:p>
            <a:pPr algn="just" hangingPunct="0"/>
            <a:r>
              <a:rPr lang="en-US" sz="1200" dirty="0" smtClean="0">
                <a:ea typeface="Noto Sans CJK SC" pitchFamily="2"/>
                <a:cs typeface="Lohit Devanagari" pitchFamily="2"/>
              </a:rPr>
              <a:t>According to assumption 2, agents don’t know the name of other TCNs. Therefore, each TCN can be informed only with the group name (e.g. </a:t>
            </a:r>
            <a:r>
              <a:rPr lang="en-US" sz="1200" dirty="0" err="1" smtClean="0">
                <a:ea typeface="Noto Sans CJK SC" pitchFamily="2"/>
                <a:cs typeface="Lohit Devanagari" pitchFamily="2"/>
              </a:rPr>
              <a:t>GroupA</a:t>
            </a:r>
            <a:r>
              <a:rPr lang="en-US" sz="1200" dirty="0" smtClean="0">
                <a:ea typeface="Noto Sans CJK SC" pitchFamily="2"/>
                <a:cs typeface="Lohit Devanagari" pitchFamily="2"/>
              </a:rPr>
              <a:t>, </a:t>
            </a:r>
            <a:r>
              <a:rPr lang="en-US" sz="1200" dirty="0" err="1" smtClean="0">
                <a:ea typeface="Noto Sans CJK SC" pitchFamily="2"/>
                <a:cs typeface="Lohit Devanagari" pitchFamily="2"/>
              </a:rPr>
              <a:t>GroupB</a:t>
            </a:r>
            <a:r>
              <a:rPr lang="en-US" sz="1200" dirty="0" smtClean="0">
                <a:ea typeface="Noto Sans CJK SC" pitchFamily="2"/>
                <a:cs typeface="Lohit Devanagari" pitchFamily="2"/>
              </a:rPr>
              <a:t>, Group1, Group2, etc.). Is this satisfactory? If not, then how should TCNs need to be informed? </a:t>
            </a:r>
          </a:p>
          <a:p>
            <a:pPr algn="just" hangingPunct="0"/>
            <a:r>
              <a:rPr lang="en-US" sz="1200" dirty="0" smtClean="0">
                <a:ea typeface="Noto Sans CJK SC" pitchFamily="2"/>
                <a:cs typeface="Lohit Devanagari" pitchFamily="2"/>
              </a:rPr>
              <a:t>* If teacher agent solution is implemented, then TCN agents can be informed by teacher agent about their groups and the name of group mates. Since TCN agents wouldn’t know anything about other TCNs, all they know would be the name of the TCNs which are in the same group for a certain lesson. </a:t>
            </a:r>
          </a:p>
          <a:p>
            <a:pPr algn="just" hangingPunct="0"/>
            <a:endParaRPr lang="en-US" sz="1200" dirty="0">
              <a:ea typeface="Noto Sans CJK SC" pitchFamily="2"/>
              <a:cs typeface="Lohit Devanagari" pitchFamily="2"/>
            </a:endParaRPr>
          </a:p>
          <a:p>
            <a:pPr algn="just" hangingPunct="0"/>
            <a:r>
              <a:rPr lang="en-US" sz="1200" b="1" dirty="0" smtClean="0">
                <a:ea typeface="Noto Sans CJK SC" pitchFamily="2"/>
                <a:cs typeface="Lohit Devanagari" pitchFamily="2"/>
              </a:rPr>
              <a:t>Q2</a:t>
            </a:r>
            <a:r>
              <a:rPr lang="en-US" sz="1200" dirty="0" smtClean="0">
                <a:ea typeface="Noto Sans CJK SC" pitchFamily="2"/>
                <a:cs typeface="Lohit Devanagari" pitchFamily="2"/>
              </a:rPr>
              <a:t>. Do TCNs need a functionality to view the results for all the previous lessons? Or displaying only the latest result is enough? </a:t>
            </a:r>
          </a:p>
          <a:p>
            <a:pPr algn="just" hangingPunct="0"/>
            <a:endParaRPr lang="en-US" sz="1200" dirty="0">
              <a:ea typeface="Noto Sans CJK SC" pitchFamily="2"/>
              <a:cs typeface="Lohit Devanagari" pitchFamily="2"/>
            </a:endParaRPr>
          </a:p>
          <a:p>
            <a:pPr algn="just" hangingPunct="0"/>
            <a:r>
              <a:rPr lang="en-US" sz="1200" b="1" dirty="0" smtClean="0">
                <a:ea typeface="Noto Sans CJK SC" pitchFamily="2"/>
                <a:cs typeface="Lohit Devanagari" pitchFamily="2"/>
              </a:rPr>
              <a:t>Q3</a:t>
            </a:r>
            <a:r>
              <a:rPr lang="en-US" sz="1200" dirty="0" smtClean="0">
                <a:ea typeface="Noto Sans CJK SC" pitchFamily="2"/>
                <a:cs typeface="Lohit Devanagari" pitchFamily="2"/>
              </a:rPr>
              <a:t>. Information about missing a lesson. Where does this info come from? Does teacher assign this before asking for a grouping result? Or does “not doing the assessment activities for the previous lesson” mean that the TCN missed the lesson? The problem with second is that the TCN can be in the lesson but not submit the result of the assessment activities (maybe because of a technical issue). Therefore, wouldn’t it be safer if this information comes </a:t>
            </a:r>
            <a:r>
              <a:rPr lang="en-US" sz="1200" dirty="0">
                <a:ea typeface="Noto Sans CJK SC" pitchFamily="2"/>
                <a:cs typeface="Lohit Devanagari" pitchFamily="2"/>
              </a:rPr>
              <a:t>directly </a:t>
            </a:r>
            <a:r>
              <a:rPr lang="en-US" sz="1200" dirty="0" smtClean="0">
                <a:ea typeface="Noto Sans CJK SC" pitchFamily="2"/>
                <a:cs typeface="Lohit Devanagari" pitchFamily="2"/>
              </a:rPr>
              <a:t>from teacher? </a:t>
            </a:r>
          </a:p>
          <a:p>
            <a:pPr algn="just" hangingPunct="0"/>
            <a:endParaRPr lang="en-US" sz="1200" dirty="0">
              <a:ea typeface="Noto Sans CJK SC" pitchFamily="2"/>
              <a:cs typeface="Lohit Devanagari" pitchFamily="2"/>
            </a:endParaRPr>
          </a:p>
          <a:p>
            <a:pPr algn="just" hangingPunct="0"/>
            <a:r>
              <a:rPr lang="en-US" sz="1200" b="1" dirty="0" smtClean="0">
                <a:ea typeface="Noto Sans CJK SC" pitchFamily="2"/>
                <a:cs typeface="Lohit Devanagari" pitchFamily="2"/>
              </a:rPr>
              <a:t>Q4</a:t>
            </a:r>
            <a:r>
              <a:rPr lang="en-US" sz="1200" dirty="0" smtClean="0">
                <a:ea typeface="Noto Sans CJK SC" pitchFamily="2"/>
                <a:cs typeface="Lohit Devanagari" pitchFamily="2"/>
              </a:rPr>
              <a:t>. Which result would teacher select for each example? And why? Which one of these, “satisfying preferences” and “having most similar CPL”, is more important for teacher? For example, is “satisfying preferences” twice as important as “having most similar CPL”?  </a:t>
            </a:r>
          </a:p>
          <a:p>
            <a:pPr algn="just" hangingPunct="0"/>
            <a:endParaRPr lang="en-US" sz="1200" dirty="0">
              <a:ea typeface="Noto Sans CJK SC" pitchFamily="2"/>
              <a:cs typeface="Lohit Devanagari" pitchFamily="2"/>
            </a:endParaRPr>
          </a:p>
        </p:txBody>
      </p:sp>
    </p:spTree>
    <p:extLst>
      <p:ext uri="{BB962C8B-B14F-4D97-AF65-F5344CB8AC3E}">
        <p14:creationId xmlns:p14="http://schemas.microsoft.com/office/powerpoint/2010/main" val="682609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2</a:t>
            </a:fld>
            <a:endParaRPr lang="en-US"/>
          </a:p>
        </p:txBody>
      </p:sp>
      <p:sp>
        <p:nvSpPr>
          <p:cNvPr id="2" name="Title 1"/>
          <p:cNvSpPr txBox="1">
            <a:spLocks noGrp="1"/>
          </p:cNvSpPr>
          <p:nvPr>
            <p:ph type="title" idx="4294967295"/>
          </p:nvPr>
        </p:nvSpPr>
        <p:spPr>
          <a:xfrm>
            <a:off x="462820" y="272553"/>
            <a:ext cx="10971300" cy="305786"/>
          </a:xfrm>
        </p:spPr>
        <p:txBody>
          <a:bodyPr>
            <a:noAutofit/>
          </a:bodyPr>
          <a:lstStyle/>
          <a:p>
            <a:pPr algn="ctr" hangingPunct="0"/>
            <a:r>
              <a:rPr lang="en-US" sz="1800" b="1" dirty="0" smtClean="0">
                <a:ea typeface="Noto Sans CJK SC" pitchFamily="2"/>
                <a:cs typeface="Lohit Devanagari" pitchFamily="2"/>
              </a:rPr>
              <a:t>Assumptions</a:t>
            </a:r>
            <a:endParaRPr lang="en-US" sz="1800" b="1" dirty="0">
              <a:ea typeface="Noto Sans CJK SC" pitchFamily="2"/>
              <a:cs typeface="Lohit Devanagari" pitchFamily="2"/>
            </a:endParaRPr>
          </a:p>
        </p:txBody>
      </p:sp>
      <p:sp>
        <p:nvSpPr>
          <p:cNvPr id="7" name="TextBox 6"/>
          <p:cNvSpPr txBox="1"/>
          <p:nvPr/>
        </p:nvSpPr>
        <p:spPr>
          <a:xfrm>
            <a:off x="462820" y="578339"/>
            <a:ext cx="10971300" cy="1988628"/>
          </a:xfrm>
          <a:prstGeom prst="rect">
            <a:avLst/>
          </a:prstGeom>
          <a:noFill/>
          <a:ln>
            <a:noFill/>
          </a:ln>
        </p:spPr>
        <p:txBody>
          <a:bodyPr wrap="square" lIns="108847" tIns="54423" rIns="108847" bIns="54423" anchorCtr="0" compatLnSpc="0">
            <a:spAutoFit/>
          </a:bodyPr>
          <a:lstStyle/>
          <a:p>
            <a:pPr marL="228600" indent="-228600" algn="just" hangingPunct="0">
              <a:buAutoNum type="arabicPeriod"/>
            </a:pPr>
            <a:r>
              <a:rPr lang="en-US" sz="1200" dirty="0" smtClean="0">
                <a:ea typeface="Noto Sans CJK SC" pitchFamily="2"/>
                <a:cs typeface="Lohit Devanagari" pitchFamily="2"/>
              </a:rPr>
              <a:t>The personal info of TCNs can be shared with each others</a:t>
            </a:r>
          </a:p>
          <a:p>
            <a:pPr marL="228600" indent="-228600" algn="just" hangingPunct="0">
              <a:buAutoNum type="arabicPeriod"/>
            </a:pPr>
            <a:r>
              <a:rPr lang="en-US" sz="1200" dirty="0" smtClean="0">
                <a:ea typeface="Noto Sans CJK SC" pitchFamily="2"/>
                <a:cs typeface="Lohit Devanagari" pitchFamily="2"/>
              </a:rPr>
              <a:t>Even though the software entities (agents) of TCNs share their personal info, they </a:t>
            </a:r>
            <a:r>
              <a:rPr lang="en-US" sz="1200" b="1" dirty="0" smtClean="0">
                <a:ea typeface="Noto Sans CJK SC" pitchFamily="2"/>
                <a:cs typeface="Lohit Devanagari" pitchFamily="2"/>
              </a:rPr>
              <a:t>do not share </a:t>
            </a:r>
            <a:r>
              <a:rPr lang="en-US" sz="1200" dirty="0" smtClean="0">
                <a:ea typeface="Noto Sans CJK SC" pitchFamily="2"/>
                <a:cs typeface="Lohit Devanagari" pitchFamily="2"/>
              </a:rPr>
              <a:t>the names of TCNs. </a:t>
            </a:r>
          </a:p>
          <a:p>
            <a:pPr marL="228600" indent="-228600" algn="just" hangingPunct="0">
              <a:buAutoNum type="arabicPeriod"/>
            </a:pPr>
            <a:r>
              <a:rPr lang="en-US" sz="1200" dirty="0" smtClean="0">
                <a:ea typeface="Noto Sans CJK SC" pitchFamily="2"/>
                <a:cs typeface="Lohit Devanagari" pitchFamily="2"/>
              </a:rPr>
              <a:t>The individual preferences of TCNs cannot be shared with each others </a:t>
            </a:r>
          </a:p>
          <a:p>
            <a:pPr marL="228600" indent="-228600" algn="just" hangingPunct="0">
              <a:buAutoNum type="arabicPeriod"/>
            </a:pPr>
            <a:r>
              <a:rPr lang="en-US" sz="1200" dirty="0" smtClean="0">
                <a:ea typeface="Noto Sans CJK SC" pitchFamily="2"/>
                <a:cs typeface="Lohit Devanagari" pitchFamily="2"/>
              </a:rPr>
              <a:t>Once teacher requests for a result, agents proceed with the current average Course Progress Level (CPL) value of TCNs regardless of whether TCNs have Assessment Activities results for all of the previous lessons. </a:t>
            </a:r>
            <a:r>
              <a:rPr lang="en-US" sz="1200" dirty="0" smtClean="0">
                <a:ea typeface="Noto Sans CJK SC" pitchFamily="2"/>
                <a:cs typeface="Lohit Devanagari" pitchFamily="2"/>
              </a:rPr>
              <a:t>In other words, if a TCN hasn’t done the Assessment Activities for lesson m (e.g. m=5) and teacher requests a grouping result for lesson (m+1), then the agent of TCN will proceed with the current CPL. </a:t>
            </a:r>
            <a:endParaRPr lang="en-US" sz="1200" dirty="0" smtClean="0">
              <a:ea typeface="Noto Sans CJK SC" pitchFamily="2"/>
              <a:cs typeface="Lohit Devanagari" pitchFamily="2"/>
            </a:endParaRPr>
          </a:p>
          <a:p>
            <a:pPr marL="228600" indent="-228600" algn="just" hangingPunct="0">
              <a:buAutoNum type="arabicPeriod"/>
            </a:pPr>
            <a:endParaRPr lang="en-US" sz="1200" dirty="0" smtClean="0">
              <a:ea typeface="Noto Sans CJK SC" pitchFamily="2"/>
              <a:cs typeface="Lohit Devanagari" pitchFamily="2"/>
            </a:endParaRPr>
          </a:p>
          <a:p>
            <a:pPr marL="228600" indent="-228600" algn="just" hangingPunct="0">
              <a:buAutoNum type="arabicPeriod"/>
            </a:pPr>
            <a:endParaRPr lang="en-US" sz="1200" dirty="0">
              <a:ea typeface="Noto Sans CJK SC" pitchFamily="2"/>
              <a:cs typeface="Lohit Devanagari" pitchFamily="2"/>
            </a:endParaRPr>
          </a:p>
          <a:p>
            <a:pPr marL="228600" indent="-228600" algn="just" hangingPunct="0">
              <a:buAutoNum type="arabicPeriod"/>
            </a:pPr>
            <a:endParaRPr lang="en-US" sz="1200" dirty="0" smtClean="0">
              <a:ea typeface="Noto Sans CJK SC" pitchFamily="2"/>
              <a:cs typeface="Lohit Devanagari" pitchFamily="2"/>
            </a:endParaRPr>
          </a:p>
          <a:p>
            <a:pPr algn="just" hangingPunct="0"/>
            <a:r>
              <a:rPr lang="en-US" sz="1200" dirty="0" smtClean="0">
                <a:ea typeface="Noto Sans CJK SC" pitchFamily="2"/>
                <a:cs typeface="Lohit Devanagari" pitchFamily="2"/>
              </a:rPr>
              <a:t>These assumptions are referenced in the next slides. </a:t>
            </a:r>
            <a:endParaRPr lang="en-US" sz="1200" dirty="0" smtClean="0">
              <a:ea typeface="Noto Sans CJK SC" pitchFamily="2"/>
              <a:cs typeface="Lohit Devanagari" pitchFamily="2"/>
            </a:endParaRPr>
          </a:p>
        </p:txBody>
      </p:sp>
    </p:spTree>
    <p:extLst>
      <p:ext uri="{BB962C8B-B14F-4D97-AF65-F5344CB8AC3E}">
        <p14:creationId xmlns:p14="http://schemas.microsoft.com/office/powerpoint/2010/main" val="32289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3</a:t>
            </a:fld>
            <a:endParaRPr lang="en-US"/>
          </a:p>
        </p:txBody>
      </p:sp>
      <p:sp>
        <p:nvSpPr>
          <p:cNvPr id="2" name="Title 1"/>
          <p:cNvSpPr txBox="1">
            <a:spLocks noGrp="1"/>
          </p:cNvSpPr>
          <p:nvPr>
            <p:ph type="title" idx="4294967295"/>
          </p:nvPr>
        </p:nvSpPr>
        <p:spPr>
          <a:xfrm>
            <a:off x="462820" y="82760"/>
            <a:ext cx="10971300" cy="508001"/>
          </a:xfrm>
        </p:spPr>
        <p:txBody>
          <a:bodyPr>
            <a:noAutofit/>
          </a:bodyPr>
          <a:lstStyle/>
          <a:p>
            <a:pPr algn="ctr" hangingPunct="0"/>
            <a:r>
              <a:rPr lang="en-US" sz="1800" b="1" dirty="0" smtClean="0">
                <a:ea typeface="Noto Sans CJK SC" pitchFamily="2"/>
                <a:cs typeface="Lohit Devanagari" pitchFamily="2"/>
              </a:rPr>
              <a:t>LCC scenario </a:t>
            </a:r>
            <a:r>
              <a:rPr lang="en-US" sz="1800" b="1" dirty="0" smtClean="0">
                <a:ea typeface="Noto Sans CJK SC" pitchFamily="2"/>
                <a:cs typeface="Lohit Devanagari" pitchFamily="2"/>
              </a:rPr>
              <a:t>Examples Explanation 1</a:t>
            </a:r>
            <a:endParaRPr lang="en-US" sz="1800" b="1" dirty="0">
              <a:ea typeface="Noto Sans CJK SC" pitchFamily="2"/>
              <a:cs typeface="Lohit Devanagari" pitchFamily="2"/>
            </a:endParaRPr>
          </a:p>
        </p:txBody>
      </p:sp>
      <p:sp>
        <p:nvSpPr>
          <p:cNvPr id="7" name="TextBox 6"/>
          <p:cNvSpPr txBox="1"/>
          <p:nvPr/>
        </p:nvSpPr>
        <p:spPr>
          <a:xfrm>
            <a:off x="462820" y="575131"/>
            <a:ext cx="10971300" cy="485653"/>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table below, 10 TCNs with different personal info and individual preferences are described. Instead of nationalities, the letters (A,B,C…) are used. CPL is the average Course Progress Level of TCNs. </a:t>
            </a:r>
            <a:endParaRPr lang="en-US" sz="1200" dirty="0" smtClean="0">
              <a:ea typeface="Noto Sans CJK SC" pitchFamily="2"/>
              <a:cs typeface="Lohit Devanagari" pitchFamily="2"/>
            </a:endParaRPr>
          </a:p>
        </p:txBody>
      </p:sp>
      <p:pic>
        <p:nvPicPr>
          <p:cNvPr id="4" name="Picture 3"/>
          <p:cNvPicPr>
            <a:picLocks noChangeAspect="1"/>
          </p:cNvPicPr>
          <p:nvPr/>
        </p:nvPicPr>
        <p:blipFill>
          <a:blip r:embed="rId3"/>
          <a:stretch>
            <a:fillRect/>
          </a:stretch>
        </p:blipFill>
        <p:spPr>
          <a:xfrm>
            <a:off x="462820" y="1363953"/>
            <a:ext cx="10971300" cy="2403062"/>
          </a:xfrm>
          <a:prstGeom prst="rect">
            <a:avLst/>
          </a:prstGeom>
        </p:spPr>
      </p:pic>
      <p:sp>
        <p:nvSpPr>
          <p:cNvPr id="14" name="TextBox 13"/>
          <p:cNvSpPr txBox="1"/>
          <p:nvPr/>
        </p:nvSpPr>
        <p:spPr>
          <a:xfrm>
            <a:off x="462820" y="4070184"/>
            <a:ext cx="10971300" cy="297781"/>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A TCN can specify either </a:t>
            </a:r>
            <a:r>
              <a:rPr lang="en-US" sz="1200" i="1" dirty="0" smtClean="0">
                <a:ea typeface="Noto Sans CJK SC" pitchFamily="2"/>
                <a:cs typeface="Lohit Devanagari" pitchFamily="2"/>
              </a:rPr>
              <a:t>same</a:t>
            </a:r>
            <a:r>
              <a:rPr lang="en-US" sz="1200" dirty="0" smtClean="0">
                <a:ea typeface="Noto Sans CJK SC" pitchFamily="2"/>
                <a:cs typeface="Lohit Devanagari" pitchFamily="2"/>
              </a:rPr>
              <a:t> or </a:t>
            </a:r>
            <a:r>
              <a:rPr lang="en-US" sz="1200" i="1" dirty="0" smtClean="0">
                <a:ea typeface="Noto Sans CJK SC" pitchFamily="2"/>
                <a:cs typeface="Lohit Devanagari" pitchFamily="2"/>
              </a:rPr>
              <a:t>mixed</a:t>
            </a:r>
            <a:r>
              <a:rPr lang="en-US" sz="1200" dirty="0" smtClean="0">
                <a:ea typeface="Noto Sans CJK SC" pitchFamily="2"/>
                <a:cs typeface="Lohit Devanagari" pitchFamily="2"/>
              </a:rPr>
              <a:t> as his/her preference as already described in the Informal Description of LCC scenario. </a:t>
            </a:r>
            <a:endParaRPr lang="en-US" sz="1200" dirty="0" smtClean="0">
              <a:ea typeface="Noto Sans CJK SC" pitchFamily="2"/>
              <a:cs typeface="Lohit Devanagari" pitchFamily="2"/>
            </a:endParaRPr>
          </a:p>
        </p:txBody>
      </p:sp>
    </p:spTree>
    <p:extLst>
      <p:ext uri="{BB962C8B-B14F-4D97-AF65-F5344CB8AC3E}">
        <p14:creationId xmlns:p14="http://schemas.microsoft.com/office/powerpoint/2010/main" val="428573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4</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a:ea typeface="Noto Sans CJK SC" pitchFamily="2"/>
                <a:cs typeface="Lohit Devanagari" pitchFamily="2"/>
              </a:rPr>
              <a:t>LCC scenario </a:t>
            </a:r>
            <a:r>
              <a:rPr lang="en-US" sz="1800" b="1" dirty="0" smtClean="0">
                <a:ea typeface="Noto Sans CJK SC" pitchFamily="2"/>
                <a:cs typeface="Lohit Devanagari" pitchFamily="2"/>
              </a:rPr>
              <a:t>Examples </a:t>
            </a:r>
            <a:r>
              <a:rPr lang="en-US" sz="1800" b="1" dirty="0">
                <a:ea typeface="Noto Sans CJK SC" pitchFamily="2"/>
                <a:cs typeface="Lohit Devanagari" pitchFamily="2"/>
              </a:rPr>
              <a:t>Explanation </a:t>
            </a:r>
            <a:r>
              <a:rPr lang="en-US" sz="1800" b="1" dirty="0" smtClean="0">
                <a:ea typeface="Noto Sans CJK SC" pitchFamily="2"/>
                <a:cs typeface="Lohit Devanagari" pitchFamily="2"/>
              </a:rPr>
              <a:t>2</a:t>
            </a:r>
            <a:endParaRPr lang="en-US" sz="1800" b="1" dirty="0">
              <a:ea typeface="Noto Sans CJK SC" pitchFamily="2"/>
              <a:cs typeface="Lohit Devanagari" pitchFamily="2"/>
            </a:endParaRPr>
          </a:p>
        </p:txBody>
      </p:sp>
      <p:pic>
        <p:nvPicPr>
          <p:cNvPr id="3" name="Picture 2"/>
          <p:cNvPicPr>
            <a:picLocks noChangeAspect="1"/>
          </p:cNvPicPr>
          <p:nvPr/>
        </p:nvPicPr>
        <p:blipFill>
          <a:blip r:embed="rId3"/>
          <a:stretch>
            <a:fillRect/>
          </a:stretch>
        </p:blipFill>
        <p:spPr>
          <a:xfrm>
            <a:off x="462820" y="3931138"/>
            <a:ext cx="10971300" cy="2425212"/>
          </a:xfrm>
          <a:prstGeom prst="rect">
            <a:avLst/>
          </a:prstGeom>
        </p:spPr>
      </p:pic>
      <p:sp>
        <p:nvSpPr>
          <p:cNvPr id="11" name="TextBox 10"/>
          <p:cNvSpPr txBox="1"/>
          <p:nvPr/>
        </p:nvSpPr>
        <p:spPr>
          <a:xfrm>
            <a:off x="462820" y="578339"/>
            <a:ext cx="10971300" cy="2740116"/>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The table below illustrates different results. Each row in the </a:t>
            </a:r>
            <a:r>
              <a:rPr lang="en-US" sz="1200" b="1" dirty="0" smtClean="0">
                <a:ea typeface="Noto Sans CJK SC" pitchFamily="2"/>
                <a:cs typeface="Lohit Devanagari" pitchFamily="2"/>
              </a:rPr>
              <a:t>first column </a:t>
            </a:r>
            <a:r>
              <a:rPr lang="en-US" sz="1200" dirty="0" smtClean="0">
                <a:ea typeface="Noto Sans CJK SC" pitchFamily="2"/>
                <a:cs typeface="Lohit Devanagari" pitchFamily="2"/>
              </a:rPr>
              <a:t>(“Possible set of groups”) is a possible grouping result. For example, “2,4,4” means “10 TCNs can be grouped into 3 groups. One has 2, other two groups have 4 TCNs.”. “5,5” means “2 groups and each has 5 TCNs”. </a:t>
            </a:r>
            <a:r>
              <a:rPr lang="en-US" sz="1200" dirty="0" smtClean="0">
                <a:solidFill>
                  <a:srgbClr val="FF0000"/>
                </a:solidFill>
                <a:ea typeface="Noto Sans CJK SC" pitchFamily="2"/>
                <a:cs typeface="Lohit Devanagari" pitchFamily="2"/>
              </a:rPr>
              <a:t>Result1</a:t>
            </a:r>
            <a:r>
              <a:rPr lang="en-US" sz="1200" dirty="0" smtClean="0">
                <a:ea typeface="Noto Sans CJK SC" pitchFamily="2"/>
                <a:cs typeface="Lohit Devanagari" pitchFamily="2"/>
              </a:rPr>
              <a:t> and </a:t>
            </a:r>
            <a:r>
              <a:rPr lang="en-US" sz="1200" dirty="0" smtClean="0">
                <a:solidFill>
                  <a:srgbClr val="FF0000"/>
                </a:solidFill>
                <a:ea typeface="Noto Sans CJK SC" pitchFamily="2"/>
                <a:cs typeface="Lohit Devanagari" pitchFamily="2"/>
              </a:rPr>
              <a:t>Result2</a:t>
            </a:r>
            <a:r>
              <a:rPr lang="en-US" sz="1200" dirty="0" smtClean="0">
                <a:ea typeface="Noto Sans CJK SC" pitchFamily="2"/>
                <a:cs typeface="Lohit Devanagari" pitchFamily="2"/>
              </a:rPr>
              <a:t> are the solutions which Algorithm1 found for two different configurations. </a:t>
            </a:r>
            <a:r>
              <a:rPr lang="en-US" sz="1200" dirty="0" smtClean="0">
                <a:solidFill>
                  <a:srgbClr val="FF0000"/>
                </a:solidFill>
                <a:ea typeface="Noto Sans CJK SC" pitchFamily="2"/>
                <a:cs typeface="Lohit Devanagari" pitchFamily="2"/>
              </a:rPr>
              <a:t>Result3</a:t>
            </a:r>
            <a:r>
              <a:rPr lang="en-US" sz="1200" dirty="0" smtClean="0">
                <a:ea typeface="Noto Sans CJK SC" pitchFamily="2"/>
                <a:cs typeface="Lohit Devanagari" pitchFamily="2"/>
              </a:rPr>
              <a:t> is found by Algorithm2. </a:t>
            </a:r>
          </a:p>
          <a:p>
            <a:pPr algn="just" hangingPunct="0"/>
            <a:r>
              <a:rPr lang="en-US" sz="1200" dirty="0" smtClean="0">
                <a:ea typeface="Noto Sans CJK SC" pitchFamily="2"/>
                <a:cs typeface="Lohit Devanagari" pitchFamily="2"/>
              </a:rPr>
              <a:t>In the </a:t>
            </a:r>
            <a:r>
              <a:rPr lang="en-US" sz="1200" b="1" dirty="0" smtClean="0">
                <a:ea typeface="Noto Sans CJK SC" pitchFamily="2"/>
                <a:cs typeface="Lohit Devanagari" pitchFamily="2"/>
              </a:rPr>
              <a:t>second</a:t>
            </a:r>
            <a:r>
              <a:rPr lang="en-US" sz="1200" dirty="0" smtClean="0">
                <a:ea typeface="Noto Sans CJK SC" pitchFamily="2"/>
                <a:cs typeface="Lohit Devanagari" pitchFamily="2"/>
              </a:rPr>
              <a:t> </a:t>
            </a:r>
            <a:r>
              <a:rPr lang="en-US" sz="1200" b="1" dirty="0" smtClean="0">
                <a:ea typeface="Noto Sans CJK SC" pitchFamily="2"/>
                <a:cs typeface="Lohit Devanagari" pitchFamily="2"/>
              </a:rPr>
              <a:t>column</a:t>
            </a:r>
            <a:r>
              <a:rPr lang="en-US" sz="1200" dirty="0" smtClean="0">
                <a:ea typeface="Noto Sans CJK SC" pitchFamily="2"/>
                <a:cs typeface="Lohit Devanagari" pitchFamily="2"/>
              </a:rPr>
              <a:t> (“Membership”), each row shows a grouping result. For example, “{3,9},{7,10},{5,6},{1,4},{2,8} –n1,g4” means that there are 5 groups in the class and group1 consists of TCN3 and TCN9, group2 consists of TCN7 and TCN10</a:t>
            </a:r>
            <a:r>
              <a:rPr lang="en-US" sz="1200" dirty="0">
                <a:ea typeface="Noto Sans CJK SC" pitchFamily="2"/>
                <a:cs typeface="Lohit Devanagari" pitchFamily="2"/>
              </a:rPr>
              <a:t>, </a:t>
            </a:r>
            <a:r>
              <a:rPr lang="en-US" sz="1200" dirty="0" smtClean="0">
                <a:ea typeface="Noto Sans CJK SC" pitchFamily="2"/>
                <a:cs typeface="Lohit Devanagari" pitchFamily="2"/>
              </a:rPr>
              <a:t>group3 </a:t>
            </a:r>
            <a:r>
              <a:rPr lang="en-US" sz="1200" dirty="0">
                <a:ea typeface="Noto Sans CJK SC" pitchFamily="2"/>
                <a:cs typeface="Lohit Devanagari" pitchFamily="2"/>
              </a:rPr>
              <a:t>consists of </a:t>
            </a:r>
            <a:r>
              <a:rPr lang="en-US" sz="1200" dirty="0" smtClean="0">
                <a:ea typeface="Noto Sans CJK SC" pitchFamily="2"/>
                <a:cs typeface="Lohit Devanagari" pitchFamily="2"/>
              </a:rPr>
              <a:t>TCN5 </a:t>
            </a:r>
            <a:r>
              <a:rPr lang="en-US" sz="1200" dirty="0">
                <a:ea typeface="Noto Sans CJK SC" pitchFamily="2"/>
                <a:cs typeface="Lohit Devanagari" pitchFamily="2"/>
              </a:rPr>
              <a:t>and </a:t>
            </a:r>
            <a:r>
              <a:rPr lang="en-US" sz="1200" dirty="0" smtClean="0">
                <a:ea typeface="Noto Sans CJK SC" pitchFamily="2"/>
                <a:cs typeface="Lohit Devanagari" pitchFamily="2"/>
              </a:rPr>
              <a:t>TCN6, group4 </a:t>
            </a:r>
            <a:r>
              <a:rPr lang="en-US" sz="1200" dirty="0">
                <a:ea typeface="Noto Sans CJK SC" pitchFamily="2"/>
                <a:cs typeface="Lohit Devanagari" pitchFamily="2"/>
              </a:rPr>
              <a:t>consists of </a:t>
            </a:r>
            <a:r>
              <a:rPr lang="en-US" sz="1200" dirty="0" smtClean="0">
                <a:ea typeface="Noto Sans CJK SC" pitchFamily="2"/>
                <a:cs typeface="Lohit Devanagari" pitchFamily="2"/>
              </a:rPr>
              <a:t>TCN1 </a:t>
            </a:r>
            <a:r>
              <a:rPr lang="en-US" sz="1200" dirty="0">
                <a:ea typeface="Noto Sans CJK SC" pitchFamily="2"/>
                <a:cs typeface="Lohit Devanagari" pitchFamily="2"/>
              </a:rPr>
              <a:t>and </a:t>
            </a:r>
            <a:r>
              <a:rPr lang="en-US" sz="1200" dirty="0" smtClean="0">
                <a:ea typeface="Noto Sans CJK SC" pitchFamily="2"/>
                <a:cs typeface="Lohit Devanagari" pitchFamily="2"/>
              </a:rPr>
              <a:t>TCN4, group5 </a:t>
            </a:r>
            <a:r>
              <a:rPr lang="en-US" sz="1200" dirty="0">
                <a:ea typeface="Noto Sans CJK SC" pitchFamily="2"/>
                <a:cs typeface="Lohit Devanagari" pitchFamily="2"/>
              </a:rPr>
              <a:t>consists of </a:t>
            </a:r>
            <a:r>
              <a:rPr lang="en-US" sz="1200" dirty="0" smtClean="0">
                <a:ea typeface="Noto Sans CJK SC" pitchFamily="2"/>
                <a:cs typeface="Lohit Devanagari" pitchFamily="2"/>
              </a:rPr>
              <a:t>TCN2 </a:t>
            </a:r>
            <a:r>
              <a:rPr lang="en-US" sz="1200" dirty="0">
                <a:ea typeface="Noto Sans CJK SC" pitchFamily="2"/>
                <a:cs typeface="Lohit Devanagari" pitchFamily="2"/>
              </a:rPr>
              <a:t>and </a:t>
            </a:r>
            <a:r>
              <a:rPr lang="en-US" sz="1200" dirty="0" smtClean="0">
                <a:ea typeface="Noto Sans CJK SC" pitchFamily="2"/>
                <a:cs typeface="Lohit Devanagari" pitchFamily="2"/>
              </a:rPr>
              <a:t>TCN8. “n1,g4” means that in this grouping, the nationality preference of TCN1 and gender preference of TCN4 are violated. </a:t>
            </a:r>
          </a:p>
          <a:p>
            <a:pPr algn="just" hangingPunct="0"/>
            <a:r>
              <a:rPr lang="en-US" sz="1200" b="1" dirty="0" smtClean="0">
                <a:ea typeface="Noto Sans CJK SC" pitchFamily="2"/>
                <a:cs typeface="Lohit Devanagari" pitchFamily="2"/>
              </a:rPr>
              <a:t>Third, forth and fifth columns </a:t>
            </a:r>
            <a:r>
              <a:rPr lang="en-US" sz="1200" dirty="0" smtClean="0">
                <a:ea typeface="Noto Sans CJK SC" pitchFamily="2"/>
                <a:cs typeface="Lohit Devanagari" pitchFamily="2"/>
              </a:rPr>
              <a:t>represent the amount of violations of Individual Preferences of TCNs for the specific grouping. </a:t>
            </a:r>
          </a:p>
          <a:p>
            <a:pPr algn="just" hangingPunct="0"/>
            <a:r>
              <a:rPr lang="en-US" sz="1200" b="1" dirty="0" smtClean="0">
                <a:ea typeface="Noto Sans CJK SC" pitchFamily="2"/>
                <a:cs typeface="Lohit Devanagari" pitchFamily="2"/>
              </a:rPr>
              <a:t>Sixth column </a:t>
            </a:r>
            <a:r>
              <a:rPr lang="en-US" sz="1200" dirty="0" smtClean="0">
                <a:ea typeface="Noto Sans CJK SC" pitchFamily="2"/>
                <a:cs typeface="Lohit Devanagari" pitchFamily="2"/>
              </a:rPr>
              <a:t>represents the total Standard Deviation (SD) values. Higher SD means the similarity between TCNs in the groups in terms of CPL is low, while lower SD is the opposite. </a:t>
            </a:r>
          </a:p>
          <a:p>
            <a:pPr algn="just" hangingPunct="0"/>
            <a:endParaRPr lang="en-US" sz="1200" dirty="0">
              <a:ea typeface="Noto Sans CJK SC" pitchFamily="2"/>
              <a:cs typeface="Lohit Devanagari" pitchFamily="2"/>
            </a:endParaRPr>
          </a:p>
          <a:p>
            <a:pPr algn="just" hangingPunct="0"/>
            <a:r>
              <a:rPr lang="en-US" sz="1200" dirty="0" smtClean="0">
                <a:ea typeface="Noto Sans CJK SC" pitchFamily="2"/>
                <a:cs typeface="Lohit Devanagari" pitchFamily="2"/>
              </a:rPr>
              <a:t>Important to note that, the grouping results in the table, are </a:t>
            </a:r>
            <a:r>
              <a:rPr lang="en-US" sz="1200" dirty="0">
                <a:ea typeface="Noto Sans CJK SC" pitchFamily="2"/>
                <a:cs typeface="Lohit Devanagari" pitchFamily="2"/>
              </a:rPr>
              <a:t>designed </a:t>
            </a:r>
            <a:r>
              <a:rPr lang="en-US" sz="1200" b="1" dirty="0" smtClean="0">
                <a:ea typeface="Noto Sans CJK SC" pitchFamily="2"/>
                <a:cs typeface="Lohit Devanagari" pitchFamily="2"/>
              </a:rPr>
              <a:t>intuitively</a:t>
            </a:r>
            <a:r>
              <a:rPr lang="en-US" sz="1200" dirty="0">
                <a:ea typeface="Noto Sans CJK SC" pitchFamily="2"/>
                <a:cs typeface="Lohit Devanagari" pitchFamily="2"/>
              </a:rPr>
              <a:t> </a:t>
            </a:r>
            <a:r>
              <a:rPr lang="en-US" sz="1200" dirty="0" smtClean="0">
                <a:ea typeface="Noto Sans CJK SC" pitchFamily="2"/>
                <a:cs typeface="Lohit Devanagari" pitchFamily="2"/>
              </a:rPr>
              <a:t>without using any algorithm </a:t>
            </a:r>
            <a:r>
              <a:rPr lang="en-US" sz="1200" dirty="0">
                <a:ea typeface="Noto Sans CJK SC" pitchFamily="2"/>
                <a:cs typeface="Lohit Devanagari" pitchFamily="2"/>
              </a:rPr>
              <a:t>except Result1, Result2 and Result3 </a:t>
            </a:r>
            <a:r>
              <a:rPr lang="en-US" sz="1200" dirty="0" smtClean="0">
                <a:ea typeface="Noto Sans CJK SC" pitchFamily="2"/>
                <a:cs typeface="Lohit Devanagari" pitchFamily="2"/>
              </a:rPr>
              <a:t>. </a:t>
            </a:r>
            <a:br>
              <a:rPr lang="en-US" sz="1200" dirty="0" smtClean="0">
                <a:ea typeface="Noto Sans CJK SC" pitchFamily="2"/>
                <a:cs typeface="Lohit Devanagari" pitchFamily="2"/>
              </a:rPr>
            </a:br>
            <a:r>
              <a:rPr lang="en-US" sz="1200" dirty="0" smtClean="0">
                <a:ea typeface="Noto Sans CJK SC" pitchFamily="2"/>
                <a:cs typeface="Lohit Devanagari" pitchFamily="2"/>
              </a:rPr>
              <a:t>Also, in all of the results for all examples, </a:t>
            </a:r>
            <a:r>
              <a:rPr lang="en-US" sz="1200" b="1" dirty="0" smtClean="0">
                <a:ea typeface="Noto Sans CJK SC" pitchFamily="2"/>
                <a:cs typeface="Lohit Devanagari" pitchFamily="2"/>
              </a:rPr>
              <a:t>all</a:t>
            </a:r>
            <a:r>
              <a:rPr lang="en-US" sz="1200" dirty="0" smtClean="0">
                <a:ea typeface="Noto Sans CJK SC" pitchFamily="2"/>
                <a:cs typeface="Lohit Devanagari" pitchFamily="2"/>
              </a:rPr>
              <a:t> of the Course Constraints are </a:t>
            </a:r>
            <a:r>
              <a:rPr lang="en-US" sz="1200" b="1" dirty="0" smtClean="0">
                <a:ea typeface="Noto Sans CJK SC" pitchFamily="2"/>
                <a:cs typeface="Lohit Devanagari" pitchFamily="2"/>
              </a:rPr>
              <a:t>satisfied</a:t>
            </a:r>
            <a:r>
              <a:rPr lang="en-US" sz="1200" dirty="0" smtClean="0">
                <a:ea typeface="Noto Sans CJK SC" pitchFamily="2"/>
                <a:cs typeface="Lohit Devanagari" pitchFamily="2"/>
              </a:rPr>
              <a:t>. Course constraints are “the size of each group” and “no more than 1 TCN in a group who missed previous lesson”. </a:t>
            </a:r>
          </a:p>
          <a:p>
            <a:pPr algn="just" hangingPunct="0"/>
            <a:endParaRPr lang="en-US" sz="1200" dirty="0" smtClean="0">
              <a:ea typeface="Noto Sans CJK SC" pitchFamily="2"/>
              <a:cs typeface="Lohit Devanagari" pitchFamily="2"/>
            </a:endParaRPr>
          </a:p>
        </p:txBody>
      </p:sp>
    </p:spTree>
    <p:extLst>
      <p:ext uri="{BB962C8B-B14F-4D97-AF65-F5344CB8AC3E}">
        <p14:creationId xmlns:p14="http://schemas.microsoft.com/office/powerpoint/2010/main" val="200114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5</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smtClean="0">
                <a:ea typeface="Noto Sans CJK SC" pitchFamily="2"/>
                <a:cs typeface="Lohit Devanagari" pitchFamily="2"/>
              </a:rPr>
              <a:t>LCC scenario Example 1</a:t>
            </a:r>
            <a:endParaRPr lang="en-US" sz="1800" b="1" dirty="0">
              <a:ea typeface="Noto Sans CJK SC" pitchFamily="2"/>
              <a:cs typeface="Lohit Devanagari" pitchFamily="2"/>
            </a:endParaRPr>
          </a:p>
        </p:txBody>
      </p:sp>
      <p:sp>
        <p:nvSpPr>
          <p:cNvPr id="7" name="TextBox 6"/>
          <p:cNvSpPr txBox="1"/>
          <p:nvPr/>
        </p:nvSpPr>
        <p:spPr>
          <a:xfrm>
            <a:off x="462820" y="2784385"/>
            <a:ext cx="10971300" cy="673525"/>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following results for the </a:t>
            </a:r>
            <a:r>
              <a:rPr lang="en-US" sz="1200" i="1" dirty="0" smtClean="0">
                <a:ea typeface="Noto Sans CJK SC" pitchFamily="2"/>
                <a:cs typeface="Lohit Devanagari" pitchFamily="2"/>
              </a:rPr>
              <a:t>configuration</a:t>
            </a:r>
            <a:r>
              <a:rPr lang="en-US" sz="1200" dirty="0" smtClean="0">
                <a:ea typeface="Noto Sans CJK SC" pitchFamily="2"/>
                <a:cs typeface="Lohit Devanagari" pitchFamily="2"/>
              </a:rPr>
              <a:t>, </a:t>
            </a:r>
            <a:r>
              <a:rPr lang="en-US" sz="1200" b="1" dirty="0" smtClean="0">
                <a:ea typeface="Noto Sans CJK SC" pitchFamily="2"/>
                <a:cs typeface="Lohit Devanagari" pitchFamily="2"/>
              </a:rPr>
              <a:t>most</a:t>
            </a:r>
            <a:r>
              <a:rPr lang="en-US" sz="1200" dirty="0" smtClean="0">
                <a:ea typeface="Noto Sans CJK SC" pitchFamily="2"/>
                <a:cs typeface="Lohit Devanagari" pitchFamily="2"/>
              </a:rPr>
              <a:t> of the </a:t>
            </a:r>
            <a:r>
              <a:rPr lang="en-US" sz="1200" b="1" dirty="0" smtClean="0">
                <a:ea typeface="Noto Sans CJK SC" pitchFamily="2"/>
                <a:cs typeface="Lohit Devanagari" pitchFamily="2"/>
              </a:rPr>
              <a:t>gender</a:t>
            </a:r>
            <a:r>
              <a:rPr lang="en-US" sz="1200" dirty="0" smtClean="0">
                <a:ea typeface="Noto Sans CJK SC" pitchFamily="2"/>
                <a:cs typeface="Lohit Devanagari" pitchFamily="2"/>
              </a:rPr>
              <a:t> preferences of TCNs are </a:t>
            </a:r>
            <a:r>
              <a:rPr lang="en-US" sz="1200" b="1" dirty="0" smtClean="0">
                <a:ea typeface="Noto Sans CJK SC" pitchFamily="2"/>
                <a:cs typeface="Lohit Devanagari" pitchFamily="2"/>
              </a:rPr>
              <a:t>satisfied</a:t>
            </a:r>
            <a:r>
              <a:rPr lang="en-US" sz="1200" dirty="0" smtClean="0">
                <a:ea typeface="Noto Sans CJK SC" pitchFamily="2"/>
                <a:cs typeface="Lohit Devanagari" pitchFamily="2"/>
              </a:rPr>
              <a:t> but the total Standard Deviation (</a:t>
            </a:r>
            <a:r>
              <a:rPr lang="en-US" sz="1200" b="1" dirty="0" smtClean="0">
                <a:ea typeface="Noto Sans CJK SC" pitchFamily="2"/>
                <a:cs typeface="Lohit Devanagari" pitchFamily="2"/>
              </a:rPr>
              <a:t>SD</a:t>
            </a:r>
            <a:r>
              <a:rPr lang="en-US" sz="1200" dirty="0" smtClean="0">
                <a:ea typeface="Noto Sans CJK SC" pitchFamily="2"/>
                <a:cs typeface="Lohit Devanagari" pitchFamily="2"/>
              </a:rPr>
              <a:t>) of the </a:t>
            </a:r>
            <a:r>
              <a:rPr lang="en-US" sz="1200" dirty="0" smtClean="0">
                <a:ea typeface="Noto Sans CJK SC" pitchFamily="2"/>
                <a:cs typeface="Lohit Devanagari" pitchFamily="2"/>
              </a:rPr>
              <a:t>groupings </a:t>
            </a:r>
            <a:r>
              <a:rPr lang="en-US" sz="1200" dirty="0" smtClean="0">
                <a:ea typeface="Noto Sans CJK SC" pitchFamily="2"/>
                <a:cs typeface="Lohit Devanagari" pitchFamily="2"/>
              </a:rPr>
              <a:t>are </a:t>
            </a:r>
            <a:r>
              <a:rPr lang="en-US" sz="1200" b="1" dirty="0" smtClean="0">
                <a:ea typeface="Noto Sans CJK SC" pitchFamily="2"/>
                <a:cs typeface="Lohit Devanagari" pitchFamily="2"/>
              </a:rPr>
              <a:t>high </a:t>
            </a:r>
            <a:r>
              <a:rPr lang="en-US" sz="1200" dirty="0" smtClean="0">
                <a:ea typeface="Noto Sans CJK SC" pitchFamily="2"/>
                <a:cs typeface="Lohit Devanagari" pitchFamily="2"/>
              </a:rPr>
              <a:t>in general. </a:t>
            </a:r>
            <a:r>
              <a:rPr lang="en-US" sz="1200" dirty="0" smtClean="0">
                <a:ea typeface="Noto Sans CJK SC" pitchFamily="2"/>
                <a:cs typeface="Lohit Devanagari" pitchFamily="2"/>
              </a:rPr>
              <a:t>In other words, satisfying the preferences, specifically gender preference, is preferred over having the most similar Course Progress Level (CPL) in the class. </a:t>
            </a:r>
            <a:endParaRPr lang="en-US" sz="1200" dirty="0" smtClean="0">
              <a:ea typeface="Noto Sans CJK SC" pitchFamily="2"/>
              <a:cs typeface="Lohit Devanagari" pitchFamily="2"/>
            </a:endParaRPr>
          </a:p>
          <a:p>
            <a:pPr algn="just" hangingPunct="0"/>
            <a:r>
              <a:rPr lang="en-US" sz="1200" dirty="0" smtClean="0">
                <a:ea typeface="Noto Sans CJK SC" pitchFamily="2"/>
                <a:cs typeface="Lohit Devanagari" pitchFamily="2"/>
              </a:rPr>
              <a:t>* None of Course Constraints are violated. </a:t>
            </a:r>
            <a:endParaRPr lang="en-US" sz="1200" dirty="0" smtClean="0">
              <a:ea typeface="Noto Sans CJK SC" pitchFamily="2"/>
              <a:cs typeface="Lohit Devanagari" pitchFamily="2"/>
            </a:endParaRPr>
          </a:p>
        </p:txBody>
      </p:sp>
      <p:pic>
        <p:nvPicPr>
          <p:cNvPr id="4" name="Picture 3"/>
          <p:cNvPicPr>
            <a:picLocks noChangeAspect="1"/>
          </p:cNvPicPr>
          <p:nvPr/>
        </p:nvPicPr>
        <p:blipFill>
          <a:blip r:embed="rId3"/>
          <a:stretch>
            <a:fillRect/>
          </a:stretch>
        </p:blipFill>
        <p:spPr>
          <a:xfrm>
            <a:off x="462820" y="648677"/>
            <a:ext cx="10971300" cy="2065370"/>
          </a:xfrm>
          <a:prstGeom prst="rect">
            <a:avLst/>
          </a:prstGeom>
        </p:spPr>
      </p:pic>
      <p:pic>
        <p:nvPicPr>
          <p:cNvPr id="3" name="Picture 2"/>
          <p:cNvPicPr>
            <a:picLocks noChangeAspect="1"/>
          </p:cNvPicPr>
          <p:nvPr/>
        </p:nvPicPr>
        <p:blipFill>
          <a:blip r:embed="rId4"/>
          <a:stretch>
            <a:fillRect/>
          </a:stretch>
        </p:blipFill>
        <p:spPr>
          <a:xfrm>
            <a:off x="462821" y="3626338"/>
            <a:ext cx="10890980" cy="2730012"/>
          </a:xfrm>
          <a:prstGeom prst="rect">
            <a:avLst/>
          </a:prstGeom>
        </p:spPr>
      </p:pic>
    </p:spTree>
    <p:extLst>
      <p:ext uri="{BB962C8B-B14F-4D97-AF65-F5344CB8AC3E}">
        <p14:creationId xmlns:p14="http://schemas.microsoft.com/office/powerpoint/2010/main" val="3952443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6</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smtClean="0">
                <a:ea typeface="Noto Sans CJK SC" pitchFamily="2"/>
                <a:cs typeface="Lohit Devanagari" pitchFamily="2"/>
              </a:rPr>
              <a:t>LCC scenario Example 2</a:t>
            </a:r>
            <a:endParaRPr lang="en-US" sz="1800" b="1" dirty="0">
              <a:ea typeface="Noto Sans CJK SC" pitchFamily="2"/>
              <a:cs typeface="Lohit Devanagari" pitchFamily="2"/>
            </a:endParaRPr>
          </a:p>
        </p:txBody>
      </p:sp>
      <p:sp>
        <p:nvSpPr>
          <p:cNvPr id="7" name="TextBox 6"/>
          <p:cNvSpPr txBox="1"/>
          <p:nvPr/>
        </p:nvSpPr>
        <p:spPr>
          <a:xfrm>
            <a:off x="462820" y="3088876"/>
            <a:ext cx="10971300" cy="673525"/>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following results for the given configuration, although the number of violations are higher compared to example 1, the SD values are </a:t>
            </a:r>
            <a:r>
              <a:rPr lang="en-US" sz="1200" dirty="0" smtClean="0">
                <a:ea typeface="Noto Sans CJK SC" pitchFamily="2"/>
                <a:cs typeface="Lohit Devanagari" pitchFamily="2"/>
              </a:rPr>
              <a:t>lower</a:t>
            </a:r>
            <a:r>
              <a:rPr lang="en-US" sz="1200" dirty="0">
                <a:ea typeface="Noto Sans CJK SC" pitchFamily="2"/>
                <a:cs typeface="Lohit Devanagari" pitchFamily="2"/>
              </a:rPr>
              <a:t> </a:t>
            </a:r>
            <a:r>
              <a:rPr lang="en-US" sz="1200" dirty="0" smtClean="0">
                <a:ea typeface="Noto Sans CJK SC" pitchFamily="2"/>
                <a:cs typeface="Lohit Devanagari" pitchFamily="2"/>
              </a:rPr>
              <a:t>which means TCNs have more similar CPL. </a:t>
            </a:r>
          </a:p>
          <a:p>
            <a:pPr algn="just" hangingPunct="0"/>
            <a:r>
              <a:rPr lang="en-US" sz="1200" dirty="0">
                <a:ea typeface="Noto Sans CJK SC" pitchFamily="2"/>
                <a:cs typeface="Lohit Devanagari" pitchFamily="2"/>
              </a:rPr>
              <a:t>* None of Course Constraints are violated. </a:t>
            </a:r>
          </a:p>
        </p:txBody>
      </p:sp>
      <p:pic>
        <p:nvPicPr>
          <p:cNvPr id="3" name="Picture 2"/>
          <p:cNvPicPr>
            <a:picLocks noChangeAspect="1"/>
          </p:cNvPicPr>
          <p:nvPr/>
        </p:nvPicPr>
        <p:blipFill>
          <a:blip r:embed="rId3"/>
          <a:stretch>
            <a:fillRect/>
          </a:stretch>
        </p:blipFill>
        <p:spPr>
          <a:xfrm>
            <a:off x="462820" y="723623"/>
            <a:ext cx="10971300" cy="2253243"/>
          </a:xfrm>
          <a:prstGeom prst="rect">
            <a:avLst/>
          </a:prstGeom>
        </p:spPr>
      </p:pic>
      <p:pic>
        <p:nvPicPr>
          <p:cNvPr id="4" name="Picture 3"/>
          <p:cNvPicPr>
            <a:picLocks noChangeAspect="1"/>
          </p:cNvPicPr>
          <p:nvPr/>
        </p:nvPicPr>
        <p:blipFill>
          <a:blip r:embed="rId4"/>
          <a:stretch>
            <a:fillRect/>
          </a:stretch>
        </p:blipFill>
        <p:spPr>
          <a:xfrm>
            <a:off x="462821" y="3762400"/>
            <a:ext cx="10971300" cy="2593949"/>
          </a:xfrm>
          <a:prstGeom prst="rect">
            <a:avLst/>
          </a:prstGeom>
        </p:spPr>
      </p:pic>
    </p:spTree>
    <p:extLst>
      <p:ext uri="{BB962C8B-B14F-4D97-AF65-F5344CB8AC3E}">
        <p14:creationId xmlns:p14="http://schemas.microsoft.com/office/powerpoint/2010/main" val="3329012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7</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smtClean="0">
                <a:ea typeface="Noto Sans CJK SC" pitchFamily="2"/>
                <a:cs typeface="Lohit Devanagari" pitchFamily="2"/>
              </a:rPr>
              <a:t>LCC scenario Example 3</a:t>
            </a:r>
            <a:endParaRPr lang="en-US" sz="1800" b="1" dirty="0">
              <a:ea typeface="Noto Sans CJK SC" pitchFamily="2"/>
              <a:cs typeface="Lohit Devanagari" pitchFamily="2"/>
            </a:endParaRPr>
          </a:p>
        </p:txBody>
      </p:sp>
      <p:sp>
        <p:nvSpPr>
          <p:cNvPr id="7" name="TextBox 6"/>
          <p:cNvSpPr txBox="1"/>
          <p:nvPr/>
        </p:nvSpPr>
        <p:spPr>
          <a:xfrm>
            <a:off x="462820" y="2987883"/>
            <a:ext cx="10971300" cy="485653"/>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following results for the given configuration, there are multiple solutions in which all preferences are satisfied</a:t>
            </a:r>
            <a:r>
              <a:rPr lang="en-US" sz="1200" dirty="0" smtClean="0">
                <a:ea typeface="Noto Sans CJK SC" pitchFamily="2"/>
                <a:cs typeface="Lohit Devanagari" pitchFamily="2"/>
              </a:rPr>
              <a:t>. </a:t>
            </a:r>
          </a:p>
          <a:p>
            <a:pPr algn="just" hangingPunct="0"/>
            <a:r>
              <a:rPr lang="en-US" sz="1200" dirty="0">
                <a:ea typeface="Noto Sans CJK SC" pitchFamily="2"/>
                <a:cs typeface="Lohit Devanagari" pitchFamily="2"/>
              </a:rPr>
              <a:t>* None of Course Constraints are violated. </a:t>
            </a:r>
          </a:p>
        </p:txBody>
      </p:sp>
      <p:pic>
        <p:nvPicPr>
          <p:cNvPr id="4" name="Picture 3"/>
          <p:cNvPicPr>
            <a:picLocks noChangeAspect="1"/>
          </p:cNvPicPr>
          <p:nvPr/>
        </p:nvPicPr>
        <p:blipFill>
          <a:blip r:embed="rId3"/>
          <a:stretch>
            <a:fillRect/>
          </a:stretch>
        </p:blipFill>
        <p:spPr>
          <a:xfrm>
            <a:off x="462820" y="578339"/>
            <a:ext cx="10971300" cy="2334414"/>
          </a:xfrm>
          <a:prstGeom prst="rect">
            <a:avLst/>
          </a:prstGeom>
        </p:spPr>
      </p:pic>
      <p:pic>
        <p:nvPicPr>
          <p:cNvPr id="3" name="Picture 2"/>
          <p:cNvPicPr>
            <a:picLocks noChangeAspect="1"/>
          </p:cNvPicPr>
          <p:nvPr/>
        </p:nvPicPr>
        <p:blipFill>
          <a:blip r:embed="rId4"/>
          <a:stretch>
            <a:fillRect/>
          </a:stretch>
        </p:blipFill>
        <p:spPr>
          <a:xfrm>
            <a:off x="462821" y="3501899"/>
            <a:ext cx="10971300" cy="2854451"/>
          </a:xfrm>
          <a:prstGeom prst="rect">
            <a:avLst/>
          </a:prstGeom>
        </p:spPr>
      </p:pic>
    </p:spTree>
    <p:extLst>
      <p:ext uri="{BB962C8B-B14F-4D97-AF65-F5344CB8AC3E}">
        <p14:creationId xmlns:p14="http://schemas.microsoft.com/office/powerpoint/2010/main" val="900315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8</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a:ea typeface="Noto Sans CJK SC" pitchFamily="2"/>
                <a:cs typeface="Lohit Devanagari" pitchFamily="2"/>
              </a:rPr>
              <a:t>LCC scenario </a:t>
            </a:r>
            <a:r>
              <a:rPr lang="en-US" sz="1800" b="1" dirty="0" smtClean="0">
                <a:ea typeface="Noto Sans CJK SC" pitchFamily="2"/>
                <a:cs typeface="Lohit Devanagari" pitchFamily="2"/>
              </a:rPr>
              <a:t>Example 4</a:t>
            </a:r>
            <a:endParaRPr lang="en-US" sz="1800" b="1" dirty="0">
              <a:ea typeface="Noto Sans CJK SC" pitchFamily="2"/>
              <a:cs typeface="Lohit Devanagari" pitchFamily="2"/>
            </a:endParaRPr>
          </a:p>
        </p:txBody>
      </p:sp>
      <p:sp>
        <p:nvSpPr>
          <p:cNvPr id="7" name="TextBox 6"/>
          <p:cNvSpPr txBox="1"/>
          <p:nvPr/>
        </p:nvSpPr>
        <p:spPr>
          <a:xfrm>
            <a:off x="462820" y="2862236"/>
            <a:ext cx="10890980" cy="673525"/>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following results for the given configuration, in multiple groupings, the gender preferences are satisfied completely with different number of nationality violations and SD</a:t>
            </a:r>
            <a:r>
              <a:rPr lang="en-US" sz="1200" dirty="0" smtClean="0">
                <a:ea typeface="Noto Sans CJK SC" pitchFamily="2"/>
                <a:cs typeface="Lohit Devanagari" pitchFamily="2"/>
              </a:rPr>
              <a:t>.</a:t>
            </a:r>
          </a:p>
          <a:p>
            <a:pPr algn="just" hangingPunct="0"/>
            <a:r>
              <a:rPr lang="en-US" sz="1200" dirty="0">
                <a:ea typeface="Noto Sans CJK SC" pitchFamily="2"/>
                <a:cs typeface="Lohit Devanagari" pitchFamily="2"/>
              </a:rPr>
              <a:t>* None of Course Constraints are violated. </a:t>
            </a:r>
          </a:p>
        </p:txBody>
      </p:sp>
      <p:pic>
        <p:nvPicPr>
          <p:cNvPr id="3" name="Picture 2"/>
          <p:cNvPicPr>
            <a:picLocks noChangeAspect="1"/>
          </p:cNvPicPr>
          <p:nvPr/>
        </p:nvPicPr>
        <p:blipFill>
          <a:blip r:embed="rId3"/>
          <a:stretch>
            <a:fillRect/>
          </a:stretch>
        </p:blipFill>
        <p:spPr>
          <a:xfrm>
            <a:off x="462820" y="578339"/>
            <a:ext cx="10890980" cy="2214960"/>
          </a:xfrm>
          <a:prstGeom prst="rect">
            <a:avLst/>
          </a:prstGeom>
        </p:spPr>
      </p:pic>
      <p:pic>
        <p:nvPicPr>
          <p:cNvPr id="4" name="Picture 3"/>
          <p:cNvPicPr>
            <a:picLocks noChangeAspect="1"/>
          </p:cNvPicPr>
          <p:nvPr/>
        </p:nvPicPr>
        <p:blipFill>
          <a:blip r:embed="rId4"/>
          <a:stretch>
            <a:fillRect/>
          </a:stretch>
        </p:blipFill>
        <p:spPr>
          <a:xfrm>
            <a:off x="462821" y="3524738"/>
            <a:ext cx="10890980" cy="2831612"/>
          </a:xfrm>
          <a:prstGeom prst="rect">
            <a:avLst/>
          </a:prstGeom>
        </p:spPr>
      </p:pic>
    </p:spTree>
    <p:extLst>
      <p:ext uri="{BB962C8B-B14F-4D97-AF65-F5344CB8AC3E}">
        <p14:creationId xmlns:p14="http://schemas.microsoft.com/office/powerpoint/2010/main" val="186602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9</a:t>
            </a:fld>
            <a:endParaRPr lang="en-US"/>
          </a:p>
        </p:txBody>
      </p:sp>
      <p:sp>
        <p:nvSpPr>
          <p:cNvPr id="2" name="Title 1"/>
          <p:cNvSpPr txBox="1">
            <a:spLocks noGrp="1"/>
          </p:cNvSpPr>
          <p:nvPr>
            <p:ph type="title" idx="4294967295"/>
          </p:nvPr>
        </p:nvSpPr>
        <p:spPr>
          <a:xfrm>
            <a:off x="462820" y="70338"/>
            <a:ext cx="10971300" cy="508001"/>
          </a:xfrm>
        </p:spPr>
        <p:txBody>
          <a:bodyPr>
            <a:noAutofit/>
          </a:bodyPr>
          <a:lstStyle/>
          <a:p>
            <a:pPr algn="ctr" hangingPunct="0"/>
            <a:r>
              <a:rPr lang="en-US" sz="1800" b="1" dirty="0">
                <a:ea typeface="Noto Sans CJK SC" pitchFamily="2"/>
                <a:cs typeface="Lohit Devanagari" pitchFamily="2"/>
              </a:rPr>
              <a:t>LCC scenario </a:t>
            </a:r>
            <a:r>
              <a:rPr lang="en-US" sz="1800" b="1" dirty="0" smtClean="0">
                <a:ea typeface="Noto Sans CJK SC" pitchFamily="2"/>
                <a:cs typeface="Lohit Devanagari" pitchFamily="2"/>
              </a:rPr>
              <a:t>Example 5</a:t>
            </a:r>
            <a:endParaRPr lang="en-US" sz="1800" b="1" dirty="0">
              <a:ea typeface="Noto Sans CJK SC" pitchFamily="2"/>
              <a:cs typeface="Lohit Devanagari" pitchFamily="2"/>
            </a:endParaRPr>
          </a:p>
        </p:txBody>
      </p:sp>
      <p:sp>
        <p:nvSpPr>
          <p:cNvPr id="7" name="TextBox 6"/>
          <p:cNvSpPr txBox="1"/>
          <p:nvPr/>
        </p:nvSpPr>
        <p:spPr>
          <a:xfrm>
            <a:off x="462820" y="2913520"/>
            <a:ext cx="10890980" cy="485653"/>
          </a:xfrm>
          <a:prstGeom prst="rect">
            <a:avLst/>
          </a:prstGeom>
          <a:noFill/>
          <a:ln>
            <a:noFill/>
          </a:ln>
        </p:spPr>
        <p:txBody>
          <a:bodyPr wrap="square" lIns="108847" tIns="54423" rIns="108847" bIns="54423" anchorCtr="0" compatLnSpc="0">
            <a:spAutoFit/>
          </a:bodyPr>
          <a:lstStyle/>
          <a:p>
            <a:pPr algn="just" hangingPunct="0"/>
            <a:r>
              <a:rPr lang="en-US" sz="1200" dirty="0" smtClean="0">
                <a:ea typeface="Noto Sans CJK SC" pitchFamily="2"/>
                <a:cs typeface="Lohit Devanagari" pitchFamily="2"/>
              </a:rPr>
              <a:t>In the following results for the given configuration, there is not a good result in terms of satisfaction of preferences because of </a:t>
            </a:r>
            <a:r>
              <a:rPr lang="en-US" sz="1200" dirty="0" smtClean="0">
                <a:ea typeface="Noto Sans CJK SC" pitchFamily="2"/>
                <a:cs typeface="Lohit Devanagari" pitchFamily="2"/>
              </a:rPr>
              <a:t>the configuration that is built on purpose.</a:t>
            </a:r>
          </a:p>
          <a:p>
            <a:pPr algn="just" hangingPunct="0"/>
            <a:r>
              <a:rPr lang="en-US" sz="1200" dirty="0">
                <a:ea typeface="Noto Sans CJK SC" pitchFamily="2"/>
                <a:cs typeface="Lohit Devanagari" pitchFamily="2"/>
              </a:rPr>
              <a:t>* None of Course Constraints are violated. </a:t>
            </a:r>
            <a:r>
              <a:rPr lang="en-US" sz="1200" dirty="0" smtClean="0">
                <a:ea typeface="Noto Sans CJK SC" pitchFamily="2"/>
                <a:cs typeface="Lohit Devanagari" pitchFamily="2"/>
              </a:rPr>
              <a:t> </a:t>
            </a:r>
            <a:endParaRPr lang="en-US" sz="1200" dirty="0" smtClean="0">
              <a:ea typeface="Noto Sans CJK SC" pitchFamily="2"/>
              <a:cs typeface="Lohit Devanagari" pitchFamily="2"/>
            </a:endParaRPr>
          </a:p>
        </p:txBody>
      </p:sp>
      <p:pic>
        <p:nvPicPr>
          <p:cNvPr id="4" name="Picture 3"/>
          <p:cNvPicPr>
            <a:picLocks noChangeAspect="1"/>
          </p:cNvPicPr>
          <p:nvPr/>
        </p:nvPicPr>
        <p:blipFill>
          <a:blip r:embed="rId3"/>
          <a:stretch>
            <a:fillRect/>
          </a:stretch>
        </p:blipFill>
        <p:spPr>
          <a:xfrm>
            <a:off x="462820" y="578339"/>
            <a:ext cx="10890980" cy="2272634"/>
          </a:xfrm>
          <a:prstGeom prst="rect">
            <a:avLst/>
          </a:prstGeom>
        </p:spPr>
      </p:pic>
      <p:pic>
        <p:nvPicPr>
          <p:cNvPr id="3" name="Picture 2"/>
          <p:cNvPicPr>
            <a:picLocks noChangeAspect="1"/>
          </p:cNvPicPr>
          <p:nvPr/>
        </p:nvPicPr>
        <p:blipFill>
          <a:blip r:embed="rId4"/>
          <a:stretch>
            <a:fillRect/>
          </a:stretch>
        </p:blipFill>
        <p:spPr>
          <a:xfrm>
            <a:off x="462821" y="3571630"/>
            <a:ext cx="10890980" cy="2784719"/>
          </a:xfrm>
          <a:prstGeom prst="rect">
            <a:avLst/>
          </a:prstGeom>
        </p:spPr>
      </p:pic>
    </p:spTree>
    <p:extLst>
      <p:ext uri="{BB962C8B-B14F-4D97-AF65-F5344CB8AC3E}">
        <p14:creationId xmlns:p14="http://schemas.microsoft.com/office/powerpoint/2010/main" val="3103517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5501</TotalTime>
  <Words>1218</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Lohit Devanagari</vt:lpstr>
      <vt:lpstr>Noto Sans CJK SC</vt:lpstr>
      <vt:lpstr>Office Theme</vt:lpstr>
      <vt:lpstr>Content</vt:lpstr>
      <vt:lpstr>Assumptions</vt:lpstr>
      <vt:lpstr>LCC scenario Examples Explanation 1</vt:lpstr>
      <vt:lpstr>LCC scenario Examples Explanation 2</vt:lpstr>
      <vt:lpstr>LCC scenario Example 1</vt:lpstr>
      <vt:lpstr>LCC scenario Example 2</vt:lpstr>
      <vt:lpstr>LCC scenario Example 3</vt:lpstr>
      <vt:lpstr>LCC scenario Example 4</vt:lpstr>
      <vt:lpstr>LCC scenario Example 5</vt:lpstr>
      <vt:lpstr>Preference problem with examples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Kill request from WPM to Agents</dc:title>
  <dc:creator>Akbar Kazimov</dc:creator>
  <cp:lastModifiedBy>Akbar Kazimov</cp:lastModifiedBy>
  <cp:revision>439</cp:revision>
  <dcterms:created xsi:type="dcterms:W3CDTF">2020-12-21T09:23:15Z</dcterms:created>
  <dcterms:modified xsi:type="dcterms:W3CDTF">2021-03-18T10:17:50Z</dcterms:modified>
</cp:coreProperties>
</file>