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59" r:id="rId2"/>
    <p:sldId id="256" r:id="rId3"/>
    <p:sldId id="316" r:id="rId4"/>
    <p:sldId id="335" r:id="rId5"/>
    <p:sldId id="346" r:id="rId6"/>
    <p:sldId id="349" r:id="rId7"/>
    <p:sldId id="315" r:id="rId8"/>
    <p:sldId id="351" r:id="rId9"/>
    <p:sldId id="360" r:id="rId10"/>
    <p:sldId id="317" r:id="rId11"/>
    <p:sldId id="331" r:id="rId12"/>
    <p:sldId id="320" r:id="rId13"/>
    <p:sldId id="354" r:id="rId14"/>
    <p:sldId id="319" r:id="rId15"/>
    <p:sldId id="339" r:id="rId16"/>
    <p:sldId id="326" r:id="rId17"/>
    <p:sldId id="318" r:id="rId18"/>
    <p:sldId id="322" r:id="rId19"/>
    <p:sldId id="328" r:id="rId20"/>
    <p:sldId id="329" r:id="rId21"/>
    <p:sldId id="338" r:id="rId22"/>
    <p:sldId id="323" r:id="rId23"/>
    <p:sldId id="356" r:id="rId24"/>
    <p:sldId id="353" r:id="rId25"/>
    <p:sldId id="332" r:id="rId26"/>
    <p:sldId id="333" r:id="rId27"/>
    <p:sldId id="358" r:id="rId28"/>
    <p:sldId id="324" r:id="rId29"/>
    <p:sldId id="337" r:id="rId30"/>
    <p:sldId id="343" r:id="rId31"/>
    <p:sldId id="344" r:id="rId32"/>
    <p:sldId id="345" r:id="rId33"/>
    <p:sldId id="355" r:id="rId34"/>
    <p:sldId id="350" r:id="rId35"/>
    <p:sldId id="357" r:id="rId36"/>
  </p:sldIdLst>
  <p:sldSz cx="12192000" cy="6858000"/>
  <p:notesSz cx="6858000" cy="9945688"/>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3ED"/>
    <a:srgbClr val="FEFAF8"/>
    <a:srgbClr val="2A88CA"/>
    <a:srgbClr val="C40C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6" d="100"/>
          <a:sy n="76" d="100"/>
        </p:scale>
        <p:origin x="49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C8B3CDC1-29A8-4901-BB5F-BA8471C2AB5A}" type="datetimeFigureOut">
              <a:rPr lang="id-ID" smtClean="0"/>
              <a:t>23/05/2019</a:t>
            </a:fld>
            <a:endParaRPr lang="id-ID"/>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0B5895-D895-4FA8-A7A5-FF908C5CF039}" type="slidenum">
              <a:rPr lang="id-ID" smtClean="0"/>
              <a:t>‹#›</a:t>
            </a:fld>
            <a:endParaRPr lang="id-ID"/>
          </a:p>
        </p:txBody>
      </p:sp>
    </p:spTree>
    <p:extLst>
      <p:ext uri="{BB962C8B-B14F-4D97-AF65-F5344CB8AC3E}">
        <p14:creationId xmlns:p14="http://schemas.microsoft.com/office/powerpoint/2010/main" val="1770641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90B90AA-7F80-4788-A383-21127A0161DE}" type="datetimeFigureOut">
              <a:rPr lang="en-US"/>
              <a:pPr>
                <a:defRPr/>
              </a:pPr>
              <a:t>5/23/2019</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138E6C3-39A1-4DA4-BE21-5D8E9EA0FA18}" type="slidenum">
              <a:rPr lang="en-US"/>
              <a:pPr>
                <a:defRPr/>
              </a:pPr>
              <a:t>‹#›</a:t>
            </a:fld>
            <a:endParaRPr lang="en-US"/>
          </a:p>
        </p:txBody>
      </p:sp>
    </p:spTree>
    <p:extLst>
      <p:ext uri="{BB962C8B-B14F-4D97-AF65-F5344CB8AC3E}">
        <p14:creationId xmlns:p14="http://schemas.microsoft.com/office/powerpoint/2010/main" val="31284891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p:cNvPr>
          <p:cNvSpPr>
            <a:spLocks noGrp="1"/>
          </p:cNvSpPr>
          <p:nvPr>
            <p:ph type="dt" sz="half" idx="10"/>
          </p:nvPr>
        </p:nvSpPr>
        <p:spPr/>
        <p:txBody>
          <a:bodyPr/>
          <a:lstStyle>
            <a:lvl1pPr>
              <a:defRPr/>
            </a:lvl1pPr>
          </a:lstStyle>
          <a:p>
            <a:pPr>
              <a:defRPr/>
            </a:pPr>
            <a:fld id="{276FB99A-31D9-4BB8-9FF1-B6580651F678}" type="datetimeFigureOut">
              <a:rPr lang="en-US"/>
              <a:pPr>
                <a:defRPr/>
              </a:pPr>
              <a:t>5/23/2019</a:t>
            </a:fld>
            <a:endParaRPr lang="en-US"/>
          </a:p>
        </p:txBody>
      </p:sp>
      <p:sp>
        <p:nvSpPr>
          <p:cNvPr id="5" name="Footer Placeholder 4">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p:cNvPr>
          <p:cNvSpPr>
            <a:spLocks noGrp="1"/>
          </p:cNvSpPr>
          <p:nvPr>
            <p:ph type="sldNum" sz="quarter" idx="12"/>
          </p:nvPr>
        </p:nvSpPr>
        <p:spPr/>
        <p:txBody>
          <a:bodyPr/>
          <a:lstStyle>
            <a:lvl1pPr>
              <a:defRPr/>
            </a:lvl1pPr>
          </a:lstStyle>
          <a:p>
            <a:pPr>
              <a:defRPr/>
            </a:pPr>
            <a:fld id="{B96DD117-46E2-47BD-B022-256E8E4E0C0D}" type="slidenum">
              <a:rPr lang="en-US"/>
              <a:pPr>
                <a:defRPr/>
              </a:pPr>
              <a:t>‹#›</a:t>
            </a:fld>
            <a:endParaRPr lang="en-US"/>
          </a:p>
        </p:txBody>
      </p:sp>
    </p:spTree>
    <p:extLst>
      <p:ext uri="{BB962C8B-B14F-4D97-AF65-F5344CB8AC3E}">
        <p14:creationId xmlns:p14="http://schemas.microsoft.com/office/powerpoint/2010/main" val="639569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3" name="Vertical Text Placeholder 2">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p:cNvPr>
          <p:cNvSpPr>
            <a:spLocks noGrp="1"/>
          </p:cNvSpPr>
          <p:nvPr>
            <p:ph type="dt" sz="half" idx="10"/>
          </p:nvPr>
        </p:nvSpPr>
        <p:spPr/>
        <p:txBody>
          <a:bodyPr/>
          <a:lstStyle>
            <a:lvl1pPr>
              <a:defRPr/>
            </a:lvl1pPr>
          </a:lstStyle>
          <a:p>
            <a:pPr>
              <a:defRPr/>
            </a:pPr>
            <a:fld id="{5E36A571-3A29-4F30-B058-C89BAEB8E71D}" type="datetimeFigureOut">
              <a:rPr lang="en-US"/>
              <a:pPr>
                <a:defRPr/>
              </a:pPr>
              <a:t>5/23/2019</a:t>
            </a:fld>
            <a:endParaRPr lang="en-US"/>
          </a:p>
        </p:txBody>
      </p:sp>
      <p:sp>
        <p:nvSpPr>
          <p:cNvPr id="5" name="Footer Placeholder 4">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p:cNvPr>
          <p:cNvSpPr>
            <a:spLocks noGrp="1"/>
          </p:cNvSpPr>
          <p:nvPr>
            <p:ph type="sldNum" sz="quarter" idx="12"/>
          </p:nvPr>
        </p:nvSpPr>
        <p:spPr/>
        <p:txBody>
          <a:bodyPr/>
          <a:lstStyle>
            <a:lvl1pPr>
              <a:defRPr/>
            </a:lvl1pPr>
          </a:lstStyle>
          <a:p>
            <a:pPr>
              <a:defRPr/>
            </a:pPr>
            <a:fld id="{4D59BCCD-727A-47FF-86E8-137299DF186F}" type="slidenum">
              <a:rPr lang="en-US"/>
              <a:pPr>
                <a:defRPr/>
              </a:pPr>
              <a:t>‹#›</a:t>
            </a:fld>
            <a:endParaRPr lang="en-US"/>
          </a:p>
        </p:txBody>
      </p:sp>
    </p:spTree>
    <p:extLst>
      <p:ext uri="{BB962C8B-B14F-4D97-AF65-F5344CB8AC3E}">
        <p14:creationId xmlns:p14="http://schemas.microsoft.com/office/powerpoint/2010/main" val="2899459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p:cNvPr>
          <p:cNvSpPr>
            <a:spLocks noGrp="1"/>
          </p:cNvSpPr>
          <p:nvPr>
            <p:ph type="dt" sz="half" idx="10"/>
          </p:nvPr>
        </p:nvSpPr>
        <p:spPr/>
        <p:txBody>
          <a:bodyPr/>
          <a:lstStyle>
            <a:lvl1pPr>
              <a:defRPr/>
            </a:lvl1pPr>
          </a:lstStyle>
          <a:p>
            <a:pPr>
              <a:defRPr/>
            </a:pPr>
            <a:fld id="{166EC70B-D6FF-47E9-934B-CEB9781DAD39}" type="datetimeFigureOut">
              <a:rPr lang="en-US"/>
              <a:pPr>
                <a:defRPr/>
              </a:pPr>
              <a:t>5/23/2019</a:t>
            </a:fld>
            <a:endParaRPr lang="en-US"/>
          </a:p>
        </p:txBody>
      </p:sp>
      <p:sp>
        <p:nvSpPr>
          <p:cNvPr id="5" name="Footer Placeholder 4">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p:cNvPr>
          <p:cNvSpPr>
            <a:spLocks noGrp="1"/>
          </p:cNvSpPr>
          <p:nvPr>
            <p:ph type="sldNum" sz="quarter" idx="12"/>
          </p:nvPr>
        </p:nvSpPr>
        <p:spPr/>
        <p:txBody>
          <a:bodyPr/>
          <a:lstStyle>
            <a:lvl1pPr>
              <a:defRPr/>
            </a:lvl1pPr>
          </a:lstStyle>
          <a:p>
            <a:pPr>
              <a:defRPr/>
            </a:pPr>
            <a:fld id="{0C4F9CD3-B0D4-418C-AC1F-CB0818FB96A8}" type="slidenum">
              <a:rPr lang="en-US"/>
              <a:pPr>
                <a:defRPr/>
              </a:pPr>
              <a:t>‹#›</a:t>
            </a:fld>
            <a:endParaRPr lang="en-US"/>
          </a:p>
        </p:txBody>
      </p:sp>
    </p:spTree>
    <p:extLst>
      <p:ext uri="{BB962C8B-B14F-4D97-AF65-F5344CB8AC3E}">
        <p14:creationId xmlns:p14="http://schemas.microsoft.com/office/powerpoint/2010/main" val="479951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3" name="Content Placeholder 2">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p:cNvPr>
          <p:cNvSpPr>
            <a:spLocks noGrp="1"/>
          </p:cNvSpPr>
          <p:nvPr>
            <p:ph type="dt" sz="half" idx="10"/>
          </p:nvPr>
        </p:nvSpPr>
        <p:spPr/>
        <p:txBody>
          <a:bodyPr/>
          <a:lstStyle>
            <a:lvl1pPr>
              <a:defRPr/>
            </a:lvl1pPr>
          </a:lstStyle>
          <a:p>
            <a:pPr>
              <a:defRPr/>
            </a:pPr>
            <a:fld id="{8C68E7BE-D5F5-48C4-BA62-CD46E086B1D6}" type="datetimeFigureOut">
              <a:rPr lang="en-US"/>
              <a:pPr>
                <a:defRPr/>
              </a:pPr>
              <a:t>5/23/2019</a:t>
            </a:fld>
            <a:endParaRPr lang="en-US"/>
          </a:p>
        </p:txBody>
      </p:sp>
      <p:sp>
        <p:nvSpPr>
          <p:cNvPr id="5" name="Footer Placeholder 4">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p:cNvPr>
          <p:cNvSpPr>
            <a:spLocks noGrp="1"/>
          </p:cNvSpPr>
          <p:nvPr>
            <p:ph type="sldNum" sz="quarter" idx="12"/>
          </p:nvPr>
        </p:nvSpPr>
        <p:spPr/>
        <p:txBody>
          <a:bodyPr/>
          <a:lstStyle>
            <a:lvl1pPr>
              <a:defRPr/>
            </a:lvl1pPr>
          </a:lstStyle>
          <a:p>
            <a:pPr>
              <a:defRPr/>
            </a:pPr>
            <a:fld id="{0A770C15-EC41-4FAF-B3C0-1FDBBD7AA7B0}" type="slidenum">
              <a:rPr lang="en-US"/>
              <a:pPr>
                <a:defRPr/>
              </a:pPr>
              <a:t>‹#›</a:t>
            </a:fld>
            <a:endParaRPr lang="en-US"/>
          </a:p>
        </p:txBody>
      </p:sp>
    </p:spTree>
    <p:extLst>
      <p:ext uri="{BB962C8B-B14F-4D97-AF65-F5344CB8AC3E}">
        <p14:creationId xmlns:p14="http://schemas.microsoft.com/office/powerpoint/2010/main" val="401243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p:cNvPr>
          <p:cNvSpPr>
            <a:spLocks noGrp="1"/>
          </p:cNvSpPr>
          <p:nvPr>
            <p:ph type="dt" sz="half" idx="10"/>
          </p:nvPr>
        </p:nvSpPr>
        <p:spPr/>
        <p:txBody>
          <a:bodyPr/>
          <a:lstStyle>
            <a:lvl1pPr>
              <a:defRPr/>
            </a:lvl1pPr>
          </a:lstStyle>
          <a:p>
            <a:pPr>
              <a:defRPr/>
            </a:pPr>
            <a:fld id="{8137FB74-8F83-433E-A61B-4BC8E6E48379}" type="datetimeFigureOut">
              <a:rPr lang="en-US"/>
              <a:pPr>
                <a:defRPr/>
              </a:pPr>
              <a:t>5/23/2019</a:t>
            </a:fld>
            <a:endParaRPr lang="en-US"/>
          </a:p>
        </p:txBody>
      </p:sp>
      <p:sp>
        <p:nvSpPr>
          <p:cNvPr id="5" name="Footer Placeholder 4">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p:cNvPr>
          <p:cNvSpPr>
            <a:spLocks noGrp="1"/>
          </p:cNvSpPr>
          <p:nvPr>
            <p:ph type="sldNum" sz="quarter" idx="12"/>
          </p:nvPr>
        </p:nvSpPr>
        <p:spPr/>
        <p:txBody>
          <a:bodyPr/>
          <a:lstStyle>
            <a:lvl1pPr>
              <a:defRPr/>
            </a:lvl1pPr>
          </a:lstStyle>
          <a:p>
            <a:pPr>
              <a:defRPr/>
            </a:pPr>
            <a:fld id="{FFE2B533-E88C-4A7A-822F-524588AF1828}" type="slidenum">
              <a:rPr lang="en-US"/>
              <a:pPr>
                <a:defRPr/>
              </a:pPr>
              <a:t>‹#›</a:t>
            </a:fld>
            <a:endParaRPr lang="en-US"/>
          </a:p>
        </p:txBody>
      </p:sp>
    </p:spTree>
    <p:extLst>
      <p:ext uri="{BB962C8B-B14F-4D97-AF65-F5344CB8AC3E}">
        <p14:creationId xmlns:p14="http://schemas.microsoft.com/office/powerpoint/2010/main" val="322346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3" name="Content Placeholder 2">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p:cNvPr>
          <p:cNvSpPr>
            <a:spLocks noGrp="1"/>
          </p:cNvSpPr>
          <p:nvPr>
            <p:ph type="dt" sz="half" idx="10"/>
          </p:nvPr>
        </p:nvSpPr>
        <p:spPr/>
        <p:txBody>
          <a:bodyPr/>
          <a:lstStyle>
            <a:lvl1pPr>
              <a:defRPr/>
            </a:lvl1pPr>
          </a:lstStyle>
          <a:p>
            <a:pPr>
              <a:defRPr/>
            </a:pPr>
            <a:fld id="{79BE5771-3029-49F4-ADB6-DC26BD3275E0}" type="datetimeFigureOut">
              <a:rPr lang="en-US"/>
              <a:pPr>
                <a:defRPr/>
              </a:pPr>
              <a:t>5/23/2019</a:t>
            </a:fld>
            <a:endParaRPr lang="en-US"/>
          </a:p>
        </p:txBody>
      </p:sp>
      <p:sp>
        <p:nvSpPr>
          <p:cNvPr id="6" name="Footer Placeholder 4">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p:cNvPr>
          <p:cNvSpPr>
            <a:spLocks noGrp="1"/>
          </p:cNvSpPr>
          <p:nvPr>
            <p:ph type="sldNum" sz="quarter" idx="12"/>
          </p:nvPr>
        </p:nvSpPr>
        <p:spPr/>
        <p:txBody>
          <a:bodyPr/>
          <a:lstStyle>
            <a:lvl1pPr>
              <a:defRPr/>
            </a:lvl1pPr>
          </a:lstStyle>
          <a:p>
            <a:pPr>
              <a:defRPr/>
            </a:pPr>
            <a:fld id="{F10F2BD0-92A5-45B4-9180-62EABD86BAFC}" type="slidenum">
              <a:rPr lang="en-US"/>
              <a:pPr>
                <a:defRPr/>
              </a:pPr>
              <a:t>‹#›</a:t>
            </a:fld>
            <a:endParaRPr lang="en-US"/>
          </a:p>
        </p:txBody>
      </p:sp>
    </p:spTree>
    <p:extLst>
      <p:ext uri="{BB962C8B-B14F-4D97-AF65-F5344CB8AC3E}">
        <p14:creationId xmlns:p14="http://schemas.microsoft.com/office/powerpoint/2010/main" val="259208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p:cNvPr>
          <p:cNvSpPr>
            <a:spLocks noGrp="1"/>
          </p:cNvSpPr>
          <p:nvPr>
            <p:ph type="dt" sz="half" idx="10"/>
          </p:nvPr>
        </p:nvSpPr>
        <p:spPr/>
        <p:txBody>
          <a:bodyPr/>
          <a:lstStyle>
            <a:lvl1pPr>
              <a:defRPr/>
            </a:lvl1pPr>
          </a:lstStyle>
          <a:p>
            <a:pPr>
              <a:defRPr/>
            </a:pPr>
            <a:fld id="{0CBA54D7-00BD-41C0-822A-8D111363D405}" type="datetimeFigureOut">
              <a:rPr lang="en-US"/>
              <a:pPr>
                <a:defRPr/>
              </a:pPr>
              <a:t>5/23/2019</a:t>
            </a:fld>
            <a:endParaRPr lang="en-US"/>
          </a:p>
        </p:txBody>
      </p:sp>
      <p:sp>
        <p:nvSpPr>
          <p:cNvPr id="8" name="Footer Placeholder 4">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p:cNvPr>
          <p:cNvSpPr>
            <a:spLocks noGrp="1"/>
          </p:cNvSpPr>
          <p:nvPr>
            <p:ph type="sldNum" sz="quarter" idx="12"/>
          </p:nvPr>
        </p:nvSpPr>
        <p:spPr/>
        <p:txBody>
          <a:bodyPr/>
          <a:lstStyle>
            <a:lvl1pPr>
              <a:defRPr/>
            </a:lvl1pPr>
          </a:lstStyle>
          <a:p>
            <a:pPr>
              <a:defRPr/>
            </a:pPr>
            <a:fld id="{1359E4AE-600D-44FF-9579-A67D461DF4E4}" type="slidenum">
              <a:rPr lang="en-US"/>
              <a:pPr>
                <a:defRPr/>
              </a:pPr>
              <a:t>‹#›</a:t>
            </a:fld>
            <a:endParaRPr lang="en-US"/>
          </a:p>
        </p:txBody>
      </p:sp>
    </p:spTree>
    <p:extLst>
      <p:ext uri="{BB962C8B-B14F-4D97-AF65-F5344CB8AC3E}">
        <p14:creationId xmlns:p14="http://schemas.microsoft.com/office/powerpoint/2010/main" val="365045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3" name="Date Placeholder 3">
            <a:extLst/>
          </p:cNvPr>
          <p:cNvSpPr>
            <a:spLocks noGrp="1"/>
          </p:cNvSpPr>
          <p:nvPr>
            <p:ph type="dt" sz="half" idx="10"/>
          </p:nvPr>
        </p:nvSpPr>
        <p:spPr/>
        <p:txBody>
          <a:bodyPr/>
          <a:lstStyle>
            <a:lvl1pPr>
              <a:defRPr/>
            </a:lvl1pPr>
          </a:lstStyle>
          <a:p>
            <a:pPr>
              <a:defRPr/>
            </a:pPr>
            <a:fld id="{C1D49CBE-E096-4098-A548-7B8222C20AC2}" type="datetimeFigureOut">
              <a:rPr lang="en-US"/>
              <a:pPr>
                <a:defRPr/>
              </a:pPr>
              <a:t>5/23/2019</a:t>
            </a:fld>
            <a:endParaRPr lang="en-US"/>
          </a:p>
        </p:txBody>
      </p:sp>
      <p:sp>
        <p:nvSpPr>
          <p:cNvPr id="4" name="Footer Placeholder 4">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p:cNvPr>
          <p:cNvSpPr>
            <a:spLocks noGrp="1"/>
          </p:cNvSpPr>
          <p:nvPr>
            <p:ph type="sldNum" sz="quarter" idx="12"/>
          </p:nvPr>
        </p:nvSpPr>
        <p:spPr/>
        <p:txBody>
          <a:bodyPr/>
          <a:lstStyle>
            <a:lvl1pPr>
              <a:defRPr/>
            </a:lvl1pPr>
          </a:lstStyle>
          <a:p>
            <a:pPr>
              <a:defRPr/>
            </a:pPr>
            <a:fld id="{3CBC40E8-4E9E-467E-8382-BCFFF5B0EA21}" type="slidenum">
              <a:rPr lang="en-US"/>
              <a:pPr>
                <a:defRPr/>
              </a:pPr>
              <a:t>‹#›</a:t>
            </a:fld>
            <a:endParaRPr lang="en-US"/>
          </a:p>
        </p:txBody>
      </p:sp>
    </p:spTree>
    <p:extLst>
      <p:ext uri="{BB962C8B-B14F-4D97-AF65-F5344CB8AC3E}">
        <p14:creationId xmlns:p14="http://schemas.microsoft.com/office/powerpoint/2010/main" val="297238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p:cNvPr>
          <p:cNvSpPr>
            <a:spLocks noGrp="1"/>
          </p:cNvSpPr>
          <p:nvPr>
            <p:ph type="dt" sz="half" idx="10"/>
          </p:nvPr>
        </p:nvSpPr>
        <p:spPr/>
        <p:txBody>
          <a:bodyPr/>
          <a:lstStyle>
            <a:lvl1pPr>
              <a:defRPr/>
            </a:lvl1pPr>
          </a:lstStyle>
          <a:p>
            <a:pPr>
              <a:defRPr/>
            </a:pPr>
            <a:fld id="{B9B1B6C2-7AC5-47B9-BF85-D9E96DBBE8DA}" type="datetimeFigureOut">
              <a:rPr lang="en-US"/>
              <a:pPr>
                <a:defRPr/>
              </a:pPr>
              <a:t>5/23/2019</a:t>
            </a:fld>
            <a:endParaRPr lang="en-US"/>
          </a:p>
        </p:txBody>
      </p:sp>
      <p:sp>
        <p:nvSpPr>
          <p:cNvPr id="3" name="Footer Placeholder 4">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p:cNvPr>
          <p:cNvSpPr>
            <a:spLocks noGrp="1"/>
          </p:cNvSpPr>
          <p:nvPr>
            <p:ph type="sldNum" sz="quarter" idx="12"/>
          </p:nvPr>
        </p:nvSpPr>
        <p:spPr/>
        <p:txBody>
          <a:bodyPr/>
          <a:lstStyle>
            <a:lvl1pPr>
              <a:defRPr/>
            </a:lvl1pPr>
          </a:lstStyle>
          <a:p>
            <a:pPr>
              <a:defRPr/>
            </a:pPr>
            <a:fld id="{BF81F06A-D191-465D-ACB7-EEFF700189C3}" type="slidenum">
              <a:rPr lang="en-US"/>
              <a:pPr>
                <a:defRPr/>
              </a:pPr>
              <a:t>‹#›</a:t>
            </a:fld>
            <a:endParaRPr lang="en-US"/>
          </a:p>
        </p:txBody>
      </p:sp>
    </p:spTree>
    <p:extLst>
      <p:ext uri="{BB962C8B-B14F-4D97-AF65-F5344CB8AC3E}">
        <p14:creationId xmlns:p14="http://schemas.microsoft.com/office/powerpoint/2010/main" val="1880766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p:cNvPr>
          <p:cNvSpPr>
            <a:spLocks noGrp="1"/>
          </p:cNvSpPr>
          <p:nvPr>
            <p:ph type="dt" sz="half" idx="10"/>
          </p:nvPr>
        </p:nvSpPr>
        <p:spPr/>
        <p:txBody>
          <a:bodyPr/>
          <a:lstStyle>
            <a:lvl1pPr>
              <a:defRPr/>
            </a:lvl1pPr>
          </a:lstStyle>
          <a:p>
            <a:pPr>
              <a:defRPr/>
            </a:pPr>
            <a:fld id="{A9E4B0D4-092B-426E-B183-E350A4D53A31}" type="datetimeFigureOut">
              <a:rPr lang="en-US"/>
              <a:pPr>
                <a:defRPr/>
              </a:pPr>
              <a:t>5/23/2019</a:t>
            </a:fld>
            <a:endParaRPr lang="en-US"/>
          </a:p>
        </p:txBody>
      </p:sp>
      <p:sp>
        <p:nvSpPr>
          <p:cNvPr id="6" name="Footer Placeholder 4">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p:cNvPr>
          <p:cNvSpPr>
            <a:spLocks noGrp="1"/>
          </p:cNvSpPr>
          <p:nvPr>
            <p:ph type="sldNum" sz="quarter" idx="12"/>
          </p:nvPr>
        </p:nvSpPr>
        <p:spPr/>
        <p:txBody>
          <a:bodyPr/>
          <a:lstStyle>
            <a:lvl1pPr>
              <a:defRPr/>
            </a:lvl1pPr>
          </a:lstStyle>
          <a:p>
            <a:pPr>
              <a:defRPr/>
            </a:pPr>
            <a:fld id="{23212388-5F71-490E-B980-11D25086832C}" type="slidenum">
              <a:rPr lang="en-US"/>
              <a:pPr>
                <a:defRPr/>
              </a:pPr>
              <a:t>‹#›</a:t>
            </a:fld>
            <a:endParaRPr lang="en-US"/>
          </a:p>
        </p:txBody>
      </p:sp>
    </p:spTree>
    <p:extLst>
      <p:ext uri="{BB962C8B-B14F-4D97-AF65-F5344CB8AC3E}">
        <p14:creationId xmlns:p14="http://schemas.microsoft.com/office/powerpoint/2010/main" val="296805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p:cNvPr>
          <p:cNvSpPr>
            <a:spLocks noGrp="1"/>
          </p:cNvSpPr>
          <p:nvPr>
            <p:ph type="dt" sz="half" idx="10"/>
          </p:nvPr>
        </p:nvSpPr>
        <p:spPr/>
        <p:txBody>
          <a:bodyPr/>
          <a:lstStyle>
            <a:lvl1pPr>
              <a:defRPr/>
            </a:lvl1pPr>
          </a:lstStyle>
          <a:p>
            <a:pPr>
              <a:defRPr/>
            </a:pPr>
            <a:fld id="{4D1AAB23-9A62-46F1-A5B1-F7F00480F23A}" type="datetimeFigureOut">
              <a:rPr lang="en-US"/>
              <a:pPr>
                <a:defRPr/>
              </a:pPr>
              <a:t>5/23/2019</a:t>
            </a:fld>
            <a:endParaRPr lang="en-US"/>
          </a:p>
        </p:txBody>
      </p:sp>
      <p:sp>
        <p:nvSpPr>
          <p:cNvPr id="6" name="Footer Placeholder 4">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p:cNvPr>
          <p:cNvSpPr>
            <a:spLocks noGrp="1"/>
          </p:cNvSpPr>
          <p:nvPr>
            <p:ph type="sldNum" sz="quarter" idx="12"/>
          </p:nvPr>
        </p:nvSpPr>
        <p:spPr/>
        <p:txBody>
          <a:bodyPr/>
          <a:lstStyle>
            <a:lvl1pPr>
              <a:defRPr/>
            </a:lvl1pPr>
          </a:lstStyle>
          <a:p>
            <a:pPr>
              <a:defRPr/>
            </a:pPr>
            <a:fld id="{A817C54F-1A59-4E7F-AC09-056F5E07979C}" type="slidenum">
              <a:rPr lang="en-US"/>
              <a:pPr>
                <a:defRPr/>
              </a:pPr>
              <a:t>‹#›</a:t>
            </a:fld>
            <a:endParaRPr lang="en-US"/>
          </a:p>
        </p:txBody>
      </p:sp>
    </p:spTree>
    <p:extLst>
      <p:ext uri="{BB962C8B-B14F-4D97-AF65-F5344CB8AC3E}">
        <p14:creationId xmlns:p14="http://schemas.microsoft.com/office/powerpoint/2010/main" val="4203421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9A5741C0-7ACF-48C1-8CB4-353D606DAEC9}" type="datetimeFigureOut">
              <a:rPr lang="en-US"/>
              <a:pPr>
                <a:defRPr/>
              </a:pPr>
              <a:t>5/23/2019</a:t>
            </a:fld>
            <a:endParaRPr lang="en-US"/>
          </a:p>
        </p:txBody>
      </p:sp>
      <p:sp>
        <p:nvSpPr>
          <p:cNvPr id="5" name="Footer Placeholder 4">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9375EA75-31C1-419F-92AC-C76B8214525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3ED"/>
        </a:solidFill>
        <a:effectLst/>
      </p:bgPr>
    </p:bg>
    <p:spTree>
      <p:nvGrpSpPr>
        <p:cNvPr id="1" name=""/>
        <p:cNvGrpSpPr/>
        <p:nvPr/>
      </p:nvGrpSpPr>
      <p:grpSpPr>
        <a:xfrm>
          <a:off x="0" y="0"/>
          <a:ext cx="0" cy="0"/>
          <a:chOff x="0" y="0"/>
          <a:chExt cx="0" cy="0"/>
        </a:xfrm>
      </p:grpSpPr>
      <p:sp>
        <p:nvSpPr>
          <p:cNvPr id="2" name="TextBox 1"/>
          <p:cNvSpPr txBox="1"/>
          <p:nvPr/>
        </p:nvSpPr>
        <p:spPr>
          <a:xfrm>
            <a:off x="805929" y="2224584"/>
            <a:ext cx="10580140" cy="1323439"/>
          </a:xfrm>
          <a:prstGeom prst="rect">
            <a:avLst/>
          </a:prstGeom>
          <a:noFill/>
        </p:spPr>
        <p:txBody>
          <a:bodyPr wrap="none" rtlCol="0">
            <a:spAutoFit/>
          </a:bodyPr>
          <a:lstStyle/>
          <a:p>
            <a:pPr algn="ctr">
              <a:lnSpc>
                <a:spcPct val="200000"/>
              </a:lnSpc>
            </a:pPr>
            <a:r>
              <a:rPr lang="id-ID" sz="2000" b="1" dirty="0" smtClean="0">
                <a:latin typeface="Comic Sans MS" pitchFamily="66" charset="0"/>
              </a:rPr>
              <a:t>APLIKASI </a:t>
            </a:r>
            <a:r>
              <a:rPr lang="id-ID" sz="2000" b="1" i="1" dirty="0" smtClean="0">
                <a:latin typeface="Comic Sans MS" pitchFamily="66" charset="0"/>
              </a:rPr>
              <a:t>MARKET BASKET ANALYSIS </a:t>
            </a:r>
            <a:r>
              <a:rPr lang="id-ID" sz="2000" b="1" dirty="0" smtClean="0">
                <a:latin typeface="Comic Sans MS" pitchFamily="66" charset="0"/>
              </a:rPr>
              <a:t>DENGAN METODE ASSOSIATION RULE</a:t>
            </a:r>
          </a:p>
          <a:p>
            <a:pPr algn="ctr">
              <a:lnSpc>
                <a:spcPct val="200000"/>
              </a:lnSpc>
            </a:pPr>
            <a:r>
              <a:rPr lang="id-ID" sz="2000" b="1" dirty="0" smtClean="0">
                <a:latin typeface="Comic Sans MS" pitchFamily="66" charset="0"/>
              </a:rPr>
              <a:t>MELALUI </a:t>
            </a:r>
            <a:r>
              <a:rPr lang="id-ID" sz="2000" b="1" dirty="0" smtClean="0">
                <a:latin typeface="Comic Sans MS" pitchFamily="66" charset="0"/>
              </a:rPr>
              <a:t>DATA TRANSAKSI </a:t>
            </a:r>
            <a:r>
              <a:rPr lang="id-ID" sz="2000" b="1" i="1" dirty="0" smtClean="0">
                <a:latin typeface="Comic Sans MS" pitchFamily="66" charset="0"/>
              </a:rPr>
              <a:t>E-COMMERCE</a:t>
            </a:r>
            <a:endParaRPr lang="en-US" sz="2000" b="1" i="1" dirty="0">
              <a:latin typeface="Comic Sans MS" pitchFamily="66" charset="0"/>
            </a:endParaRPr>
          </a:p>
        </p:txBody>
      </p:sp>
      <p:sp>
        <p:nvSpPr>
          <p:cNvPr id="20" name="Rectangle 19"/>
          <p:cNvSpPr/>
          <p:nvPr/>
        </p:nvSpPr>
        <p:spPr>
          <a:xfrm>
            <a:off x="0" y="-5711"/>
            <a:ext cx="12192000" cy="101812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Rectangle 20"/>
          <p:cNvSpPr/>
          <p:nvPr/>
        </p:nvSpPr>
        <p:spPr>
          <a:xfrm>
            <a:off x="0" y="5853519"/>
            <a:ext cx="12192000" cy="10181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24" name="Picture 2" descr="D:\AA SEMESTER 6\RISPEM\1_ZqZCewk1zZOghuIDqsp6V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149" y="3731614"/>
            <a:ext cx="3306995" cy="283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30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343" b="14478"/>
          <a:stretch/>
        </p:blipFill>
        <p:spPr bwMode="auto">
          <a:xfrm>
            <a:off x="13649" y="1214652"/>
            <a:ext cx="6176948" cy="524074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 y="365125"/>
            <a:ext cx="12192001" cy="781287"/>
          </a:xfrm>
        </p:spPr>
        <p:style>
          <a:lnRef idx="3">
            <a:schemeClr val="lt1"/>
          </a:lnRef>
          <a:fillRef idx="1">
            <a:schemeClr val="accent6"/>
          </a:fillRef>
          <a:effectRef idx="1">
            <a:schemeClr val="accent6"/>
          </a:effectRef>
          <a:fontRef idx="minor">
            <a:schemeClr val="lt1"/>
          </a:fontRef>
        </p:style>
        <p:txBody>
          <a:bodyPr/>
          <a:lstStyle/>
          <a:p>
            <a:r>
              <a:rPr lang="en-US" b="1" i="1" dirty="0">
                <a:latin typeface="Comic Sans MS" pitchFamily="66" charset="0"/>
              </a:rPr>
              <a:t>Market Basket Analysis</a:t>
            </a:r>
          </a:p>
        </p:txBody>
      </p:sp>
      <p:sp>
        <p:nvSpPr>
          <p:cNvPr id="3" name="Content Placeholder 2"/>
          <p:cNvSpPr>
            <a:spLocks noGrp="1"/>
          </p:cNvSpPr>
          <p:nvPr>
            <p:ph idx="1"/>
          </p:nvPr>
        </p:nvSpPr>
        <p:spPr>
          <a:xfrm>
            <a:off x="6114197" y="1337480"/>
            <a:ext cx="5923128" cy="4341309"/>
          </a:xfrm>
        </p:spPr>
        <p:txBody>
          <a:bodyPr/>
          <a:lstStyle/>
          <a:p>
            <a:pPr marL="0" indent="0" algn="just">
              <a:buNone/>
            </a:pPr>
            <a:r>
              <a:rPr lang="id-ID" sz="3200" dirty="0" smtClean="0"/>
              <a:t>	</a:t>
            </a:r>
            <a:r>
              <a:rPr lang="en-US" sz="2400" dirty="0" smtClean="0">
                <a:latin typeface="+mj-lt"/>
              </a:rPr>
              <a:t>Market </a:t>
            </a:r>
            <a:r>
              <a:rPr lang="en-US" sz="2400" dirty="0">
                <a:latin typeface="+mj-lt"/>
              </a:rPr>
              <a:t>Basket Analysis </a:t>
            </a:r>
            <a:r>
              <a:rPr lang="en-US" sz="2400" dirty="0" err="1">
                <a:latin typeface="+mj-lt"/>
              </a:rPr>
              <a:t>merupakan</a:t>
            </a:r>
            <a:r>
              <a:rPr lang="en-US" sz="2400" dirty="0">
                <a:latin typeface="+mj-lt"/>
              </a:rPr>
              <a:t> </a:t>
            </a:r>
            <a:r>
              <a:rPr lang="en-US" sz="2400" dirty="0" err="1">
                <a:latin typeface="+mj-lt"/>
              </a:rPr>
              <a:t>salah</a:t>
            </a:r>
            <a:r>
              <a:rPr lang="en-US" sz="2400" dirty="0">
                <a:latin typeface="+mj-lt"/>
              </a:rPr>
              <a:t> </a:t>
            </a:r>
            <a:r>
              <a:rPr lang="en-US" sz="2400" dirty="0" err="1">
                <a:latin typeface="+mj-lt"/>
              </a:rPr>
              <a:t>satu</a:t>
            </a:r>
            <a:r>
              <a:rPr lang="en-US" sz="2400" dirty="0">
                <a:latin typeface="+mj-lt"/>
              </a:rPr>
              <a:t> </a:t>
            </a:r>
            <a:r>
              <a:rPr lang="en-US" sz="2400" dirty="0" err="1">
                <a:latin typeface="+mj-lt"/>
              </a:rPr>
              <a:t>teknik</a:t>
            </a:r>
            <a:r>
              <a:rPr lang="en-US" sz="2400" dirty="0">
                <a:latin typeface="+mj-lt"/>
              </a:rPr>
              <a:t> </a:t>
            </a:r>
            <a:r>
              <a:rPr lang="en-US" sz="2400" dirty="0" err="1">
                <a:latin typeface="+mj-lt"/>
              </a:rPr>
              <a:t>dari</a:t>
            </a:r>
            <a:r>
              <a:rPr lang="en-US" sz="2400" dirty="0">
                <a:latin typeface="+mj-lt"/>
              </a:rPr>
              <a:t> data mining yang </a:t>
            </a:r>
            <a:r>
              <a:rPr lang="en-US" sz="2400" dirty="0" err="1">
                <a:latin typeface="+mj-lt"/>
              </a:rPr>
              <a:t>digunakan</a:t>
            </a:r>
            <a:r>
              <a:rPr lang="en-US" sz="2400" dirty="0">
                <a:latin typeface="+mj-lt"/>
              </a:rPr>
              <a:t> </a:t>
            </a:r>
            <a:r>
              <a:rPr lang="en-US" sz="2400" dirty="0" err="1">
                <a:latin typeface="+mj-lt"/>
              </a:rPr>
              <a:t>untuk</a:t>
            </a:r>
            <a:r>
              <a:rPr lang="en-US" sz="2400" dirty="0">
                <a:latin typeface="+mj-lt"/>
              </a:rPr>
              <a:t> </a:t>
            </a:r>
            <a:r>
              <a:rPr lang="en-US" sz="2400" dirty="0" err="1">
                <a:latin typeface="+mj-lt"/>
              </a:rPr>
              <a:t>menentukan</a:t>
            </a:r>
            <a:r>
              <a:rPr lang="en-US" sz="2400" dirty="0">
                <a:latin typeface="+mj-lt"/>
              </a:rPr>
              <a:t> </a:t>
            </a:r>
            <a:r>
              <a:rPr lang="en-US" sz="2400" dirty="0" err="1">
                <a:latin typeface="+mj-lt"/>
              </a:rPr>
              <a:t>produk-produk</a:t>
            </a:r>
            <a:r>
              <a:rPr lang="en-US" sz="2400" dirty="0">
                <a:latin typeface="+mj-lt"/>
              </a:rPr>
              <a:t> </a:t>
            </a:r>
            <a:r>
              <a:rPr lang="en-US" sz="2400" dirty="0" err="1">
                <a:latin typeface="+mj-lt"/>
              </a:rPr>
              <a:t>manakah</a:t>
            </a:r>
            <a:r>
              <a:rPr lang="en-US" sz="2400" dirty="0">
                <a:latin typeface="+mj-lt"/>
              </a:rPr>
              <a:t> yang </a:t>
            </a:r>
            <a:r>
              <a:rPr lang="en-US" sz="2400" dirty="0" err="1">
                <a:latin typeface="+mj-lt"/>
              </a:rPr>
              <a:t>akan</a:t>
            </a:r>
            <a:r>
              <a:rPr lang="en-US" sz="2400" dirty="0">
                <a:latin typeface="+mj-lt"/>
              </a:rPr>
              <a:t> </a:t>
            </a:r>
            <a:r>
              <a:rPr lang="en-US" sz="2400" dirty="0" err="1">
                <a:latin typeface="+mj-lt"/>
              </a:rPr>
              <a:t>dibeli</a:t>
            </a:r>
            <a:r>
              <a:rPr lang="en-US" sz="2400" dirty="0">
                <a:latin typeface="+mj-lt"/>
              </a:rPr>
              <a:t> </a:t>
            </a:r>
            <a:r>
              <a:rPr lang="en-US" sz="2400" dirty="0" err="1">
                <a:latin typeface="+mj-lt"/>
              </a:rPr>
              <a:t>oleh</a:t>
            </a:r>
            <a:r>
              <a:rPr lang="en-US" sz="2400" dirty="0">
                <a:latin typeface="+mj-lt"/>
              </a:rPr>
              <a:t> </a:t>
            </a:r>
            <a:r>
              <a:rPr lang="en-US" sz="2400" dirty="0" err="1">
                <a:latin typeface="+mj-lt"/>
              </a:rPr>
              <a:t>pelanggan</a:t>
            </a:r>
            <a:r>
              <a:rPr lang="en-US" sz="2400" dirty="0">
                <a:latin typeface="+mj-lt"/>
              </a:rPr>
              <a:t> </a:t>
            </a:r>
            <a:r>
              <a:rPr lang="en-US" sz="2400" dirty="0" err="1">
                <a:latin typeface="+mj-lt"/>
              </a:rPr>
              <a:t>secara</a:t>
            </a:r>
            <a:r>
              <a:rPr lang="en-US" sz="2400" dirty="0">
                <a:latin typeface="+mj-lt"/>
              </a:rPr>
              <a:t> </a:t>
            </a:r>
            <a:r>
              <a:rPr lang="en-US" sz="2400" dirty="0" err="1">
                <a:latin typeface="+mj-lt"/>
              </a:rPr>
              <a:t>bersamaan</a:t>
            </a:r>
            <a:r>
              <a:rPr lang="en-US" sz="2400" dirty="0">
                <a:latin typeface="+mj-lt"/>
              </a:rPr>
              <a:t> </a:t>
            </a:r>
            <a:r>
              <a:rPr lang="en-US" sz="2400" dirty="0" err="1">
                <a:latin typeface="+mj-lt"/>
              </a:rPr>
              <a:t>dengan</a:t>
            </a:r>
            <a:r>
              <a:rPr lang="en-US" sz="2400" dirty="0">
                <a:latin typeface="+mj-lt"/>
              </a:rPr>
              <a:t> </a:t>
            </a:r>
            <a:r>
              <a:rPr lang="en-US" sz="2400" dirty="0" err="1">
                <a:latin typeface="+mj-lt"/>
              </a:rPr>
              <a:t>melakukan</a:t>
            </a:r>
            <a:r>
              <a:rPr lang="en-US" sz="2400" dirty="0">
                <a:latin typeface="+mj-lt"/>
              </a:rPr>
              <a:t> </a:t>
            </a:r>
            <a:r>
              <a:rPr lang="en-US" sz="2400" dirty="0" err="1">
                <a:latin typeface="+mj-lt"/>
              </a:rPr>
              <a:t>analisa</a:t>
            </a:r>
            <a:r>
              <a:rPr lang="en-US" sz="2400" dirty="0">
                <a:latin typeface="+mj-lt"/>
              </a:rPr>
              <a:t> </a:t>
            </a:r>
            <a:r>
              <a:rPr lang="en-US" sz="2400" dirty="0" err="1">
                <a:latin typeface="+mj-lt"/>
              </a:rPr>
              <a:t>terhadap</a:t>
            </a:r>
            <a:r>
              <a:rPr lang="en-US" sz="2400" dirty="0">
                <a:latin typeface="+mj-lt"/>
              </a:rPr>
              <a:t> </a:t>
            </a:r>
            <a:r>
              <a:rPr lang="en-US" sz="2400" dirty="0" err="1">
                <a:latin typeface="+mj-lt"/>
              </a:rPr>
              <a:t>daftar</a:t>
            </a:r>
            <a:r>
              <a:rPr lang="en-US" sz="2400" dirty="0">
                <a:latin typeface="+mj-lt"/>
              </a:rPr>
              <a:t> </a:t>
            </a:r>
            <a:r>
              <a:rPr lang="en-US" sz="2400" dirty="0" err="1">
                <a:latin typeface="+mj-lt"/>
              </a:rPr>
              <a:t>transaksi</a:t>
            </a:r>
            <a:r>
              <a:rPr lang="en-US" sz="2400" dirty="0">
                <a:latin typeface="+mj-lt"/>
              </a:rPr>
              <a:t> </a:t>
            </a:r>
            <a:r>
              <a:rPr lang="en-US" sz="2400" dirty="0" err="1">
                <a:latin typeface="+mj-lt"/>
              </a:rPr>
              <a:t>pelanggan</a:t>
            </a:r>
            <a:r>
              <a:rPr lang="en-US" sz="2400" dirty="0">
                <a:latin typeface="+mj-lt"/>
              </a:rPr>
              <a:t>. </a:t>
            </a:r>
            <a:r>
              <a:rPr lang="en-US" sz="2400" dirty="0" err="1">
                <a:latin typeface="+mj-lt"/>
              </a:rPr>
              <a:t>Dengan</a:t>
            </a:r>
            <a:r>
              <a:rPr lang="en-US" sz="2400" dirty="0">
                <a:latin typeface="+mj-lt"/>
              </a:rPr>
              <a:t> </a:t>
            </a:r>
            <a:r>
              <a:rPr lang="en-US" sz="2400" dirty="0" err="1">
                <a:latin typeface="+mj-lt"/>
              </a:rPr>
              <a:t>mengetahui</a:t>
            </a:r>
            <a:r>
              <a:rPr lang="en-US" sz="2400" dirty="0">
                <a:latin typeface="+mj-lt"/>
              </a:rPr>
              <a:t> </a:t>
            </a:r>
            <a:r>
              <a:rPr lang="en-US" sz="2400" dirty="0" err="1">
                <a:latin typeface="+mj-lt"/>
              </a:rPr>
              <a:t>produk-produk</a:t>
            </a:r>
            <a:r>
              <a:rPr lang="en-US" sz="2400" dirty="0">
                <a:latin typeface="+mj-lt"/>
              </a:rPr>
              <a:t> </a:t>
            </a:r>
            <a:r>
              <a:rPr lang="en-US" sz="2400" dirty="0" err="1">
                <a:latin typeface="+mj-lt"/>
              </a:rPr>
              <a:t>tersebut</a:t>
            </a:r>
            <a:r>
              <a:rPr lang="en-US" sz="2400" dirty="0">
                <a:latin typeface="+mj-lt"/>
              </a:rPr>
              <a:t>, </a:t>
            </a:r>
            <a:r>
              <a:rPr lang="en-US" sz="2400" dirty="0" err="1">
                <a:latin typeface="+mj-lt"/>
              </a:rPr>
              <a:t>maka</a:t>
            </a:r>
            <a:r>
              <a:rPr lang="en-US" sz="2400" dirty="0">
                <a:latin typeface="+mj-lt"/>
              </a:rPr>
              <a:t> </a:t>
            </a:r>
            <a:r>
              <a:rPr lang="en-US" sz="2400" dirty="0" err="1">
                <a:latin typeface="+mj-lt"/>
              </a:rPr>
              <a:t>sebuah</a:t>
            </a:r>
            <a:r>
              <a:rPr lang="en-US" sz="2400" dirty="0">
                <a:latin typeface="+mj-lt"/>
              </a:rPr>
              <a:t> </a:t>
            </a:r>
            <a:r>
              <a:rPr lang="en-US" sz="2400" dirty="0" err="1">
                <a:latin typeface="+mj-lt"/>
              </a:rPr>
              <a:t>sistem</a:t>
            </a:r>
            <a:r>
              <a:rPr lang="en-US" sz="2400" dirty="0">
                <a:latin typeface="+mj-lt"/>
              </a:rPr>
              <a:t> e-commerce </a:t>
            </a:r>
            <a:r>
              <a:rPr lang="en-US" sz="2400" dirty="0" err="1">
                <a:latin typeface="+mj-lt"/>
              </a:rPr>
              <a:t>dapat</a:t>
            </a:r>
            <a:r>
              <a:rPr lang="en-US" sz="2400" dirty="0">
                <a:latin typeface="+mj-lt"/>
              </a:rPr>
              <a:t> </a:t>
            </a:r>
            <a:r>
              <a:rPr lang="en-US" sz="2400" dirty="0" err="1">
                <a:latin typeface="+mj-lt"/>
              </a:rPr>
              <a:t>membuat</a:t>
            </a:r>
            <a:r>
              <a:rPr lang="en-US" sz="2400" dirty="0">
                <a:latin typeface="+mj-lt"/>
              </a:rPr>
              <a:t> </a:t>
            </a:r>
            <a:r>
              <a:rPr lang="en-US" sz="2400" dirty="0" err="1">
                <a:latin typeface="+mj-lt"/>
              </a:rPr>
              <a:t>maupun</a:t>
            </a:r>
            <a:r>
              <a:rPr lang="en-US" sz="2400" dirty="0">
                <a:latin typeface="+mj-lt"/>
              </a:rPr>
              <a:t> </a:t>
            </a:r>
            <a:r>
              <a:rPr lang="en-US" sz="2400" dirty="0" err="1">
                <a:latin typeface="+mj-lt"/>
              </a:rPr>
              <a:t>mengembangkan</a:t>
            </a:r>
            <a:r>
              <a:rPr lang="en-US" sz="2400" dirty="0">
                <a:latin typeface="+mj-lt"/>
              </a:rPr>
              <a:t> </a:t>
            </a:r>
            <a:r>
              <a:rPr lang="en-US" sz="2400" dirty="0" err="1">
                <a:latin typeface="+mj-lt"/>
              </a:rPr>
              <a:t>sebuah</a:t>
            </a:r>
            <a:r>
              <a:rPr lang="en-US" sz="2400" dirty="0">
                <a:latin typeface="+mj-lt"/>
              </a:rPr>
              <a:t> </a:t>
            </a:r>
            <a:r>
              <a:rPr lang="en-US" sz="2400" dirty="0" err="1">
                <a:latin typeface="+mj-lt"/>
              </a:rPr>
              <a:t>sistem</a:t>
            </a:r>
            <a:r>
              <a:rPr lang="en-US" sz="2400" dirty="0">
                <a:latin typeface="+mj-lt"/>
              </a:rPr>
              <a:t> customer profiles </a:t>
            </a:r>
            <a:r>
              <a:rPr lang="en-US" sz="2400" dirty="0" err="1">
                <a:latin typeface="+mj-lt"/>
              </a:rPr>
              <a:t>dan</a:t>
            </a:r>
            <a:r>
              <a:rPr lang="en-US" sz="2400" dirty="0">
                <a:latin typeface="+mj-lt"/>
              </a:rPr>
              <a:t> </a:t>
            </a:r>
            <a:r>
              <a:rPr lang="en-US" sz="2400" dirty="0" err="1">
                <a:latin typeface="+mj-lt"/>
              </a:rPr>
              <a:t>dapat</a:t>
            </a:r>
            <a:r>
              <a:rPr lang="en-US" sz="2400" dirty="0">
                <a:latin typeface="+mj-lt"/>
              </a:rPr>
              <a:t> </a:t>
            </a:r>
            <a:r>
              <a:rPr lang="en-US" sz="2400" dirty="0" err="1">
                <a:latin typeface="+mj-lt"/>
              </a:rPr>
              <a:t>menentukan</a:t>
            </a:r>
            <a:r>
              <a:rPr lang="en-US" sz="2400" dirty="0">
                <a:latin typeface="+mj-lt"/>
              </a:rPr>
              <a:t> layout catalog </a:t>
            </a:r>
            <a:r>
              <a:rPr lang="en-US" sz="2400" dirty="0" err="1">
                <a:latin typeface="+mj-lt"/>
              </a:rPr>
              <a:t>pelanggannya</a:t>
            </a:r>
            <a:r>
              <a:rPr lang="en-US" sz="2400" dirty="0">
                <a:latin typeface="+mj-lt"/>
              </a:rPr>
              <a:t> </a:t>
            </a:r>
            <a:r>
              <a:rPr lang="en-US" sz="2400" dirty="0" err="1">
                <a:latin typeface="+mj-lt"/>
              </a:rPr>
              <a:t>sendiri</a:t>
            </a:r>
            <a:endParaRPr lang="en-US" sz="2400" dirty="0">
              <a:latin typeface="+mj-lt"/>
            </a:endParaRPr>
          </a:p>
        </p:txBody>
      </p:sp>
      <p:sp>
        <p:nvSpPr>
          <p:cNvPr id="4" name="Rectangle 130">
            <a:extLst>
              <a:ext uri="{FF2B5EF4-FFF2-40B4-BE49-F238E27FC236}">
                <a16:creationId xmlns:a16="http://schemas.microsoft.com/office/drawing/2014/main" xmlns="" id="{F7759672-254A-46D2-98DF-B919494C603A}"/>
              </a:ext>
            </a:extLst>
          </p:cNvPr>
          <p:cNvSpPr/>
          <p:nvPr/>
        </p:nvSpPr>
        <p:spPr>
          <a:xfrm rot="19499337">
            <a:off x="234492" y="5229184"/>
            <a:ext cx="1543145" cy="1304135"/>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13606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1" cy="781287"/>
          </a:xfrm>
        </p:spPr>
        <p:style>
          <a:lnRef idx="3">
            <a:schemeClr val="lt1"/>
          </a:lnRef>
          <a:fillRef idx="1">
            <a:schemeClr val="accent6"/>
          </a:fillRef>
          <a:effectRef idx="1">
            <a:schemeClr val="accent6"/>
          </a:effectRef>
          <a:fontRef idx="minor">
            <a:schemeClr val="lt1"/>
          </a:fontRef>
        </p:style>
        <p:txBody>
          <a:bodyPr/>
          <a:lstStyle/>
          <a:p>
            <a:r>
              <a:rPr lang="id-ID" b="1" i="1" dirty="0" smtClean="0">
                <a:latin typeface="Comic Sans MS" pitchFamily="66" charset="0"/>
              </a:rPr>
              <a:t>Assosiation Rule</a:t>
            </a:r>
            <a:endParaRPr lang="en-US" b="1" i="1" dirty="0">
              <a:latin typeface="Comic Sans MS" pitchFamily="66" charset="0"/>
            </a:endParaRPr>
          </a:p>
        </p:txBody>
      </p:sp>
      <p:sp>
        <p:nvSpPr>
          <p:cNvPr id="3" name="Content Placeholder 2"/>
          <p:cNvSpPr>
            <a:spLocks noGrp="1"/>
          </p:cNvSpPr>
          <p:nvPr>
            <p:ph idx="1"/>
          </p:nvPr>
        </p:nvSpPr>
        <p:spPr>
          <a:xfrm>
            <a:off x="6114197" y="1296536"/>
            <a:ext cx="5923128" cy="4341309"/>
          </a:xfrm>
        </p:spPr>
        <p:txBody>
          <a:bodyPr/>
          <a:lstStyle/>
          <a:p>
            <a:pPr marL="0" indent="0" algn="just">
              <a:buNone/>
            </a:pPr>
            <a:r>
              <a:rPr lang="id-ID" sz="2400" i="1" dirty="0" smtClean="0"/>
              <a:t>	Association </a:t>
            </a:r>
            <a:r>
              <a:rPr lang="id-ID" sz="2400" i="1" dirty="0"/>
              <a:t>rule</a:t>
            </a:r>
            <a:r>
              <a:rPr lang="id-ID" sz="2400" dirty="0"/>
              <a:t> merupakan salah satu teknik data mining untuk menemukan pola hubungan “jika-maka” antara suatu kombinasi item. Contoh </a:t>
            </a:r>
            <a:r>
              <a:rPr lang="id-ID" sz="2400" i="1" dirty="0"/>
              <a:t>association rule</a:t>
            </a:r>
            <a:r>
              <a:rPr lang="id-ID" sz="2400" dirty="0"/>
              <a:t> yang sering digunakan terdapat pada </a:t>
            </a:r>
            <a:r>
              <a:rPr lang="id-ID" sz="2400" i="1" dirty="0"/>
              <a:t>Market Basket Analysis</a:t>
            </a:r>
            <a:r>
              <a:rPr lang="id-ID" sz="2400" dirty="0"/>
              <a:t> di suatu supermarket yang ingin diketahui seberapa besar kemungkinan seorang pelanggan membeli beberapa item secara bersamaan.</a:t>
            </a:r>
            <a:endParaRPr lang="en-US" sz="2400" dirty="0">
              <a:latin typeface="+mj-lt"/>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49" y="1187787"/>
            <a:ext cx="5672345" cy="4708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30">
            <a:extLst>
              <a:ext uri="{FF2B5EF4-FFF2-40B4-BE49-F238E27FC236}">
                <a16:creationId xmlns:a16="http://schemas.microsoft.com/office/drawing/2014/main" xmlns="" id="{F7759672-254A-46D2-98DF-B919494C603A}"/>
              </a:ext>
            </a:extLst>
          </p:cNvPr>
          <p:cNvSpPr/>
          <p:nvPr/>
        </p:nvSpPr>
        <p:spPr>
          <a:xfrm rot="19499337">
            <a:off x="234492" y="5229184"/>
            <a:ext cx="1543145" cy="1304135"/>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solidFill>
                <a:schemeClr val="tx1"/>
              </a:solidFill>
            </a:endParaRPr>
          </a:p>
        </p:txBody>
      </p:sp>
      <p:pic>
        <p:nvPicPr>
          <p:cNvPr id="18433" name="Picture 1" descr="D:\AA SEMESTER 6\RISPEM\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039" y="4556551"/>
            <a:ext cx="5286375"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958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75964" y="4913195"/>
            <a:ext cx="4612943" cy="14193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 y="365125"/>
            <a:ext cx="12192001" cy="781287"/>
          </a:xfrm>
        </p:spPr>
        <p:style>
          <a:lnRef idx="3">
            <a:schemeClr val="lt1"/>
          </a:lnRef>
          <a:fillRef idx="1">
            <a:schemeClr val="accent2"/>
          </a:fillRef>
          <a:effectRef idx="1">
            <a:schemeClr val="accent2"/>
          </a:effectRef>
          <a:fontRef idx="minor">
            <a:schemeClr val="lt1"/>
          </a:fontRef>
        </p:style>
        <p:txBody>
          <a:bodyPr/>
          <a:lstStyle/>
          <a:p>
            <a:r>
              <a:rPr lang="id-ID" b="1" i="1" dirty="0" smtClean="0">
                <a:latin typeface="Comic Sans MS" pitchFamily="66" charset="0"/>
              </a:rPr>
              <a:t>Algoritma Apriori</a:t>
            </a:r>
            <a:endParaRPr lang="en-US" b="1" i="1" dirty="0">
              <a:latin typeface="Comic Sans MS" pitchFamily="66" charset="0"/>
            </a:endParaRPr>
          </a:p>
        </p:txBody>
      </p:sp>
      <p:sp>
        <p:nvSpPr>
          <p:cNvPr id="3" name="Content Placeholder 2"/>
          <p:cNvSpPr>
            <a:spLocks noGrp="1"/>
          </p:cNvSpPr>
          <p:nvPr>
            <p:ph idx="1"/>
          </p:nvPr>
        </p:nvSpPr>
        <p:spPr>
          <a:xfrm>
            <a:off x="696338" y="1361600"/>
            <a:ext cx="10515600" cy="4351338"/>
          </a:xfrm>
        </p:spPr>
        <p:txBody>
          <a:bodyPr/>
          <a:lstStyle/>
          <a:p>
            <a:pPr marL="0" indent="0">
              <a:buNone/>
            </a:pPr>
            <a:r>
              <a:rPr lang="id-ID" dirty="0" smtClean="0"/>
              <a:t>	</a:t>
            </a:r>
            <a:r>
              <a:rPr lang="en-US" dirty="0" err="1" smtClean="0"/>
              <a:t>Algoritma</a:t>
            </a:r>
            <a:r>
              <a:rPr lang="en-US" dirty="0" smtClean="0"/>
              <a:t> </a:t>
            </a:r>
            <a:r>
              <a:rPr lang="en-US" dirty="0" err="1" smtClean="0"/>
              <a:t>apriori</a:t>
            </a:r>
            <a:r>
              <a:rPr lang="en-US" dirty="0" smtClean="0"/>
              <a:t> </a:t>
            </a:r>
            <a:r>
              <a:rPr lang="en-US" dirty="0" err="1" smtClean="0"/>
              <a:t>merupakan</a:t>
            </a:r>
            <a:r>
              <a:rPr lang="en-US" dirty="0" smtClean="0"/>
              <a:t> </a:t>
            </a:r>
            <a:r>
              <a:rPr lang="en-US" dirty="0" err="1" smtClean="0"/>
              <a:t>salah</a:t>
            </a:r>
            <a:r>
              <a:rPr lang="en-US" dirty="0" smtClean="0"/>
              <a:t> </a:t>
            </a:r>
            <a:r>
              <a:rPr lang="en-US" dirty="0" err="1" smtClean="0"/>
              <a:t>satu</a:t>
            </a:r>
            <a:r>
              <a:rPr lang="en-US" dirty="0" smtClean="0"/>
              <a:t> </a:t>
            </a:r>
            <a:r>
              <a:rPr lang="en-US" dirty="0" err="1" smtClean="0"/>
              <a:t>algoritma</a:t>
            </a:r>
            <a:r>
              <a:rPr lang="en-US" dirty="0" smtClean="0"/>
              <a:t> </a:t>
            </a:r>
            <a:r>
              <a:rPr lang="en-US" dirty="0" err="1" smtClean="0"/>
              <a:t>klasik</a:t>
            </a:r>
            <a:r>
              <a:rPr lang="en-US" dirty="0" smtClean="0"/>
              <a:t> data mining. </a:t>
            </a:r>
            <a:r>
              <a:rPr lang="en-US" dirty="0" err="1" smtClean="0"/>
              <a:t>Algoritma</a:t>
            </a:r>
            <a:r>
              <a:rPr lang="en-US" dirty="0" smtClean="0"/>
              <a:t> </a:t>
            </a:r>
            <a:r>
              <a:rPr lang="en-US" dirty="0" err="1" smtClean="0"/>
              <a:t>apriori</a:t>
            </a:r>
            <a:r>
              <a:rPr lang="en-US" dirty="0" smtClean="0"/>
              <a:t> </a:t>
            </a:r>
            <a:r>
              <a:rPr lang="en-US" dirty="0" err="1" smtClean="0"/>
              <a:t>digunakan</a:t>
            </a:r>
            <a:r>
              <a:rPr lang="en-US" dirty="0" smtClean="0"/>
              <a:t> agar </a:t>
            </a:r>
            <a:r>
              <a:rPr lang="en-US" dirty="0" err="1" smtClean="0"/>
              <a:t>komputer</a:t>
            </a:r>
            <a:r>
              <a:rPr lang="en-US" dirty="0" smtClean="0"/>
              <a:t> </a:t>
            </a:r>
            <a:r>
              <a:rPr lang="en-US" dirty="0" err="1" smtClean="0"/>
              <a:t>dapat</a:t>
            </a:r>
            <a:r>
              <a:rPr lang="en-US" dirty="0" smtClean="0"/>
              <a:t> </a:t>
            </a:r>
            <a:r>
              <a:rPr lang="en-US" dirty="0" err="1" smtClean="0"/>
              <a:t>mempelajari</a:t>
            </a:r>
            <a:r>
              <a:rPr lang="en-US" dirty="0" smtClean="0"/>
              <a:t> </a:t>
            </a:r>
            <a:r>
              <a:rPr lang="en-US" dirty="0" err="1" smtClean="0"/>
              <a:t>aturan</a:t>
            </a:r>
            <a:r>
              <a:rPr lang="en-US" dirty="0" smtClean="0"/>
              <a:t> </a:t>
            </a:r>
            <a:r>
              <a:rPr lang="en-US" dirty="0" err="1" smtClean="0"/>
              <a:t>asosiasi</a:t>
            </a:r>
            <a:r>
              <a:rPr lang="en-US" dirty="0" smtClean="0"/>
              <a:t>, </a:t>
            </a:r>
            <a:r>
              <a:rPr lang="en-US" dirty="0" err="1" smtClean="0"/>
              <a:t>mencari</a:t>
            </a:r>
            <a:r>
              <a:rPr lang="en-US" dirty="0" smtClean="0"/>
              <a:t> </a:t>
            </a:r>
            <a:r>
              <a:rPr lang="en-US" dirty="0" err="1" smtClean="0"/>
              <a:t>pola</a:t>
            </a:r>
            <a:r>
              <a:rPr lang="en-US" dirty="0" smtClean="0"/>
              <a:t> </a:t>
            </a:r>
            <a:r>
              <a:rPr lang="en-US" dirty="0" err="1" smtClean="0"/>
              <a:t>hubungan</a:t>
            </a:r>
            <a:r>
              <a:rPr lang="en-US" dirty="0" smtClean="0"/>
              <a:t> </a:t>
            </a:r>
            <a:r>
              <a:rPr lang="en-US" dirty="0" err="1" smtClean="0"/>
              <a:t>antar</a:t>
            </a:r>
            <a:r>
              <a:rPr lang="en-US" dirty="0" smtClean="0"/>
              <a:t> </a:t>
            </a:r>
            <a:r>
              <a:rPr lang="en-US" dirty="0" err="1" smtClean="0"/>
              <a:t>satu</a:t>
            </a:r>
            <a:r>
              <a:rPr lang="en-US" dirty="0" smtClean="0"/>
              <a:t> </a:t>
            </a:r>
            <a:r>
              <a:rPr lang="en-US" dirty="0" err="1" smtClean="0"/>
              <a:t>atau</a:t>
            </a:r>
            <a:r>
              <a:rPr lang="en-US" dirty="0" smtClean="0"/>
              <a:t> </a:t>
            </a:r>
            <a:r>
              <a:rPr lang="en-US" dirty="0" err="1" smtClean="0"/>
              <a:t>lebih</a:t>
            </a:r>
            <a:r>
              <a:rPr lang="en-US" dirty="0" smtClean="0"/>
              <a:t> item </a:t>
            </a:r>
            <a:r>
              <a:rPr lang="en-US" dirty="0" err="1" smtClean="0"/>
              <a:t>dalam</a:t>
            </a:r>
            <a:r>
              <a:rPr lang="en-US" dirty="0" smtClean="0"/>
              <a:t> </a:t>
            </a:r>
            <a:r>
              <a:rPr lang="en-US" dirty="0" err="1" smtClean="0"/>
              <a:t>suatu</a:t>
            </a:r>
            <a:r>
              <a:rPr lang="en-US" dirty="0" smtClean="0"/>
              <a:t> dataset.</a:t>
            </a:r>
          </a:p>
          <a:p>
            <a:pPr marL="0" indent="0">
              <a:buNone/>
            </a:pPr>
            <a:r>
              <a:rPr lang="id-ID" dirty="0" smtClean="0"/>
              <a:t>	Penting tidaknya suatu aturan assosiatif dapat diketahui dengan dua parameter, support (nilai penunjang) yaitu persentase kombinasi item tersebut dalam database dan confidence (nilai kepastian) yaitu kuatnya hubungan antar item dalam aturan assosiatif.</a:t>
            </a:r>
            <a:endParaRPr lang="en-US" dirty="0">
              <a:latin typeface="+mj-lt"/>
            </a:endParaRPr>
          </a:p>
        </p:txBody>
      </p:sp>
      <p:sp>
        <p:nvSpPr>
          <p:cNvPr id="5" name="Rounded Rectangle 51">
            <a:extLst>
              <a:ext uri="{FF2B5EF4-FFF2-40B4-BE49-F238E27FC236}">
                <a16:creationId xmlns:a16="http://schemas.microsoft.com/office/drawing/2014/main" xmlns="" id="{B83253D3-E181-4488-9CD9-39D21527F719}"/>
              </a:ext>
            </a:extLst>
          </p:cNvPr>
          <p:cNvSpPr/>
          <p:nvPr/>
        </p:nvSpPr>
        <p:spPr>
          <a:xfrm rot="16200000" flipH="1">
            <a:off x="10270802" y="4769637"/>
            <a:ext cx="1882272" cy="1678067"/>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257300810"/>
              </p:ext>
            </p:extLst>
          </p:nvPr>
        </p:nvGraphicFramePr>
        <p:xfrm>
          <a:off x="3989388" y="5049507"/>
          <a:ext cx="4403725" cy="1169987"/>
        </p:xfrm>
        <a:graphic>
          <a:graphicData uri="http://schemas.openxmlformats.org/presentationml/2006/ole">
            <mc:AlternateContent xmlns:mc="http://schemas.openxmlformats.org/markup-compatibility/2006">
              <mc:Choice xmlns:v="urn:schemas-microsoft-com:vml" Requires="v">
                <p:oleObj spid="_x0000_s13366" name="Equation" r:id="rId3" imgW="1574640" imgH="419040" progId="Equation.3">
                  <p:embed/>
                </p:oleObj>
              </mc:Choice>
              <mc:Fallback>
                <p:oleObj name="Equation" r:id="rId3" imgW="1574640" imgH="419040" progId="Equation.3">
                  <p:embed/>
                  <p:pic>
                    <p:nvPicPr>
                      <p:cNvPr id="0" name="Object 1"/>
                      <p:cNvPicPr>
                        <a:picLocks noChangeAspect="1" noChangeArrowheads="1"/>
                      </p:cNvPicPr>
                      <p:nvPr/>
                    </p:nvPicPr>
                    <p:blipFill>
                      <a:blip r:embed="rId4"/>
                      <a:srcRect/>
                      <a:stretch>
                        <a:fillRect/>
                      </a:stretch>
                    </p:blipFill>
                    <p:spPr bwMode="auto">
                      <a:xfrm>
                        <a:off x="3989388" y="5049507"/>
                        <a:ext cx="4403725" cy="1169987"/>
                      </a:xfrm>
                      <a:prstGeom prst="rect">
                        <a:avLst/>
                      </a:prstGeom>
                      <a:noFill/>
                    </p:spPr>
                  </p:pic>
                </p:oleObj>
              </mc:Fallback>
            </mc:AlternateContent>
          </a:graphicData>
        </a:graphic>
      </p:graphicFrame>
    </p:spTree>
    <p:extLst>
      <p:ext uri="{BB962C8B-B14F-4D97-AF65-F5344CB8AC3E}">
        <p14:creationId xmlns:p14="http://schemas.microsoft.com/office/powerpoint/2010/main" val="407800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98"/>
            <a:ext cx="12192000" cy="904128"/>
          </a:xfrm>
        </p:spPr>
        <p:style>
          <a:lnRef idx="3">
            <a:schemeClr val="lt1"/>
          </a:lnRef>
          <a:fillRef idx="1">
            <a:schemeClr val="accent2"/>
          </a:fillRef>
          <a:effectRef idx="1">
            <a:schemeClr val="accent2"/>
          </a:effectRef>
          <a:fontRef idx="minor">
            <a:schemeClr val="lt1"/>
          </a:fontRef>
        </p:style>
        <p:txBody>
          <a:bodyPr/>
          <a:lstStyle/>
          <a:p>
            <a:r>
              <a:rPr lang="id-ID" b="1" dirty="0" smtClean="0">
                <a:latin typeface="Comic Sans MS" pitchFamily="66" charset="0"/>
              </a:rPr>
              <a:t>Langkah Analisis</a:t>
            </a:r>
            <a:endParaRPr lang="en-US" b="1" dirty="0">
              <a:latin typeface="Comic Sans MS" pitchFamily="66" charset="0"/>
            </a:endParaRPr>
          </a:p>
        </p:txBody>
      </p:sp>
      <p:grpSp>
        <p:nvGrpSpPr>
          <p:cNvPr id="4" name="그룹 28">
            <a:extLst>
              <a:ext uri="{FF2B5EF4-FFF2-40B4-BE49-F238E27FC236}">
                <a16:creationId xmlns:a16="http://schemas.microsoft.com/office/drawing/2014/main" xmlns="" id="{2453C9E5-C7D3-4EE3-975F-4E24140198CA}"/>
              </a:ext>
            </a:extLst>
          </p:cNvPr>
          <p:cNvGrpSpPr/>
          <p:nvPr/>
        </p:nvGrpSpPr>
        <p:grpSpPr>
          <a:xfrm>
            <a:off x="1488271" y="1720409"/>
            <a:ext cx="4682439" cy="4623159"/>
            <a:chOff x="924229" y="1606109"/>
            <a:chExt cx="4682439" cy="4623159"/>
          </a:xfrm>
          <a:effectLst>
            <a:outerShdw blurRad="50800" dist="38100" dir="5400000" algn="t" rotWithShape="0">
              <a:prstClr val="black">
                <a:alpha val="40000"/>
              </a:prstClr>
            </a:outerShdw>
          </a:effectLst>
        </p:grpSpPr>
        <p:sp>
          <p:nvSpPr>
            <p:cNvPr id="5" name="Block Arc 7">
              <a:extLst>
                <a:ext uri="{FF2B5EF4-FFF2-40B4-BE49-F238E27FC236}">
                  <a16:creationId xmlns:a16="http://schemas.microsoft.com/office/drawing/2014/main" xmlns="" id="{6BE71DD8-6CC4-4580-AED7-6F320F11A063}"/>
                </a:ext>
              </a:extLst>
            </p:cNvPr>
            <p:cNvSpPr/>
            <p:nvPr/>
          </p:nvSpPr>
          <p:spPr>
            <a:xfrm>
              <a:off x="924229" y="1606109"/>
              <a:ext cx="4623159" cy="4623159"/>
            </a:xfrm>
            <a:prstGeom prst="blockArc">
              <a:avLst>
                <a:gd name="adj1" fmla="val 17994494"/>
                <a:gd name="adj2" fmla="val 3631056"/>
                <a:gd name="adj3" fmla="val 126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Oval 8">
              <a:extLst>
                <a:ext uri="{FF2B5EF4-FFF2-40B4-BE49-F238E27FC236}">
                  <a16:creationId xmlns:a16="http://schemas.microsoft.com/office/drawing/2014/main" xmlns="" id="{3C43C93C-3933-407A-8DA9-A8F8C70839A6}"/>
                </a:ext>
              </a:extLst>
            </p:cNvPr>
            <p:cNvSpPr/>
            <p:nvPr/>
          </p:nvSpPr>
          <p:spPr>
            <a:xfrm>
              <a:off x="4238091" y="1766259"/>
              <a:ext cx="288032" cy="288032"/>
            </a:xfrm>
            <a:prstGeom prst="ellipse">
              <a:avLst/>
            </a:prstGeom>
            <a:solidFill>
              <a:schemeClr val="accent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56">
              <a:extLst>
                <a:ext uri="{FF2B5EF4-FFF2-40B4-BE49-F238E27FC236}">
                  <a16:creationId xmlns:a16="http://schemas.microsoft.com/office/drawing/2014/main" xmlns="" id="{95B998CA-A2C4-4496-AD40-5C134E1285FF}"/>
                </a:ext>
              </a:extLst>
            </p:cNvPr>
            <p:cNvSpPr/>
            <p:nvPr/>
          </p:nvSpPr>
          <p:spPr>
            <a:xfrm>
              <a:off x="5318636" y="4258359"/>
              <a:ext cx="288032" cy="288032"/>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59">
              <a:extLst>
                <a:ext uri="{FF2B5EF4-FFF2-40B4-BE49-F238E27FC236}">
                  <a16:creationId xmlns:a16="http://schemas.microsoft.com/office/drawing/2014/main" xmlns="" id="{C6F9FA73-9FDE-4170-801E-F44AD53D94AD}"/>
                </a:ext>
              </a:extLst>
            </p:cNvPr>
            <p:cNvSpPr/>
            <p:nvPr/>
          </p:nvSpPr>
          <p:spPr>
            <a:xfrm>
              <a:off x="5182130" y="2898847"/>
              <a:ext cx="288032" cy="288032"/>
            </a:xfrm>
            <a:prstGeom prst="ellipse">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60">
              <a:extLst>
                <a:ext uri="{FF2B5EF4-FFF2-40B4-BE49-F238E27FC236}">
                  <a16:creationId xmlns:a16="http://schemas.microsoft.com/office/drawing/2014/main" xmlns="" id="{F15CA8CA-D5D4-4EC5-A932-DF9B44C94387}"/>
                </a:ext>
              </a:extLst>
            </p:cNvPr>
            <p:cNvSpPr/>
            <p:nvPr/>
          </p:nvSpPr>
          <p:spPr>
            <a:xfrm>
              <a:off x="4677553" y="5439127"/>
              <a:ext cx="288032" cy="288032"/>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 name="그룹 53">
            <a:extLst>
              <a:ext uri="{FF2B5EF4-FFF2-40B4-BE49-F238E27FC236}">
                <a16:creationId xmlns:a16="http://schemas.microsoft.com/office/drawing/2014/main" xmlns="" id="{1518F486-5F6C-4E1D-9B59-B4DF1EC943ED}"/>
              </a:ext>
            </a:extLst>
          </p:cNvPr>
          <p:cNvGrpSpPr/>
          <p:nvPr/>
        </p:nvGrpSpPr>
        <p:grpSpPr>
          <a:xfrm>
            <a:off x="1299370" y="1906740"/>
            <a:ext cx="4250497" cy="4250497"/>
            <a:chOff x="735328" y="1762623"/>
            <a:chExt cx="4250497" cy="4250497"/>
          </a:xfrm>
          <a:effectLst>
            <a:outerShdw blurRad="50800" dist="38100" dir="5400000" algn="t" rotWithShape="0">
              <a:prstClr val="black">
                <a:alpha val="40000"/>
              </a:prstClr>
            </a:outerShdw>
          </a:effectLst>
        </p:grpSpPr>
        <p:sp>
          <p:nvSpPr>
            <p:cNvPr id="12" name="Block Arc 43">
              <a:extLst>
                <a:ext uri="{FF2B5EF4-FFF2-40B4-BE49-F238E27FC236}">
                  <a16:creationId xmlns:a16="http://schemas.microsoft.com/office/drawing/2014/main" xmlns="" id="{4075786C-79F6-4736-8A76-A41E05FE84E1}"/>
                </a:ext>
              </a:extLst>
            </p:cNvPr>
            <p:cNvSpPr/>
            <p:nvPr/>
          </p:nvSpPr>
          <p:spPr>
            <a:xfrm>
              <a:off x="735328" y="1762623"/>
              <a:ext cx="4250497" cy="4250497"/>
            </a:xfrm>
            <a:prstGeom prst="blockArc">
              <a:avLst>
                <a:gd name="adj1" fmla="val 4228396"/>
                <a:gd name="adj2" fmla="val 7060926"/>
                <a:gd name="adj3" fmla="val 524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 name="Block Arc 53">
              <a:extLst>
                <a:ext uri="{FF2B5EF4-FFF2-40B4-BE49-F238E27FC236}">
                  <a16:creationId xmlns:a16="http://schemas.microsoft.com/office/drawing/2014/main" xmlns="" id="{CB29D639-1F80-4AAA-A028-2CD82D967BBD}"/>
                </a:ext>
              </a:extLst>
            </p:cNvPr>
            <p:cNvSpPr/>
            <p:nvPr/>
          </p:nvSpPr>
          <p:spPr>
            <a:xfrm>
              <a:off x="735328" y="1762623"/>
              <a:ext cx="4250497" cy="4250497"/>
            </a:xfrm>
            <a:prstGeom prst="blockArc">
              <a:avLst>
                <a:gd name="adj1" fmla="val 1492588"/>
                <a:gd name="adj2" fmla="val 4237585"/>
                <a:gd name="adj3" fmla="val 522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Block Arc 54">
              <a:extLst>
                <a:ext uri="{FF2B5EF4-FFF2-40B4-BE49-F238E27FC236}">
                  <a16:creationId xmlns:a16="http://schemas.microsoft.com/office/drawing/2014/main" xmlns="" id="{A8919B3E-818B-4596-9D74-728408ED7E58}"/>
                </a:ext>
              </a:extLst>
            </p:cNvPr>
            <p:cNvSpPr/>
            <p:nvPr/>
          </p:nvSpPr>
          <p:spPr>
            <a:xfrm>
              <a:off x="735328" y="1762623"/>
              <a:ext cx="4250497" cy="4250497"/>
            </a:xfrm>
            <a:prstGeom prst="blockArc">
              <a:avLst>
                <a:gd name="adj1" fmla="val 20334074"/>
                <a:gd name="adj2" fmla="val 1503961"/>
                <a:gd name="adj3" fmla="val 5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 name="Block Arc 55">
              <a:extLst>
                <a:ext uri="{FF2B5EF4-FFF2-40B4-BE49-F238E27FC236}">
                  <a16:creationId xmlns:a16="http://schemas.microsoft.com/office/drawing/2014/main" xmlns="" id="{195F0ADC-A8BD-405C-91DC-695718369AB4}"/>
                </a:ext>
              </a:extLst>
            </p:cNvPr>
            <p:cNvSpPr/>
            <p:nvPr/>
          </p:nvSpPr>
          <p:spPr>
            <a:xfrm>
              <a:off x="735328" y="1762623"/>
              <a:ext cx="4250497" cy="4250497"/>
            </a:xfrm>
            <a:prstGeom prst="blockArc">
              <a:avLst>
                <a:gd name="adj1" fmla="val 17549958"/>
                <a:gd name="adj2" fmla="val 20340767"/>
                <a:gd name="adj3" fmla="val 52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Block Arc 5">
              <a:extLst>
                <a:ext uri="{FF2B5EF4-FFF2-40B4-BE49-F238E27FC236}">
                  <a16:creationId xmlns:a16="http://schemas.microsoft.com/office/drawing/2014/main" xmlns="" id="{61CD51C5-CE1D-4DFE-9CFD-C4D2FA88570F}"/>
                </a:ext>
              </a:extLst>
            </p:cNvPr>
            <p:cNvSpPr/>
            <p:nvPr/>
          </p:nvSpPr>
          <p:spPr>
            <a:xfrm>
              <a:off x="735328" y="1762623"/>
              <a:ext cx="4250497" cy="4250497"/>
            </a:xfrm>
            <a:prstGeom prst="blockArc">
              <a:avLst>
                <a:gd name="adj1" fmla="val 14520241"/>
                <a:gd name="adj2" fmla="val 17553267"/>
                <a:gd name="adj3" fmla="val 524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17" name="Trapezoid 13">
            <a:extLst>
              <a:ext uri="{FF2B5EF4-FFF2-40B4-BE49-F238E27FC236}">
                <a16:creationId xmlns:a16="http://schemas.microsoft.com/office/drawing/2014/main" xmlns="" id="{EAB635DE-58EF-4585-A0F5-0790A1957A5B}"/>
              </a:ext>
            </a:extLst>
          </p:cNvPr>
          <p:cNvSpPr/>
          <p:nvPr/>
        </p:nvSpPr>
        <p:spPr>
          <a:xfrm>
            <a:off x="1556462" y="2866811"/>
            <a:ext cx="2741611" cy="2330353"/>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p:cNvSpPr txBox="1"/>
          <p:nvPr/>
        </p:nvSpPr>
        <p:spPr>
          <a:xfrm>
            <a:off x="5342853" y="1471521"/>
            <a:ext cx="1367682" cy="707886"/>
          </a:xfrm>
          <a:prstGeom prst="rect">
            <a:avLst/>
          </a:prstGeom>
          <a:noFill/>
        </p:spPr>
        <p:txBody>
          <a:bodyPr wrap="none" rtlCol="0">
            <a:spAutoFit/>
          </a:bodyPr>
          <a:lstStyle/>
          <a:p>
            <a:r>
              <a:rPr lang="id-ID" sz="4000" b="1" dirty="0" smtClean="0">
                <a:latin typeface="Comic Sans MS" pitchFamily="66" charset="0"/>
              </a:rPr>
              <a:t>Data</a:t>
            </a:r>
            <a:endParaRPr lang="en-US" sz="4000" b="1" dirty="0">
              <a:latin typeface="Comic Sans MS" pitchFamily="66" charset="0"/>
            </a:endParaRPr>
          </a:p>
        </p:txBody>
      </p:sp>
      <p:sp>
        <p:nvSpPr>
          <p:cNvPr id="19" name="TextBox 18"/>
          <p:cNvSpPr txBox="1"/>
          <p:nvPr/>
        </p:nvSpPr>
        <p:spPr>
          <a:xfrm>
            <a:off x="6170710" y="2659204"/>
            <a:ext cx="4483920" cy="707886"/>
          </a:xfrm>
          <a:prstGeom prst="rect">
            <a:avLst/>
          </a:prstGeom>
          <a:noFill/>
        </p:spPr>
        <p:txBody>
          <a:bodyPr wrap="none" rtlCol="0">
            <a:spAutoFit/>
          </a:bodyPr>
          <a:lstStyle/>
          <a:p>
            <a:r>
              <a:rPr lang="id-ID" sz="4000" b="1" dirty="0" smtClean="0">
                <a:latin typeface="Comic Sans MS" pitchFamily="66" charset="0"/>
              </a:rPr>
              <a:t>Algoritma Apriori</a:t>
            </a:r>
            <a:endParaRPr lang="en-US" sz="4000" b="1" dirty="0">
              <a:latin typeface="Comic Sans MS" pitchFamily="66" charset="0"/>
            </a:endParaRPr>
          </a:p>
        </p:txBody>
      </p:sp>
      <p:sp>
        <p:nvSpPr>
          <p:cNvPr id="20" name="TextBox 19"/>
          <p:cNvSpPr txBox="1"/>
          <p:nvPr/>
        </p:nvSpPr>
        <p:spPr>
          <a:xfrm>
            <a:off x="6327002" y="4162732"/>
            <a:ext cx="3929281" cy="707886"/>
          </a:xfrm>
          <a:prstGeom prst="rect">
            <a:avLst/>
          </a:prstGeom>
          <a:noFill/>
        </p:spPr>
        <p:txBody>
          <a:bodyPr wrap="none" rtlCol="0">
            <a:spAutoFit/>
          </a:bodyPr>
          <a:lstStyle/>
          <a:p>
            <a:r>
              <a:rPr lang="id-ID" sz="4000" b="1" dirty="0" smtClean="0">
                <a:latin typeface="Comic Sans MS" pitchFamily="66" charset="0"/>
              </a:rPr>
              <a:t>Rule Asosiation</a:t>
            </a:r>
            <a:endParaRPr lang="en-US" sz="4000" b="1" dirty="0">
              <a:latin typeface="Comic Sans MS" pitchFamily="66" charset="0"/>
            </a:endParaRPr>
          </a:p>
        </p:txBody>
      </p:sp>
      <p:sp>
        <p:nvSpPr>
          <p:cNvPr id="21" name="TextBox 20"/>
          <p:cNvSpPr txBox="1"/>
          <p:nvPr/>
        </p:nvSpPr>
        <p:spPr>
          <a:xfrm>
            <a:off x="5882678" y="5487516"/>
            <a:ext cx="5035353" cy="707886"/>
          </a:xfrm>
          <a:prstGeom prst="rect">
            <a:avLst/>
          </a:prstGeom>
          <a:noFill/>
        </p:spPr>
        <p:txBody>
          <a:bodyPr wrap="none" rtlCol="0">
            <a:spAutoFit/>
          </a:bodyPr>
          <a:lstStyle/>
          <a:p>
            <a:r>
              <a:rPr lang="id-ID" sz="4000" b="1" dirty="0" smtClean="0">
                <a:latin typeface="Comic Sans MS" pitchFamily="66" charset="0"/>
              </a:rPr>
              <a:t>Rekomendasi engine</a:t>
            </a:r>
            <a:endParaRPr lang="en-US" sz="4000" b="1" dirty="0">
              <a:latin typeface="Comic Sans MS" pitchFamily="66" charset="0"/>
            </a:endParaRPr>
          </a:p>
        </p:txBody>
      </p:sp>
    </p:spTree>
    <p:extLst>
      <p:ext uri="{BB962C8B-B14F-4D97-AF65-F5344CB8AC3E}">
        <p14:creationId xmlns:p14="http://schemas.microsoft.com/office/powerpoint/2010/main" val="3264535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asil gambar untuk rekomendation eng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asil gambar untuk rekomendation engin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15" name="Picture 7" descr="Gambar terka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028" y="1026066"/>
            <a:ext cx="4743972" cy="42415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138449" y="2076947"/>
            <a:ext cx="6845490" cy="2651031"/>
          </a:xfrm>
          <a:ln w="76200">
            <a:noFill/>
          </a:ln>
        </p:spPr>
        <p:style>
          <a:lnRef idx="2">
            <a:schemeClr val="accent1"/>
          </a:lnRef>
          <a:fillRef idx="1">
            <a:schemeClr val="lt1"/>
          </a:fillRef>
          <a:effectRef idx="0">
            <a:schemeClr val="accent1"/>
          </a:effectRef>
          <a:fontRef idx="minor">
            <a:schemeClr val="dk1"/>
          </a:fontRef>
        </p:style>
        <p:txBody>
          <a:bodyPr/>
          <a:lstStyle/>
          <a:p>
            <a:pPr algn="ctr"/>
            <a:r>
              <a:rPr lang="id-ID" sz="6600" b="1" dirty="0" smtClean="0">
                <a:solidFill>
                  <a:srgbClr val="002060"/>
                </a:solidFill>
                <a:latin typeface="Comic Sans MS" pitchFamily="66" charset="0"/>
              </a:rPr>
              <a:t>PEMBAHASAN</a:t>
            </a:r>
            <a:endParaRPr lang="en-US" sz="6600" b="1" dirty="0">
              <a:solidFill>
                <a:srgbClr val="002060"/>
              </a:solidFill>
              <a:latin typeface="Comic Sans MS" pitchFamily="66" charset="0"/>
            </a:endParaRPr>
          </a:p>
        </p:txBody>
      </p:sp>
      <p:sp>
        <p:nvSpPr>
          <p:cNvPr id="6" name="Rectangle 5"/>
          <p:cNvSpPr/>
          <p:nvPr/>
        </p:nvSpPr>
        <p:spPr>
          <a:xfrm>
            <a:off x="0" y="-5711"/>
            <a:ext cx="12192000" cy="101812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Rectangle 8"/>
          <p:cNvSpPr/>
          <p:nvPr/>
        </p:nvSpPr>
        <p:spPr>
          <a:xfrm>
            <a:off x="0" y="5853519"/>
            <a:ext cx="12192000" cy="10181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7343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614" y="2209842"/>
            <a:ext cx="5121323" cy="3032978"/>
          </a:xfrm>
        </p:spPr>
        <p:txBody>
          <a:bodyPr/>
          <a:lstStyle/>
          <a:p>
            <a:pPr marL="0" indent="0" algn="just">
              <a:buNone/>
            </a:pPr>
            <a:r>
              <a:rPr lang="id-ID" sz="3200" b="1" dirty="0" smtClean="0">
                <a:latin typeface="Comic Sans MS" pitchFamily="66" charset="0"/>
              </a:rPr>
              <a:t>	Data yang diperoleh merupakan data hasil segmentasi dari sebuah e-commerce terkait barang souvenir unik</a:t>
            </a:r>
            <a:endParaRPr lang="en-US" sz="3200" b="1" dirty="0">
              <a:latin typeface="Comic Sans MS" pitchFamily="66" charset="0"/>
            </a:endParaRPr>
          </a:p>
        </p:txBody>
      </p:sp>
      <p:sp>
        <p:nvSpPr>
          <p:cNvPr id="4" name="Rectangle 3"/>
          <p:cNvSpPr/>
          <p:nvPr/>
        </p:nvSpPr>
        <p:spPr>
          <a:xfrm>
            <a:off x="0" y="204716"/>
            <a:ext cx="12192000" cy="80770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517" y="284920"/>
            <a:ext cx="4416188" cy="647293"/>
          </a:xfrm>
        </p:spPr>
        <p:txBody>
          <a:bodyPr/>
          <a:lstStyle/>
          <a:p>
            <a:r>
              <a:rPr lang="id-ID" sz="4000" b="1" dirty="0" smtClean="0">
                <a:latin typeface="Comic Sans MS" pitchFamily="66" charset="0"/>
              </a:rPr>
              <a:t>Deskripsi Data</a:t>
            </a:r>
            <a:endParaRPr lang="en-US" sz="4000" b="1" dirty="0">
              <a:latin typeface="Comic Sans MS" pitchFamily="66" charset="0"/>
            </a:endParaRPr>
          </a:p>
        </p:txBody>
      </p:sp>
      <p:grpSp>
        <p:nvGrpSpPr>
          <p:cNvPr id="5" name="Group 4"/>
          <p:cNvGrpSpPr/>
          <p:nvPr/>
        </p:nvGrpSpPr>
        <p:grpSpPr>
          <a:xfrm>
            <a:off x="1062148" y="1572470"/>
            <a:ext cx="4897234" cy="4815812"/>
            <a:chOff x="166939" y="1176191"/>
            <a:chExt cx="4897234" cy="4815812"/>
          </a:xfrm>
        </p:grpSpPr>
        <p:pic>
          <p:nvPicPr>
            <p:cNvPr id="31750" name="Picture 6" descr="C:\Users\user\Downloads\IMG-20190519-WA001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939" y="1176191"/>
              <a:ext cx="2402290" cy="24022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1751" name="Picture 7" descr="C:\Users\user\Downloads\IMG-20190519-WA0015.jpg"/>
            <p:cNvPicPr>
              <a:picLocks noChangeAspect="1" noChangeArrowheads="1"/>
            </p:cNvPicPr>
            <p:nvPr/>
          </p:nvPicPr>
          <p:blipFill rotWithShape="1">
            <a:blip r:embed="rId3">
              <a:extLst>
                <a:ext uri="{28A0092B-C50C-407E-A947-70E740481C1C}">
                  <a14:useLocalDpi xmlns:a14="http://schemas.microsoft.com/office/drawing/2010/main" val="0"/>
                </a:ext>
              </a:extLst>
            </a:blip>
            <a:srcRect r="5687"/>
            <a:stretch/>
          </p:blipFill>
          <p:spPr bwMode="auto">
            <a:xfrm>
              <a:off x="2798501" y="1176192"/>
              <a:ext cx="2265672" cy="24022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1752" name="Picture 8" descr="C:\Users\user\Downloads\IMG-20190519-WA0019.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1517" b="19461"/>
            <a:stretch/>
          </p:blipFill>
          <p:spPr bwMode="auto">
            <a:xfrm>
              <a:off x="166939" y="3753418"/>
              <a:ext cx="2432466" cy="22385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1753" name="Picture 9" descr="C:\Users\user\Downloads\IMG-20190519-WA000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98501" y="3726331"/>
              <a:ext cx="2265672" cy="22656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pSp>
    </p:spTree>
    <p:extLst>
      <p:ext uri="{BB962C8B-B14F-4D97-AF65-F5344CB8AC3E}">
        <p14:creationId xmlns:p14="http://schemas.microsoft.com/office/powerpoint/2010/main" val="19341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73278"/>
            <a:ext cx="2951512" cy="74807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870" y="81886"/>
            <a:ext cx="2846694" cy="770293"/>
          </a:xfrm>
        </p:spPr>
        <p:txBody>
          <a:bodyPr/>
          <a:lstStyle/>
          <a:p>
            <a:pPr algn="ctr"/>
            <a:r>
              <a:rPr lang="id-ID" sz="5400" b="1" dirty="0" smtClean="0">
                <a:solidFill>
                  <a:schemeClr val="bg1"/>
                </a:solidFill>
                <a:latin typeface="Comic Sans MS" pitchFamily="66" charset="0"/>
              </a:rPr>
              <a:t>Data</a:t>
            </a:r>
            <a:endParaRPr lang="en-US" sz="5400" b="1" dirty="0">
              <a:solidFill>
                <a:schemeClr val="bg1"/>
              </a:solidFill>
              <a:latin typeface="Comic Sans MS" pitchFamily="66" charset="0"/>
            </a:endParaRPr>
          </a:p>
        </p:txBody>
      </p:sp>
      <p:grpSp>
        <p:nvGrpSpPr>
          <p:cNvPr id="17" name="Group 16"/>
          <p:cNvGrpSpPr/>
          <p:nvPr/>
        </p:nvGrpSpPr>
        <p:grpSpPr>
          <a:xfrm>
            <a:off x="6746963" y="2988860"/>
            <a:ext cx="4880930" cy="3719783"/>
            <a:chOff x="332095" y="1573242"/>
            <a:chExt cx="4976884" cy="4217830"/>
          </a:xfrm>
        </p:grpSpPr>
        <p:sp>
          <p:nvSpPr>
            <p:cNvPr id="3" name="Rectangle 2"/>
            <p:cNvSpPr/>
            <p:nvPr/>
          </p:nvSpPr>
          <p:spPr>
            <a:xfrm>
              <a:off x="332095" y="1573242"/>
              <a:ext cx="4976884" cy="16751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atinLnBrk="1"/>
              <a:r>
                <a:rPr lang="id-ID" dirty="0">
                  <a:solidFill>
                    <a:srgbClr val="0070C0"/>
                  </a:solidFill>
                  <a:latin typeface="Courier New" pitchFamily="49" charset="0"/>
                  <a:cs typeface="Courier New" pitchFamily="49" charset="0"/>
                </a:rPr>
                <a:t>&gt; trans</a:t>
              </a:r>
              <a:endParaRPr lang="en-US" dirty="0">
                <a:solidFill>
                  <a:srgbClr val="0070C0"/>
                </a:solidFill>
                <a:latin typeface="Courier New" pitchFamily="49" charset="0"/>
                <a:cs typeface="Courier New" pitchFamily="49" charset="0"/>
              </a:endParaRPr>
            </a:p>
            <a:p>
              <a:pPr latinLnBrk="1"/>
              <a:r>
                <a:rPr lang="id-ID" dirty="0">
                  <a:latin typeface="Courier New" pitchFamily="49" charset="0"/>
                  <a:cs typeface="Courier New" pitchFamily="49" charset="0"/>
                </a:rPr>
                <a:t>transactions in sparse format with</a:t>
              </a:r>
              <a:endParaRPr lang="en-US" dirty="0">
                <a:latin typeface="Courier New" pitchFamily="49" charset="0"/>
                <a:cs typeface="Courier New" pitchFamily="49" charset="0"/>
              </a:endParaRPr>
            </a:p>
            <a:p>
              <a:pPr latinLnBrk="1"/>
              <a:r>
                <a:rPr lang="id-ID" dirty="0">
                  <a:latin typeface="Courier New" pitchFamily="49" charset="0"/>
                  <a:cs typeface="Courier New" pitchFamily="49" charset="0"/>
                </a:rPr>
                <a:t> 3372 transactions (rows) and</a:t>
              </a:r>
              <a:endParaRPr lang="en-US" dirty="0">
                <a:latin typeface="Courier New" pitchFamily="49" charset="0"/>
                <a:cs typeface="Courier New" pitchFamily="49" charset="0"/>
              </a:endParaRPr>
            </a:p>
            <a:p>
              <a:pPr latinLnBrk="1"/>
              <a:r>
                <a:rPr lang="id-ID" dirty="0">
                  <a:latin typeface="Courier New" pitchFamily="49" charset="0"/>
                  <a:cs typeface="Courier New" pitchFamily="49" charset="0"/>
                </a:rPr>
                <a:t> 3814 items (columns</a:t>
              </a:r>
              <a:r>
                <a:rPr lang="id-ID" dirty="0" smtClean="0">
                  <a:latin typeface="Courier New" pitchFamily="49" charset="0"/>
                  <a:cs typeface="Courier New" pitchFamily="49" charset="0"/>
                </a:rPr>
                <a:t>)</a:t>
              </a:r>
            </a:p>
            <a:p>
              <a:pPr latinLnBrk="1"/>
              <a:endParaRPr lang="en-US" dirty="0">
                <a:latin typeface="Courier New" pitchFamily="49" charset="0"/>
                <a:cs typeface="Courier New" pitchFamily="49" charset="0"/>
              </a:endParaRPr>
            </a:p>
          </p:txBody>
        </p:sp>
        <p:grpSp>
          <p:nvGrpSpPr>
            <p:cNvPr id="15" name="Group 14"/>
            <p:cNvGrpSpPr/>
            <p:nvPr/>
          </p:nvGrpSpPr>
          <p:grpSpPr>
            <a:xfrm>
              <a:off x="462614" y="3321557"/>
              <a:ext cx="4617395" cy="2469515"/>
              <a:chOff x="332095" y="3478465"/>
              <a:chExt cx="4617395" cy="2469515"/>
            </a:xfrm>
          </p:grpSpPr>
          <p:sp>
            <p:nvSpPr>
              <p:cNvPr id="6" name="TextBox 5"/>
              <p:cNvSpPr txBox="1"/>
              <p:nvPr/>
            </p:nvSpPr>
            <p:spPr>
              <a:xfrm>
                <a:off x="768069" y="3655331"/>
                <a:ext cx="4181421" cy="1046956"/>
              </a:xfrm>
              <a:prstGeom prst="rect">
                <a:avLst/>
              </a:prstGeom>
              <a:noFill/>
            </p:spPr>
            <p:txBody>
              <a:bodyPr wrap="none" rtlCol="0">
                <a:spAutoFit/>
              </a:bodyPr>
              <a:lstStyle/>
              <a:p>
                <a:r>
                  <a:rPr lang="id-ID" sz="5400" b="1" dirty="0" smtClean="0">
                    <a:latin typeface="Comic Sans MS" pitchFamily="66" charset="0"/>
                  </a:rPr>
                  <a:t>3372</a:t>
                </a:r>
                <a:r>
                  <a:rPr lang="id-ID" sz="3600" b="1" dirty="0" smtClean="0">
                    <a:latin typeface="Comic Sans MS" pitchFamily="66" charset="0"/>
                  </a:rPr>
                  <a:t> </a:t>
                </a:r>
                <a:r>
                  <a:rPr lang="id-ID"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transaksi</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endParaRPr>
              </a:p>
            </p:txBody>
          </p:sp>
          <p:sp>
            <p:nvSpPr>
              <p:cNvPr id="7" name="TextBox 6"/>
              <p:cNvSpPr txBox="1"/>
              <p:nvPr/>
            </p:nvSpPr>
            <p:spPr>
              <a:xfrm>
                <a:off x="768069" y="5024650"/>
                <a:ext cx="3042821" cy="923330"/>
              </a:xfrm>
              <a:prstGeom prst="rect">
                <a:avLst/>
              </a:prstGeom>
              <a:noFill/>
            </p:spPr>
            <p:txBody>
              <a:bodyPr wrap="none" rtlCol="0">
                <a:spAutoFit/>
              </a:bodyPr>
              <a:lstStyle/>
              <a:p>
                <a:r>
                  <a:rPr lang="id-ID" sz="5400" b="1" dirty="0" smtClean="0">
                    <a:latin typeface="Comic Sans MS" pitchFamily="66" charset="0"/>
                  </a:rPr>
                  <a:t>3814</a:t>
                </a:r>
                <a:r>
                  <a:rPr lang="id-ID" sz="3600" b="1" dirty="0" smtClean="0">
                    <a:latin typeface="Comic Sans MS" pitchFamily="66" charset="0"/>
                  </a:rPr>
                  <a:t> </a:t>
                </a:r>
                <a:r>
                  <a:rPr lang="id-ID"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item</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endParaRPr>
              </a:p>
            </p:txBody>
          </p:sp>
          <p:grpSp>
            <p:nvGrpSpPr>
              <p:cNvPr id="14" name="Group 13"/>
              <p:cNvGrpSpPr/>
              <p:nvPr/>
            </p:nvGrpSpPr>
            <p:grpSpPr>
              <a:xfrm>
                <a:off x="332095" y="3478465"/>
                <a:ext cx="435974" cy="2007850"/>
                <a:chOff x="332095" y="3478465"/>
                <a:chExt cx="435974" cy="2007850"/>
              </a:xfrm>
            </p:grpSpPr>
            <p:cxnSp>
              <p:nvCxnSpPr>
                <p:cNvPr id="9" name="Straight Connector 8"/>
                <p:cNvCxnSpPr/>
                <p:nvPr/>
              </p:nvCxnSpPr>
              <p:spPr>
                <a:xfrm>
                  <a:off x="332095" y="3478465"/>
                  <a:ext cx="0" cy="200785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1" name="Straight Connector 10"/>
                <p:cNvCxnSpPr>
                  <a:endCxn id="7" idx="1"/>
                </p:cNvCxnSpPr>
                <p:nvPr/>
              </p:nvCxnSpPr>
              <p:spPr>
                <a:xfrm>
                  <a:off x="332095" y="5486315"/>
                  <a:ext cx="435974"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3" name="Straight Connector 12"/>
                <p:cNvCxnSpPr>
                  <a:endCxn id="6" idx="1"/>
                </p:cNvCxnSpPr>
                <p:nvPr/>
              </p:nvCxnSpPr>
              <p:spPr>
                <a:xfrm>
                  <a:off x="332095" y="4178809"/>
                  <a:ext cx="435974" cy="0"/>
                </a:xfrm>
                <a:prstGeom prst="line">
                  <a:avLst/>
                </a:prstGeom>
                <a:ln w="38100"/>
              </p:spPr>
              <p:style>
                <a:lnRef idx="1">
                  <a:schemeClr val="accent6"/>
                </a:lnRef>
                <a:fillRef idx="0">
                  <a:schemeClr val="accent6"/>
                </a:fillRef>
                <a:effectRef idx="0">
                  <a:schemeClr val="accent6"/>
                </a:effectRef>
                <a:fontRef idx="minor">
                  <a:schemeClr val="tx1"/>
                </a:fontRef>
              </p:style>
            </p:cxnSp>
          </p:grpSp>
        </p:grpSp>
      </p:gr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138" y="2727162"/>
            <a:ext cx="6140719" cy="409066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44" t="-1" b="4318"/>
          <a:stretch/>
        </p:blipFill>
        <p:spPr bwMode="auto">
          <a:xfrm>
            <a:off x="0" y="862290"/>
            <a:ext cx="12192000" cy="176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095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40457" y="5186149"/>
            <a:ext cx="11842277" cy="154219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6" name="Picture 5"/>
          <p:cNvPicPr/>
          <p:nvPr/>
        </p:nvPicPr>
        <p:blipFill>
          <a:blip r:embed="rId2"/>
          <a:stretch>
            <a:fillRect/>
          </a:stretch>
        </p:blipFill>
        <p:spPr>
          <a:xfrm>
            <a:off x="1446662" y="1129121"/>
            <a:ext cx="7724633" cy="3948924"/>
          </a:xfrm>
          <a:prstGeom prst="rect">
            <a:avLst/>
          </a:prstGeom>
          <a:noFill/>
          <a:ln w="9525">
            <a:noFill/>
          </a:ln>
        </p:spPr>
      </p:pic>
      <p:sp>
        <p:nvSpPr>
          <p:cNvPr id="7" name="Rectangle 6"/>
          <p:cNvSpPr/>
          <p:nvPr/>
        </p:nvSpPr>
        <p:spPr>
          <a:xfrm>
            <a:off x="0" y="204716"/>
            <a:ext cx="12192000" cy="80770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Title 1"/>
          <p:cNvSpPr txBox="1">
            <a:spLocks/>
          </p:cNvSpPr>
          <p:nvPr/>
        </p:nvSpPr>
        <p:spPr bwMode="auto">
          <a:xfrm>
            <a:off x="114869" y="181826"/>
            <a:ext cx="8374039" cy="916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r>
              <a:rPr lang="id-ID" sz="3600" b="1" dirty="0">
                <a:ln w="18415" cmpd="sng">
                  <a:noFill/>
                  <a:prstDash val="solid"/>
                </a:ln>
                <a:solidFill>
                  <a:schemeClr val="bg1"/>
                </a:solidFill>
                <a:effectLst>
                  <a:outerShdw blurRad="63500" dir="3600000" algn="tl" rotWithShape="0">
                    <a:srgbClr val="000000">
                      <a:alpha val="70000"/>
                    </a:srgbClr>
                  </a:outerShdw>
                </a:effectLst>
                <a:latin typeface="Comic Sans MS" pitchFamily="66" charset="0"/>
              </a:rPr>
              <a:t>D</a:t>
            </a:r>
            <a:r>
              <a:rPr lang="it-IT" sz="3600" b="1" dirty="0" smtClean="0">
                <a:ln w="18415" cmpd="sng">
                  <a:noFill/>
                  <a:prstDash val="solid"/>
                </a:ln>
                <a:solidFill>
                  <a:schemeClr val="bg1"/>
                </a:solidFill>
                <a:effectLst>
                  <a:outerShdw blurRad="63500" dir="3600000" algn="tl" rotWithShape="0">
                    <a:srgbClr val="000000">
                      <a:alpha val="70000"/>
                    </a:srgbClr>
                  </a:outerShdw>
                </a:effectLst>
                <a:latin typeface="Comic Sans MS" pitchFamily="66" charset="0"/>
              </a:rPr>
              <a:t>istribusi </a:t>
            </a:r>
            <a:r>
              <a:rPr lang="it-IT" sz="3600" b="1" dirty="0">
                <a:ln w="18415" cmpd="sng">
                  <a:noFill/>
                  <a:prstDash val="solid"/>
                </a:ln>
                <a:solidFill>
                  <a:schemeClr val="bg1"/>
                </a:solidFill>
                <a:effectLst>
                  <a:outerShdw blurRad="63500" dir="3600000" algn="tl" rotWithShape="0">
                    <a:srgbClr val="000000">
                      <a:alpha val="70000"/>
                    </a:srgbClr>
                  </a:outerShdw>
                </a:effectLst>
                <a:latin typeface="Comic Sans MS" pitchFamily="66" charset="0"/>
              </a:rPr>
              <a:t>transaksi dari tiap item</a:t>
            </a:r>
            <a:endParaRPr lang="en-US" sz="3600" b="1" dirty="0">
              <a:ln w="18415" cmpd="sng">
                <a:noFill/>
                <a:prstDash val="solid"/>
              </a:ln>
              <a:solidFill>
                <a:schemeClr val="bg1"/>
              </a:solidFill>
              <a:effectLst>
                <a:outerShdw blurRad="63500" dir="3600000" algn="tl" rotWithShape="0">
                  <a:srgbClr val="000000">
                    <a:alpha val="70000"/>
                  </a:srgbClr>
                </a:outerShdw>
              </a:effectLst>
              <a:latin typeface="Comic Sans MS" pitchFamily="66" charset="0"/>
            </a:endParaRPr>
          </a:p>
        </p:txBody>
      </p:sp>
      <p:pic>
        <p:nvPicPr>
          <p:cNvPr id="204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714" y="5333902"/>
            <a:ext cx="11562572" cy="126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91319" y="1129121"/>
            <a:ext cx="7077579" cy="369332"/>
          </a:xfrm>
          <a:prstGeom prst="rect">
            <a:avLst/>
          </a:prstGeom>
        </p:spPr>
        <p:txBody>
          <a:bodyPr wrap="none">
            <a:spAutoFit/>
          </a:bodyPr>
          <a:lstStyle/>
          <a:p>
            <a:pPr latinLnBrk="1"/>
            <a:r>
              <a:rPr lang="en-US" dirty="0" smtClean="0">
                <a:solidFill>
                  <a:srgbClr val="0070C0"/>
                </a:solidFill>
                <a:latin typeface="Courier New" pitchFamily="49" charset="0"/>
                <a:cs typeface="Courier New" pitchFamily="49" charset="0"/>
              </a:rPr>
              <a:t>&gt; </a:t>
            </a:r>
            <a:r>
              <a:rPr lang="en-US" dirty="0" err="1" smtClean="0">
                <a:solidFill>
                  <a:srgbClr val="0070C0"/>
                </a:solidFill>
                <a:latin typeface="Courier New" pitchFamily="49" charset="0"/>
                <a:cs typeface="Courier New" pitchFamily="49" charset="0"/>
              </a:rPr>
              <a:t>itemFrequencyPlot</a:t>
            </a:r>
            <a:r>
              <a:rPr lang="en-US" dirty="0" smtClean="0">
                <a:solidFill>
                  <a:srgbClr val="0070C0"/>
                </a:solidFill>
                <a:latin typeface="Courier New" pitchFamily="49" charset="0"/>
                <a:cs typeface="Courier New" pitchFamily="49" charset="0"/>
              </a:rPr>
              <a:t>(</a:t>
            </a:r>
            <a:r>
              <a:rPr lang="en-US" dirty="0" err="1" smtClean="0">
                <a:solidFill>
                  <a:srgbClr val="0070C0"/>
                </a:solidFill>
                <a:latin typeface="Courier New" pitchFamily="49" charset="0"/>
                <a:cs typeface="Courier New" pitchFamily="49" charset="0"/>
              </a:rPr>
              <a:t>trans,type</a:t>
            </a:r>
            <a:r>
              <a:rPr lang="en-US" dirty="0" smtClean="0">
                <a:solidFill>
                  <a:srgbClr val="0070C0"/>
                </a:solidFill>
                <a:latin typeface="Courier New" pitchFamily="49" charset="0"/>
                <a:cs typeface="Courier New" pitchFamily="49" charset="0"/>
              </a:rPr>
              <a:t>="absolute",</a:t>
            </a:r>
            <a:r>
              <a:rPr lang="en-US" dirty="0" err="1" smtClean="0">
                <a:solidFill>
                  <a:srgbClr val="0070C0"/>
                </a:solidFill>
                <a:latin typeface="Courier New" pitchFamily="49" charset="0"/>
                <a:cs typeface="Courier New" pitchFamily="49" charset="0"/>
              </a:rPr>
              <a:t>topN</a:t>
            </a:r>
            <a:r>
              <a:rPr lang="en-US" dirty="0" smtClean="0">
                <a:solidFill>
                  <a:srgbClr val="0070C0"/>
                </a:solidFill>
                <a:latin typeface="Courier New" pitchFamily="49" charset="0"/>
                <a:cs typeface="Courier New" pitchFamily="49" charset="0"/>
              </a:rPr>
              <a:t>=10)</a:t>
            </a:r>
            <a:endParaRPr lang="en-US"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4180242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7897" y="1156226"/>
            <a:ext cx="7077579" cy="369332"/>
          </a:xfrm>
          <a:prstGeom prst="rect">
            <a:avLst/>
          </a:prstGeom>
        </p:spPr>
        <p:txBody>
          <a:bodyPr wrap="none">
            <a:spAutoFit/>
          </a:bodyPr>
          <a:lstStyle/>
          <a:p>
            <a:pPr latinLnBrk="1"/>
            <a:r>
              <a:rPr lang="en-US" dirty="0">
                <a:solidFill>
                  <a:srgbClr val="0070C0"/>
                </a:solidFill>
                <a:latin typeface="Courier New" pitchFamily="49" charset="0"/>
                <a:cs typeface="Courier New" pitchFamily="49" charset="0"/>
              </a:rPr>
              <a:t>&gt; </a:t>
            </a:r>
            <a:r>
              <a:rPr lang="en-US" dirty="0" err="1">
                <a:solidFill>
                  <a:srgbClr val="0070C0"/>
                </a:solidFill>
                <a:latin typeface="Courier New" pitchFamily="49" charset="0"/>
                <a:cs typeface="Courier New" pitchFamily="49" charset="0"/>
              </a:rPr>
              <a:t>itemFrequencyPlot</a:t>
            </a:r>
            <a:r>
              <a:rPr lang="en-US" dirty="0">
                <a:solidFill>
                  <a:srgbClr val="0070C0"/>
                </a:solidFill>
                <a:latin typeface="Courier New" pitchFamily="49" charset="0"/>
                <a:cs typeface="Courier New" pitchFamily="49" charset="0"/>
              </a:rPr>
              <a:t>(</a:t>
            </a:r>
            <a:r>
              <a:rPr lang="en-US" dirty="0" err="1">
                <a:solidFill>
                  <a:srgbClr val="0070C0"/>
                </a:solidFill>
                <a:latin typeface="Courier New" pitchFamily="49" charset="0"/>
                <a:cs typeface="Courier New" pitchFamily="49" charset="0"/>
              </a:rPr>
              <a:t>trans,type</a:t>
            </a:r>
            <a:r>
              <a:rPr lang="en-US" dirty="0">
                <a:solidFill>
                  <a:srgbClr val="0070C0"/>
                </a:solidFill>
                <a:latin typeface="Courier New" pitchFamily="49" charset="0"/>
                <a:cs typeface="Courier New" pitchFamily="49" charset="0"/>
              </a:rPr>
              <a:t>="relative",</a:t>
            </a:r>
            <a:r>
              <a:rPr lang="en-US" dirty="0" err="1">
                <a:solidFill>
                  <a:srgbClr val="0070C0"/>
                </a:solidFill>
                <a:latin typeface="Courier New" pitchFamily="49" charset="0"/>
                <a:cs typeface="Courier New" pitchFamily="49" charset="0"/>
              </a:rPr>
              <a:t>topN</a:t>
            </a:r>
            <a:r>
              <a:rPr lang="en-US" dirty="0">
                <a:solidFill>
                  <a:srgbClr val="0070C0"/>
                </a:solidFill>
                <a:latin typeface="Courier New" pitchFamily="49" charset="0"/>
                <a:cs typeface="Courier New" pitchFamily="49" charset="0"/>
              </a:rPr>
              <a:t>=10)</a:t>
            </a:r>
          </a:p>
        </p:txBody>
      </p:sp>
      <p:pic>
        <p:nvPicPr>
          <p:cNvPr id="6" name="Picture 5"/>
          <p:cNvPicPr/>
          <p:nvPr/>
        </p:nvPicPr>
        <p:blipFill>
          <a:blip r:embed="rId2"/>
          <a:stretch>
            <a:fillRect/>
          </a:stretch>
        </p:blipFill>
        <p:spPr>
          <a:xfrm>
            <a:off x="1400889" y="1525558"/>
            <a:ext cx="9039647" cy="4756942"/>
          </a:xfrm>
          <a:prstGeom prst="rect">
            <a:avLst/>
          </a:prstGeom>
          <a:noFill/>
          <a:ln w="9525">
            <a:noFill/>
          </a:ln>
        </p:spPr>
      </p:pic>
      <p:sp>
        <p:nvSpPr>
          <p:cNvPr id="8" name="Title 1"/>
          <p:cNvSpPr txBox="1">
            <a:spLocks/>
          </p:cNvSpPr>
          <p:nvPr/>
        </p:nvSpPr>
        <p:spPr bwMode="auto">
          <a:xfrm>
            <a:off x="114869" y="45346"/>
            <a:ext cx="8374039" cy="916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r>
              <a:rPr lang="id-ID" sz="5400" b="1" dirty="0" smtClean="0">
                <a:solidFill>
                  <a:schemeClr val="bg1"/>
                </a:solidFill>
                <a:latin typeface="Comic Sans MS" pitchFamily="66" charset="0"/>
              </a:rPr>
              <a:t>Frekuensi Item</a:t>
            </a:r>
            <a:endParaRPr lang="en-US" sz="5400" b="1" dirty="0">
              <a:solidFill>
                <a:schemeClr val="bg1"/>
              </a:solidFill>
              <a:latin typeface="Comic Sans MS" pitchFamily="66" charset="0"/>
            </a:endParaRPr>
          </a:p>
        </p:txBody>
      </p:sp>
      <p:sp>
        <p:nvSpPr>
          <p:cNvPr id="9" name="Rectangle 8"/>
          <p:cNvSpPr/>
          <p:nvPr/>
        </p:nvSpPr>
        <p:spPr>
          <a:xfrm>
            <a:off x="0" y="204716"/>
            <a:ext cx="12192000" cy="80770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Title 1"/>
          <p:cNvSpPr txBox="1">
            <a:spLocks/>
          </p:cNvSpPr>
          <p:nvPr/>
        </p:nvSpPr>
        <p:spPr bwMode="auto">
          <a:xfrm>
            <a:off x="114869" y="181826"/>
            <a:ext cx="8374039" cy="916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r>
              <a:rPr lang="id-ID" sz="3600" b="1" dirty="0">
                <a:solidFill>
                  <a:schemeClr val="bg1"/>
                </a:solidFill>
                <a:latin typeface="Comic Sans MS" pitchFamily="66" charset="0"/>
              </a:rPr>
              <a:t>D</a:t>
            </a:r>
            <a:r>
              <a:rPr lang="it-IT" sz="3600" b="1" dirty="0">
                <a:solidFill>
                  <a:schemeClr val="bg1"/>
                </a:solidFill>
                <a:latin typeface="Comic Sans MS" pitchFamily="66" charset="0"/>
              </a:rPr>
              <a:t>istribusi transaksi dari tiap </a:t>
            </a:r>
            <a:r>
              <a:rPr lang="it-IT" sz="3600" b="1" dirty="0" smtClean="0">
                <a:solidFill>
                  <a:schemeClr val="bg1"/>
                </a:solidFill>
                <a:latin typeface="Comic Sans MS" pitchFamily="66" charset="0"/>
              </a:rPr>
              <a:t>item</a:t>
            </a:r>
            <a:endParaRPr lang="en-US" sz="3600" b="1" dirty="0">
              <a:solidFill>
                <a:schemeClr val="bg1"/>
              </a:solidFill>
              <a:latin typeface="Comic Sans MS" pitchFamily="66" charset="0"/>
            </a:endParaRPr>
          </a:p>
        </p:txBody>
      </p:sp>
    </p:spTree>
    <p:extLst>
      <p:ext uri="{BB962C8B-B14F-4D97-AF65-F5344CB8AC3E}">
        <p14:creationId xmlns:p14="http://schemas.microsoft.com/office/powerpoint/2010/main" val="2710735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4716"/>
            <a:ext cx="12192000" cy="80770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869" y="140882"/>
            <a:ext cx="8374039" cy="916014"/>
          </a:xfrm>
        </p:spPr>
        <p:txBody>
          <a:bodyPr/>
          <a:lstStyle/>
          <a:p>
            <a:r>
              <a:rPr lang="id-ID" sz="4800" b="1" dirty="0" smtClean="0">
                <a:solidFill>
                  <a:schemeClr val="bg1"/>
                </a:solidFill>
                <a:latin typeface="Comic Sans MS" pitchFamily="66" charset="0"/>
              </a:rPr>
              <a:t>Algoritma Apriori Rule 1</a:t>
            </a:r>
            <a:endParaRPr lang="en-US" sz="4800" b="1" dirty="0">
              <a:solidFill>
                <a:schemeClr val="bg1"/>
              </a:solidFill>
              <a:latin typeface="Comic Sans MS" pitchFamily="66" charset="0"/>
            </a:endParaRPr>
          </a:p>
        </p:txBody>
      </p:sp>
      <p:sp>
        <p:nvSpPr>
          <p:cNvPr id="5" name="Rectangle 4"/>
          <p:cNvSpPr/>
          <p:nvPr/>
        </p:nvSpPr>
        <p:spPr>
          <a:xfrm>
            <a:off x="486770" y="1955295"/>
            <a:ext cx="10181230" cy="48320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atinLnBrk="1"/>
            <a:r>
              <a:rPr lang="en-US" sz="1400" dirty="0">
                <a:solidFill>
                  <a:srgbClr val="0070C0"/>
                </a:solidFill>
                <a:latin typeface="Courier New" pitchFamily="49" charset="0"/>
                <a:cs typeface="Courier New" pitchFamily="49" charset="0"/>
              </a:rPr>
              <a:t>&gt; rule=</a:t>
            </a:r>
            <a:r>
              <a:rPr lang="en-US" sz="1400" dirty="0" err="1">
                <a:solidFill>
                  <a:srgbClr val="0070C0"/>
                </a:solidFill>
                <a:latin typeface="Courier New" pitchFamily="49" charset="0"/>
                <a:cs typeface="Courier New" pitchFamily="49" charset="0"/>
              </a:rPr>
              <a:t>apriori</a:t>
            </a:r>
            <a:r>
              <a:rPr lang="en-US" sz="1400" dirty="0">
                <a:solidFill>
                  <a:srgbClr val="0070C0"/>
                </a:solidFill>
                <a:latin typeface="Courier New" pitchFamily="49" charset="0"/>
                <a:cs typeface="Courier New" pitchFamily="49" charset="0"/>
              </a:rPr>
              <a:t>(</a:t>
            </a:r>
            <a:r>
              <a:rPr lang="en-US" sz="1400" dirty="0" err="1">
                <a:solidFill>
                  <a:srgbClr val="0070C0"/>
                </a:solidFill>
                <a:latin typeface="Courier New" pitchFamily="49" charset="0"/>
                <a:cs typeface="Courier New" pitchFamily="49" charset="0"/>
              </a:rPr>
              <a:t>trans,parameter</a:t>
            </a:r>
            <a:r>
              <a:rPr lang="en-US" sz="1400" dirty="0">
                <a:solidFill>
                  <a:srgbClr val="0070C0"/>
                </a:solidFill>
                <a:latin typeface="Courier New" pitchFamily="49" charset="0"/>
                <a:cs typeface="Courier New" pitchFamily="49" charset="0"/>
              </a:rPr>
              <a:t>=list(</a:t>
            </a:r>
            <a:r>
              <a:rPr lang="en-US" sz="1400" dirty="0" err="1">
                <a:solidFill>
                  <a:srgbClr val="0070C0"/>
                </a:solidFill>
                <a:latin typeface="Courier New" pitchFamily="49" charset="0"/>
                <a:cs typeface="Courier New" pitchFamily="49" charset="0"/>
              </a:rPr>
              <a:t>supp</a:t>
            </a:r>
            <a:r>
              <a:rPr lang="en-US" sz="1400" dirty="0">
                <a:solidFill>
                  <a:srgbClr val="0070C0"/>
                </a:solidFill>
                <a:latin typeface="Courier New" pitchFamily="49" charset="0"/>
                <a:cs typeface="Courier New" pitchFamily="49" charset="0"/>
              </a:rPr>
              <a:t>=0.01,conf=0.2))</a:t>
            </a:r>
          </a:p>
          <a:p>
            <a:pPr latinLnBrk="1"/>
            <a:r>
              <a:rPr lang="en-US" sz="1400" dirty="0" err="1">
                <a:latin typeface="Courier New" pitchFamily="49" charset="0"/>
                <a:cs typeface="Courier New" pitchFamily="49" charset="0"/>
              </a:rPr>
              <a:t>Apriori</a:t>
            </a:r>
            <a:endParaRPr lang="en-US" sz="1400" dirty="0">
              <a:latin typeface="Courier New" pitchFamily="49" charset="0"/>
              <a:cs typeface="Courier New" pitchFamily="49" charset="0"/>
            </a:endParaRPr>
          </a:p>
          <a:p>
            <a:pPr latinLnBrk="1"/>
            <a:r>
              <a:rPr lang="en-US" sz="1400" dirty="0">
                <a:latin typeface="Courier New" pitchFamily="49" charset="0"/>
                <a:cs typeface="Courier New" pitchFamily="49" charset="0"/>
              </a:rPr>
              <a:t> </a:t>
            </a:r>
          </a:p>
          <a:p>
            <a:pPr latinLnBrk="1"/>
            <a:r>
              <a:rPr lang="en-US" sz="1400" dirty="0">
                <a:latin typeface="Courier New" pitchFamily="49" charset="0"/>
                <a:cs typeface="Courier New" pitchFamily="49" charset="0"/>
              </a:rPr>
              <a:t>Parameter specification:</a:t>
            </a:r>
          </a:p>
          <a:p>
            <a:pPr latinLnBrk="1"/>
            <a:r>
              <a:rPr lang="en-US" sz="1400" dirty="0">
                <a:latin typeface="Courier New" pitchFamily="49" charset="0"/>
                <a:cs typeface="Courier New" pitchFamily="49" charset="0"/>
              </a:rPr>
              <a:t> confidence </a:t>
            </a:r>
            <a:r>
              <a:rPr lang="en-US" sz="1400" dirty="0" err="1">
                <a:latin typeface="Courier New" pitchFamily="49" charset="0"/>
                <a:cs typeface="Courier New" pitchFamily="49" charset="0"/>
              </a:rPr>
              <a:t>minval</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smax</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arem</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aval</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originalSupport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maxtime</a:t>
            </a:r>
            <a:r>
              <a:rPr lang="en-US" sz="1400" dirty="0">
                <a:latin typeface="Courier New" pitchFamily="49" charset="0"/>
                <a:cs typeface="Courier New" pitchFamily="49" charset="0"/>
              </a:rPr>
              <a:t> support </a:t>
            </a:r>
            <a:r>
              <a:rPr lang="en-US" sz="1400" dirty="0" err="1">
                <a:latin typeface="Courier New" pitchFamily="49" charset="0"/>
                <a:cs typeface="Courier New" pitchFamily="49" charset="0"/>
              </a:rPr>
              <a:t>minlen</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maxlen</a:t>
            </a:r>
            <a:r>
              <a:rPr lang="en-US" sz="1400" dirty="0">
                <a:latin typeface="Courier New" pitchFamily="49" charset="0"/>
                <a:cs typeface="Courier New" pitchFamily="49" charset="0"/>
              </a:rPr>
              <a:t> target   </a:t>
            </a:r>
            <a:r>
              <a:rPr lang="en-US" sz="1400" dirty="0" err="1">
                <a:latin typeface="Courier New" pitchFamily="49" charset="0"/>
                <a:cs typeface="Courier New" pitchFamily="49" charset="0"/>
              </a:rPr>
              <a:t>ext</a:t>
            </a:r>
            <a:endParaRPr lang="en-US" sz="1400" dirty="0">
              <a:latin typeface="Courier New" pitchFamily="49" charset="0"/>
              <a:cs typeface="Courier New" pitchFamily="49" charset="0"/>
            </a:endParaRPr>
          </a:p>
          <a:p>
            <a:pPr latinLnBrk="1"/>
            <a:r>
              <a:rPr lang="en-US" sz="1400" dirty="0">
                <a:latin typeface="Courier New" pitchFamily="49" charset="0"/>
                <a:cs typeface="Courier New" pitchFamily="49" charset="0"/>
              </a:rPr>
              <a:t>        0.2    0.1    1 none FALSE            TRUE       5    0.01      1     10  rules FALSE</a:t>
            </a:r>
          </a:p>
          <a:p>
            <a:pPr latinLnBrk="1"/>
            <a:r>
              <a:rPr lang="en-US" sz="1400" dirty="0">
                <a:latin typeface="Courier New" pitchFamily="49" charset="0"/>
                <a:cs typeface="Courier New" pitchFamily="49" charset="0"/>
              </a:rPr>
              <a:t> </a:t>
            </a:r>
          </a:p>
          <a:p>
            <a:pPr latinLnBrk="1"/>
            <a:r>
              <a:rPr lang="en-US" sz="1400" dirty="0">
                <a:latin typeface="Courier New" pitchFamily="49" charset="0"/>
                <a:cs typeface="Courier New" pitchFamily="49" charset="0"/>
              </a:rPr>
              <a:t>Algorithmic control:</a:t>
            </a:r>
          </a:p>
          <a:p>
            <a:pPr latinLnBrk="1"/>
            <a:r>
              <a:rPr lang="en-US" sz="1400" dirty="0">
                <a:latin typeface="Courier New" pitchFamily="49" charset="0"/>
                <a:cs typeface="Courier New" pitchFamily="49" charset="0"/>
              </a:rPr>
              <a:t> filter tree heap </a:t>
            </a:r>
            <a:r>
              <a:rPr lang="en-US" sz="1400" dirty="0" err="1">
                <a:latin typeface="Courier New" pitchFamily="49" charset="0"/>
                <a:cs typeface="Courier New" pitchFamily="49" charset="0"/>
              </a:rPr>
              <a:t>memopt</a:t>
            </a:r>
            <a:r>
              <a:rPr lang="en-US" sz="1400" dirty="0">
                <a:latin typeface="Courier New" pitchFamily="49" charset="0"/>
                <a:cs typeface="Courier New" pitchFamily="49" charset="0"/>
              </a:rPr>
              <a:t> load sort verbose</a:t>
            </a:r>
          </a:p>
          <a:p>
            <a:pPr latinLnBrk="1"/>
            <a:r>
              <a:rPr lang="en-US" sz="1400" dirty="0">
                <a:latin typeface="Courier New" pitchFamily="49" charset="0"/>
                <a:cs typeface="Courier New" pitchFamily="49" charset="0"/>
              </a:rPr>
              <a:t>    0.1 TRUE </a:t>
            </a:r>
            <a:r>
              <a:rPr lang="en-US" sz="1400" dirty="0" err="1">
                <a:latin typeface="Courier New" pitchFamily="49" charset="0"/>
                <a:cs typeface="Courier New" pitchFamily="49" charset="0"/>
              </a:rPr>
              <a:t>TRUE</a:t>
            </a:r>
            <a:r>
              <a:rPr lang="en-US" sz="1400" dirty="0">
                <a:latin typeface="Courier New" pitchFamily="49" charset="0"/>
                <a:cs typeface="Courier New" pitchFamily="49" charset="0"/>
              </a:rPr>
              <a:t>  FALSE TRUE    2    TRUE</a:t>
            </a:r>
          </a:p>
          <a:p>
            <a:pPr latinLnBrk="1"/>
            <a:r>
              <a:rPr lang="en-US" sz="1400" dirty="0">
                <a:latin typeface="Courier New" pitchFamily="49" charset="0"/>
                <a:cs typeface="Courier New" pitchFamily="49" charset="0"/>
              </a:rPr>
              <a:t> </a:t>
            </a:r>
          </a:p>
          <a:p>
            <a:pPr latinLnBrk="1"/>
            <a:r>
              <a:rPr lang="en-US" sz="1400" dirty="0">
                <a:latin typeface="Courier New" pitchFamily="49" charset="0"/>
                <a:cs typeface="Courier New" pitchFamily="49" charset="0"/>
              </a:rPr>
              <a:t>Absolute minimum support count: 33 </a:t>
            </a:r>
          </a:p>
          <a:p>
            <a:pPr latinLnBrk="1"/>
            <a:r>
              <a:rPr lang="en-US" sz="1400" dirty="0">
                <a:latin typeface="Courier New" pitchFamily="49" charset="0"/>
                <a:cs typeface="Courier New" pitchFamily="49" charset="0"/>
              </a:rPr>
              <a:t> </a:t>
            </a:r>
          </a:p>
          <a:p>
            <a:pPr latinLnBrk="1"/>
            <a:r>
              <a:rPr lang="en-US" sz="1400" dirty="0">
                <a:latin typeface="Courier New" pitchFamily="49" charset="0"/>
                <a:cs typeface="Courier New" pitchFamily="49" charset="0"/>
              </a:rPr>
              <a:t>set item appearances ...[0 item(s)] done [0.00s].</a:t>
            </a:r>
          </a:p>
          <a:p>
            <a:pPr latinLnBrk="1"/>
            <a:r>
              <a:rPr lang="en-US" sz="1400" dirty="0">
                <a:latin typeface="Courier New" pitchFamily="49" charset="0"/>
                <a:cs typeface="Courier New" pitchFamily="49" charset="0"/>
              </a:rPr>
              <a:t>set transactions ...[3814 item(s), 3372 transaction(s)] done [0.24s].</a:t>
            </a:r>
          </a:p>
          <a:p>
            <a:pPr latinLnBrk="1"/>
            <a:r>
              <a:rPr lang="en-US" sz="1400" dirty="0">
                <a:latin typeface="Courier New" pitchFamily="49" charset="0"/>
                <a:cs typeface="Courier New" pitchFamily="49" charset="0"/>
              </a:rPr>
              <a:t>sorting and recoding items ... [1460 item(s)] done [0.02s].</a:t>
            </a:r>
          </a:p>
          <a:p>
            <a:pPr latinLnBrk="1"/>
            <a:r>
              <a:rPr lang="en-US" sz="1400" dirty="0">
                <a:latin typeface="Courier New" pitchFamily="49" charset="0"/>
                <a:cs typeface="Courier New" pitchFamily="49" charset="0"/>
              </a:rPr>
              <a:t>creating transaction tree ... done [0.00s].</a:t>
            </a:r>
          </a:p>
          <a:p>
            <a:pPr latinLnBrk="1"/>
            <a:r>
              <a:rPr lang="en-US" sz="1400" dirty="0">
                <a:latin typeface="Courier New" pitchFamily="49" charset="0"/>
                <a:cs typeface="Courier New" pitchFamily="49" charset="0"/>
              </a:rPr>
              <a:t>checking subsets of size 1 2 3 4 5 6 7 8 9 10 done [0.90s].</a:t>
            </a:r>
          </a:p>
          <a:p>
            <a:pPr latinLnBrk="1"/>
            <a:r>
              <a:rPr lang="en-US" sz="1400" dirty="0">
                <a:latin typeface="Courier New" pitchFamily="49" charset="0"/>
                <a:cs typeface="Courier New" pitchFamily="49" charset="0"/>
              </a:rPr>
              <a:t>writing ... [175351 rule(s)] done [0.25s].</a:t>
            </a:r>
          </a:p>
          <a:p>
            <a:pPr latinLnBrk="1"/>
            <a:r>
              <a:rPr lang="en-US" sz="1400" dirty="0">
                <a:latin typeface="Courier New" pitchFamily="49" charset="0"/>
                <a:cs typeface="Courier New" pitchFamily="49" charset="0"/>
              </a:rPr>
              <a:t>creating S4 object  ... done [0.18s</a:t>
            </a:r>
            <a:r>
              <a:rPr lang="en-US" sz="1400" dirty="0" smtClean="0">
                <a:latin typeface="Courier New" pitchFamily="49" charset="0"/>
                <a:cs typeface="Courier New" pitchFamily="49" charset="0"/>
              </a:rPr>
              <a:t>].</a:t>
            </a:r>
            <a:endParaRPr lang="id-ID" sz="1400" dirty="0" smtClean="0">
              <a:latin typeface="Courier New" pitchFamily="49" charset="0"/>
              <a:cs typeface="Courier New" pitchFamily="49" charset="0"/>
            </a:endParaRPr>
          </a:p>
          <a:p>
            <a:pPr latinLnBrk="1"/>
            <a:r>
              <a:rPr lang="en-US" sz="1400" dirty="0">
                <a:solidFill>
                  <a:srgbClr val="0070C0"/>
                </a:solidFill>
              </a:rPr>
              <a:t>&gt; rule</a:t>
            </a:r>
          </a:p>
          <a:p>
            <a:pPr latinLnBrk="1"/>
            <a:r>
              <a:rPr lang="en-US" sz="1400" dirty="0"/>
              <a:t>set of 175351 rules </a:t>
            </a:r>
          </a:p>
        </p:txBody>
      </p:sp>
      <p:sp>
        <p:nvSpPr>
          <p:cNvPr id="8" name="Rectangle 7"/>
          <p:cNvSpPr/>
          <p:nvPr/>
        </p:nvSpPr>
        <p:spPr>
          <a:xfrm>
            <a:off x="486769" y="1251761"/>
            <a:ext cx="3935105" cy="461665"/>
          </a:xfrm>
          <a:prstGeom prst="rect">
            <a:avLst/>
          </a:prstGeom>
        </p:spPr>
        <p:txBody>
          <a:bodyPr wrap="square">
            <a:spAutoFit/>
          </a:bodyPr>
          <a:lstStyle/>
          <a:p>
            <a:r>
              <a:rPr lang="en-US" sz="2400" b="1" dirty="0" err="1">
                <a:latin typeface="Comic Sans MS" pitchFamily="66" charset="0"/>
                <a:cs typeface="Courier New" pitchFamily="49" charset="0"/>
              </a:rPr>
              <a:t>supp</a:t>
            </a:r>
            <a:r>
              <a:rPr lang="en-US" sz="2400" b="1" dirty="0">
                <a:latin typeface="Comic Sans MS" pitchFamily="66" charset="0"/>
                <a:cs typeface="Courier New" pitchFamily="49" charset="0"/>
              </a:rPr>
              <a:t>=0.01,conf=0.2</a:t>
            </a:r>
            <a:endParaRPr lang="en-US" sz="2400" b="1" dirty="0">
              <a:latin typeface="Comic Sans MS" pitchFamily="66" charset="0"/>
            </a:endParaRPr>
          </a:p>
        </p:txBody>
      </p:sp>
    </p:spTree>
    <p:extLst>
      <p:ext uri="{BB962C8B-B14F-4D97-AF65-F5344CB8AC3E}">
        <p14:creationId xmlns:p14="http://schemas.microsoft.com/office/powerpoint/2010/main" val="188313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AF8"/>
        </a:solidFill>
        <a:effectLst/>
      </p:bgPr>
    </p:bg>
    <p:spTree>
      <p:nvGrpSpPr>
        <p:cNvPr id="1" name=""/>
        <p:cNvGrpSpPr/>
        <p:nvPr/>
      </p:nvGrpSpPr>
      <p:grpSpPr>
        <a:xfrm>
          <a:off x="0" y="0"/>
          <a:ext cx="0" cy="0"/>
          <a:chOff x="0" y="0"/>
          <a:chExt cx="0" cy="0"/>
        </a:xfrm>
      </p:grpSpPr>
      <p:sp>
        <p:nvSpPr>
          <p:cNvPr id="3" name="Rectangle 2"/>
          <p:cNvSpPr/>
          <p:nvPr/>
        </p:nvSpPr>
        <p:spPr>
          <a:xfrm>
            <a:off x="0" y="0"/>
            <a:ext cx="805218" cy="685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Rectangle 7"/>
          <p:cNvSpPr/>
          <p:nvPr/>
        </p:nvSpPr>
        <p:spPr>
          <a:xfrm>
            <a:off x="791570" y="0"/>
            <a:ext cx="805218" cy="6858000"/>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 name="Rectangle 8"/>
          <p:cNvSpPr/>
          <p:nvPr/>
        </p:nvSpPr>
        <p:spPr>
          <a:xfrm>
            <a:off x="1596788" y="0"/>
            <a:ext cx="805218" cy="6858000"/>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ectangle 9"/>
          <p:cNvSpPr/>
          <p:nvPr/>
        </p:nvSpPr>
        <p:spPr>
          <a:xfrm>
            <a:off x="2402006" y="0"/>
            <a:ext cx="805218" cy="6858000"/>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5" name="Picture 2" descr="D:\AA SEMESTER 6\RISPEM\1_ZqZCewk1zZOghuIDqsp6V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71" y="368089"/>
            <a:ext cx="7223902" cy="62033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765577" y="368089"/>
            <a:ext cx="3918060" cy="923330"/>
          </a:xfrm>
          <a:prstGeom prst="rect">
            <a:avLst/>
          </a:prstGeom>
          <a:noFill/>
        </p:spPr>
        <p:txBody>
          <a:bodyPr wrap="none" rtlCol="0">
            <a:spAutoFit/>
          </a:bodyPr>
          <a:lstStyle/>
          <a:p>
            <a:r>
              <a:rPr lang="id-ID" sz="5400" b="1" dirty="0" smtClean="0">
                <a:latin typeface="Comic Sans MS" pitchFamily="66" charset="0"/>
              </a:rPr>
              <a:t>Kelompok 3</a:t>
            </a:r>
            <a:endParaRPr lang="en-US" sz="5400" b="1" dirty="0">
              <a:latin typeface="Comic Sans MS" pitchFamily="66" charset="0"/>
            </a:endParaRPr>
          </a:p>
        </p:txBody>
      </p:sp>
      <p:grpSp>
        <p:nvGrpSpPr>
          <p:cNvPr id="12" name="Group 11"/>
          <p:cNvGrpSpPr/>
          <p:nvPr/>
        </p:nvGrpSpPr>
        <p:grpSpPr>
          <a:xfrm>
            <a:off x="7869645" y="2007547"/>
            <a:ext cx="3813992" cy="3867244"/>
            <a:chOff x="6613332" y="1781092"/>
            <a:chExt cx="4507692" cy="3937366"/>
          </a:xfrm>
        </p:grpSpPr>
        <p:grpSp>
          <p:nvGrpSpPr>
            <p:cNvPr id="35" name="Group 34"/>
            <p:cNvGrpSpPr/>
            <p:nvPr/>
          </p:nvGrpSpPr>
          <p:grpSpPr>
            <a:xfrm>
              <a:off x="6613333" y="1781092"/>
              <a:ext cx="4507691" cy="714583"/>
              <a:chOff x="6557475" y="1411926"/>
              <a:chExt cx="4507692" cy="714583"/>
            </a:xfrm>
          </p:grpSpPr>
          <p:sp>
            <p:nvSpPr>
              <p:cNvPr id="39" name="TextBox 38"/>
              <p:cNvSpPr txBox="1"/>
              <p:nvPr/>
            </p:nvSpPr>
            <p:spPr>
              <a:xfrm>
                <a:off x="6557475" y="1750480"/>
                <a:ext cx="4507692" cy="376029"/>
              </a:xfrm>
              <a:prstGeom prst="rect">
                <a:avLst/>
              </a:prstGeom>
              <a:noFill/>
            </p:spPr>
            <p:txBody>
              <a:bodyPr wrap="square" rtlCol="0">
                <a:spAutoFit/>
              </a:bodyPr>
              <a:lstStyle/>
              <a:p>
                <a:r>
                  <a:rPr lang="en-US" altLang="ko-KR" dirty="0" smtClean="0">
                    <a:latin typeface="Comic Sans MS" pitchFamily="66" charset="0"/>
                    <a:cs typeface="Arial" pitchFamily="34" charset="0"/>
                  </a:rPr>
                  <a:t>M07160</a:t>
                </a:r>
                <a:r>
                  <a:rPr lang="id-ID" altLang="ko-KR" dirty="0" smtClean="0">
                    <a:latin typeface="Comic Sans MS" pitchFamily="66" charset="0"/>
                    <a:cs typeface="Arial" pitchFamily="34" charset="0"/>
                  </a:rPr>
                  <a:t>02</a:t>
                </a:r>
                <a:endParaRPr lang="en-US" altLang="ko-KR" dirty="0">
                  <a:latin typeface="Comic Sans MS" pitchFamily="66" charset="0"/>
                  <a:cs typeface="Arial" pitchFamily="34" charset="0"/>
                </a:endParaRPr>
              </a:p>
            </p:txBody>
          </p:sp>
          <p:sp>
            <p:nvSpPr>
              <p:cNvPr id="40" name="TextBox 39"/>
              <p:cNvSpPr txBox="1"/>
              <p:nvPr/>
            </p:nvSpPr>
            <p:spPr>
              <a:xfrm>
                <a:off x="6557475" y="1411926"/>
                <a:ext cx="4507692" cy="407365"/>
              </a:xfrm>
              <a:prstGeom prst="rect">
                <a:avLst/>
              </a:prstGeom>
              <a:noFill/>
            </p:spPr>
            <p:txBody>
              <a:bodyPr wrap="square" lIns="108000" rIns="108000" rtlCol="0">
                <a:spAutoFit/>
              </a:bodyPr>
              <a:lstStyle/>
              <a:p>
                <a:r>
                  <a:rPr lang="id-ID" altLang="ko-KR" sz="2000" b="1" dirty="0" smtClean="0">
                    <a:latin typeface="Comic Sans MS" pitchFamily="66" charset="0"/>
                    <a:cs typeface="Arial" pitchFamily="34" charset="0"/>
                  </a:rPr>
                  <a:t>AKBAR MAULANA</a:t>
                </a:r>
                <a:endParaRPr lang="ko-KR" altLang="en-US" sz="2000" b="1" dirty="0">
                  <a:latin typeface="Comic Sans MS" pitchFamily="66" charset="0"/>
                  <a:cs typeface="Arial" pitchFamily="34" charset="0"/>
                </a:endParaRPr>
              </a:p>
            </p:txBody>
          </p:sp>
        </p:grpSp>
        <p:grpSp>
          <p:nvGrpSpPr>
            <p:cNvPr id="29" name="Group 28"/>
            <p:cNvGrpSpPr/>
            <p:nvPr/>
          </p:nvGrpSpPr>
          <p:grpSpPr>
            <a:xfrm>
              <a:off x="6613333" y="2957759"/>
              <a:ext cx="4507691" cy="714583"/>
              <a:chOff x="6557475" y="1411926"/>
              <a:chExt cx="4507692" cy="714583"/>
            </a:xfrm>
          </p:grpSpPr>
          <p:sp>
            <p:nvSpPr>
              <p:cNvPr id="33" name="TextBox 32"/>
              <p:cNvSpPr txBox="1"/>
              <p:nvPr/>
            </p:nvSpPr>
            <p:spPr>
              <a:xfrm>
                <a:off x="6557475" y="1750480"/>
                <a:ext cx="4507692" cy="376029"/>
              </a:xfrm>
              <a:prstGeom prst="rect">
                <a:avLst/>
              </a:prstGeom>
              <a:noFill/>
            </p:spPr>
            <p:txBody>
              <a:bodyPr wrap="square" rtlCol="0">
                <a:spAutoFit/>
              </a:bodyPr>
              <a:lstStyle/>
              <a:p>
                <a:r>
                  <a:rPr lang="en-US" altLang="ko-KR" dirty="0" smtClean="0">
                    <a:latin typeface="Comic Sans MS" pitchFamily="66" charset="0"/>
                    <a:cs typeface="Arial" pitchFamily="34" charset="0"/>
                  </a:rPr>
                  <a:t>M07160</a:t>
                </a:r>
                <a:r>
                  <a:rPr lang="id-ID" altLang="ko-KR" dirty="0" smtClean="0">
                    <a:latin typeface="Comic Sans MS" pitchFamily="66" charset="0"/>
                    <a:cs typeface="Arial" pitchFamily="34" charset="0"/>
                  </a:rPr>
                  <a:t>41</a:t>
                </a:r>
                <a:endParaRPr lang="en-US" altLang="ko-KR" dirty="0">
                  <a:latin typeface="Comic Sans MS" pitchFamily="66" charset="0"/>
                  <a:cs typeface="Arial" pitchFamily="34" charset="0"/>
                </a:endParaRPr>
              </a:p>
            </p:txBody>
          </p:sp>
          <p:sp>
            <p:nvSpPr>
              <p:cNvPr id="34" name="TextBox 33"/>
              <p:cNvSpPr txBox="1"/>
              <p:nvPr/>
            </p:nvSpPr>
            <p:spPr>
              <a:xfrm>
                <a:off x="6557475" y="1411926"/>
                <a:ext cx="4507692" cy="407365"/>
              </a:xfrm>
              <a:prstGeom prst="rect">
                <a:avLst/>
              </a:prstGeom>
              <a:noFill/>
            </p:spPr>
            <p:txBody>
              <a:bodyPr wrap="square" lIns="108000" rIns="108000" rtlCol="0">
                <a:spAutoFit/>
              </a:bodyPr>
              <a:lstStyle/>
              <a:p>
                <a:r>
                  <a:rPr lang="id-ID" altLang="ko-KR" sz="2000" b="1" dirty="0" smtClean="0">
                    <a:latin typeface="Comic Sans MS" pitchFamily="66" charset="0"/>
                    <a:cs typeface="Arial" pitchFamily="34" charset="0"/>
                  </a:rPr>
                  <a:t>MADE TIARA SASKIA P.</a:t>
                </a:r>
                <a:endParaRPr lang="ko-KR" altLang="en-US" sz="2000" b="1" dirty="0">
                  <a:latin typeface="Comic Sans MS" pitchFamily="66" charset="0"/>
                  <a:cs typeface="Arial" pitchFamily="34" charset="0"/>
                </a:endParaRPr>
              </a:p>
            </p:txBody>
          </p:sp>
        </p:grpSp>
        <p:grpSp>
          <p:nvGrpSpPr>
            <p:cNvPr id="23" name="Group 22"/>
            <p:cNvGrpSpPr/>
            <p:nvPr/>
          </p:nvGrpSpPr>
          <p:grpSpPr>
            <a:xfrm>
              <a:off x="6613333" y="4134426"/>
              <a:ext cx="4507691" cy="714583"/>
              <a:chOff x="6557475" y="1411926"/>
              <a:chExt cx="4507692" cy="714583"/>
            </a:xfrm>
          </p:grpSpPr>
          <p:sp>
            <p:nvSpPr>
              <p:cNvPr id="27" name="TextBox 26"/>
              <p:cNvSpPr txBox="1"/>
              <p:nvPr/>
            </p:nvSpPr>
            <p:spPr>
              <a:xfrm>
                <a:off x="6557475" y="1750480"/>
                <a:ext cx="4507692" cy="376029"/>
              </a:xfrm>
              <a:prstGeom prst="rect">
                <a:avLst/>
              </a:prstGeom>
              <a:noFill/>
            </p:spPr>
            <p:txBody>
              <a:bodyPr wrap="square" rtlCol="0">
                <a:spAutoFit/>
              </a:bodyPr>
              <a:lstStyle/>
              <a:p>
                <a:r>
                  <a:rPr lang="en-US" altLang="ko-KR" dirty="0" smtClean="0">
                    <a:latin typeface="Comic Sans MS" pitchFamily="66" charset="0"/>
                    <a:cs typeface="Arial" pitchFamily="34" charset="0"/>
                  </a:rPr>
                  <a:t>M07160</a:t>
                </a:r>
                <a:r>
                  <a:rPr lang="id-ID" altLang="ko-KR" dirty="0" smtClean="0">
                    <a:latin typeface="Comic Sans MS" pitchFamily="66" charset="0"/>
                    <a:cs typeface="Arial" pitchFamily="34" charset="0"/>
                  </a:rPr>
                  <a:t>58</a:t>
                </a:r>
                <a:endParaRPr lang="en-US" altLang="ko-KR" dirty="0">
                  <a:latin typeface="Comic Sans MS" pitchFamily="66" charset="0"/>
                  <a:cs typeface="Arial" pitchFamily="34" charset="0"/>
                </a:endParaRPr>
              </a:p>
            </p:txBody>
          </p:sp>
          <p:sp>
            <p:nvSpPr>
              <p:cNvPr id="28" name="TextBox 27"/>
              <p:cNvSpPr txBox="1"/>
              <p:nvPr/>
            </p:nvSpPr>
            <p:spPr>
              <a:xfrm>
                <a:off x="6557475" y="1411926"/>
                <a:ext cx="4507692" cy="407365"/>
              </a:xfrm>
              <a:prstGeom prst="rect">
                <a:avLst/>
              </a:prstGeom>
              <a:noFill/>
            </p:spPr>
            <p:txBody>
              <a:bodyPr wrap="square" lIns="108000" rIns="108000" rtlCol="0">
                <a:spAutoFit/>
              </a:bodyPr>
              <a:lstStyle/>
              <a:p>
                <a:r>
                  <a:rPr lang="en-US" altLang="ko-KR" sz="2000" b="1" dirty="0">
                    <a:latin typeface="Comic Sans MS" pitchFamily="66" charset="0"/>
                    <a:cs typeface="Arial" pitchFamily="34" charset="0"/>
                  </a:rPr>
                  <a:t>WINDI WIDYASTUTI</a:t>
                </a:r>
                <a:endParaRPr lang="ko-KR" altLang="en-US" sz="2000" b="1" dirty="0">
                  <a:latin typeface="Comic Sans MS" pitchFamily="66" charset="0"/>
                  <a:cs typeface="Arial" pitchFamily="34" charset="0"/>
                </a:endParaRPr>
              </a:p>
            </p:txBody>
          </p:sp>
        </p:grpSp>
        <p:sp>
          <p:nvSpPr>
            <p:cNvPr id="22" name="TextBox 21"/>
            <p:cNvSpPr txBox="1"/>
            <p:nvPr/>
          </p:nvSpPr>
          <p:spPr>
            <a:xfrm>
              <a:off x="6613332" y="5311093"/>
              <a:ext cx="4507692" cy="407365"/>
            </a:xfrm>
            <a:prstGeom prst="rect">
              <a:avLst/>
            </a:prstGeom>
            <a:noFill/>
          </p:spPr>
          <p:txBody>
            <a:bodyPr wrap="square" lIns="108000" rIns="108000" rtlCol="0">
              <a:spAutoFit/>
            </a:bodyPr>
            <a:lstStyle/>
            <a:p>
              <a:endParaRPr lang="ko-KR" altLang="en-US" sz="2000" b="1" dirty="0">
                <a:latin typeface="Comic Sans MS" pitchFamily="66" charset="0"/>
                <a:cs typeface="Arial" pitchFamily="34" charset="0"/>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5660"/>
            <a:ext cx="12192000" cy="76675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869" y="181826"/>
            <a:ext cx="8374039" cy="916014"/>
          </a:xfrm>
        </p:spPr>
        <p:txBody>
          <a:bodyPr/>
          <a:lstStyle/>
          <a:p>
            <a:r>
              <a:rPr lang="id-ID" sz="4800" b="1" dirty="0" smtClean="0">
                <a:solidFill>
                  <a:schemeClr val="bg1"/>
                </a:solidFill>
                <a:latin typeface="Comic Sans MS" pitchFamily="66" charset="0"/>
              </a:rPr>
              <a:t>Algoritma Apriori Rule 2</a:t>
            </a:r>
            <a:endParaRPr lang="en-US" sz="4800" b="1" dirty="0">
              <a:solidFill>
                <a:schemeClr val="bg1"/>
              </a:solidFill>
              <a:latin typeface="Comic Sans MS" pitchFamily="66" charset="0"/>
            </a:endParaRPr>
          </a:p>
        </p:txBody>
      </p:sp>
      <p:sp>
        <p:nvSpPr>
          <p:cNvPr id="6" name="Rectangle 5"/>
          <p:cNvSpPr/>
          <p:nvPr/>
        </p:nvSpPr>
        <p:spPr>
          <a:xfrm>
            <a:off x="363939" y="1071686"/>
            <a:ext cx="3935105" cy="461665"/>
          </a:xfrm>
          <a:prstGeom prst="rect">
            <a:avLst/>
          </a:prstGeom>
        </p:spPr>
        <p:txBody>
          <a:bodyPr wrap="square">
            <a:spAutoFit/>
          </a:bodyPr>
          <a:lstStyle/>
          <a:p>
            <a:r>
              <a:rPr lang="en-US" sz="2400" b="1" dirty="0" err="1" smtClean="0">
                <a:latin typeface="Comic Sans MS" pitchFamily="66" charset="0"/>
                <a:cs typeface="Courier New" pitchFamily="49" charset="0"/>
              </a:rPr>
              <a:t>supp</a:t>
            </a:r>
            <a:r>
              <a:rPr lang="en-US" sz="2400" b="1" dirty="0" smtClean="0">
                <a:latin typeface="Comic Sans MS" pitchFamily="66" charset="0"/>
                <a:cs typeface="Courier New" pitchFamily="49" charset="0"/>
              </a:rPr>
              <a:t>=0.0</a:t>
            </a:r>
            <a:r>
              <a:rPr lang="id-ID" sz="2400" b="1" dirty="0" smtClean="0">
                <a:latin typeface="Comic Sans MS" pitchFamily="66" charset="0"/>
                <a:cs typeface="Courier New" pitchFamily="49" charset="0"/>
              </a:rPr>
              <a:t>5</a:t>
            </a:r>
            <a:r>
              <a:rPr lang="en-US" sz="2400" b="1" dirty="0" smtClean="0">
                <a:latin typeface="Comic Sans MS" pitchFamily="66" charset="0"/>
                <a:cs typeface="Courier New" pitchFamily="49" charset="0"/>
              </a:rPr>
              <a:t>,</a:t>
            </a:r>
            <a:r>
              <a:rPr lang="en-US" sz="2400" b="1" dirty="0" err="1" smtClean="0">
                <a:latin typeface="Comic Sans MS" pitchFamily="66" charset="0"/>
                <a:cs typeface="Courier New" pitchFamily="49" charset="0"/>
              </a:rPr>
              <a:t>conf</a:t>
            </a:r>
            <a:r>
              <a:rPr lang="en-US" sz="2400" b="1" dirty="0" smtClean="0">
                <a:latin typeface="Comic Sans MS" pitchFamily="66" charset="0"/>
                <a:cs typeface="Courier New" pitchFamily="49" charset="0"/>
              </a:rPr>
              <a:t>=0.2</a:t>
            </a:r>
            <a:endParaRPr lang="en-US" sz="2400" b="1" dirty="0">
              <a:latin typeface="Comic Sans MS" pitchFamily="66" charset="0"/>
            </a:endParaRPr>
          </a:p>
        </p:txBody>
      </p:sp>
      <p:sp>
        <p:nvSpPr>
          <p:cNvPr id="3" name="Rectangle 2"/>
          <p:cNvSpPr/>
          <p:nvPr/>
        </p:nvSpPr>
        <p:spPr>
          <a:xfrm>
            <a:off x="136479" y="1697855"/>
            <a:ext cx="10235820" cy="48320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latinLnBrk="1">
              <a:buFont typeface="Wingdings"/>
              <a:buChar char="Ø"/>
            </a:pPr>
            <a:r>
              <a:rPr lang="en-US" sz="1400" dirty="0" smtClean="0">
                <a:solidFill>
                  <a:srgbClr val="0070C0"/>
                </a:solidFill>
                <a:latin typeface="Courier New" pitchFamily="49" charset="0"/>
                <a:cs typeface="Courier New" pitchFamily="49" charset="0"/>
              </a:rPr>
              <a:t>rule2=</a:t>
            </a:r>
            <a:r>
              <a:rPr lang="en-US" sz="1400" dirty="0" err="1" smtClean="0">
                <a:solidFill>
                  <a:srgbClr val="0070C0"/>
                </a:solidFill>
                <a:latin typeface="Courier New" pitchFamily="49" charset="0"/>
                <a:cs typeface="Courier New" pitchFamily="49" charset="0"/>
              </a:rPr>
              <a:t>apriori</a:t>
            </a:r>
            <a:r>
              <a:rPr lang="en-US" sz="1400" dirty="0" smtClean="0">
                <a:solidFill>
                  <a:srgbClr val="0070C0"/>
                </a:solidFill>
                <a:latin typeface="Courier New" pitchFamily="49" charset="0"/>
                <a:cs typeface="Courier New" pitchFamily="49" charset="0"/>
              </a:rPr>
              <a:t>(</a:t>
            </a:r>
            <a:r>
              <a:rPr lang="en-US" sz="1400" dirty="0" err="1" smtClean="0">
                <a:solidFill>
                  <a:srgbClr val="0070C0"/>
                </a:solidFill>
                <a:latin typeface="Courier New" pitchFamily="49" charset="0"/>
                <a:cs typeface="Courier New" pitchFamily="49" charset="0"/>
              </a:rPr>
              <a:t>trans,parameter</a:t>
            </a:r>
            <a:r>
              <a:rPr lang="en-US" sz="1400" dirty="0" smtClean="0">
                <a:solidFill>
                  <a:srgbClr val="0070C0"/>
                </a:solidFill>
                <a:latin typeface="Courier New" pitchFamily="49" charset="0"/>
                <a:cs typeface="Courier New" pitchFamily="49" charset="0"/>
              </a:rPr>
              <a:t>=list(</a:t>
            </a:r>
            <a:r>
              <a:rPr lang="en-US" sz="1400" dirty="0" err="1" smtClean="0">
                <a:solidFill>
                  <a:srgbClr val="0070C0"/>
                </a:solidFill>
                <a:latin typeface="Courier New" pitchFamily="49" charset="0"/>
                <a:cs typeface="Courier New" pitchFamily="49" charset="0"/>
              </a:rPr>
              <a:t>supp</a:t>
            </a:r>
            <a:r>
              <a:rPr lang="en-US" sz="1400" dirty="0" smtClean="0">
                <a:solidFill>
                  <a:srgbClr val="0070C0"/>
                </a:solidFill>
                <a:latin typeface="Courier New" pitchFamily="49" charset="0"/>
                <a:cs typeface="Courier New" pitchFamily="49" charset="0"/>
              </a:rPr>
              <a:t>=0.05,conf=0.2</a:t>
            </a:r>
            <a:r>
              <a:rPr lang="en-US" sz="1400" dirty="0" smtClean="0">
                <a:solidFill>
                  <a:srgbClr val="2A88CA"/>
                </a:solidFill>
                <a:latin typeface="Courier New" panose="02070309020205020404" pitchFamily="49" charset="0"/>
                <a:cs typeface="Courier New" panose="02070309020205020404" pitchFamily="49" charset="0"/>
              </a:rPr>
              <a:t>,minlen=2</a:t>
            </a:r>
            <a:r>
              <a:rPr lang="en-US" sz="1400" dirty="0" smtClean="0">
                <a:solidFill>
                  <a:srgbClr val="0070C0"/>
                </a:solidFill>
                <a:latin typeface="Courier New" pitchFamily="49" charset="0"/>
                <a:cs typeface="Courier New" pitchFamily="49" charset="0"/>
              </a:rPr>
              <a:t>))</a:t>
            </a:r>
            <a:endParaRPr lang="id-ID" sz="1400" dirty="0" smtClean="0">
              <a:solidFill>
                <a:srgbClr val="0070C0"/>
              </a:solidFill>
              <a:latin typeface="Courier New" pitchFamily="49" charset="0"/>
              <a:cs typeface="Courier New" pitchFamily="49" charset="0"/>
            </a:endParaRPr>
          </a:p>
          <a:p>
            <a:pPr latinLnBrk="1"/>
            <a:r>
              <a:rPr lang="en-US" sz="1400" dirty="0" err="1">
                <a:latin typeface="Courier New" panose="02070309020205020404" pitchFamily="49" charset="0"/>
                <a:cs typeface="Courier New" panose="02070309020205020404" pitchFamily="49" charset="0"/>
              </a:rPr>
              <a:t>Apriori</a:t>
            </a:r>
            <a:endParaRPr lang="en-US" sz="1400" dirty="0">
              <a:latin typeface="Courier New" panose="02070309020205020404" pitchFamily="49" charset="0"/>
              <a:cs typeface="Courier New" panose="02070309020205020404" pitchFamily="49" charset="0"/>
            </a:endParaRPr>
          </a:p>
          <a:p>
            <a:pPr latinLnBrk="1"/>
            <a:r>
              <a:rPr lang="en-US" sz="1400" dirty="0">
                <a:latin typeface="Courier New" panose="02070309020205020404" pitchFamily="49" charset="0"/>
                <a:cs typeface="Courier New" panose="02070309020205020404" pitchFamily="49" charset="0"/>
              </a:rPr>
              <a:t> </a:t>
            </a:r>
          </a:p>
          <a:p>
            <a:pPr latinLnBrk="1"/>
            <a:r>
              <a:rPr lang="en-US" sz="1400" dirty="0">
                <a:latin typeface="Courier New" panose="02070309020205020404" pitchFamily="49" charset="0"/>
                <a:cs typeface="Courier New" panose="02070309020205020404" pitchFamily="49" charset="0"/>
              </a:rPr>
              <a:t>Parameter specification:</a:t>
            </a:r>
          </a:p>
          <a:p>
            <a:pPr latinLnBrk="1"/>
            <a:r>
              <a:rPr lang="en-US" sz="1400" dirty="0" smtClean="0">
                <a:latin typeface="Courier New" panose="02070309020205020404" pitchFamily="49" charset="0"/>
                <a:cs typeface="Courier New" panose="02070309020205020404" pitchFamily="49" charset="0"/>
              </a:rPr>
              <a:t>confidence </a:t>
            </a:r>
            <a:r>
              <a:rPr lang="en-US" sz="1400" dirty="0" err="1">
                <a:latin typeface="Courier New" panose="02070309020205020404" pitchFamily="49" charset="0"/>
                <a:cs typeface="Courier New" panose="02070309020205020404" pitchFamily="49" charset="0"/>
              </a:rPr>
              <a:t>minval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smax</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aval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originalSupport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maxtime</a:t>
            </a:r>
            <a:r>
              <a:rPr lang="en-US" sz="1400" dirty="0">
                <a:latin typeface="Courier New" panose="02070309020205020404" pitchFamily="49" charset="0"/>
                <a:cs typeface="Courier New" panose="02070309020205020404" pitchFamily="49" charset="0"/>
              </a:rPr>
              <a:t> support </a:t>
            </a:r>
            <a:r>
              <a:rPr lang="en-US" sz="1400" dirty="0" err="1">
                <a:latin typeface="Courier New" panose="02070309020205020404" pitchFamily="49" charset="0"/>
                <a:cs typeface="Courier New" panose="02070309020205020404" pitchFamily="49" charset="0"/>
              </a:rPr>
              <a:t>minlen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maxlen</a:t>
            </a:r>
            <a:r>
              <a:rPr lang="id-ID"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target   </a:t>
            </a:r>
            <a:r>
              <a:rPr lang="en-US" sz="1400" dirty="0" err="1">
                <a:latin typeface="Courier New" panose="02070309020205020404" pitchFamily="49" charset="0"/>
                <a:cs typeface="Courier New" panose="02070309020205020404" pitchFamily="49" charset="0"/>
              </a:rPr>
              <a:t>ext</a:t>
            </a:r>
            <a:endParaRPr lang="id-ID" sz="1400" dirty="0">
              <a:latin typeface="Courier New" panose="02070309020205020404" pitchFamily="49" charset="0"/>
              <a:cs typeface="Courier New" panose="02070309020205020404" pitchFamily="49" charset="0"/>
            </a:endParaRPr>
          </a:p>
          <a:p>
            <a:pPr latinLnBrk="1"/>
            <a:r>
              <a:rPr lang="id-ID"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0.2    </a:t>
            </a:r>
            <a:r>
              <a:rPr lang="id-ID"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0.1    </a:t>
            </a:r>
            <a:r>
              <a:rPr lang="en-US" sz="1400" dirty="0">
                <a:latin typeface="Courier New" panose="02070309020205020404" pitchFamily="49" charset="0"/>
                <a:cs typeface="Courier New" panose="02070309020205020404" pitchFamily="49" charset="0"/>
              </a:rPr>
              <a:t>1 </a:t>
            </a:r>
            <a:r>
              <a:rPr lang="id-ID"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none FALSE      TRUE    </a:t>
            </a:r>
            <a:r>
              <a:rPr lang="id-ID"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5    0.05      2     10</a:t>
            </a:r>
            <a:r>
              <a:rPr lang="id-ID"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rules </a:t>
            </a:r>
            <a:r>
              <a:rPr lang="id-ID"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FALSE</a:t>
            </a:r>
          </a:p>
          <a:p>
            <a:pPr latinLnBrk="1"/>
            <a:r>
              <a:rPr lang="id-ID"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p>
          <a:p>
            <a:pPr latinLnBrk="1"/>
            <a:r>
              <a:rPr lang="en-US" sz="1400" dirty="0">
                <a:latin typeface="Courier New" panose="02070309020205020404" pitchFamily="49" charset="0"/>
                <a:cs typeface="Courier New" panose="02070309020205020404" pitchFamily="49" charset="0"/>
              </a:rPr>
              <a:t>Algorithmic control:</a:t>
            </a:r>
          </a:p>
          <a:p>
            <a:pPr latinLnBrk="1"/>
            <a:r>
              <a:rPr lang="en-US" sz="1400" dirty="0">
                <a:latin typeface="Courier New" panose="02070309020205020404" pitchFamily="49" charset="0"/>
                <a:cs typeface="Courier New" panose="02070309020205020404" pitchFamily="49" charset="0"/>
              </a:rPr>
              <a:t> filter tree heap </a:t>
            </a:r>
            <a:r>
              <a:rPr lang="en-US" sz="1400" dirty="0" err="1">
                <a:latin typeface="Courier New" panose="02070309020205020404" pitchFamily="49" charset="0"/>
                <a:cs typeface="Courier New" panose="02070309020205020404" pitchFamily="49" charset="0"/>
              </a:rPr>
              <a:t>memopt</a:t>
            </a:r>
            <a:r>
              <a:rPr lang="en-US" sz="1400" dirty="0">
                <a:latin typeface="Courier New" panose="02070309020205020404" pitchFamily="49" charset="0"/>
                <a:cs typeface="Courier New" panose="02070309020205020404" pitchFamily="49" charset="0"/>
              </a:rPr>
              <a:t> load sort verbose</a:t>
            </a:r>
          </a:p>
          <a:p>
            <a:pPr latinLnBrk="1"/>
            <a:r>
              <a:rPr lang="en-US" sz="1400" dirty="0">
                <a:latin typeface="Courier New" panose="02070309020205020404" pitchFamily="49" charset="0"/>
                <a:cs typeface="Courier New" panose="02070309020205020404" pitchFamily="49" charset="0"/>
              </a:rPr>
              <a:t>    0.1 TRUE </a:t>
            </a:r>
            <a:r>
              <a:rPr lang="en-US" sz="1400" dirty="0" err="1">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  FALSE TRUE    2    TRUE</a:t>
            </a:r>
          </a:p>
          <a:p>
            <a:pPr latinLnBrk="1"/>
            <a:r>
              <a:rPr lang="en-US" sz="1400" dirty="0">
                <a:latin typeface="Courier New" panose="02070309020205020404" pitchFamily="49" charset="0"/>
                <a:cs typeface="Courier New" panose="02070309020205020404" pitchFamily="49" charset="0"/>
              </a:rPr>
              <a:t> </a:t>
            </a:r>
          </a:p>
          <a:p>
            <a:pPr latinLnBrk="1"/>
            <a:r>
              <a:rPr lang="en-US" sz="1400" dirty="0">
                <a:latin typeface="Courier New" panose="02070309020205020404" pitchFamily="49" charset="0"/>
                <a:cs typeface="Courier New" panose="02070309020205020404" pitchFamily="49" charset="0"/>
              </a:rPr>
              <a:t>Absolute minimum support count: 168 </a:t>
            </a:r>
          </a:p>
          <a:p>
            <a:pPr latinLnBrk="1"/>
            <a:r>
              <a:rPr lang="en-US" sz="1400" dirty="0">
                <a:latin typeface="Courier New" panose="02070309020205020404" pitchFamily="49" charset="0"/>
                <a:cs typeface="Courier New" panose="02070309020205020404" pitchFamily="49" charset="0"/>
              </a:rPr>
              <a:t> </a:t>
            </a:r>
          </a:p>
          <a:p>
            <a:pPr latinLnBrk="1"/>
            <a:r>
              <a:rPr lang="en-US" sz="1400" dirty="0">
                <a:latin typeface="Courier New" panose="02070309020205020404" pitchFamily="49" charset="0"/>
                <a:cs typeface="Courier New" panose="02070309020205020404" pitchFamily="49" charset="0"/>
              </a:rPr>
              <a:t>set item appearances ...[0 item(s)] done [0.00s].</a:t>
            </a:r>
          </a:p>
          <a:p>
            <a:pPr latinLnBrk="1"/>
            <a:r>
              <a:rPr lang="en-US" sz="1400" dirty="0">
                <a:latin typeface="Courier New" panose="02070309020205020404" pitchFamily="49" charset="0"/>
                <a:cs typeface="Courier New" panose="02070309020205020404" pitchFamily="49" charset="0"/>
              </a:rPr>
              <a:t>set transactions ...[3814 item(s), 3372 transaction(s)] done [0.18s].</a:t>
            </a:r>
          </a:p>
          <a:p>
            <a:pPr latinLnBrk="1"/>
            <a:r>
              <a:rPr lang="en-US" sz="1400" dirty="0">
                <a:latin typeface="Courier New" panose="02070309020205020404" pitchFamily="49" charset="0"/>
                <a:cs typeface="Courier New" panose="02070309020205020404" pitchFamily="49" charset="0"/>
              </a:rPr>
              <a:t>sorting and recoding items ... [153 item(s)] done [0.00s].</a:t>
            </a:r>
          </a:p>
          <a:p>
            <a:pPr latinLnBrk="1"/>
            <a:r>
              <a:rPr lang="en-US" sz="1400" dirty="0">
                <a:latin typeface="Courier New" panose="02070309020205020404" pitchFamily="49" charset="0"/>
                <a:cs typeface="Courier New" panose="02070309020205020404" pitchFamily="49" charset="0"/>
              </a:rPr>
              <a:t>creating transaction tree ... done [0.00s].</a:t>
            </a:r>
          </a:p>
          <a:p>
            <a:pPr latinLnBrk="1"/>
            <a:r>
              <a:rPr lang="en-US" sz="1400" dirty="0">
                <a:latin typeface="Courier New" panose="02070309020205020404" pitchFamily="49" charset="0"/>
                <a:cs typeface="Courier New" panose="02070309020205020404" pitchFamily="49" charset="0"/>
              </a:rPr>
              <a:t>checking subsets of size 1 2 3 done [0.08s].</a:t>
            </a:r>
          </a:p>
          <a:p>
            <a:pPr latinLnBrk="1"/>
            <a:r>
              <a:rPr lang="en-US" sz="1400" dirty="0">
                <a:latin typeface="Courier New" panose="02070309020205020404" pitchFamily="49" charset="0"/>
                <a:cs typeface="Courier New" panose="02070309020205020404" pitchFamily="49" charset="0"/>
              </a:rPr>
              <a:t>writing ... [32 rule(s)] done [0.00s].</a:t>
            </a:r>
          </a:p>
          <a:p>
            <a:pPr latinLnBrk="1"/>
            <a:r>
              <a:rPr lang="en-US" sz="1400" dirty="0">
                <a:latin typeface="Courier New" panose="02070309020205020404" pitchFamily="49" charset="0"/>
                <a:cs typeface="Courier New" panose="02070309020205020404" pitchFamily="49" charset="0"/>
              </a:rPr>
              <a:t>creating S4 object  ... done [0.00s].</a:t>
            </a:r>
            <a:endParaRPr lang="id-ID" sz="1400" dirty="0">
              <a:latin typeface="Courier New" panose="02070309020205020404" pitchFamily="49" charset="0"/>
              <a:cs typeface="Courier New" panose="02070309020205020404" pitchFamily="49" charset="0"/>
            </a:endParaRPr>
          </a:p>
          <a:p>
            <a:pPr latinLnBrk="1"/>
            <a:r>
              <a:rPr lang="en-US" sz="1400" dirty="0">
                <a:solidFill>
                  <a:srgbClr val="2A88CA"/>
                </a:solidFill>
                <a:latin typeface="Courier New" panose="02070309020205020404" pitchFamily="49" charset="0"/>
                <a:cs typeface="Courier New" panose="02070309020205020404" pitchFamily="49" charset="0"/>
              </a:rPr>
              <a:t>&gt; rule</a:t>
            </a:r>
          </a:p>
          <a:p>
            <a:pPr latinLnBrk="1"/>
            <a:r>
              <a:rPr lang="en-US" sz="1400" dirty="0">
                <a:latin typeface="Courier New" panose="02070309020205020404" pitchFamily="49" charset="0"/>
                <a:cs typeface="Courier New" panose="02070309020205020404" pitchFamily="49" charset="0"/>
              </a:rPr>
              <a:t>set of 32 rules </a:t>
            </a:r>
          </a:p>
        </p:txBody>
      </p:sp>
    </p:spTree>
    <p:extLst>
      <p:ext uri="{BB962C8B-B14F-4D97-AF65-F5344CB8AC3E}">
        <p14:creationId xmlns:p14="http://schemas.microsoft.com/office/powerpoint/2010/main" val="2491441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5660"/>
            <a:ext cx="12192000" cy="76675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869" y="181826"/>
            <a:ext cx="8374039" cy="916014"/>
          </a:xfrm>
        </p:spPr>
        <p:txBody>
          <a:bodyPr/>
          <a:lstStyle/>
          <a:p>
            <a:r>
              <a:rPr lang="id-ID" sz="4800" b="1" dirty="0" smtClean="0">
                <a:solidFill>
                  <a:schemeClr val="bg1"/>
                </a:solidFill>
                <a:latin typeface="Comic Sans MS" pitchFamily="66" charset="0"/>
              </a:rPr>
              <a:t>Algoritma Apriori Rule 2</a:t>
            </a:r>
            <a:endParaRPr lang="en-US" sz="4800" b="1" dirty="0">
              <a:solidFill>
                <a:schemeClr val="bg1"/>
              </a:solidFill>
              <a:latin typeface="Comic Sans MS" pitchFamily="66" charset="0"/>
            </a:endParaRPr>
          </a:p>
        </p:txBody>
      </p:sp>
      <p:pic>
        <p:nvPicPr>
          <p:cNvPr id="8" name="Picture 7"/>
          <p:cNvPicPr/>
          <p:nvPr/>
        </p:nvPicPr>
        <p:blipFill>
          <a:blip r:embed="rId2"/>
          <a:stretch>
            <a:fillRect/>
          </a:stretch>
        </p:blipFill>
        <p:spPr>
          <a:xfrm>
            <a:off x="0" y="1012418"/>
            <a:ext cx="12192000" cy="5845582"/>
          </a:xfrm>
          <a:prstGeom prst="rect">
            <a:avLst/>
          </a:prstGeom>
          <a:noFill/>
          <a:ln w="9525">
            <a:noFill/>
          </a:ln>
        </p:spPr>
      </p:pic>
    </p:spTree>
    <p:extLst>
      <p:ext uri="{BB962C8B-B14F-4D97-AF65-F5344CB8AC3E}">
        <p14:creationId xmlns:p14="http://schemas.microsoft.com/office/powerpoint/2010/main" val="3620426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8364"/>
            <a:ext cx="12192000" cy="79405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869" y="154530"/>
            <a:ext cx="8374039" cy="916014"/>
          </a:xfrm>
        </p:spPr>
        <p:txBody>
          <a:bodyPr/>
          <a:lstStyle/>
          <a:p>
            <a:r>
              <a:rPr lang="id-ID" b="1" dirty="0" smtClean="0">
                <a:solidFill>
                  <a:schemeClr val="bg1"/>
                </a:solidFill>
                <a:latin typeface="Comic Sans MS" pitchFamily="66" charset="0"/>
              </a:rPr>
              <a:t>Visualisasi Assosiation Rule 2</a:t>
            </a:r>
            <a:endParaRPr lang="en-US" b="1" dirty="0">
              <a:solidFill>
                <a:schemeClr val="bg1"/>
              </a:solidFill>
              <a:latin typeface="Comic Sans MS" pitchFamily="66" charset="0"/>
            </a:endParaRPr>
          </a:p>
        </p:txBody>
      </p:sp>
      <p:pic>
        <p:nvPicPr>
          <p:cNvPr id="5" name="Picture 4"/>
          <p:cNvPicPr/>
          <p:nvPr/>
        </p:nvPicPr>
        <p:blipFill>
          <a:blip r:embed="rId2"/>
          <a:stretch>
            <a:fillRect/>
          </a:stretch>
        </p:blipFill>
        <p:spPr>
          <a:xfrm>
            <a:off x="1023583" y="1012418"/>
            <a:ext cx="9867332" cy="5681810"/>
          </a:xfrm>
          <a:prstGeom prst="rect">
            <a:avLst/>
          </a:prstGeom>
          <a:noFill/>
          <a:ln w="9525">
            <a:noFill/>
          </a:ln>
        </p:spPr>
      </p:pic>
    </p:spTree>
    <p:extLst>
      <p:ext uri="{BB962C8B-B14F-4D97-AF65-F5344CB8AC3E}">
        <p14:creationId xmlns:p14="http://schemas.microsoft.com/office/powerpoint/2010/main" val="1644443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id-ID"/>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93" y="1173039"/>
            <a:ext cx="11781692" cy="50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163773"/>
            <a:ext cx="12192000" cy="8486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id-ID" sz="2800" b="1" dirty="0" smtClean="0">
                <a:latin typeface="Comic Sans MS" pitchFamily="66" charset="0"/>
              </a:rPr>
              <a:t>Asosiation Rule Berdasarkan Produk Terlaris</a:t>
            </a:r>
            <a:endParaRPr lang="en-US" sz="2800" b="1" dirty="0">
              <a:latin typeface="Comic Sans MS" pitchFamily="66" charset="0"/>
            </a:endParaRPr>
          </a:p>
        </p:txBody>
      </p:sp>
    </p:spTree>
    <p:extLst>
      <p:ext uri="{BB962C8B-B14F-4D97-AF65-F5344CB8AC3E}">
        <p14:creationId xmlns:p14="http://schemas.microsoft.com/office/powerpoint/2010/main" val="146754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16439"/>
            <a:ext cx="12192000" cy="80770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id-ID" sz="3200" b="1" dirty="0" smtClean="0">
                <a:latin typeface="Comic Sans MS" pitchFamily="66" charset="0"/>
              </a:rPr>
              <a:t>Regency Cakestand 3 Tier </a:t>
            </a:r>
            <a:endParaRPr lang="en-US" sz="3200" b="1" dirty="0">
              <a:latin typeface="Comic Sans MS" pitchFamily="66" charset="0"/>
            </a:endParaRPr>
          </a:p>
        </p:txBody>
      </p:sp>
      <p:pic>
        <p:nvPicPr>
          <p:cNvPr id="25602" name="Picture 2" descr="Hasil gambar untuk REGENCY CAKESTAND 3 TI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525" y="1213299"/>
            <a:ext cx="4889481" cy="48894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72252" y="2073904"/>
            <a:ext cx="6460423" cy="1918923"/>
          </a:xfrm>
          <a:prstGeom prst="rect">
            <a:avLst/>
          </a:prstGeom>
          <a:noFill/>
        </p:spPr>
        <p:txBody>
          <a:bodyPr wrap="none" rtlCol="0">
            <a:spAutoFit/>
          </a:bodyPr>
          <a:lstStyle/>
          <a:p>
            <a:pPr algn="ctr">
              <a:lnSpc>
                <a:spcPct val="200000"/>
              </a:lnSpc>
            </a:pPr>
            <a:r>
              <a:rPr lang="id-ID" sz="3200" b="1" dirty="0" smtClean="0">
                <a:latin typeface="Comic Sans MS" pitchFamily="66" charset="0"/>
                <a:cs typeface="Courier New" pitchFamily="49" charset="0"/>
              </a:rPr>
              <a:t>Asosiasi</a:t>
            </a:r>
          </a:p>
          <a:p>
            <a:pPr algn="ctr">
              <a:lnSpc>
                <a:spcPct val="200000"/>
              </a:lnSpc>
            </a:pPr>
            <a:r>
              <a:rPr lang="en-US" sz="3200" b="1" dirty="0" smtClean="0">
                <a:latin typeface="Comic Sans MS" pitchFamily="66" charset="0"/>
                <a:cs typeface="Courier New" pitchFamily="49" charset="0"/>
              </a:rPr>
              <a:t>REGENCY </a:t>
            </a:r>
            <a:r>
              <a:rPr lang="en-US" sz="3200" b="1" dirty="0">
                <a:latin typeface="Comic Sans MS" pitchFamily="66" charset="0"/>
                <a:cs typeface="Courier New" pitchFamily="49" charset="0"/>
              </a:rPr>
              <a:t>CAKESTAND 3 TIER</a:t>
            </a:r>
            <a:endParaRPr lang="en-US" sz="3200" b="1" dirty="0">
              <a:latin typeface="Comic Sans MS" pitchFamily="66" charset="0"/>
            </a:endParaRPr>
          </a:p>
        </p:txBody>
      </p:sp>
    </p:spTree>
    <p:extLst>
      <p:ext uri="{BB962C8B-B14F-4D97-AF65-F5344CB8AC3E}">
        <p14:creationId xmlns:p14="http://schemas.microsoft.com/office/powerpoint/2010/main" val="4015262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7421"/>
            <a:ext cx="12192000" cy="8349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869" y="99938"/>
            <a:ext cx="8374039" cy="916014"/>
          </a:xfrm>
        </p:spPr>
        <p:txBody>
          <a:bodyPr/>
          <a:lstStyle/>
          <a:p>
            <a:r>
              <a:rPr lang="id-ID" sz="4800" b="1" dirty="0" smtClean="0">
                <a:solidFill>
                  <a:schemeClr val="bg1"/>
                </a:solidFill>
                <a:latin typeface="Comic Sans MS" pitchFamily="66" charset="0"/>
              </a:rPr>
              <a:t>Algoritma Apriori Rule 3</a:t>
            </a:r>
            <a:endParaRPr lang="en-US" sz="4800" b="1" dirty="0">
              <a:solidFill>
                <a:schemeClr val="bg1"/>
              </a:solidFill>
              <a:latin typeface="Comic Sans MS" pitchFamily="66" charset="0"/>
            </a:endParaRPr>
          </a:p>
        </p:txBody>
      </p:sp>
      <p:sp>
        <p:nvSpPr>
          <p:cNvPr id="5" name="Rectangle 4"/>
          <p:cNvSpPr/>
          <p:nvPr/>
        </p:nvSpPr>
        <p:spPr>
          <a:xfrm>
            <a:off x="177420" y="1551801"/>
            <a:ext cx="10904561" cy="52086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atinLnBrk="1"/>
            <a:r>
              <a:rPr lang="en-US" sz="1400" dirty="0">
                <a:solidFill>
                  <a:srgbClr val="0070C0"/>
                </a:solidFill>
                <a:latin typeface="Courier New" pitchFamily="49" charset="0"/>
                <a:cs typeface="Courier New" pitchFamily="49" charset="0"/>
              </a:rPr>
              <a:t>&gt; </a:t>
            </a:r>
            <a:r>
              <a:rPr lang="en-US" sz="1400" dirty="0" smtClean="0">
                <a:solidFill>
                  <a:srgbClr val="0070C0"/>
                </a:solidFill>
                <a:latin typeface="Courier New" pitchFamily="49" charset="0"/>
                <a:cs typeface="Courier New" pitchFamily="49" charset="0"/>
              </a:rPr>
              <a:t>rule3=</a:t>
            </a:r>
            <a:r>
              <a:rPr lang="en-US" sz="1400" dirty="0" err="1" smtClean="0">
                <a:solidFill>
                  <a:srgbClr val="0070C0"/>
                </a:solidFill>
                <a:latin typeface="Courier New" pitchFamily="49" charset="0"/>
                <a:cs typeface="Courier New" pitchFamily="49" charset="0"/>
              </a:rPr>
              <a:t>apriori</a:t>
            </a:r>
            <a:r>
              <a:rPr lang="en-US" sz="1400" dirty="0" smtClean="0">
                <a:solidFill>
                  <a:srgbClr val="0070C0"/>
                </a:solidFill>
                <a:latin typeface="Courier New" pitchFamily="49" charset="0"/>
                <a:cs typeface="Courier New" pitchFamily="49" charset="0"/>
              </a:rPr>
              <a:t>(</a:t>
            </a:r>
            <a:r>
              <a:rPr lang="en-US" sz="1400" dirty="0" err="1" smtClean="0">
                <a:solidFill>
                  <a:srgbClr val="0070C0"/>
                </a:solidFill>
                <a:latin typeface="Courier New" pitchFamily="49" charset="0"/>
                <a:cs typeface="Courier New" pitchFamily="49" charset="0"/>
              </a:rPr>
              <a:t>trans,parameter</a:t>
            </a:r>
            <a:r>
              <a:rPr lang="en-US" sz="1400" dirty="0" smtClean="0">
                <a:solidFill>
                  <a:srgbClr val="0070C0"/>
                </a:solidFill>
                <a:latin typeface="Courier New" pitchFamily="49" charset="0"/>
                <a:cs typeface="Courier New" pitchFamily="49" charset="0"/>
              </a:rPr>
              <a:t>=list(</a:t>
            </a:r>
            <a:r>
              <a:rPr lang="en-US" sz="1400" dirty="0" err="1" smtClean="0">
                <a:solidFill>
                  <a:srgbClr val="0070C0"/>
                </a:solidFill>
                <a:latin typeface="Courier New" pitchFamily="49" charset="0"/>
                <a:cs typeface="Courier New" pitchFamily="49" charset="0"/>
              </a:rPr>
              <a:t>supp</a:t>
            </a:r>
            <a:r>
              <a:rPr lang="en-US" sz="1400" dirty="0" smtClean="0">
                <a:solidFill>
                  <a:srgbClr val="0070C0"/>
                </a:solidFill>
                <a:latin typeface="Courier New" pitchFamily="49" charset="0"/>
                <a:cs typeface="Courier New" pitchFamily="49" charset="0"/>
              </a:rPr>
              <a:t>=0.01,conf=0.2</a:t>
            </a:r>
            <a:r>
              <a:rPr lang="id-ID" sz="1400" dirty="0" smtClean="0">
                <a:solidFill>
                  <a:srgbClr val="0070C0"/>
                </a:solidFill>
                <a:latin typeface="Courier New" pitchFamily="49" charset="0"/>
                <a:cs typeface="Courier New" pitchFamily="49" charset="0"/>
              </a:rPr>
              <a:t>,</a:t>
            </a:r>
            <a:r>
              <a:rPr lang="en-US" sz="1400" dirty="0" err="1" smtClean="0">
                <a:solidFill>
                  <a:srgbClr val="2A88CA"/>
                </a:solidFill>
                <a:latin typeface="Courier New" panose="02070309020205020404" pitchFamily="49" charset="0"/>
                <a:cs typeface="Courier New" panose="02070309020205020404" pitchFamily="49" charset="0"/>
              </a:rPr>
              <a:t>minlen</a:t>
            </a:r>
            <a:r>
              <a:rPr lang="en-US" sz="1400" dirty="0" smtClean="0">
                <a:solidFill>
                  <a:srgbClr val="2A88CA"/>
                </a:solidFill>
                <a:latin typeface="Courier New" panose="02070309020205020404" pitchFamily="49" charset="0"/>
                <a:cs typeface="Courier New" panose="02070309020205020404" pitchFamily="49" charset="0"/>
              </a:rPr>
              <a:t>=2</a:t>
            </a:r>
            <a:r>
              <a:rPr lang="en-US" sz="1400" dirty="0" smtClean="0">
                <a:solidFill>
                  <a:srgbClr val="0070C0"/>
                </a:solidFill>
                <a:latin typeface="Courier New" pitchFamily="49" charset="0"/>
                <a:cs typeface="Courier New" pitchFamily="49" charset="0"/>
              </a:rPr>
              <a:t>),</a:t>
            </a:r>
            <a:r>
              <a:rPr lang="en-US" sz="1400" dirty="0">
                <a:solidFill>
                  <a:srgbClr val="0070C0"/>
                </a:solidFill>
                <a:latin typeface="Courier New" pitchFamily="49" charset="0"/>
                <a:cs typeface="Courier New" pitchFamily="49" charset="0"/>
              </a:rPr>
              <a:t>appearance =list(default="</a:t>
            </a:r>
            <a:r>
              <a:rPr lang="en-US" sz="1400" dirty="0" err="1">
                <a:solidFill>
                  <a:srgbClr val="0070C0"/>
                </a:solidFill>
                <a:latin typeface="Courier New" pitchFamily="49" charset="0"/>
                <a:cs typeface="Courier New" pitchFamily="49" charset="0"/>
              </a:rPr>
              <a:t>rhs</a:t>
            </a:r>
            <a:r>
              <a:rPr lang="en-US" sz="1400" dirty="0">
                <a:solidFill>
                  <a:srgbClr val="0070C0"/>
                </a:solidFill>
                <a:latin typeface="Courier New" pitchFamily="49" charset="0"/>
                <a:cs typeface="Courier New" pitchFamily="49" charset="0"/>
              </a:rPr>
              <a:t>",lhs="REGENCY CAKESTAND 3 TIER"))</a:t>
            </a:r>
          </a:p>
          <a:p>
            <a:pPr latinLnBrk="1"/>
            <a:r>
              <a:rPr lang="en-US" sz="1400" dirty="0" err="1">
                <a:latin typeface="Courier New" pitchFamily="49" charset="0"/>
                <a:cs typeface="Courier New" pitchFamily="49" charset="0"/>
              </a:rPr>
              <a:t>Apriori</a:t>
            </a:r>
            <a:endParaRPr lang="en-US" sz="1400" dirty="0">
              <a:latin typeface="Courier New" pitchFamily="49" charset="0"/>
              <a:cs typeface="Courier New" pitchFamily="49" charset="0"/>
            </a:endParaRPr>
          </a:p>
          <a:p>
            <a:pPr latinLnBrk="1"/>
            <a:r>
              <a:rPr lang="en-US" sz="1400" dirty="0">
                <a:latin typeface="Courier New" pitchFamily="49" charset="0"/>
                <a:cs typeface="Courier New" pitchFamily="49" charset="0"/>
              </a:rPr>
              <a:t> </a:t>
            </a:r>
          </a:p>
          <a:p>
            <a:pPr latinLnBrk="1"/>
            <a:r>
              <a:rPr lang="en-US" sz="1400" dirty="0">
                <a:latin typeface="Courier New" pitchFamily="49" charset="0"/>
                <a:cs typeface="Courier New" pitchFamily="49" charset="0"/>
              </a:rPr>
              <a:t>Parameter specification:</a:t>
            </a:r>
          </a:p>
          <a:p>
            <a:pPr latinLnBrk="1"/>
            <a:r>
              <a:rPr lang="en-US" sz="1400" dirty="0">
                <a:latin typeface="Courier New" pitchFamily="49" charset="0"/>
                <a:cs typeface="Courier New" pitchFamily="49" charset="0"/>
              </a:rPr>
              <a:t> confidence </a:t>
            </a:r>
            <a:r>
              <a:rPr lang="en-US" sz="1400" dirty="0" err="1">
                <a:latin typeface="Courier New" pitchFamily="49" charset="0"/>
                <a:cs typeface="Courier New" pitchFamily="49" charset="0"/>
              </a:rPr>
              <a:t>minval</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smax</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arem</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aval</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originalSupport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maxtime</a:t>
            </a:r>
            <a:r>
              <a:rPr lang="en-US" sz="1400" dirty="0">
                <a:latin typeface="Courier New" pitchFamily="49" charset="0"/>
                <a:cs typeface="Courier New" pitchFamily="49" charset="0"/>
              </a:rPr>
              <a:t> support </a:t>
            </a:r>
            <a:r>
              <a:rPr lang="en-US" sz="1400" dirty="0" err="1">
                <a:latin typeface="Courier New" pitchFamily="49" charset="0"/>
                <a:cs typeface="Courier New" pitchFamily="49" charset="0"/>
              </a:rPr>
              <a:t>minlen</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maxlen</a:t>
            </a:r>
            <a:r>
              <a:rPr lang="en-US" sz="1400" dirty="0">
                <a:latin typeface="Courier New" pitchFamily="49" charset="0"/>
                <a:cs typeface="Courier New" pitchFamily="49" charset="0"/>
              </a:rPr>
              <a:t> target   </a:t>
            </a:r>
            <a:r>
              <a:rPr lang="en-US" sz="1400" dirty="0" err="1">
                <a:latin typeface="Courier New" pitchFamily="49" charset="0"/>
                <a:cs typeface="Courier New" pitchFamily="49" charset="0"/>
              </a:rPr>
              <a:t>ext</a:t>
            </a:r>
            <a:endParaRPr lang="en-US" sz="1400" dirty="0">
              <a:latin typeface="Courier New" pitchFamily="49" charset="0"/>
              <a:cs typeface="Courier New" pitchFamily="49" charset="0"/>
            </a:endParaRPr>
          </a:p>
          <a:p>
            <a:pPr latinLnBrk="1"/>
            <a:r>
              <a:rPr lang="en-US" sz="1400" dirty="0">
                <a:latin typeface="Courier New" pitchFamily="49" charset="0"/>
                <a:cs typeface="Courier New" pitchFamily="49" charset="0"/>
              </a:rPr>
              <a:t>        0.2    0.1    1 none FALSE            TRUE       5    0.01      </a:t>
            </a:r>
            <a:r>
              <a:rPr lang="id-ID" sz="1400" dirty="0" smtClean="0">
                <a:latin typeface="Courier New" pitchFamily="49" charset="0"/>
                <a:cs typeface="Courier New" pitchFamily="49" charset="0"/>
              </a:rPr>
              <a:t>2</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10  rules FALSE</a:t>
            </a:r>
          </a:p>
          <a:p>
            <a:pPr latinLnBrk="1"/>
            <a:r>
              <a:rPr lang="en-US" sz="1400" dirty="0">
                <a:latin typeface="Courier New" pitchFamily="49" charset="0"/>
                <a:cs typeface="Courier New" pitchFamily="49" charset="0"/>
              </a:rPr>
              <a:t> </a:t>
            </a:r>
          </a:p>
          <a:p>
            <a:pPr latinLnBrk="1"/>
            <a:r>
              <a:rPr lang="en-US" sz="1400" dirty="0">
                <a:latin typeface="Courier New" pitchFamily="49" charset="0"/>
                <a:cs typeface="Courier New" pitchFamily="49" charset="0"/>
              </a:rPr>
              <a:t>Algorithmic control:</a:t>
            </a:r>
          </a:p>
          <a:p>
            <a:pPr latinLnBrk="1"/>
            <a:r>
              <a:rPr lang="en-US" sz="1400" dirty="0">
                <a:latin typeface="Courier New" pitchFamily="49" charset="0"/>
                <a:cs typeface="Courier New" pitchFamily="49" charset="0"/>
              </a:rPr>
              <a:t> filter tree heap </a:t>
            </a:r>
            <a:r>
              <a:rPr lang="en-US" sz="1400" dirty="0" err="1">
                <a:latin typeface="Courier New" pitchFamily="49" charset="0"/>
                <a:cs typeface="Courier New" pitchFamily="49" charset="0"/>
              </a:rPr>
              <a:t>memopt</a:t>
            </a:r>
            <a:r>
              <a:rPr lang="en-US" sz="1400" dirty="0">
                <a:latin typeface="Courier New" pitchFamily="49" charset="0"/>
                <a:cs typeface="Courier New" pitchFamily="49" charset="0"/>
              </a:rPr>
              <a:t> load sort verbose</a:t>
            </a:r>
          </a:p>
          <a:p>
            <a:pPr latinLnBrk="1"/>
            <a:r>
              <a:rPr lang="en-US" sz="1400" dirty="0">
                <a:latin typeface="Courier New" pitchFamily="49" charset="0"/>
                <a:cs typeface="Courier New" pitchFamily="49" charset="0"/>
              </a:rPr>
              <a:t>    0.1 TRUE </a:t>
            </a:r>
            <a:r>
              <a:rPr lang="en-US" sz="1400" dirty="0" err="1">
                <a:latin typeface="Courier New" pitchFamily="49" charset="0"/>
                <a:cs typeface="Courier New" pitchFamily="49" charset="0"/>
              </a:rPr>
              <a:t>TRUE</a:t>
            </a:r>
            <a:r>
              <a:rPr lang="en-US" sz="1400" dirty="0">
                <a:latin typeface="Courier New" pitchFamily="49" charset="0"/>
                <a:cs typeface="Courier New" pitchFamily="49" charset="0"/>
              </a:rPr>
              <a:t>  FALSE TRUE    2    TRUE</a:t>
            </a:r>
          </a:p>
          <a:p>
            <a:pPr latinLnBrk="1"/>
            <a:r>
              <a:rPr lang="en-US" sz="1400" dirty="0">
                <a:latin typeface="Courier New" pitchFamily="49" charset="0"/>
                <a:cs typeface="Courier New" pitchFamily="49" charset="0"/>
              </a:rPr>
              <a:t> </a:t>
            </a:r>
          </a:p>
          <a:p>
            <a:pPr latinLnBrk="1"/>
            <a:r>
              <a:rPr lang="en-US" sz="1400" dirty="0">
                <a:latin typeface="Courier New" pitchFamily="49" charset="0"/>
                <a:cs typeface="Courier New" pitchFamily="49" charset="0"/>
              </a:rPr>
              <a:t>Absolute minimum support count: 33 </a:t>
            </a:r>
          </a:p>
          <a:p>
            <a:pPr latinLnBrk="1"/>
            <a:r>
              <a:rPr lang="en-US" sz="1400" dirty="0">
                <a:latin typeface="Courier New" pitchFamily="49" charset="0"/>
                <a:cs typeface="Courier New" pitchFamily="49" charset="0"/>
              </a:rPr>
              <a:t> </a:t>
            </a:r>
          </a:p>
          <a:p>
            <a:pPr latinLnBrk="1"/>
            <a:r>
              <a:rPr lang="en-US" sz="1400" dirty="0">
                <a:latin typeface="Courier New" pitchFamily="49" charset="0"/>
                <a:cs typeface="Courier New" pitchFamily="49" charset="0"/>
              </a:rPr>
              <a:t>set item appearances ...[1 item(s)] done [0.00s].</a:t>
            </a:r>
          </a:p>
          <a:p>
            <a:pPr latinLnBrk="1"/>
            <a:r>
              <a:rPr lang="en-US" sz="1400" dirty="0">
                <a:latin typeface="Courier New" pitchFamily="49" charset="0"/>
                <a:cs typeface="Courier New" pitchFamily="49" charset="0"/>
              </a:rPr>
              <a:t>set transactions ...[3814 item(s), 3372 transaction(s)] done [0.25s].</a:t>
            </a:r>
          </a:p>
          <a:p>
            <a:pPr latinLnBrk="1"/>
            <a:r>
              <a:rPr lang="en-US" sz="1400" dirty="0">
                <a:latin typeface="Courier New" pitchFamily="49" charset="0"/>
                <a:cs typeface="Courier New" pitchFamily="49" charset="0"/>
              </a:rPr>
              <a:t>sorting and recoding items ... [1460 item(s)] done [0.02s].</a:t>
            </a:r>
          </a:p>
          <a:p>
            <a:pPr latinLnBrk="1"/>
            <a:r>
              <a:rPr lang="en-US" sz="1400" dirty="0">
                <a:latin typeface="Courier New" pitchFamily="49" charset="0"/>
                <a:cs typeface="Courier New" pitchFamily="49" charset="0"/>
              </a:rPr>
              <a:t>creating transaction tree ... done [0.00s].</a:t>
            </a:r>
          </a:p>
          <a:p>
            <a:pPr latinLnBrk="1"/>
            <a:r>
              <a:rPr lang="en-US" sz="1400" dirty="0">
                <a:latin typeface="Courier New" pitchFamily="49" charset="0"/>
                <a:cs typeface="Courier New" pitchFamily="49" charset="0"/>
              </a:rPr>
              <a:t>checking subsets of size 1 2 done [0.01s].</a:t>
            </a:r>
          </a:p>
          <a:p>
            <a:pPr latinLnBrk="1"/>
            <a:r>
              <a:rPr lang="en-US" sz="1400" dirty="0">
                <a:latin typeface="Courier New" pitchFamily="49" charset="0"/>
                <a:cs typeface="Courier New" pitchFamily="49" charset="0"/>
              </a:rPr>
              <a:t>writing ... [9 rule(s)] done [0.00s].</a:t>
            </a:r>
          </a:p>
          <a:p>
            <a:pPr latinLnBrk="1"/>
            <a:r>
              <a:rPr lang="en-US" sz="1400" dirty="0">
                <a:latin typeface="Courier New" pitchFamily="49" charset="0"/>
                <a:cs typeface="Courier New" pitchFamily="49" charset="0"/>
              </a:rPr>
              <a:t>creating S4 object  ... done [0.02s].</a:t>
            </a:r>
          </a:p>
          <a:p>
            <a:pPr latinLnBrk="1"/>
            <a:r>
              <a:rPr lang="en-US" sz="1400" dirty="0">
                <a:solidFill>
                  <a:srgbClr val="0070C0"/>
                </a:solidFill>
                <a:latin typeface="Courier New" pitchFamily="49" charset="0"/>
                <a:cs typeface="Courier New" pitchFamily="49" charset="0"/>
              </a:rPr>
              <a:t>&gt; rule3</a:t>
            </a:r>
          </a:p>
          <a:p>
            <a:pPr latinLnBrk="1"/>
            <a:r>
              <a:rPr lang="en-US" sz="1400" dirty="0">
                <a:latin typeface="Courier New" pitchFamily="49" charset="0"/>
                <a:cs typeface="Courier New" pitchFamily="49" charset="0"/>
              </a:rPr>
              <a:t>set of 9 rules </a:t>
            </a:r>
          </a:p>
          <a:p>
            <a:pPr algn="ct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3622084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3773"/>
            <a:ext cx="12192000" cy="8486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869" y="127234"/>
            <a:ext cx="8374039" cy="916014"/>
          </a:xfrm>
        </p:spPr>
        <p:txBody>
          <a:bodyPr/>
          <a:lstStyle/>
          <a:p>
            <a:r>
              <a:rPr lang="id-ID" sz="4800" b="1" dirty="0">
                <a:solidFill>
                  <a:schemeClr val="bg1"/>
                </a:solidFill>
                <a:latin typeface="Comic Sans MS" pitchFamily="66" charset="0"/>
              </a:rPr>
              <a:t>Algoritma Apriori Rule 3</a:t>
            </a:r>
            <a:endParaRPr lang="en-US" sz="4800" b="1" dirty="0">
              <a:solidFill>
                <a:schemeClr val="bg1"/>
              </a:solidFill>
              <a:latin typeface="Comic Sans MS" pitchFamily="66" charset="0"/>
            </a:endParaRPr>
          </a:p>
        </p:txBody>
      </p:sp>
      <p:sp>
        <p:nvSpPr>
          <p:cNvPr id="5" name="Rectangle 4"/>
          <p:cNvSpPr/>
          <p:nvPr/>
        </p:nvSpPr>
        <p:spPr>
          <a:xfrm>
            <a:off x="272955" y="2056769"/>
            <a:ext cx="10904561" cy="44805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atinLnBrk="1"/>
            <a:r>
              <a:rPr lang="en-US" sz="1300" dirty="0">
                <a:solidFill>
                  <a:srgbClr val="0070C0"/>
                </a:solidFill>
                <a:latin typeface="Courier New" pitchFamily="49" charset="0"/>
                <a:cs typeface="Courier New" pitchFamily="49" charset="0"/>
              </a:rPr>
              <a:t>&gt; inspect(sort(rule3))</a:t>
            </a:r>
          </a:p>
          <a:p>
            <a:pPr latinLnBrk="1"/>
            <a:r>
              <a:rPr lang="en-US" sz="1300" dirty="0">
                <a:latin typeface="Courier New" pitchFamily="49" charset="0"/>
                <a:cs typeface="Courier New" pitchFamily="49" charset="0"/>
              </a:rPr>
              <a:t>    lhs                           </a:t>
            </a:r>
            <a:r>
              <a:rPr lang="en-US" sz="1300" dirty="0" err="1">
                <a:latin typeface="Courier New" pitchFamily="49" charset="0"/>
                <a:cs typeface="Courier New" pitchFamily="49" charset="0"/>
              </a:rPr>
              <a:t>rhs</a:t>
            </a:r>
            <a:r>
              <a:rPr lang="en-US" sz="1300" dirty="0">
                <a:latin typeface="Courier New" pitchFamily="49" charset="0"/>
                <a:cs typeface="Courier New" pitchFamily="49" charset="0"/>
              </a:rPr>
              <a:t>                                  support    confidence lift    </a:t>
            </a:r>
          </a:p>
          <a:p>
            <a:pPr latinLnBrk="1"/>
            <a:r>
              <a:rPr lang="en-US" sz="1300" dirty="0">
                <a:latin typeface="Courier New" pitchFamily="49" charset="0"/>
                <a:cs typeface="Courier New" pitchFamily="49" charset="0"/>
              </a:rPr>
              <a:t>[1] {REGENCY CAKESTAND 3 TIER} =&gt; {ROSES REGENCY TEACUP AND SAUCER }   0.05130486 0.3134058  4.160647</a:t>
            </a:r>
          </a:p>
          <a:p>
            <a:pPr latinLnBrk="1"/>
            <a:r>
              <a:rPr lang="en-US" sz="1300" dirty="0">
                <a:latin typeface="Courier New" pitchFamily="49" charset="0"/>
                <a:cs typeface="Courier New" pitchFamily="49" charset="0"/>
              </a:rPr>
              <a:t>[2] {REGENCY CAKESTAND 3 TIER} =&gt; {GREEN REGENCY TEACUP AND SAUCER}    0.04655991 0.2844203  4.206426</a:t>
            </a:r>
          </a:p>
          <a:p>
            <a:pPr latinLnBrk="1"/>
            <a:r>
              <a:rPr lang="en-US" sz="1300" dirty="0">
                <a:latin typeface="Courier New" pitchFamily="49" charset="0"/>
                <a:cs typeface="Courier New" pitchFamily="49" charset="0"/>
              </a:rPr>
              <a:t>[3] {REGENCY CAKESTAND 3 TIER} =&gt; {PARTY BUNTING}                      0.04567023 0.2789855  2.099864</a:t>
            </a:r>
          </a:p>
          <a:p>
            <a:pPr latinLnBrk="1"/>
            <a:r>
              <a:rPr lang="en-US" sz="1300" dirty="0">
                <a:latin typeface="Courier New" pitchFamily="49" charset="0"/>
                <a:cs typeface="Courier New" pitchFamily="49" charset="0"/>
              </a:rPr>
              <a:t>[4] {REGENCY CAKESTAND 3 TIER} =&gt; {SET OF 3 REGENCY CAKE TINS}         0.04478055 0.2735507  3.493989</a:t>
            </a:r>
          </a:p>
          <a:p>
            <a:pPr latinLnBrk="1"/>
            <a:r>
              <a:rPr lang="en-US" sz="1300" dirty="0">
                <a:latin typeface="Courier New" pitchFamily="49" charset="0"/>
                <a:cs typeface="Courier New" pitchFamily="49" charset="0"/>
              </a:rPr>
              <a:t>[5] {REGENCY CAKESTAND 3 TIER} =&gt; {WHITE HANGING HEART T-LIGHT HOLDER} 0.04211151 0.2572464  1.591623</a:t>
            </a:r>
          </a:p>
          <a:p>
            <a:pPr latinLnBrk="1"/>
            <a:r>
              <a:rPr lang="en-US" sz="1300" dirty="0">
                <a:latin typeface="Courier New" pitchFamily="49" charset="0"/>
                <a:cs typeface="Courier New" pitchFamily="49" charset="0"/>
              </a:rPr>
              <a:t>[6] {REGENCY CAKESTAND 3 TIER} =&gt; {ASSORTED COLOUR BIRD ORNAMENT}      0.04092527 0.2500000  1.836601</a:t>
            </a:r>
          </a:p>
          <a:p>
            <a:pPr latinLnBrk="1"/>
            <a:r>
              <a:rPr lang="en-US" sz="1300" dirty="0">
                <a:latin typeface="Courier New" pitchFamily="49" charset="0"/>
                <a:cs typeface="Courier New" pitchFamily="49" charset="0"/>
              </a:rPr>
              <a:t>[7] {REGENCY CAKESTAND 3 TIER} =&gt; {PINK REGENCY TEACUP AND SAUCER}     0.04062871 0.2481884  4.523737</a:t>
            </a:r>
          </a:p>
          <a:p>
            <a:pPr latinLnBrk="1"/>
            <a:r>
              <a:rPr lang="en-US" sz="1300" dirty="0">
                <a:latin typeface="Courier New" pitchFamily="49" charset="0"/>
                <a:cs typeface="Courier New" pitchFamily="49" charset="0"/>
              </a:rPr>
              <a:t>[8] {REGENCY CAKESTAND 3 TIER} =&gt; {SET OF 3 CAKE TINS PANTRY DESIGN }  0.04062871 0.2481884  2.129494</a:t>
            </a:r>
          </a:p>
          <a:p>
            <a:pPr latinLnBrk="1"/>
            <a:r>
              <a:rPr lang="en-US" sz="1300" dirty="0">
                <a:latin typeface="Courier New" pitchFamily="49" charset="0"/>
                <a:cs typeface="Courier New" pitchFamily="49" charset="0"/>
              </a:rPr>
              <a:t>[9] {REGENCY CAKESTAND 3 TIER} =&gt; {REGENCY TEAPOT ROSES }              0.03351127 0.2047101  4.793629</a:t>
            </a:r>
          </a:p>
          <a:p>
            <a:pPr latinLnBrk="1"/>
            <a:r>
              <a:rPr lang="en-US" sz="1300" dirty="0">
                <a:latin typeface="Courier New" pitchFamily="49" charset="0"/>
                <a:cs typeface="Courier New" pitchFamily="49" charset="0"/>
              </a:rPr>
              <a:t>    count</a:t>
            </a:r>
          </a:p>
          <a:p>
            <a:pPr latinLnBrk="1"/>
            <a:r>
              <a:rPr lang="en-US" sz="1300" dirty="0">
                <a:latin typeface="Courier New" pitchFamily="49" charset="0"/>
                <a:cs typeface="Courier New" pitchFamily="49" charset="0"/>
              </a:rPr>
              <a:t>[1] 173  </a:t>
            </a:r>
          </a:p>
          <a:p>
            <a:pPr latinLnBrk="1"/>
            <a:r>
              <a:rPr lang="en-US" sz="1300" dirty="0">
                <a:latin typeface="Courier New" pitchFamily="49" charset="0"/>
                <a:cs typeface="Courier New" pitchFamily="49" charset="0"/>
              </a:rPr>
              <a:t>[2] 157  </a:t>
            </a:r>
          </a:p>
          <a:p>
            <a:pPr latinLnBrk="1"/>
            <a:r>
              <a:rPr lang="en-US" sz="1300" dirty="0">
                <a:latin typeface="Courier New" pitchFamily="49" charset="0"/>
                <a:cs typeface="Courier New" pitchFamily="49" charset="0"/>
              </a:rPr>
              <a:t>[3] 154  </a:t>
            </a:r>
          </a:p>
          <a:p>
            <a:pPr latinLnBrk="1"/>
            <a:r>
              <a:rPr lang="en-US" sz="1300" dirty="0">
                <a:latin typeface="Courier New" pitchFamily="49" charset="0"/>
                <a:cs typeface="Courier New" pitchFamily="49" charset="0"/>
              </a:rPr>
              <a:t>[4] 151  </a:t>
            </a:r>
          </a:p>
          <a:p>
            <a:pPr latinLnBrk="1"/>
            <a:r>
              <a:rPr lang="en-US" sz="1300" dirty="0">
                <a:latin typeface="Courier New" pitchFamily="49" charset="0"/>
                <a:cs typeface="Courier New" pitchFamily="49" charset="0"/>
              </a:rPr>
              <a:t>[5] 142  </a:t>
            </a:r>
          </a:p>
          <a:p>
            <a:pPr latinLnBrk="1"/>
            <a:r>
              <a:rPr lang="en-US" sz="1300" dirty="0">
                <a:latin typeface="Courier New" pitchFamily="49" charset="0"/>
                <a:cs typeface="Courier New" pitchFamily="49" charset="0"/>
              </a:rPr>
              <a:t>[6] 138  </a:t>
            </a:r>
          </a:p>
          <a:p>
            <a:pPr latinLnBrk="1"/>
            <a:r>
              <a:rPr lang="en-US" sz="1300" dirty="0">
                <a:latin typeface="Courier New" pitchFamily="49" charset="0"/>
                <a:cs typeface="Courier New" pitchFamily="49" charset="0"/>
              </a:rPr>
              <a:t>[7] 137  </a:t>
            </a:r>
          </a:p>
          <a:p>
            <a:pPr latinLnBrk="1"/>
            <a:r>
              <a:rPr lang="en-US" sz="1300" dirty="0">
                <a:latin typeface="Courier New" pitchFamily="49" charset="0"/>
                <a:cs typeface="Courier New" pitchFamily="49" charset="0"/>
              </a:rPr>
              <a:t>[8] 137  </a:t>
            </a:r>
          </a:p>
          <a:p>
            <a:pPr latinLnBrk="1"/>
            <a:r>
              <a:rPr lang="en-US" sz="1300" dirty="0">
                <a:latin typeface="Courier New" pitchFamily="49" charset="0"/>
                <a:cs typeface="Courier New" pitchFamily="49" charset="0"/>
              </a:rPr>
              <a:t>[9] 113  </a:t>
            </a:r>
          </a:p>
          <a:p>
            <a:pPr algn="ctr"/>
            <a:endParaRPr lang="en-US" sz="1400" dirty="0">
              <a:latin typeface="Courier New" pitchFamily="49" charset="0"/>
              <a:cs typeface="Courier New" pitchFamily="49" charset="0"/>
            </a:endParaRPr>
          </a:p>
        </p:txBody>
      </p:sp>
      <p:sp>
        <p:nvSpPr>
          <p:cNvPr id="3" name="TextBox 2"/>
          <p:cNvSpPr txBox="1"/>
          <p:nvPr/>
        </p:nvSpPr>
        <p:spPr>
          <a:xfrm>
            <a:off x="272955" y="1316588"/>
            <a:ext cx="7898316" cy="369332"/>
          </a:xfrm>
          <a:prstGeom prst="rect">
            <a:avLst/>
          </a:prstGeom>
          <a:noFill/>
        </p:spPr>
        <p:txBody>
          <a:bodyPr wrap="none" rtlCol="0">
            <a:spAutoFit/>
          </a:bodyPr>
          <a:lstStyle/>
          <a:p>
            <a:r>
              <a:rPr lang="en-US" b="1" i="1" dirty="0">
                <a:latin typeface="Comic Sans MS" pitchFamily="66" charset="0"/>
              </a:rPr>
              <a:t>filter lhs </a:t>
            </a:r>
            <a:r>
              <a:rPr lang="en-US" b="1" dirty="0" err="1">
                <a:latin typeface="Comic Sans MS" pitchFamily="66" charset="0"/>
              </a:rPr>
              <a:t>dan</a:t>
            </a:r>
            <a:r>
              <a:rPr lang="en-US" b="1" dirty="0">
                <a:latin typeface="Comic Sans MS" pitchFamily="66" charset="0"/>
              </a:rPr>
              <a:t> </a:t>
            </a:r>
            <a:r>
              <a:rPr lang="en-US" b="1" i="1" dirty="0" err="1">
                <a:latin typeface="Comic Sans MS" pitchFamily="66" charset="0"/>
              </a:rPr>
              <a:t>rhs</a:t>
            </a:r>
            <a:r>
              <a:rPr lang="en-US" b="1" i="1" dirty="0">
                <a:latin typeface="Comic Sans MS" pitchFamily="66" charset="0"/>
              </a:rPr>
              <a:t> </a:t>
            </a:r>
            <a:r>
              <a:rPr lang="en-US" b="1" dirty="0">
                <a:latin typeface="Comic Sans MS" pitchFamily="66" charset="0"/>
              </a:rPr>
              <a:t>yang memiliki item </a:t>
            </a:r>
            <a:r>
              <a:rPr lang="en-US" b="1" dirty="0">
                <a:latin typeface="Comic Sans MS" pitchFamily="66" charset="0"/>
                <a:cs typeface="Courier New" pitchFamily="49" charset="0"/>
              </a:rPr>
              <a:t>REGENCY CAKESTAND 3 TIER</a:t>
            </a:r>
            <a:endParaRPr lang="en-US" b="1" dirty="0">
              <a:latin typeface="Comic Sans MS" pitchFamily="66" charset="0"/>
            </a:endParaRPr>
          </a:p>
        </p:txBody>
      </p:sp>
    </p:spTree>
    <p:extLst>
      <p:ext uri="{BB962C8B-B14F-4D97-AF65-F5344CB8AC3E}">
        <p14:creationId xmlns:p14="http://schemas.microsoft.com/office/powerpoint/2010/main" val="853081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68178"/>
            <a:ext cx="12192000" cy="7623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Title 1"/>
          <p:cNvSpPr txBox="1">
            <a:spLocks/>
          </p:cNvSpPr>
          <p:nvPr/>
        </p:nvSpPr>
        <p:spPr bwMode="auto">
          <a:xfrm>
            <a:off x="114869" y="127234"/>
            <a:ext cx="8374039" cy="916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r>
              <a:rPr lang="id-ID" b="1" dirty="0" smtClean="0">
                <a:solidFill>
                  <a:schemeClr val="bg1"/>
                </a:solidFill>
                <a:latin typeface="Comic Sans MS" pitchFamily="66" charset="0"/>
              </a:rPr>
              <a:t>Visualisasi Assosiation Rule 3</a:t>
            </a:r>
            <a:endParaRPr lang="en-US" b="1" dirty="0">
              <a:solidFill>
                <a:schemeClr val="bg1"/>
              </a:solidFill>
              <a:latin typeface="Comic Sans MS" pitchFamily="66" charset="0"/>
            </a:endParaRPr>
          </a:p>
        </p:txBody>
      </p:sp>
      <p:pic>
        <p:nvPicPr>
          <p:cNvPr id="14338" name="Picture 2" descr="Hasil gambar untuk ROSES REGENCY TEACUP AND SAUC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5122" y="1387383"/>
            <a:ext cx="1617260" cy="161726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2" descr="Hasil gambar untuk REGENCY CAKESTAND 3 TI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2501" y="2529717"/>
            <a:ext cx="2534254" cy="253425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3" name="Straight Arrow Connector 2"/>
          <p:cNvCxnSpPr>
            <a:stCxn id="6" idx="6"/>
            <a:endCxn id="14338" idx="2"/>
          </p:cNvCxnSpPr>
          <p:nvPr/>
        </p:nvCxnSpPr>
        <p:spPr>
          <a:xfrm flipV="1">
            <a:off x="4516755" y="2196013"/>
            <a:ext cx="1618367" cy="1600831"/>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4589" y="3102316"/>
            <a:ext cx="1578865" cy="1578865"/>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descr="Hasil gambar untuk PARTY BUNTI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5395" b="21891"/>
          <a:stretch/>
        </p:blipFill>
        <p:spPr bwMode="auto">
          <a:xfrm>
            <a:off x="6149478" y="4821278"/>
            <a:ext cx="1887154" cy="118351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12" name="Straight Arrow Connector 11"/>
          <p:cNvCxnSpPr>
            <a:stCxn id="6" idx="6"/>
            <a:endCxn id="10" idx="2"/>
          </p:cNvCxnSpPr>
          <p:nvPr/>
        </p:nvCxnSpPr>
        <p:spPr>
          <a:xfrm>
            <a:off x="4516755" y="3796844"/>
            <a:ext cx="1847834" cy="94905"/>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6" idx="6"/>
            <a:endCxn id="14341" idx="2"/>
          </p:cNvCxnSpPr>
          <p:nvPr/>
        </p:nvCxnSpPr>
        <p:spPr>
          <a:xfrm>
            <a:off x="4516755" y="3796844"/>
            <a:ext cx="1632723" cy="1616191"/>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7752382" y="1734348"/>
            <a:ext cx="1628972" cy="923330"/>
          </a:xfrm>
          <a:prstGeom prst="rect">
            <a:avLst/>
          </a:prstGeom>
          <a:noFill/>
        </p:spPr>
        <p:txBody>
          <a:bodyPr wrap="none" rtlCol="0">
            <a:spAutoFit/>
          </a:bodyPr>
          <a:lstStyle/>
          <a:p>
            <a:r>
              <a:rPr lang="id-ID" dirty="0" smtClean="0"/>
              <a:t>Support : 0.051</a:t>
            </a:r>
          </a:p>
          <a:p>
            <a:r>
              <a:rPr lang="id-ID" dirty="0"/>
              <a:t>Conf  </a:t>
            </a:r>
            <a:r>
              <a:rPr lang="id-ID" dirty="0" smtClean="0"/>
              <a:t>     : 0.31</a:t>
            </a:r>
            <a:endParaRPr lang="en-US" dirty="0"/>
          </a:p>
          <a:p>
            <a:r>
              <a:rPr lang="id-ID" dirty="0"/>
              <a:t>Lift  </a:t>
            </a:r>
            <a:r>
              <a:rPr lang="id-ID" dirty="0" smtClean="0"/>
              <a:t>        </a:t>
            </a:r>
            <a:r>
              <a:rPr lang="id-ID" dirty="0"/>
              <a:t>: </a:t>
            </a:r>
            <a:r>
              <a:rPr lang="id-ID" dirty="0" smtClean="0"/>
              <a:t>4.16</a:t>
            </a:r>
            <a:endParaRPr lang="en-US" dirty="0"/>
          </a:p>
        </p:txBody>
      </p:sp>
      <p:sp>
        <p:nvSpPr>
          <p:cNvPr id="23" name="TextBox 22"/>
          <p:cNvSpPr txBox="1"/>
          <p:nvPr/>
        </p:nvSpPr>
        <p:spPr>
          <a:xfrm>
            <a:off x="7777358" y="3430084"/>
            <a:ext cx="1628972" cy="923330"/>
          </a:xfrm>
          <a:prstGeom prst="rect">
            <a:avLst/>
          </a:prstGeom>
          <a:noFill/>
        </p:spPr>
        <p:txBody>
          <a:bodyPr wrap="none" rtlCol="0">
            <a:spAutoFit/>
          </a:bodyPr>
          <a:lstStyle/>
          <a:p>
            <a:r>
              <a:rPr lang="id-ID" dirty="0" smtClean="0"/>
              <a:t>Support : 0.046</a:t>
            </a:r>
          </a:p>
          <a:p>
            <a:r>
              <a:rPr lang="id-ID" dirty="0"/>
              <a:t>Conf  </a:t>
            </a:r>
            <a:r>
              <a:rPr lang="id-ID" dirty="0" smtClean="0"/>
              <a:t>     : 0.28</a:t>
            </a:r>
            <a:endParaRPr lang="en-US" dirty="0"/>
          </a:p>
          <a:p>
            <a:r>
              <a:rPr lang="id-ID" dirty="0"/>
              <a:t>Lift  </a:t>
            </a:r>
            <a:r>
              <a:rPr lang="id-ID" dirty="0" smtClean="0"/>
              <a:t>        </a:t>
            </a:r>
            <a:r>
              <a:rPr lang="id-ID" dirty="0"/>
              <a:t>: </a:t>
            </a:r>
            <a:r>
              <a:rPr lang="id-ID" dirty="0" smtClean="0"/>
              <a:t>4.2</a:t>
            </a:r>
            <a:endParaRPr lang="en-US" dirty="0"/>
          </a:p>
        </p:txBody>
      </p:sp>
      <p:sp>
        <p:nvSpPr>
          <p:cNvPr id="27" name="TextBox 26"/>
          <p:cNvSpPr txBox="1"/>
          <p:nvPr/>
        </p:nvSpPr>
        <p:spPr>
          <a:xfrm>
            <a:off x="7886542" y="5063971"/>
            <a:ext cx="1588897" cy="923330"/>
          </a:xfrm>
          <a:prstGeom prst="rect">
            <a:avLst/>
          </a:prstGeom>
          <a:noFill/>
        </p:spPr>
        <p:txBody>
          <a:bodyPr wrap="none" rtlCol="0">
            <a:spAutoFit/>
          </a:bodyPr>
          <a:lstStyle/>
          <a:p>
            <a:r>
              <a:rPr lang="id-ID" dirty="0" smtClean="0"/>
              <a:t>Support : 0.05</a:t>
            </a:r>
          </a:p>
          <a:p>
            <a:r>
              <a:rPr lang="id-ID" dirty="0"/>
              <a:t>Conf  </a:t>
            </a:r>
            <a:r>
              <a:rPr lang="id-ID" dirty="0" smtClean="0"/>
              <a:t>     : 0.31</a:t>
            </a:r>
            <a:endParaRPr lang="en-US" dirty="0"/>
          </a:p>
          <a:p>
            <a:r>
              <a:rPr lang="id-ID" dirty="0"/>
              <a:t>Lift  </a:t>
            </a:r>
            <a:r>
              <a:rPr lang="id-ID" dirty="0" smtClean="0"/>
              <a:t>        </a:t>
            </a:r>
            <a:r>
              <a:rPr lang="id-ID" dirty="0"/>
              <a:t>: </a:t>
            </a:r>
            <a:r>
              <a:rPr lang="id-ID" dirty="0" smtClean="0"/>
              <a:t>4.16</a:t>
            </a:r>
            <a:endParaRPr lang="en-US" dirty="0"/>
          </a:p>
        </p:txBody>
      </p:sp>
    </p:spTree>
    <p:extLst>
      <p:ext uri="{BB962C8B-B14F-4D97-AF65-F5344CB8AC3E}">
        <p14:creationId xmlns:p14="http://schemas.microsoft.com/office/powerpoint/2010/main" val="405218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46411" y="1012418"/>
            <a:ext cx="10235821" cy="5746406"/>
          </a:xfrm>
          <a:prstGeom prst="rect">
            <a:avLst/>
          </a:prstGeom>
          <a:noFill/>
          <a:ln w="9525">
            <a:noFill/>
          </a:ln>
        </p:spPr>
      </p:pic>
      <p:sp>
        <p:nvSpPr>
          <p:cNvPr id="7" name="Rectangle 6"/>
          <p:cNvSpPr/>
          <p:nvPr/>
        </p:nvSpPr>
        <p:spPr>
          <a:xfrm>
            <a:off x="0" y="168178"/>
            <a:ext cx="12192000" cy="7623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Title 1"/>
          <p:cNvSpPr txBox="1">
            <a:spLocks/>
          </p:cNvSpPr>
          <p:nvPr/>
        </p:nvSpPr>
        <p:spPr bwMode="auto">
          <a:xfrm>
            <a:off x="114869" y="127234"/>
            <a:ext cx="8374039" cy="916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r>
              <a:rPr lang="id-ID" b="1" dirty="0" smtClean="0">
                <a:solidFill>
                  <a:schemeClr val="bg1"/>
                </a:solidFill>
                <a:latin typeface="Comic Sans MS" pitchFamily="66" charset="0"/>
              </a:rPr>
              <a:t>Visualisasi Assosiation Rule 3</a:t>
            </a:r>
            <a:endParaRPr lang="en-US" b="1" dirty="0">
              <a:solidFill>
                <a:schemeClr val="bg1"/>
              </a:solidFill>
              <a:latin typeface="Comic Sans MS" pitchFamily="66" charset="0"/>
            </a:endParaRPr>
          </a:p>
        </p:txBody>
      </p:sp>
    </p:spTree>
    <p:extLst>
      <p:ext uri="{BB962C8B-B14F-4D97-AF65-F5344CB8AC3E}">
        <p14:creationId xmlns:p14="http://schemas.microsoft.com/office/powerpoint/2010/main" val="687424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asil gambar untuk white hanging heart t-light hol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24141"/>
            <a:ext cx="5091174" cy="50911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216439"/>
            <a:ext cx="12192000" cy="80770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id-ID" sz="3200" b="1" dirty="0" smtClean="0">
                <a:latin typeface="Comic Sans MS" pitchFamily="66" charset="0"/>
              </a:rPr>
              <a:t>White Hanging Heart T-light Holder </a:t>
            </a:r>
            <a:endParaRPr lang="en-US" sz="3200" b="1" dirty="0">
              <a:latin typeface="Comic Sans MS" pitchFamily="66" charset="0"/>
            </a:endParaRPr>
          </a:p>
        </p:txBody>
      </p:sp>
      <p:sp>
        <p:nvSpPr>
          <p:cNvPr id="2" name="Rectangle 1"/>
          <p:cNvSpPr/>
          <p:nvPr/>
        </p:nvSpPr>
        <p:spPr>
          <a:xfrm>
            <a:off x="4472319" y="2312453"/>
            <a:ext cx="7125669" cy="1462260"/>
          </a:xfrm>
          <a:prstGeom prst="rect">
            <a:avLst/>
          </a:prstGeom>
        </p:spPr>
        <p:txBody>
          <a:bodyPr wrap="none">
            <a:spAutoFit/>
          </a:bodyPr>
          <a:lstStyle/>
          <a:p>
            <a:pPr algn="ctr">
              <a:lnSpc>
                <a:spcPct val="200000"/>
              </a:lnSpc>
            </a:pPr>
            <a:r>
              <a:rPr lang="id-ID" sz="2400" b="1" dirty="0" smtClean="0">
                <a:latin typeface="Comic Sans MS" pitchFamily="66" charset="0"/>
                <a:cs typeface="Courier New" panose="02070309020205020404" pitchFamily="49" charset="0"/>
              </a:rPr>
              <a:t>Assosiation</a:t>
            </a:r>
          </a:p>
          <a:p>
            <a:pPr algn="ctr">
              <a:lnSpc>
                <a:spcPct val="200000"/>
              </a:lnSpc>
            </a:pPr>
            <a:r>
              <a:rPr lang="en-US" sz="2400" b="1" dirty="0" smtClean="0">
                <a:latin typeface="Comic Sans MS" pitchFamily="66" charset="0"/>
                <a:cs typeface="Courier New" panose="02070309020205020404" pitchFamily="49" charset="0"/>
              </a:rPr>
              <a:t>WHITE </a:t>
            </a:r>
            <a:r>
              <a:rPr lang="en-US" sz="2400" b="1" dirty="0">
                <a:latin typeface="Comic Sans MS" pitchFamily="66" charset="0"/>
                <a:cs typeface="Courier New" panose="02070309020205020404" pitchFamily="49" charset="0"/>
              </a:rPr>
              <a:t>HANGING HEART T-LIGHT HOLDER</a:t>
            </a:r>
            <a:endParaRPr lang="en-US" sz="2400" b="1" dirty="0">
              <a:latin typeface="Comic Sans MS" pitchFamily="66" charset="0"/>
            </a:endParaRPr>
          </a:p>
        </p:txBody>
      </p:sp>
    </p:spTree>
    <p:extLst>
      <p:ext uri="{BB962C8B-B14F-4D97-AF65-F5344CB8AC3E}">
        <p14:creationId xmlns:p14="http://schemas.microsoft.com/office/powerpoint/2010/main" val="3555052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825683" y="245661"/>
            <a:ext cx="4496944" cy="8052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5621" y="368490"/>
            <a:ext cx="4361597" cy="639810"/>
          </a:xfrm>
        </p:spPr>
        <p:txBody>
          <a:bodyPr/>
          <a:lstStyle/>
          <a:p>
            <a:r>
              <a:rPr lang="id-ID" b="1" dirty="0" smtClean="0">
                <a:solidFill>
                  <a:schemeClr val="bg1"/>
                </a:solidFill>
                <a:latin typeface="Comic Sans MS" pitchFamily="66" charset="0"/>
              </a:rPr>
              <a:t>Latar Belakang</a:t>
            </a:r>
            <a:endParaRPr lang="en-US" b="1" dirty="0">
              <a:solidFill>
                <a:schemeClr val="bg1"/>
              </a:solidFill>
              <a:latin typeface="Comic Sans MS" pitchFamily="66" charset="0"/>
            </a:endParaRPr>
          </a:p>
        </p:txBody>
      </p:sp>
      <p:sp>
        <p:nvSpPr>
          <p:cNvPr id="3" name="Content Placeholder 2"/>
          <p:cNvSpPr>
            <a:spLocks noGrp="1"/>
          </p:cNvSpPr>
          <p:nvPr>
            <p:ph idx="1"/>
          </p:nvPr>
        </p:nvSpPr>
        <p:spPr>
          <a:xfrm>
            <a:off x="1288576" y="1452811"/>
            <a:ext cx="9001836" cy="3952378"/>
          </a:xfrm>
        </p:spPr>
        <p:txBody>
          <a:bodyPr/>
          <a:lstStyle/>
          <a:p>
            <a:pPr marL="0" indent="0" algn="just">
              <a:buNone/>
            </a:pPr>
            <a:r>
              <a:rPr lang="id-ID" dirty="0" smtClean="0"/>
              <a:t>	</a:t>
            </a:r>
            <a:r>
              <a:rPr lang="en-US" dirty="0" err="1" smtClean="0">
                <a:latin typeface="Comic Sans MS" pitchFamily="66" charset="0"/>
              </a:rPr>
              <a:t>Perkembangan</a:t>
            </a:r>
            <a:r>
              <a:rPr lang="en-US" dirty="0" smtClean="0">
                <a:latin typeface="Comic Sans MS" pitchFamily="66" charset="0"/>
              </a:rPr>
              <a:t> </a:t>
            </a:r>
            <a:r>
              <a:rPr lang="en-US" dirty="0" err="1">
                <a:latin typeface="Comic Sans MS" pitchFamily="66" charset="0"/>
              </a:rPr>
              <a:t>teknologi</a:t>
            </a:r>
            <a:r>
              <a:rPr lang="en-US" dirty="0">
                <a:latin typeface="Comic Sans MS" pitchFamily="66" charset="0"/>
              </a:rPr>
              <a:t> </a:t>
            </a:r>
            <a:r>
              <a:rPr lang="en-US" dirty="0" err="1">
                <a:latin typeface="Comic Sans MS" pitchFamily="66" charset="0"/>
              </a:rPr>
              <a:t>informasi</a:t>
            </a:r>
            <a:r>
              <a:rPr lang="en-US" dirty="0">
                <a:latin typeface="Comic Sans MS" pitchFamily="66" charset="0"/>
              </a:rPr>
              <a:t> yang </a:t>
            </a:r>
            <a:r>
              <a:rPr lang="en-US" dirty="0" err="1">
                <a:latin typeface="Comic Sans MS" pitchFamily="66" charset="0"/>
              </a:rPr>
              <a:t>menggunakan</a:t>
            </a:r>
            <a:r>
              <a:rPr lang="en-US" dirty="0">
                <a:latin typeface="Comic Sans MS" pitchFamily="66" charset="0"/>
              </a:rPr>
              <a:t> internet </a:t>
            </a:r>
            <a:r>
              <a:rPr lang="en-US" dirty="0" err="1">
                <a:latin typeface="Comic Sans MS" pitchFamily="66" charset="0"/>
              </a:rPr>
              <a:t>saat</a:t>
            </a:r>
            <a:r>
              <a:rPr lang="en-US" dirty="0">
                <a:latin typeface="Comic Sans MS" pitchFamily="66" charset="0"/>
              </a:rPr>
              <a:t> </a:t>
            </a:r>
            <a:r>
              <a:rPr lang="en-US" dirty="0" err="1">
                <a:latin typeface="Comic Sans MS" pitchFamily="66" charset="0"/>
              </a:rPr>
              <a:t>ini</a:t>
            </a:r>
            <a:r>
              <a:rPr lang="en-US" dirty="0">
                <a:latin typeface="Comic Sans MS" pitchFamily="66" charset="0"/>
              </a:rPr>
              <a:t> </a:t>
            </a:r>
            <a:r>
              <a:rPr lang="en-US" dirty="0" err="1" smtClean="0">
                <a:latin typeface="Comic Sans MS" pitchFamily="66" charset="0"/>
              </a:rPr>
              <a:t>telah</a:t>
            </a:r>
            <a:r>
              <a:rPr lang="id-ID" dirty="0">
                <a:latin typeface="Comic Sans MS" pitchFamily="66" charset="0"/>
              </a:rPr>
              <a:t> </a:t>
            </a:r>
            <a:r>
              <a:rPr lang="en-US" dirty="0" err="1" smtClean="0">
                <a:latin typeface="Comic Sans MS" pitchFamily="66" charset="0"/>
              </a:rPr>
              <a:t>berkembang</a:t>
            </a:r>
            <a:r>
              <a:rPr lang="en-US" dirty="0" smtClean="0">
                <a:latin typeface="Comic Sans MS" pitchFamily="66" charset="0"/>
              </a:rPr>
              <a:t> </a:t>
            </a:r>
            <a:r>
              <a:rPr lang="en-US" dirty="0" err="1">
                <a:latin typeface="Comic Sans MS" pitchFamily="66" charset="0"/>
              </a:rPr>
              <a:t>sangat</a:t>
            </a:r>
            <a:r>
              <a:rPr lang="en-US" dirty="0">
                <a:latin typeface="Comic Sans MS" pitchFamily="66" charset="0"/>
              </a:rPr>
              <a:t> </a:t>
            </a:r>
            <a:r>
              <a:rPr lang="en-US" dirty="0" err="1">
                <a:latin typeface="Comic Sans MS" pitchFamily="66" charset="0"/>
              </a:rPr>
              <a:t>pesat</a:t>
            </a:r>
            <a:r>
              <a:rPr lang="en-US" dirty="0">
                <a:latin typeface="Comic Sans MS" pitchFamily="66" charset="0"/>
              </a:rPr>
              <a:t>. Media </a:t>
            </a:r>
            <a:r>
              <a:rPr lang="en-US" dirty="0" err="1">
                <a:latin typeface="Comic Sans MS" pitchFamily="66" charset="0"/>
              </a:rPr>
              <a:t>elektronik</a:t>
            </a:r>
            <a:r>
              <a:rPr lang="en-US" dirty="0">
                <a:latin typeface="Comic Sans MS" pitchFamily="66" charset="0"/>
              </a:rPr>
              <a:t> </a:t>
            </a:r>
            <a:r>
              <a:rPr lang="en-US" dirty="0" err="1">
                <a:latin typeface="Comic Sans MS" pitchFamily="66" charset="0"/>
              </a:rPr>
              <a:t>menjadi</a:t>
            </a:r>
            <a:r>
              <a:rPr lang="en-US" dirty="0">
                <a:latin typeface="Comic Sans MS" pitchFamily="66" charset="0"/>
              </a:rPr>
              <a:t> </a:t>
            </a:r>
            <a:r>
              <a:rPr lang="en-US" dirty="0" err="1">
                <a:latin typeface="Comic Sans MS" pitchFamily="66" charset="0"/>
              </a:rPr>
              <a:t>salah</a:t>
            </a:r>
            <a:r>
              <a:rPr lang="en-US" dirty="0">
                <a:latin typeface="Comic Sans MS" pitchFamily="66" charset="0"/>
              </a:rPr>
              <a:t> </a:t>
            </a:r>
            <a:r>
              <a:rPr lang="en-US" dirty="0" err="1">
                <a:latin typeface="Comic Sans MS" pitchFamily="66" charset="0"/>
              </a:rPr>
              <a:t>satu</a:t>
            </a:r>
            <a:r>
              <a:rPr lang="en-US" dirty="0">
                <a:latin typeface="Comic Sans MS" pitchFamily="66" charset="0"/>
              </a:rPr>
              <a:t> media </a:t>
            </a:r>
            <a:r>
              <a:rPr lang="en-US" dirty="0" err="1" smtClean="0">
                <a:latin typeface="Comic Sans MS" pitchFamily="66" charset="0"/>
              </a:rPr>
              <a:t>andalan</a:t>
            </a:r>
            <a:r>
              <a:rPr lang="id-ID" dirty="0">
                <a:latin typeface="Comic Sans MS" pitchFamily="66" charset="0"/>
              </a:rPr>
              <a:t> </a:t>
            </a:r>
            <a:r>
              <a:rPr lang="fi-FI" dirty="0" smtClean="0">
                <a:latin typeface="Comic Sans MS" pitchFamily="66" charset="0"/>
              </a:rPr>
              <a:t>untuk </a:t>
            </a:r>
            <a:r>
              <a:rPr lang="fi-FI" dirty="0">
                <a:latin typeface="Comic Sans MS" pitchFamily="66" charset="0"/>
              </a:rPr>
              <a:t>melakukan komunikasi dan bisnis</a:t>
            </a:r>
            <a:r>
              <a:rPr lang="fi-FI" dirty="0" smtClean="0">
                <a:latin typeface="Comic Sans MS" pitchFamily="66" charset="0"/>
              </a:rPr>
              <a:t>.</a:t>
            </a:r>
            <a:r>
              <a:rPr lang="en-US" i="1" dirty="0">
                <a:latin typeface="Comic Sans MS" pitchFamily="66" charset="0"/>
              </a:rPr>
              <a:t> E-Commerce </a:t>
            </a:r>
            <a:r>
              <a:rPr lang="en-US" dirty="0" err="1">
                <a:latin typeface="Comic Sans MS" pitchFamily="66" charset="0"/>
              </a:rPr>
              <a:t>merupakan</a:t>
            </a:r>
            <a:r>
              <a:rPr lang="en-US" dirty="0">
                <a:latin typeface="Comic Sans MS" pitchFamily="66" charset="0"/>
              </a:rPr>
              <a:t> </a:t>
            </a:r>
            <a:r>
              <a:rPr lang="en-US" dirty="0" err="1">
                <a:latin typeface="Comic Sans MS" pitchFamily="66" charset="0"/>
              </a:rPr>
              <a:t>salah</a:t>
            </a:r>
            <a:r>
              <a:rPr lang="en-US" dirty="0">
                <a:latin typeface="Comic Sans MS" pitchFamily="66" charset="0"/>
              </a:rPr>
              <a:t> </a:t>
            </a:r>
            <a:r>
              <a:rPr lang="en-US" dirty="0" err="1">
                <a:latin typeface="Comic Sans MS" pitchFamily="66" charset="0"/>
              </a:rPr>
              <a:t>satu</a:t>
            </a:r>
            <a:r>
              <a:rPr lang="en-US" dirty="0">
                <a:latin typeface="Comic Sans MS" pitchFamily="66" charset="0"/>
              </a:rPr>
              <a:t> </a:t>
            </a:r>
            <a:r>
              <a:rPr lang="en-US" dirty="0" err="1">
                <a:latin typeface="Comic Sans MS" pitchFamily="66" charset="0"/>
              </a:rPr>
              <a:t>teknologi</a:t>
            </a:r>
            <a:r>
              <a:rPr lang="en-US" dirty="0">
                <a:latin typeface="Comic Sans MS" pitchFamily="66" charset="0"/>
              </a:rPr>
              <a:t> yang </a:t>
            </a:r>
            <a:r>
              <a:rPr lang="en-US" dirty="0" err="1">
                <a:latin typeface="Comic Sans MS" pitchFamily="66" charset="0"/>
              </a:rPr>
              <a:t>dapat</a:t>
            </a:r>
            <a:r>
              <a:rPr lang="en-US" dirty="0">
                <a:latin typeface="Comic Sans MS" pitchFamily="66" charset="0"/>
              </a:rPr>
              <a:t> </a:t>
            </a:r>
            <a:r>
              <a:rPr lang="en-US" dirty="0" err="1" smtClean="0">
                <a:latin typeface="Comic Sans MS" pitchFamily="66" charset="0"/>
              </a:rPr>
              <a:t>dijadikan</a:t>
            </a:r>
            <a:r>
              <a:rPr lang="id-ID" dirty="0">
                <a:latin typeface="Comic Sans MS" pitchFamily="66" charset="0"/>
              </a:rPr>
              <a:t> </a:t>
            </a:r>
            <a:r>
              <a:rPr lang="sv-SE" dirty="0" smtClean="0">
                <a:latin typeface="Comic Sans MS" pitchFamily="66" charset="0"/>
              </a:rPr>
              <a:t>solusi </a:t>
            </a:r>
            <a:r>
              <a:rPr lang="sv-SE" dirty="0">
                <a:latin typeface="Comic Sans MS" pitchFamily="66" charset="0"/>
              </a:rPr>
              <a:t>untuk membantu perusahaan dalam mengembangkan bisnisnya. </a:t>
            </a:r>
            <a:r>
              <a:rPr lang="sv-SE" dirty="0" smtClean="0">
                <a:latin typeface="Comic Sans MS" pitchFamily="66" charset="0"/>
              </a:rPr>
              <a:t>Dengan</a:t>
            </a:r>
            <a:r>
              <a:rPr lang="id-ID" dirty="0" smtClean="0">
                <a:latin typeface="Comic Sans MS" pitchFamily="66" charset="0"/>
              </a:rPr>
              <a:t> </a:t>
            </a:r>
            <a:r>
              <a:rPr lang="en-US" dirty="0" err="1" smtClean="0">
                <a:latin typeface="Comic Sans MS" pitchFamily="66" charset="0"/>
              </a:rPr>
              <a:t>menggunakan</a:t>
            </a:r>
            <a:r>
              <a:rPr lang="en-US" dirty="0" smtClean="0">
                <a:latin typeface="Comic Sans MS" pitchFamily="66" charset="0"/>
              </a:rPr>
              <a:t> </a:t>
            </a:r>
            <a:r>
              <a:rPr lang="en-US" i="1" dirty="0">
                <a:latin typeface="Comic Sans MS" pitchFamily="66" charset="0"/>
              </a:rPr>
              <a:t>e-commerce, </a:t>
            </a:r>
            <a:r>
              <a:rPr lang="en-US" dirty="0" err="1">
                <a:latin typeface="Comic Sans MS" pitchFamily="66" charset="0"/>
              </a:rPr>
              <a:t>kita</a:t>
            </a:r>
            <a:r>
              <a:rPr lang="en-US" dirty="0">
                <a:latin typeface="Comic Sans MS" pitchFamily="66" charset="0"/>
              </a:rPr>
              <a:t> </a:t>
            </a:r>
            <a:r>
              <a:rPr lang="en-US" dirty="0" err="1">
                <a:latin typeface="Comic Sans MS" pitchFamily="66" charset="0"/>
              </a:rPr>
              <a:t>dapat</a:t>
            </a:r>
            <a:r>
              <a:rPr lang="en-US" dirty="0">
                <a:latin typeface="Comic Sans MS" pitchFamily="66" charset="0"/>
              </a:rPr>
              <a:t> </a:t>
            </a:r>
            <a:r>
              <a:rPr lang="en-US" dirty="0" err="1">
                <a:latin typeface="Comic Sans MS" pitchFamily="66" charset="0"/>
              </a:rPr>
              <a:t>melakukan</a:t>
            </a:r>
            <a:r>
              <a:rPr lang="en-US" dirty="0">
                <a:latin typeface="Comic Sans MS" pitchFamily="66" charset="0"/>
              </a:rPr>
              <a:t> </a:t>
            </a:r>
            <a:r>
              <a:rPr lang="en-US" dirty="0" err="1">
                <a:latin typeface="Comic Sans MS" pitchFamily="66" charset="0"/>
              </a:rPr>
              <a:t>pemesanan</a:t>
            </a:r>
            <a:r>
              <a:rPr lang="en-US" dirty="0">
                <a:latin typeface="Comic Sans MS" pitchFamily="66" charset="0"/>
              </a:rPr>
              <a:t> </a:t>
            </a:r>
            <a:r>
              <a:rPr lang="en-US" dirty="0" err="1">
                <a:latin typeface="Comic Sans MS" pitchFamily="66" charset="0"/>
              </a:rPr>
              <a:t>dengan</a:t>
            </a:r>
            <a:r>
              <a:rPr lang="en-US" dirty="0">
                <a:latin typeface="Comic Sans MS" pitchFamily="66" charset="0"/>
              </a:rPr>
              <a:t> </a:t>
            </a:r>
            <a:r>
              <a:rPr lang="en-US" dirty="0" err="1">
                <a:latin typeface="Comic Sans MS" pitchFamily="66" charset="0"/>
              </a:rPr>
              <a:t>cepat</a:t>
            </a:r>
            <a:r>
              <a:rPr lang="en-US" dirty="0">
                <a:latin typeface="Comic Sans MS" pitchFamily="66" charset="0"/>
              </a:rPr>
              <a:t> </a:t>
            </a:r>
            <a:r>
              <a:rPr lang="en-US" dirty="0" err="1" smtClean="0">
                <a:latin typeface="Comic Sans MS" pitchFamily="66" charset="0"/>
              </a:rPr>
              <a:t>dan</a:t>
            </a:r>
            <a:r>
              <a:rPr lang="id-ID" dirty="0">
                <a:latin typeface="Comic Sans MS" pitchFamily="66" charset="0"/>
              </a:rPr>
              <a:t> </a:t>
            </a:r>
            <a:r>
              <a:rPr lang="en-US" dirty="0" err="1" smtClean="0">
                <a:latin typeface="Comic Sans MS" pitchFamily="66" charset="0"/>
              </a:rPr>
              <a:t>mudah</a:t>
            </a:r>
            <a:r>
              <a:rPr lang="en-US" dirty="0" smtClean="0">
                <a:latin typeface="Comic Sans MS" pitchFamily="66" charset="0"/>
              </a:rPr>
              <a:t> </a:t>
            </a:r>
            <a:r>
              <a:rPr lang="en-US" dirty="0" err="1">
                <a:latin typeface="Comic Sans MS" pitchFamily="66" charset="0"/>
              </a:rPr>
              <a:t>melalui</a:t>
            </a:r>
            <a:r>
              <a:rPr lang="en-US" dirty="0">
                <a:latin typeface="Comic Sans MS" pitchFamily="66" charset="0"/>
              </a:rPr>
              <a:t> internet.</a:t>
            </a:r>
          </a:p>
        </p:txBody>
      </p:sp>
      <p:sp>
        <p:nvSpPr>
          <p:cNvPr id="5" name="Rectangle 4"/>
          <p:cNvSpPr/>
          <p:nvPr/>
        </p:nvSpPr>
        <p:spPr>
          <a:xfrm>
            <a:off x="0" y="0"/>
            <a:ext cx="402609" cy="6858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Rectangle 5"/>
          <p:cNvSpPr/>
          <p:nvPr/>
        </p:nvSpPr>
        <p:spPr>
          <a:xfrm>
            <a:off x="423074" y="0"/>
            <a:ext cx="402609" cy="6858000"/>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 name="Rounded Rectangle 5">
            <a:extLst>
              <a:ext uri="{FF2B5EF4-FFF2-40B4-BE49-F238E27FC236}">
                <a16:creationId xmlns:a16="http://schemas.microsoft.com/office/drawing/2014/main" xmlns="" id="{B5A177C8-7AB0-4E40-873A-70F231B3FA06}"/>
              </a:ext>
            </a:extLst>
          </p:cNvPr>
          <p:cNvSpPr/>
          <p:nvPr/>
        </p:nvSpPr>
        <p:spPr>
          <a:xfrm flipH="1">
            <a:off x="5595582" y="235409"/>
            <a:ext cx="1203744" cy="81547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ko-KR" altLang="en-US"/>
          </a:p>
        </p:txBody>
      </p:sp>
      <p:sp>
        <p:nvSpPr>
          <p:cNvPr id="12" name="Trapezoid 13">
            <a:extLst>
              <a:ext uri="{FF2B5EF4-FFF2-40B4-BE49-F238E27FC236}">
                <a16:creationId xmlns:a16="http://schemas.microsoft.com/office/drawing/2014/main" xmlns="" id="{EAB635DE-58EF-4585-A0F5-0790A1957A5B}"/>
              </a:ext>
            </a:extLst>
          </p:cNvPr>
          <p:cNvSpPr/>
          <p:nvPr/>
        </p:nvSpPr>
        <p:spPr>
          <a:xfrm>
            <a:off x="9923511" y="5117910"/>
            <a:ext cx="1963690" cy="143301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802872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7421"/>
            <a:ext cx="12192000" cy="8349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869" y="99938"/>
            <a:ext cx="8374039" cy="916014"/>
          </a:xfrm>
        </p:spPr>
        <p:txBody>
          <a:bodyPr/>
          <a:lstStyle/>
          <a:p>
            <a:r>
              <a:rPr lang="id-ID" sz="4800" b="1" dirty="0" smtClean="0">
                <a:solidFill>
                  <a:schemeClr val="bg1"/>
                </a:solidFill>
                <a:latin typeface="Comic Sans MS" pitchFamily="66" charset="0"/>
              </a:rPr>
              <a:t>Algoritma Apriori Rule 4</a:t>
            </a:r>
            <a:endParaRPr lang="en-US" sz="4800" b="1" dirty="0">
              <a:solidFill>
                <a:schemeClr val="bg1"/>
              </a:solidFill>
              <a:latin typeface="Comic Sans MS" pitchFamily="66" charset="0"/>
            </a:endParaRPr>
          </a:p>
        </p:txBody>
      </p:sp>
      <p:sp>
        <p:nvSpPr>
          <p:cNvPr id="5" name="Rectangle 4"/>
          <p:cNvSpPr/>
          <p:nvPr/>
        </p:nvSpPr>
        <p:spPr>
          <a:xfrm>
            <a:off x="177420" y="1624083"/>
            <a:ext cx="10904561" cy="51363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latinLnBrk="1"/>
            <a:r>
              <a:rPr lang="en-US" sz="1400" dirty="0">
                <a:solidFill>
                  <a:srgbClr val="2A88CA"/>
                </a:solidFill>
                <a:latin typeface="Courier New" panose="02070309020205020404" pitchFamily="49" charset="0"/>
                <a:cs typeface="Courier New" panose="02070309020205020404" pitchFamily="49" charset="0"/>
              </a:rPr>
              <a:t>&gt; rule4=</a:t>
            </a:r>
            <a:r>
              <a:rPr lang="en-US" sz="1400" dirty="0" err="1">
                <a:solidFill>
                  <a:srgbClr val="2A88CA"/>
                </a:solidFill>
                <a:latin typeface="Courier New" panose="02070309020205020404" pitchFamily="49" charset="0"/>
                <a:cs typeface="Courier New" panose="02070309020205020404" pitchFamily="49" charset="0"/>
              </a:rPr>
              <a:t>apriori</a:t>
            </a:r>
            <a:r>
              <a:rPr lang="en-US" sz="1400" dirty="0">
                <a:solidFill>
                  <a:srgbClr val="2A88CA"/>
                </a:solidFill>
                <a:latin typeface="Courier New" panose="02070309020205020404" pitchFamily="49" charset="0"/>
                <a:cs typeface="Courier New" panose="02070309020205020404" pitchFamily="49" charset="0"/>
              </a:rPr>
              <a:t>(</a:t>
            </a:r>
            <a:r>
              <a:rPr lang="en-US" sz="1400" dirty="0" err="1">
                <a:solidFill>
                  <a:srgbClr val="2A88CA"/>
                </a:solidFill>
                <a:latin typeface="Courier New" panose="02070309020205020404" pitchFamily="49" charset="0"/>
                <a:cs typeface="Courier New" panose="02070309020205020404" pitchFamily="49" charset="0"/>
              </a:rPr>
              <a:t>trans,parameter</a:t>
            </a:r>
            <a:r>
              <a:rPr lang="en-US" sz="1400" dirty="0">
                <a:solidFill>
                  <a:srgbClr val="2A88CA"/>
                </a:solidFill>
                <a:latin typeface="Courier New" panose="02070309020205020404" pitchFamily="49" charset="0"/>
                <a:cs typeface="Courier New" panose="02070309020205020404" pitchFamily="49" charset="0"/>
              </a:rPr>
              <a:t>=list(</a:t>
            </a:r>
            <a:r>
              <a:rPr lang="en-US" sz="1400" dirty="0" err="1">
                <a:solidFill>
                  <a:srgbClr val="2A88CA"/>
                </a:solidFill>
                <a:latin typeface="Courier New" panose="02070309020205020404" pitchFamily="49" charset="0"/>
                <a:cs typeface="Courier New" panose="02070309020205020404" pitchFamily="49" charset="0"/>
              </a:rPr>
              <a:t>supp</a:t>
            </a:r>
            <a:r>
              <a:rPr lang="en-US" sz="1400" dirty="0">
                <a:solidFill>
                  <a:srgbClr val="2A88CA"/>
                </a:solidFill>
                <a:latin typeface="Courier New" panose="02070309020205020404" pitchFamily="49" charset="0"/>
                <a:cs typeface="Courier New" panose="02070309020205020404" pitchFamily="49" charset="0"/>
              </a:rPr>
              <a:t>=0.04,conf=0.2,minlen=2),appearance =list(default="</a:t>
            </a:r>
            <a:r>
              <a:rPr lang="en-US" sz="1400" dirty="0" err="1">
                <a:solidFill>
                  <a:srgbClr val="2A88CA"/>
                </a:solidFill>
                <a:latin typeface="Courier New" panose="02070309020205020404" pitchFamily="49" charset="0"/>
                <a:cs typeface="Courier New" panose="02070309020205020404" pitchFamily="49" charset="0"/>
              </a:rPr>
              <a:t>rhs</a:t>
            </a:r>
            <a:r>
              <a:rPr lang="en-US" sz="1400" dirty="0">
                <a:solidFill>
                  <a:srgbClr val="2A88CA"/>
                </a:solidFill>
                <a:latin typeface="Courier New" panose="02070309020205020404" pitchFamily="49" charset="0"/>
                <a:cs typeface="Courier New" panose="02070309020205020404" pitchFamily="49" charset="0"/>
              </a:rPr>
              <a:t>",lhs="WHITE HANGING HEART T-LIGHT HOLDER"))</a:t>
            </a:r>
          </a:p>
          <a:p>
            <a:pPr algn="just" latinLnBrk="1"/>
            <a:r>
              <a:rPr lang="en-US" sz="1400" dirty="0" err="1">
                <a:latin typeface="Courier New" panose="02070309020205020404" pitchFamily="49" charset="0"/>
                <a:cs typeface="Courier New" panose="02070309020205020404" pitchFamily="49" charset="0"/>
              </a:rPr>
              <a:t>Apriori</a:t>
            </a:r>
            <a:endParaRPr lang="en-US" sz="1400" dirty="0">
              <a:latin typeface="Courier New" panose="02070309020205020404" pitchFamily="49" charset="0"/>
              <a:cs typeface="Courier New" panose="02070309020205020404" pitchFamily="49" charset="0"/>
            </a:endParaRPr>
          </a:p>
          <a:p>
            <a:pPr algn="just" latinLnBrk="1"/>
            <a:r>
              <a:rPr lang="en-US" sz="1400" dirty="0">
                <a:latin typeface="Courier New" panose="02070309020205020404" pitchFamily="49" charset="0"/>
                <a:cs typeface="Courier New" panose="02070309020205020404" pitchFamily="49" charset="0"/>
              </a:rPr>
              <a:t> </a:t>
            </a:r>
          </a:p>
          <a:p>
            <a:pPr algn="just" latinLnBrk="1"/>
            <a:r>
              <a:rPr lang="en-US" sz="1400" dirty="0">
                <a:latin typeface="Courier New" panose="02070309020205020404" pitchFamily="49" charset="0"/>
                <a:cs typeface="Courier New" panose="02070309020205020404" pitchFamily="49" charset="0"/>
              </a:rPr>
              <a:t>Parameter specification:</a:t>
            </a:r>
          </a:p>
          <a:p>
            <a:pPr algn="just" latinLnBrk="1"/>
            <a:r>
              <a:rPr lang="en-US" sz="1400" dirty="0">
                <a:latin typeface="Courier New" panose="02070309020205020404" pitchFamily="49" charset="0"/>
                <a:cs typeface="Courier New" panose="02070309020205020404" pitchFamily="49" charset="0"/>
              </a:rPr>
              <a:t> confidence </a:t>
            </a:r>
            <a:r>
              <a:rPr lang="en-US" sz="1400" dirty="0" err="1">
                <a:latin typeface="Courier New" panose="02070309020205020404" pitchFamily="49" charset="0"/>
                <a:cs typeface="Courier New" panose="02070309020205020404" pitchFamily="49" charset="0"/>
              </a:rPr>
              <a:t>minval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smax</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aval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originalSupport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maxtime</a:t>
            </a:r>
            <a:r>
              <a:rPr lang="en-US" sz="1400" dirty="0">
                <a:latin typeface="Courier New" panose="02070309020205020404" pitchFamily="49" charset="0"/>
                <a:cs typeface="Courier New" panose="02070309020205020404" pitchFamily="49" charset="0"/>
              </a:rPr>
              <a:t> support </a:t>
            </a:r>
            <a:r>
              <a:rPr lang="en-US" sz="1400" dirty="0" err="1">
                <a:latin typeface="Courier New" panose="02070309020205020404" pitchFamily="49" charset="0"/>
                <a:cs typeface="Courier New" panose="02070309020205020404" pitchFamily="49" charset="0"/>
              </a:rPr>
              <a:t>minlen</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maxlen</a:t>
            </a:r>
            <a:r>
              <a:rPr lang="id-ID"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target   </a:t>
            </a:r>
            <a:r>
              <a:rPr lang="en-US" sz="1400" dirty="0" err="1" smtClean="0">
                <a:latin typeface="Courier New" panose="02070309020205020404" pitchFamily="49" charset="0"/>
                <a:cs typeface="Courier New" panose="02070309020205020404" pitchFamily="49" charset="0"/>
              </a:rPr>
              <a:t>ext</a:t>
            </a:r>
            <a:endParaRPr lang="en-US" sz="1400" dirty="0">
              <a:latin typeface="Courier New" panose="02070309020205020404" pitchFamily="49" charset="0"/>
              <a:cs typeface="Courier New" panose="02070309020205020404" pitchFamily="49" charset="0"/>
            </a:endParaRPr>
          </a:p>
          <a:p>
            <a:pPr algn="just" latinLnBrk="1"/>
            <a:r>
              <a:rPr lang="en-US" sz="1400" dirty="0">
                <a:latin typeface="Courier New" panose="02070309020205020404" pitchFamily="49" charset="0"/>
                <a:cs typeface="Courier New" panose="02070309020205020404" pitchFamily="49" charset="0"/>
              </a:rPr>
              <a:t>        0.2    0.1    1 none FALSE        </a:t>
            </a:r>
            <a:r>
              <a:rPr lang="en-US" sz="1400" dirty="0" smtClean="0">
                <a:latin typeface="Courier New" panose="02070309020205020404" pitchFamily="49" charset="0"/>
                <a:cs typeface="Courier New" panose="02070309020205020404" pitchFamily="49" charset="0"/>
              </a:rPr>
              <a:t>TRUE       </a:t>
            </a:r>
            <a:r>
              <a:rPr lang="en-US" sz="1400" dirty="0">
                <a:latin typeface="Courier New" panose="02070309020205020404" pitchFamily="49" charset="0"/>
                <a:cs typeface="Courier New" panose="02070309020205020404" pitchFamily="49" charset="0"/>
              </a:rPr>
              <a:t>5    </a:t>
            </a:r>
            <a:r>
              <a:rPr lang="id-ID"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0.04      </a:t>
            </a:r>
            <a:r>
              <a:rPr lang="en-US" sz="1400" dirty="0">
                <a:latin typeface="Courier New" panose="02070309020205020404" pitchFamily="49" charset="0"/>
                <a:cs typeface="Courier New" panose="02070309020205020404" pitchFamily="49" charset="0"/>
              </a:rPr>
              <a:t>2     </a:t>
            </a:r>
            <a:r>
              <a:rPr lang="en-US" sz="1400" dirty="0" smtClean="0">
                <a:latin typeface="Courier New" panose="02070309020205020404" pitchFamily="49" charset="0"/>
                <a:cs typeface="Courier New" panose="02070309020205020404" pitchFamily="49" charset="0"/>
              </a:rPr>
              <a:t>10</a:t>
            </a:r>
            <a:r>
              <a:rPr lang="id-ID"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rules FALSE</a:t>
            </a:r>
            <a:endParaRPr lang="en-US" sz="1400" dirty="0">
              <a:latin typeface="Courier New" panose="02070309020205020404" pitchFamily="49" charset="0"/>
              <a:cs typeface="Courier New" panose="02070309020205020404" pitchFamily="49" charset="0"/>
            </a:endParaRPr>
          </a:p>
          <a:p>
            <a:pPr algn="just" latinLnBrk="1"/>
            <a:r>
              <a:rPr lang="en-US" sz="1400" dirty="0">
                <a:latin typeface="Courier New" panose="02070309020205020404" pitchFamily="49" charset="0"/>
                <a:cs typeface="Courier New" panose="02070309020205020404" pitchFamily="49" charset="0"/>
              </a:rPr>
              <a:t> </a:t>
            </a:r>
          </a:p>
          <a:p>
            <a:pPr algn="just" latinLnBrk="1"/>
            <a:r>
              <a:rPr lang="en-US" sz="1400" dirty="0">
                <a:latin typeface="Courier New" panose="02070309020205020404" pitchFamily="49" charset="0"/>
                <a:cs typeface="Courier New" panose="02070309020205020404" pitchFamily="49" charset="0"/>
              </a:rPr>
              <a:t>Algorithmic control:</a:t>
            </a:r>
          </a:p>
          <a:p>
            <a:pPr algn="just" latinLnBrk="1"/>
            <a:r>
              <a:rPr lang="en-US" sz="1400" dirty="0">
                <a:latin typeface="Courier New" panose="02070309020205020404" pitchFamily="49" charset="0"/>
                <a:cs typeface="Courier New" panose="02070309020205020404" pitchFamily="49" charset="0"/>
              </a:rPr>
              <a:t> filter tree heap </a:t>
            </a:r>
            <a:r>
              <a:rPr lang="en-US" sz="1400" dirty="0" err="1">
                <a:latin typeface="Courier New" panose="02070309020205020404" pitchFamily="49" charset="0"/>
                <a:cs typeface="Courier New" panose="02070309020205020404" pitchFamily="49" charset="0"/>
              </a:rPr>
              <a:t>memopt</a:t>
            </a:r>
            <a:r>
              <a:rPr lang="en-US" sz="1400" dirty="0">
                <a:latin typeface="Courier New" panose="02070309020205020404" pitchFamily="49" charset="0"/>
                <a:cs typeface="Courier New" panose="02070309020205020404" pitchFamily="49" charset="0"/>
              </a:rPr>
              <a:t> load sort verbose</a:t>
            </a:r>
          </a:p>
          <a:p>
            <a:pPr algn="just" latinLnBrk="1"/>
            <a:r>
              <a:rPr lang="en-US" sz="1400" dirty="0">
                <a:latin typeface="Courier New" panose="02070309020205020404" pitchFamily="49" charset="0"/>
                <a:cs typeface="Courier New" panose="02070309020205020404" pitchFamily="49" charset="0"/>
              </a:rPr>
              <a:t>    0.1 TRUE </a:t>
            </a:r>
            <a:r>
              <a:rPr lang="en-US" sz="1400" dirty="0" err="1">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  FALSE TRUE    2    TRUE</a:t>
            </a:r>
          </a:p>
          <a:p>
            <a:pPr algn="just" latinLnBrk="1"/>
            <a:r>
              <a:rPr lang="en-US" sz="1400" dirty="0">
                <a:latin typeface="Courier New" panose="02070309020205020404" pitchFamily="49" charset="0"/>
                <a:cs typeface="Courier New" panose="02070309020205020404" pitchFamily="49" charset="0"/>
              </a:rPr>
              <a:t> </a:t>
            </a:r>
          </a:p>
          <a:p>
            <a:pPr algn="just" latinLnBrk="1"/>
            <a:r>
              <a:rPr lang="en-US" sz="1400" dirty="0">
                <a:latin typeface="Courier New" panose="02070309020205020404" pitchFamily="49" charset="0"/>
                <a:cs typeface="Courier New" panose="02070309020205020404" pitchFamily="49" charset="0"/>
              </a:rPr>
              <a:t>Absolute minimum support count: 134 </a:t>
            </a:r>
          </a:p>
          <a:p>
            <a:pPr algn="just" latinLnBrk="1"/>
            <a:r>
              <a:rPr lang="en-US" sz="1400" dirty="0">
                <a:latin typeface="Courier New" panose="02070309020205020404" pitchFamily="49" charset="0"/>
                <a:cs typeface="Courier New" panose="02070309020205020404" pitchFamily="49" charset="0"/>
              </a:rPr>
              <a:t> </a:t>
            </a:r>
          </a:p>
          <a:p>
            <a:pPr algn="just" latinLnBrk="1"/>
            <a:r>
              <a:rPr lang="en-US" sz="1400" dirty="0">
                <a:latin typeface="Courier New" panose="02070309020205020404" pitchFamily="49" charset="0"/>
                <a:cs typeface="Courier New" panose="02070309020205020404" pitchFamily="49" charset="0"/>
              </a:rPr>
              <a:t>set item appearances ...[1 item(s)] done [0.00s].</a:t>
            </a:r>
          </a:p>
          <a:p>
            <a:pPr algn="just" latinLnBrk="1"/>
            <a:r>
              <a:rPr lang="en-US" sz="1400" dirty="0">
                <a:latin typeface="Courier New" panose="02070309020205020404" pitchFamily="49" charset="0"/>
                <a:cs typeface="Courier New" panose="02070309020205020404" pitchFamily="49" charset="0"/>
              </a:rPr>
              <a:t>set transactions ...[3814 item(s), 3372 transaction(s)] done [0.11s].</a:t>
            </a:r>
          </a:p>
          <a:p>
            <a:pPr algn="just" latinLnBrk="1"/>
            <a:r>
              <a:rPr lang="en-US" sz="1400" dirty="0">
                <a:latin typeface="Courier New" panose="02070309020205020404" pitchFamily="49" charset="0"/>
                <a:cs typeface="Courier New" panose="02070309020205020404" pitchFamily="49" charset="0"/>
              </a:rPr>
              <a:t>sorting and recoding items ... [251 item(s)] done [0.00s].</a:t>
            </a:r>
          </a:p>
          <a:p>
            <a:pPr algn="just" latinLnBrk="1"/>
            <a:r>
              <a:rPr lang="en-US" sz="1400" dirty="0">
                <a:latin typeface="Courier New" panose="02070309020205020404" pitchFamily="49" charset="0"/>
                <a:cs typeface="Courier New" panose="02070309020205020404" pitchFamily="49" charset="0"/>
              </a:rPr>
              <a:t>creating transaction tree ... done [0.00s].</a:t>
            </a:r>
          </a:p>
          <a:p>
            <a:pPr algn="just" latinLnBrk="1"/>
            <a:r>
              <a:rPr lang="en-US" sz="1400" dirty="0">
                <a:latin typeface="Courier New" panose="02070309020205020404" pitchFamily="49" charset="0"/>
                <a:cs typeface="Courier New" panose="02070309020205020404" pitchFamily="49" charset="0"/>
              </a:rPr>
              <a:t>checking subsets of size 1 2 done [0.00s].</a:t>
            </a:r>
          </a:p>
          <a:p>
            <a:pPr algn="just" latinLnBrk="1"/>
            <a:r>
              <a:rPr lang="en-US" sz="1400" dirty="0">
                <a:latin typeface="Courier New" panose="02070309020205020404" pitchFamily="49" charset="0"/>
                <a:cs typeface="Courier New" panose="02070309020205020404" pitchFamily="49" charset="0"/>
              </a:rPr>
              <a:t>writing ... [6 rule(s)] done [0.00s].</a:t>
            </a:r>
          </a:p>
          <a:p>
            <a:pPr algn="just" latinLnBrk="1"/>
            <a:r>
              <a:rPr lang="en-US" sz="1400" dirty="0">
                <a:latin typeface="Courier New" panose="02070309020205020404" pitchFamily="49" charset="0"/>
                <a:cs typeface="Courier New" panose="02070309020205020404" pitchFamily="49" charset="0"/>
              </a:rPr>
              <a:t>creating S4 object  ... done [0.00s].</a:t>
            </a:r>
          </a:p>
          <a:p>
            <a:pPr algn="just" latinLnBrk="1"/>
            <a:r>
              <a:rPr lang="en-US" sz="1400" dirty="0">
                <a:solidFill>
                  <a:srgbClr val="2A88CA"/>
                </a:solidFill>
                <a:latin typeface="Courier New" panose="02070309020205020404" pitchFamily="49" charset="0"/>
                <a:cs typeface="Courier New" panose="02070309020205020404" pitchFamily="49" charset="0"/>
              </a:rPr>
              <a:t>&gt; rule4</a:t>
            </a:r>
          </a:p>
          <a:p>
            <a:pPr algn="just" latinLnBrk="1"/>
            <a:r>
              <a:rPr lang="en-US" sz="1400" dirty="0">
                <a:latin typeface="Courier New" panose="02070309020205020404" pitchFamily="49" charset="0"/>
                <a:cs typeface="Courier New" panose="02070309020205020404" pitchFamily="49" charset="0"/>
              </a:rPr>
              <a:t>set of 6 rules </a:t>
            </a:r>
          </a:p>
        </p:txBody>
      </p:sp>
    </p:spTree>
    <p:extLst>
      <p:ext uri="{BB962C8B-B14F-4D97-AF65-F5344CB8AC3E}">
        <p14:creationId xmlns:p14="http://schemas.microsoft.com/office/powerpoint/2010/main" val="2622098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3773"/>
            <a:ext cx="12192000" cy="8486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869" y="127234"/>
            <a:ext cx="8374039" cy="916014"/>
          </a:xfrm>
        </p:spPr>
        <p:txBody>
          <a:bodyPr/>
          <a:lstStyle/>
          <a:p>
            <a:r>
              <a:rPr lang="id-ID" sz="4800" b="1" dirty="0">
                <a:solidFill>
                  <a:schemeClr val="bg1"/>
                </a:solidFill>
                <a:latin typeface="Comic Sans MS" pitchFamily="66" charset="0"/>
              </a:rPr>
              <a:t>Algoritma Apriori Rule </a:t>
            </a:r>
            <a:r>
              <a:rPr lang="id-ID" sz="4800" b="1" dirty="0" smtClean="0">
                <a:solidFill>
                  <a:schemeClr val="bg1"/>
                </a:solidFill>
                <a:latin typeface="Comic Sans MS" pitchFamily="66" charset="0"/>
              </a:rPr>
              <a:t>4</a:t>
            </a:r>
            <a:endParaRPr lang="en-US" sz="4800" b="1" dirty="0">
              <a:solidFill>
                <a:schemeClr val="bg1"/>
              </a:solidFill>
              <a:latin typeface="Comic Sans MS" pitchFamily="66" charset="0"/>
            </a:endParaRPr>
          </a:p>
        </p:txBody>
      </p:sp>
      <p:sp>
        <p:nvSpPr>
          <p:cNvPr id="5" name="Rectangle 4"/>
          <p:cNvSpPr/>
          <p:nvPr/>
        </p:nvSpPr>
        <p:spPr>
          <a:xfrm>
            <a:off x="272956" y="1959260"/>
            <a:ext cx="11791666" cy="39638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atinLnBrk="1"/>
            <a:r>
              <a:rPr lang="en-US" sz="1400" dirty="0">
                <a:solidFill>
                  <a:srgbClr val="2A88CA"/>
                </a:solidFill>
                <a:latin typeface="Courier New" panose="02070309020205020404" pitchFamily="49" charset="0"/>
                <a:cs typeface="Courier New" panose="02070309020205020404" pitchFamily="49" charset="0"/>
              </a:rPr>
              <a:t>&gt; inspect(sort(rule4))</a:t>
            </a:r>
          </a:p>
          <a:p>
            <a:pPr latinLnBrk="1"/>
            <a:r>
              <a:rPr lang="en-US" sz="1400" dirty="0">
                <a:latin typeface="Courier New" panose="02070309020205020404" pitchFamily="49" charset="0"/>
                <a:cs typeface="Courier New" panose="02070309020205020404" pitchFamily="49" charset="0"/>
              </a:rPr>
              <a:t>    lhs                                     </a:t>
            </a:r>
            <a:r>
              <a:rPr lang="en-US" sz="1400" dirty="0" err="1">
                <a:latin typeface="Courier New" panose="02070309020205020404" pitchFamily="49" charset="0"/>
                <a:cs typeface="Courier New" panose="02070309020205020404" pitchFamily="49" charset="0"/>
              </a:rPr>
              <a:t>rhs</a:t>
            </a:r>
            <a:r>
              <a:rPr lang="en-US" sz="1400" dirty="0">
                <a:latin typeface="Courier New" panose="02070309020205020404" pitchFamily="49" charset="0"/>
                <a:cs typeface="Courier New" panose="02070309020205020404" pitchFamily="49" charset="0"/>
              </a:rPr>
              <a:t>                                   support </a:t>
            </a:r>
            <a:r>
              <a:rPr lang="en-US" sz="1400" dirty="0" smtClean="0">
                <a:latin typeface="Courier New" panose="02070309020205020404" pitchFamily="49" charset="0"/>
                <a:cs typeface="Courier New" panose="02070309020205020404" pitchFamily="49" charset="0"/>
              </a:rPr>
              <a:t>confidence     lift</a:t>
            </a:r>
            <a:endParaRPr lang="en-US" sz="1400" dirty="0">
              <a:latin typeface="Courier New" panose="02070309020205020404" pitchFamily="49" charset="0"/>
              <a:cs typeface="Courier New" panose="02070309020205020404" pitchFamily="49" charset="0"/>
            </a:endParaRPr>
          </a:p>
          <a:p>
            <a:pPr latinLnBrk="1"/>
            <a:r>
              <a:rPr lang="en-US" sz="1400" dirty="0">
                <a:latin typeface="Courier New" panose="02070309020205020404" pitchFamily="49" charset="0"/>
                <a:cs typeface="Courier New" panose="02070309020205020404" pitchFamily="49" charset="0"/>
              </a:rPr>
              <a:t>[1] {WHITE HANGING HEART T-LIGHT HOLDER} =&gt; {RED HANGING HEART T-LIGHT HOLDER} 0.05397390  0.3339450 </a:t>
            </a:r>
            <a:r>
              <a:rPr lang="en-US" sz="1400" dirty="0" smtClean="0">
                <a:latin typeface="Courier New" panose="02070309020205020404" pitchFamily="49" charset="0"/>
                <a:cs typeface="Courier New" panose="02070309020205020404" pitchFamily="49" charset="0"/>
              </a:rPr>
              <a:t>4.771451</a:t>
            </a:r>
            <a:endParaRPr lang="en-US" sz="1400" dirty="0">
              <a:latin typeface="Courier New" panose="02070309020205020404" pitchFamily="49" charset="0"/>
              <a:cs typeface="Courier New" panose="02070309020205020404" pitchFamily="49" charset="0"/>
            </a:endParaRPr>
          </a:p>
          <a:p>
            <a:pPr latinLnBrk="1"/>
            <a:r>
              <a:rPr lang="en-US" sz="1400" dirty="0">
                <a:latin typeface="Courier New" panose="02070309020205020404" pitchFamily="49" charset="0"/>
                <a:cs typeface="Courier New" panose="02070309020205020404" pitchFamily="49" charset="0"/>
              </a:rPr>
              <a:t>[2] {WHITE HANGING HEART T-LIGHT HOLDER} =&gt; {ASSORTED COLOUR BIRD ORNAMENT}    0.04478055  0.2770642 </a:t>
            </a:r>
            <a:r>
              <a:rPr lang="en-US" sz="1400" dirty="0" smtClean="0">
                <a:latin typeface="Courier New" panose="02070309020205020404" pitchFamily="49" charset="0"/>
                <a:cs typeface="Courier New" panose="02070309020205020404" pitchFamily="49" charset="0"/>
              </a:rPr>
              <a:t>2.035426</a:t>
            </a:r>
            <a:endParaRPr lang="en-US" sz="1400" dirty="0">
              <a:latin typeface="Courier New" panose="02070309020205020404" pitchFamily="49" charset="0"/>
              <a:cs typeface="Courier New" panose="02070309020205020404" pitchFamily="49" charset="0"/>
            </a:endParaRPr>
          </a:p>
          <a:p>
            <a:pPr latinLnBrk="1"/>
            <a:r>
              <a:rPr lang="en-US" sz="1400" dirty="0">
                <a:latin typeface="Courier New" panose="02070309020205020404" pitchFamily="49" charset="0"/>
                <a:cs typeface="Courier New" panose="02070309020205020404" pitchFamily="49" charset="0"/>
              </a:rPr>
              <a:t>[3] {WHITE HANGING HEART T-LIGHT HOLDER} =&gt; {REGENCY CAKESTAND 3 TIER}         0.04211151  0.2605505 </a:t>
            </a:r>
            <a:r>
              <a:rPr lang="en-US" sz="1400" dirty="0" smtClean="0">
                <a:latin typeface="Courier New" panose="02070309020205020404" pitchFamily="49" charset="0"/>
                <a:cs typeface="Courier New" panose="02070309020205020404" pitchFamily="49" charset="0"/>
              </a:rPr>
              <a:t>1.591623</a:t>
            </a:r>
            <a:endParaRPr lang="en-US" sz="1400" dirty="0">
              <a:latin typeface="Courier New" panose="02070309020205020404" pitchFamily="49" charset="0"/>
              <a:cs typeface="Courier New" panose="02070309020205020404" pitchFamily="49" charset="0"/>
            </a:endParaRPr>
          </a:p>
          <a:p>
            <a:pPr latinLnBrk="1"/>
            <a:r>
              <a:rPr lang="en-US" sz="1400" dirty="0">
                <a:latin typeface="Courier New" panose="02070309020205020404" pitchFamily="49" charset="0"/>
                <a:cs typeface="Courier New" panose="02070309020205020404" pitchFamily="49" charset="0"/>
              </a:rPr>
              <a:t>[4] {WHITE HANGING HEART T-LIGHT HOLDER} =&gt; {HEART OF WICKER SMALL}            0.04092527  0.2532110 </a:t>
            </a:r>
            <a:r>
              <a:rPr lang="en-US" sz="1400" dirty="0" smtClean="0">
                <a:latin typeface="Courier New" panose="02070309020205020404" pitchFamily="49" charset="0"/>
                <a:cs typeface="Courier New" panose="02070309020205020404" pitchFamily="49" charset="0"/>
              </a:rPr>
              <a:t>2.345680</a:t>
            </a:r>
            <a:endParaRPr lang="en-US" sz="1400" dirty="0">
              <a:latin typeface="Courier New" panose="02070309020205020404" pitchFamily="49" charset="0"/>
              <a:cs typeface="Courier New" panose="02070309020205020404" pitchFamily="49" charset="0"/>
            </a:endParaRPr>
          </a:p>
          <a:p>
            <a:pPr latinLnBrk="1"/>
            <a:r>
              <a:rPr lang="en-US" sz="1400" dirty="0">
                <a:latin typeface="Courier New" panose="02070309020205020404" pitchFamily="49" charset="0"/>
                <a:cs typeface="Courier New" panose="02070309020205020404" pitchFamily="49" charset="0"/>
              </a:rPr>
              <a:t>[5] {WHITE HANGING HEART T-LIGHT HOLDER} =&gt; {PARTY BUNTING}                    0.04062871  0.2513761 </a:t>
            </a:r>
            <a:r>
              <a:rPr lang="en-US" sz="1400" dirty="0" smtClean="0">
                <a:latin typeface="Courier New" panose="02070309020205020404" pitchFamily="49" charset="0"/>
                <a:cs typeface="Courier New" panose="02070309020205020404" pitchFamily="49" charset="0"/>
              </a:rPr>
              <a:t>1.892054</a:t>
            </a:r>
            <a:endParaRPr lang="en-US" sz="1400" dirty="0">
              <a:latin typeface="Courier New" panose="02070309020205020404" pitchFamily="49" charset="0"/>
              <a:cs typeface="Courier New" panose="02070309020205020404" pitchFamily="49" charset="0"/>
            </a:endParaRPr>
          </a:p>
          <a:p>
            <a:pPr latinLnBrk="1"/>
            <a:r>
              <a:rPr lang="en-US" sz="1400" dirty="0">
                <a:latin typeface="Courier New" panose="02070309020205020404" pitchFamily="49" charset="0"/>
                <a:cs typeface="Courier New" panose="02070309020205020404" pitchFamily="49" charset="0"/>
              </a:rPr>
              <a:t>[6] {WHITE HANGING HEART T-LIGHT HOLDER} =&gt; {HEART OF WICKER LARGE}            0.04003559  0.2477064 </a:t>
            </a:r>
            <a:r>
              <a:rPr lang="en-US" sz="1400" dirty="0" smtClean="0">
                <a:latin typeface="Courier New" panose="02070309020205020404" pitchFamily="49" charset="0"/>
                <a:cs typeface="Courier New" panose="02070309020205020404" pitchFamily="49" charset="0"/>
              </a:rPr>
              <a:t>2.802906</a:t>
            </a:r>
            <a:endParaRPr lang="id-ID" sz="1400" dirty="0" smtClean="0">
              <a:latin typeface="Courier New" panose="02070309020205020404" pitchFamily="49" charset="0"/>
              <a:cs typeface="Courier New" panose="02070309020205020404" pitchFamily="49" charset="0"/>
            </a:endParaRPr>
          </a:p>
          <a:p>
            <a:pPr latinLnBrk="1"/>
            <a:endParaRPr lang="id-ID" sz="1400" dirty="0">
              <a:latin typeface="Courier New" panose="02070309020205020404" pitchFamily="49" charset="0"/>
              <a:cs typeface="Courier New" panose="02070309020205020404" pitchFamily="49" charset="0"/>
            </a:endParaRPr>
          </a:p>
          <a:p>
            <a:pPr latinLnBrk="1"/>
            <a:r>
              <a:rPr lang="en-US" sz="1400" dirty="0" smtClean="0">
                <a:latin typeface="Courier New" pitchFamily="49" charset="0"/>
                <a:cs typeface="Courier New" pitchFamily="49" charset="0"/>
              </a:rPr>
              <a:t> count</a:t>
            </a:r>
            <a:endParaRPr lang="en-US" sz="1400" dirty="0">
              <a:latin typeface="Courier New" pitchFamily="49" charset="0"/>
              <a:cs typeface="Courier New" pitchFamily="49" charset="0"/>
            </a:endParaRPr>
          </a:p>
          <a:p>
            <a:pPr latinLnBrk="1"/>
            <a:r>
              <a:rPr lang="en-US" sz="1400" dirty="0">
                <a:latin typeface="Courier New" pitchFamily="49" charset="0"/>
                <a:cs typeface="Courier New" pitchFamily="49" charset="0"/>
              </a:rPr>
              <a:t>[1] </a:t>
            </a:r>
            <a:r>
              <a:rPr lang="en-US" sz="1400" dirty="0" smtClean="0">
                <a:latin typeface="Courier New" pitchFamily="49" charset="0"/>
                <a:cs typeface="Courier New" pitchFamily="49" charset="0"/>
              </a:rPr>
              <a:t>1</a:t>
            </a:r>
            <a:r>
              <a:rPr lang="id-ID" sz="1400" dirty="0" smtClean="0">
                <a:latin typeface="Courier New" pitchFamily="49" charset="0"/>
                <a:cs typeface="Courier New" pitchFamily="49" charset="0"/>
              </a:rPr>
              <a:t>82</a:t>
            </a:r>
            <a:r>
              <a:rPr lang="en-US" sz="1400" dirty="0" smtClean="0">
                <a:latin typeface="Courier New" pitchFamily="49" charset="0"/>
                <a:cs typeface="Courier New" pitchFamily="49" charset="0"/>
              </a:rPr>
              <a:t>  </a:t>
            </a:r>
            <a:endParaRPr lang="en-US" sz="1400" dirty="0">
              <a:latin typeface="Courier New" pitchFamily="49" charset="0"/>
              <a:cs typeface="Courier New" pitchFamily="49" charset="0"/>
            </a:endParaRPr>
          </a:p>
          <a:p>
            <a:pPr latinLnBrk="1"/>
            <a:r>
              <a:rPr lang="en-US" sz="1400" dirty="0">
                <a:latin typeface="Courier New" pitchFamily="49" charset="0"/>
                <a:cs typeface="Courier New" pitchFamily="49" charset="0"/>
              </a:rPr>
              <a:t>[2] </a:t>
            </a:r>
            <a:r>
              <a:rPr lang="en-US" sz="1400" dirty="0" smtClean="0">
                <a:latin typeface="Courier New" pitchFamily="49" charset="0"/>
                <a:cs typeface="Courier New" pitchFamily="49" charset="0"/>
              </a:rPr>
              <a:t>15</a:t>
            </a:r>
            <a:r>
              <a:rPr lang="id-ID" sz="1400" dirty="0" smtClean="0">
                <a:latin typeface="Courier New" pitchFamily="49" charset="0"/>
                <a:cs typeface="Courier New" pitchFamily="49" charset="0"/>
              </a:rPr>
              <a:t>1</a:t>
            </a:r>
            <a:r>
              <a:rPr lang="en-US" sz="1400" dirty="0" smtClean="0">
                <a:latin typeface="Courier New" pitchFamily="49" charset="0"/>
                <a:cs typeface="Courier New" pitchFamily="49" charset="0"/>
              </a:rPr>
              <a:t>  </a:t>
            </a:r>
            <a:endParaRPr lang="en-US" sz="1400" dirty="0">
              <a:latin typeface="Courier New" pitchFamily="49" charset="0"/>
              <a:cs typeface="Courier New" pitchFamily="49" charset="0"/>
            </a:endParaRPr>
          </a:p>
          <a:p>
            <a:pPr latinLnBrk="1"/>
            <a:r>
              <a:rPr lang="en-US" sz="1400" dirty="0">
                <a:latin typeface="Courier New" pitchFamily="49" charset="0"/>
                <a:cs typeface="Courier New" pitchFamily="49" charset="0"/>
              </a:rPr>
              <a:t>[3] </a:t>
            </a:r>
            <a:r>
              <a:rPr lang="en-US" sz="1400" dirty="0" smtClean="0">
                <a:latin typeface="Courier New" pitchFamily="49" charset="0"/>
                <a:cs typeface="Courier New" pitchFamily="49" charset="0"/>
              </a:rPr>
              <a:t>1</a:t>
            </a:r>
            <a:r>
              <a:rPr lang="id-ID" sz="1400" dirty="0" smtClean="0">
                <a:latin typeface="Courier New" pitchFamily="49" charset="0"/>
                <a:cs typeface="Courier New" pitchFamily="49" charset="0"/>
              </a:rPr>
              <a:t>42</a:t>
            </a:r>
            <a:r>
              <a:rPr lang="en-US" sz="1400" dirty="0" smtClean="0">
                <a:latin typeface="Courier New" pitchFamily="49" charset="0"/>
                <a:cs typeface="Courier New" pitchFamily="49" charset="0"/>
              </a:rPr>
              <a:t>  </a:t>
            </a:r>
            <a:endParaRPr lang="en-US" sz="1400" dirty="0">
              <a:latin typeface="Courier New" pitchFamily="49" charset="0"/>
              <a:cs typeface="Courier New" pitchFamily="49" charset="0"/>
            </a:endParaRPr>
          </a:p>
          <a:p>
            <a:pPr latinLnBrk="1"/>
            <a:r>
              <a:rPr lang="en-US" sz="1400" dirty="0">
                <a:latin typeface="Courier New" pitchFamily="49" charset="0"/>
                <a:cs typeface="Courier New" pitchFamily="49" charset="0"/>
              </a:rPr>
              <a:t>[4] </a:t>
            </a:r>
            <a:r>
              <a:rPr lang="en-US" sz="1400" dirty="0" smtClean="0">
                <a:latin typeface="Courier New" pitchFamily="49" charset="0"/>
                <a:cs typeface="Courier New" pitchFamily="49" charset="0"/>
              </a:rPr>
              <a:t>1</a:t>
            </a:r>
            <a:r>
              <a:rPr lang="id-ID" sz="1400" dirty="0" smtClean="0">
                <a:latin typeface="Courier New" pitchFamily="49" charset="0"/>
                <a:cs typeface="Courier New" pitchFamily="49" charset="0"/>
              </a:rPr>
              <a:t>38</a:t>
            </a:r>
            <a:r>
              <a:rPr lang="en-US" sz="1400" dirty="0" smtClean="0">
                <a:latin typeface="Courier New" pitchFamily="49" charset="0"/>
                <a:cs typeface="Courier New" pitchFamily="49" charset="0"/>
              </a:rPr>
              <a:t>  </a:t>
            </a:r>
            <a:endParaRPr lang="en-US" sz="1400" dirty="0">
              <a:latin typeface="Courier New" pitchFamily="49" charset="0"/>
              <a:cs typeface="Courier New" pitchFamily="49" charset="0"/>
            </a:endParaRPr>
          </a:p>
          <a:p>
            <a:pPr latinLnBrk="1"/>
            <a:r>
              <a:rPr lang="en-US" sz="1400" dirty="0">
                <a:latin typeface="Courier New" pitchFamily="49" charset="0"/>
                <a:cs typeface="Courier New" pitchFamily="49" charset="0"/>
              </a:rPr>
              <a:t>[5] </a:t>
            </a:r>
            <a:r>
              <a:rPr lang="en-US" sz="1400" dirty="0" smtClean="0">
                <a:latin typeface="Courier New" pitchFamily="49" charset="0"/>
                <a:cs typeface="Courier New" pitchFamily="49" charset="0"/>
              </a:rPr>
              <a:t>1</a:t>
            </a:r>
            <a:r>
              <a:rPr lang="id-ID" sz="1400" dirty="0" smtClean="0">
                <a:latin typeface="Courier New" pitchFamily="49" charset="0"/>
                <a:cs typeface="Courier New" pitchFamily="49" charset="0"/>
              </a:rPr>
              <a:t>37</a:t>
            </a:r>
            <a:r>
              <a:rPr lang="en-US" sz="1400" dirty="0" smtClean="0">
                <a:latin typeface="Courier New" pitchFamily="49" charset="0"/>
                <a:cs typeface="Courier New" pitchFamily="49" charset="0"/>
              </a:rPr>
              <a:t>  </a:t>
            </a:r>
            <a:endParaRPr lang="en-US" sz="1400" dirty="0">
              <a:latin typeface="Courier New" pitchFamily="49" charset="0"/>
              <a:cs typeface="Courier New" pitchFamily="49" charset="0"/>
            </a:endParaRPr>
          </a:p>
          <a:p>
            <a:pPr latinLnBrk="1"/>
            <a:r>
              <a:rPr lang="en-US" sz="1400" dirty="0">
                <a:latin typeface="Courier New" pitchFamily="49" charset="0"/>
                <a:cs typeface="Courier New" pitchFamily="49" charset="0"/>
              </a:rPr>
              <a:t>[6] </a:t>
            </a:r>
            <a:r>
              <a:rPr lang="en-US" sz="1400" dirty="0" smtClean="0">
                <a:latin typeface="Courier New" pitchFamily="49" charset="0"/>
                <a:cs typeface="Courier New" pitchFamily="49" charset="0"/>
              </a:rPr>
              <a:t>13</a:t>
            </a:r>
            <a:r>
              <a:rPr lang="id-ID" sz="1400" dirty="0" smtClean="0">
                <a:latin typeface="Courier New" pitchFamily="49" charset="0"/>
                <a:cs typeface="Courier New" pitchFamily="49" charset="0"/>
              </a:rPr>
              <a:t>5</a:t>
            </a:r>
            <a:endParaRPr lang="en-US" sz="1400" dirty="0">
              <a:latin typeface="Courier New" pitchFamily="49" charset="0"/>
              <a:cs typeface="Courier New" pitchFamily="49" charset="0"/>
            </a:endParaRPr>
          </a:p>
          <a:p>
            <a:pPr latinLnBrk="1"/>
            <a:endParaRPr lang="en-US" sz="1400" dirty="0">
              <a:latin typeface="Courier New" pitchFamily="49" charset="0"/>
              <a:cs typeface="Courier New" pitchFamily="49" charset="0"/>
            </a:endParaRPr>
          </a:p>
          <a:p>
            <a:pPr algn="ctr"/>
            <a:endParaRPr lang="en-US" sz="1400" dirty="0">
              <a:latin typeface="Courier New" pitchFamily="49" charset="0"/>
              <a:cs typeface="Courier New" pitchFamily="49" charset="0"/>
            </a:endParaRPr>
          </a:p>
        </p:txBody>
      </p:sp>
      <p:sp>
        <p:nvSpPr>
          <p:cNvPr id="3" name="TextBox 2"/>
          <p:cNvSpPr txBox="1"/>
          <p:nvPr/>
        </p:nvSpPr>
        <p:spPr>
          <a:xfrm>
            <a:off x="272955" y="1316588"/>
            <a:ext cx="9384300" cy="369332"/>
          </a:xfrm>
          <a:prstGeom prst="rect">
            <a:avLst/>
          </a:prstGeom>
          <a:noFill/>
        </p:spPr>
        <p:txBody>
          <a:bodyPr wrap="none" rtlCol="0">
            <a:spAutoFit/>
          </a:bodyPr>
          <a:lstStyle/>
          <a:p>
            <a:r>
              <a:rPr lang="en-US" i="1" dirty="0">
                <a:latin typeface="Comic Sans MS" panose="030F0702030302020204" pitchFamily="66" charset="0"/>
              </a:rPr>
              <a:t>filter lhs </a:t>
            </a:r>
            <a:r>
              <a:rPr lang="en-US" dirty="0" err="1">
                <a:latin typeface="Comic Sans MS" pitchFamily="66" charset="0"/>
              </a:rPr>
              <a:t>dan</a:t>
            </a:r>
            <a:r>
              <a:rPr lang="en-US" dirty="0">
                <a:latin typeface="Comic Sans MS" pitchFamily="66" charset="0"/>
              </a:rPr>
              <a:t> </a:t>
            </a:r>
            <a:r>
              <a:rPr lang="en-US" i="1" dirty="0" err="1">
                <a:latin typeface="Comic Sans MS" pitchFamily="66" charset="0"/>
              </a:rPr>
              <a:t>rhs</a:t>
            </a:r>
            <a:r>
              <a:rPr lang="en-US" i="1" dirty="0">
                <a:latin typeface="Comic Sans MS" pitchFamily="66" charset="0"/>
              </a:rPr>
              <a:t> </a:t>
            </a:r>
            <a:r>
              <a:rPr lang="en-US" dirty="0">
                <a:latin typeface="Comic Sans MS" pitchFamily="66" charset="0"/>
              </a:rPr>
              <a:t>yang memiliki item </a:t>
            </a:r>
            <a:r>
              <a:rPr lang="en-US" dirty="0">
                <a:latin typeface="Comic Sans MS" panose="030F0702030302020204" pitchFamily="66" charset="0"/>
                <a:cs typeface="Courier New" panose="02070309020205020404" pitchFamily="49" charset="0"/>
              </a:rPr>
              <a:t>WHITE HANGING HEART T-LIGHT HOLDER</a:t>
            </a:r>
            <a:endParaRPr lang="en-US" dirty="0">
              <a:latin typeface="Comic Sans MS" pitchFamily="66" charset="0"/>
            </a:endParaRPr>
          </a:p>
        </p:txBody>
      </p:sp>
    </p:spTree>
    <p:extLst>
      <p:ext uri="{BB962C8B-B14F-4D97-AF65-F5344CB8AC3E}">
        <p14:creationId xmlns:p14="http://schemas.microsoft.com/office/powerpoint/2010/main" val="403096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68178"/>
            <a:ext cx="12192000" cy="7623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Title 1"/>
          <p:cNvSpPr txBox="1">
            <a:spLocks/>
          </p:cNvSpPr>
          <p:nvPr/>
        </p:nvSpPr>
        <p:spPr bwMode="auto">
          <a:xfrm>
            <a:off x="114869" y="127234"/>
            <a:ext cx="8374039" cy="916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r>
              <a:rPr lang="id-ID" b="1" dirty="0" smtClean="0">
                <a:solidFill>
                  <a:schemeClr val="bg1"/>
                </a:solidFill>
                <a:latin typeface="Comic Sans MS" pitchFamily="66" charset="0"/>
              </a:rPr>
              <a:t>Visualisasi Assosiation Rule 4</a:t>
            </a:r>
            <a:endParaRPr lang="en-US" b="1" dirty="0">
              <a:solidFill>
                <a:schemeClr val="bg1"/>
              </a:solidFill>
              <a:latin typeface="Comic Sans MS" pitchFamily="66" charset="0"/>
            </a:endParaRPr>
          </a:p>
        </p:txBody>
      </p:sp>
      <p:pic>
        <p:nvPicPr>
          <p:cNvPr id="3" name="Picture 2"/>
          <p:cNvPicPr>
            <a:picLocks noChangeAspect="1"/>
          </p:cNvPicPr>
          <p:nvPr/>
        </p:nvPicPr>
        <p:blipFill>
          <a:blip r:embed="rId2"/>
          <a:stretch>
            <a:fillRect/>
          </a:stretch>
        </p:blipFill>
        <p:spPr>
          <a:xfrm>
            <a:off x="245517" y="1043248"/>
            <a:ext cx="11595549" cy="5814752"/>
          </a:xfrm>
          <a:prstGeom prst="rect">
            <a:avLst/>
          </a:prstGeom>
        </p:spPr>
      </p:pic>
    </p:spTree>
    <p:extLst>
      <p:ext uri="{BB962C8B-B14F-4D97-AF65-F5344CB8AC3E}">
        <p14:creationId xmlns:p14="http://schemas.microsoft.com/office/powerpoint/2010/main" val="35475135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120" y="1330612"/>
            <a:ext cx="11304111" cy="4460588"/>
          </a:xfrm>
        </p:spPr>
        <p:txBody>
          <a:bodyPr/>
          <a:lstStyle/>
          <a:p>
            <a:pPr marL="457200" indent="-457200" algn="just">
              <a:buAutoNum type="arabicPeriod"/>
            </a:pPr>
            <a:r>
              <a:rPr lang="id-ID" sz="2000" dirty="0" smtClean="0">
                <a:latin typeface="Comic Sans MS" pitchFamily="66" charset="0"/>
              </a:rPr>
              <a:t>Berdasarkan Hasil percobaan, di dapatkan beberapa asosiation rule antar item sebagai berikut: </a:t>
            </a:r>
          </a:p>
          <a:p>
            <a:pPr algn="just"/>
            <a:r>
              <a:rPr lang="id-ID" sz="2000" dirty="0" smtClean="0">
                <a:latin typeface="Comic Sans MS" pitchFamily="66" charset="0"/>
              </a:rPr>
              <a:t>Dengan menggunakan nilai parameter minimal support=0,05 dan minimal confidence=0,2 didapatkan 32 rule antar item produk yang terbentuk</a:t>
            </a:r>
          </a:p>
          <a:p>
            <a:pPr algn="just"/>
            <a:r>
              <a:rPr lang="id-ID" sz="2000" dirty="0" smtClean="0">
                <a:latin typeface="Comic Sans MS" pitchFamily="66" charset="0"/>
              </a:rPr>
              <a:t>Produk Regency Cakestand 3 Tier terbuki mampu meningkatan penjualan dari produk-produk lain, hal tersebut terlihat dari 9 rule yang terbentuk dari rhs nya</a:t>
            </a:r>
          </a:p>
          <a:p>
            <a:pPr algn="just"/>
            <a:r>
              <a:rPr lang="id-ID" sz="2000" dirty="0">
                <a:latin typeface="Comic Sans MS" pitchFamily="66" charset="0"/>
              </a:rPr>
              <a:t>Produk </a:t>
            </a:r>
            <a:r>
              <a:rPr lang="id-ID" sz="2000" dirty="0" smtClean="0">
                <a:latin typeface="Comic Sans MS" pitchFamily="66" charset="0"/>
              </a:rPr>
              <a:t>White Hanging Heart T-light Holder </a:t>
            </a:r>
            <a:r>
              <a:rPr lang="id-ID" sz="2000" dirty="0">
                <a:latin typeface="Comic Sans MS" pitchFamily="66" charset="0"/>
              </a:rPr>
              <a:t>terbuki mampu meningkatan penjualan dari produk-produk lain, hal tersebut terlihat dari </a:t>
            </a:r>
            <a:r>
              <a:rPr lang="id-ID" sz="2000" dirty="0" smtClean="0">
                <a:latin typeface="Comic Sans MS" pitchFamily="66" charset="0"/>
              </a:rPr>
              <a:t>6 </a:t>
            </a:r>
            <a:r>
              <a:rPr lang="id-ID" sz="2000" dirty="0">
                <a:latin typeface="Comic Sans MS" pitchFamily="66" charset="0"/>
              </a:rPr>
              <a:t>rule yang </a:t>
            </a:r>
            <a:r>
              <a:rPr lang="id-ID" sz="2000" dirty="0" smtClean="0">
                <a:latin typeface="Comic Sans MS" pitchFamily="66" charset="0"/>
              </a:rPr>
              <a:t>terbentuk dari rhs nya</a:t>
            </a:r>
          </a:p>
          <a:p>
            <a:pPr algn="just"/>
            <a:endParaRPr lang="id-ID" sz="2000" dirty="0">
              <a:latin typeface="Comic Sans MS" pitchFamily="66" charset="0"/>
            </a:endParaRPr>
          </a:p>
          <a:p>
            <a:pPr marL="457200" indent="-457200" algn="just">
              <a:buFont typeface="+mj-lt"/>
              <a:buAutoNum type="arabicPeriod" startAt="2"/>
            </a:pPr>
            <a:r>
              <a:rPr lang="id-ID" sz="2000" dirty="0" smtClean="0">
                <a:latin typeface="Comic Sans MS" pitchFamily="66" charset="0"/>
              </a:rPr>
              <a:t>Berdasarkan rule-rule yang terbentuk, dapat dijadikan acuan dalam pembuatan layout recomendation engine berkaitan dengan kategori barang souvenir</a:t>
            </a:r>
            <a:endParaRPr lang="id-ID" sz="2000" dirty="0">
              <a:latin typeface="Comic Sans MS" pitchFamily="66" charset="0"/>
            </a:endParaRPr>
          </a:p>
          <a:p>
            <a:pPr algn="just"/>
            <a:endParaRPr lang="id-ID" sz="2000" dirty="0" smtClean="0">
              <a:latin typeface="Comic Sans MS" pitchFamily="66" charset="0"/>
            </a:endParaRPr>
          </a:p>
          <a:p>
            <a:pPr algn="just"/>
            <a:endParaRPr lang="en-US" sz="2000" dirty="0">
              <a:latin typeface="Comic Sans MS" pitchFamily="66" charset="0"/>
            </a:endParaRPr>
          </a:p>
        </p:txBody>
      </p:sp>
      <p:sp>
        <p:nvSpPr>
          <p:cNvPr id="4" name="Rectangle 3"/>
          <p:cNvSpPr/>
          <p:nvPr/>
        </p:nvSpPr>
        <p:spPr>
          <a:xfrm>
            <a:off x="0" y="204716"/>
            <a:ext cx="12192000" cy="80770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517" y="284920"/>
            <a:ext cx="4416188" cy="647293"/>
          </a:xfrm>
        </p:spPr>
        <p:txBody>
          <a:bodyPr/>
          <a:lstStyle/>
          <a:p>
            <a:r>
              <a:rPr lang="id-ID" sz="4000" b="1" dirty="0" smtClean="0">
                <a:latin typeface="Comic Sans MS" pitchFamily="66" charset="0"/>
              </a:rPr>
              <a:t>Kesimpulan</a:t>
            </a:r>
            <a:endParaRPr lang="en-US" sz="4000" b="1" dirty="0">
              <a:latin typeface="Comic Sans MS" pitchFamily="66" charset="0"/>
            </a:endParaRPr>
          </a:p>
        </p:txBody>
      </p:sp>
    </p:spTree>
    <p:extLst>
      <p:ext uri="{BB962C8B-B14F-4D97-AF65-F5344CB8AC3E}">
        <p14:creationId xmlns:p14="http://schemas.microsoft.com/office/powerpoint/2010/main" val="3833759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0969" y="1609733"/>
            <a:ext cx="10602512" cy="382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163773"/>
            <a:ext cx="12192000" cy="8486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id-ID" sz="2400" b="1" dirty="0">
                <a:latin typeface="Comic Sans MS" pitchFamily="66" charset="0"/>
              </a:rPr>
              <a:t>Contoh Recomendation Engine Hasil Market Basket Analysis</a:t>
            </a:r>
            <a:endParaRPr lang="en-US" sz="2400" b="1" dirty="0">
              <a:latin typeface="Comic Sans MS" pitchFamily="66" charset="0"/>
            </a:endParaRPr>
          </a:p>
        </p:txBody>
      </p:sp>
    </p:spTree>
    <p:extLst>
      <p:ext uri="{BB962C8B-B14F-4D97-AF65-F5344CB8AC3E}">
        <p14:creationId xmlns:p14="http://schemas.microsoft.com/office/powerpoint/2010/main" val="2898964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3773"/>
            <a:ext cx="12192000" cy="8486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id-ID" sz="2400" b="1" dirty="0" smtClean="0">
                <a:latin typeface="Comic Sans MS" pitchFamily="66" charset="0"/>
              </a:rPr>
              <a:t>Daftar Pustaka</a:t>
            </a:r>
            <a:endParaRPr lang="en-US" sz="2400" b="1" dirty="0">
              <a:latin typeface="Comic Sans MS" pitchFamily="66" charset="0"/>
            </a:endParaRPr>
          </a:p>
        </p:txBody>
      </p:sp>
      <p:sp>
        <p:nvSpPr>
          <p:cNvPr id="2" name="Content Placeholder 1"/>
          <p:cNvSpPr>
            <a:spLocks noGrp="1"/>
          </p:cNvSpPr>
          <p:nvPr>
            <p:ph idx="1"/>
          </p:nvPr>
        </p:nvSpPr>
        <p:spPr/>
        <p:txBody>
          <a:bodyPr/>
          <a:lstStyle/>
          <a:p>
            <a:r>
              <a:rPr lang="id-ID" dirty="0" smtClean="0"/>
              <a:t>Nursikuwagus</a:t>
            </a:r>
            <a:r>
              <a:rPr lang="id-ID" dirty="0"/>
              <a:t>, T. Hartono, “Implementasi Algoritma Apriori Untuk Analisis Penjualan Dengan Berbasis Web,” Jurnal SIMETRIS, vol. 7, no. 2, hal. 701-706, 2016. </a:t>
            </a:r>
            <a:endParaRPr lang="id-ID" dirty="0" smtClean="0"/>
          </a:p>
          <a:p>
            <a:r>
              <a:rPr lang="id-ID" dirty="0" smtClean="0"/>
              <a:t>S.F</a:t>
            </a:r>
            <a:r>
              <a:rPr lang="id-ID" dirty="0"/>
              <a:t>. Rodiyansyah, “Algoritma Apriori untuk Analisis Keranjang Belanja pada Data Transaksi Penjualan,” Infotech Journal, vol. 1, no. 2, 2016. </a:t>
            </a:r>
            <a:endParaRPr lang="id-ID" dirty="0" smtClean="0"/>
          </a:p>
          <a:p>
            <a:r>
              <a:rPr lang="id-ID" dirty="0" smtClean="0"/>
              <a:t>W</a:t>
            </a:r>
            <a:r>
              <a:rPr lang="id-ID" dirty="0"/>
              <a:t>. Aprianti, K.A. Hafidz, M.R. Rizani, “Implementasi Association Rules dengan Algoritma Apriori pada Dataset Kemiskinan,” Limits Journal, vol. 14, no. 2, hal. 57-67, 2017</a:t>
            </a:r>
          </a:p>
        </p:txBody>
      </p:sp>
    </p:spTree>
    <p:extLst>
      <p:ext uri="{BB962C8B-B14F-4D97-AF65-F5344CB8AC3E}">
        <p14:creationId xmlns:p14="http://schemas.microsoft.com/office/powerpoint/2010/main" val="84149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576" y="1452811"/>
            <a:ext cx="9001836" cy="3952378"/>
          </a:xfrm>
        </p:spPr>
        <p:txBody>
          <a:bodyPr/>
          <a:lstStyle/>
          <a:p>
            <a:pPr marL="0" indent="0" algn="just">
              <a:buNone/>
            </a:pPr>
            <a:r>
              <a:rPr lang="id-ID" dirty="0" smtClean="0"/>
              <a:t>	</a:t>
            </a:r>
            <a:endParaRPr lang="en-US" dirty="0">
              <a:latin typeface="Comic Sans MS" pitchFamily="66" charset="0"/>
            </a:endParaRPr>
          </a:p>
        </p:txBody>
      </p:sp>
      <p:sp>
        <p:nvSpPr>
          <p:cNvPr id="5" name="Rectangle 4"/>
          <p:cNvSpPr/>
          <p:nvPr/>
        </p:nvSpPr>
        <p:spPr>
          <a:xfrm>
            <a:off x="0" y="0"/>
            <a:ext cx="402609" cy="6858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Rectangle 5"/>
          <p:cNvSpPr/>
          <p:nvPr/>
        </p:nvSpPr>
        <p:spPr>
          <a:xfrm>
            <a:off x="423074" y="0"/>
            <a:ext cx="402609" cy="6858000"/>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 name="Rounded Rectangle 5">
            <a:extLst>
              <a:ext uri="{FF2B5EF4-FFF2-40B4-BE49-F238E27FC236}">
                <a16:creationId xmlns:a16="http://schemas.microsoft.com/office/drawing/2014/main" xmlns="" id="{B5A177C8-7AB0-4E40-873A-70F231B3FA06}"/>
              </a:ext>
            </a:extLst>
          </p:cNvPr>
          <p:cNvSpPr/>
          <p:nvPr/>
        </p:nvSpPr>
        <p:spPr>
          <a:xfrm flipH="1">
            <a:off x="5595582" y="235409"/>
            <a:ext cx="1203744" cy="81547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ko-KR" altLang="en-US"/>
          </a:p>
        </p:txBody>
      </p:sp>
      <p:sp>
        <p:nvSpPr>
          <p:cNvPr id="9" name="Rounded Rectangle 8"/>
          <p:cNvSpPr/>
          <p:nvPr/>
        </p:nvSpPr>
        <p:spPr>
          <a:xfrm>
            <a:off x="825683" y="245661"/>
            <a:ext cx="4496944" cy="8052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id-ID" sz="4400" b="1" dirty="0">
                <a:solidFill>
                  <a:schemeClr val="bg1"/>
                </a:solidFill>
                <a:latin typeface="Comic Sans MS" pitchFamily="66" charset="0"/>
              </a:rPr>
              <a:t>Latar Belakang</a:t>
            </a:r>
            <a:endParaRPr lang="en-US" sz="4400" dirty="0"/>
          </a:p>
        </p:txBody>
      </p:sp>
      <p:pic>
        <p:nvPicPr>
          <p:cNvPr id="1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138" y="1247854"/>
            <a:ext cx="9093447"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125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576" y="1452811"/>
            <a:ext cx="9001836" cy="3952378"/>
          </a:xfrm>
        </p:spPr>
        <p:txBody>
          <a:bodyPr/>
          <a:lstStyle/>
          <a:p>
            <a:pPr marL="0" indent="0" algn="just">
              <a:buNone/>
            </a:pPr>
            <a:r>
              <a:rPr lang="id-ID" dirty="0" smtClean="0"/>
              <a:t>	</a:t>
            </a:r>
            <a:endParaRPr lang="en-US" dirty="0">
              <a:latin typeface="Comic Sans MS" pitchFamily="66" charset="0"/>
            </a:endParaRPr>
          </a:p>
        </p:txBody>
      </p:sp>
      <p:sp>
        <p:nvSpPr>
          <p:cNvPr id="5" name="Rectangle 4"/>
          <p:cNvSpPr/>
          <p:nvPr/>
        </p:nvSpPr>
        <p:spPr>
          <a:xfrm>
            <a:off x="0" y="0"/>
            <a:ext cx="402609" cy="6858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Rectangle 5"/>
          <p:cNvSpPr/>
          <p:nvPr/>
        </p:nvSpPr>
        <p:spPr>
          <a:xfrm>
            <a:off x="423074" y="0"/>
            <a:ext cx="402609" cy="6858000"/>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 name="Rounded Rectangle 5">
            <a:extLst>
              <a:ext uri="{FF2B5EF4-FFF2-40B4-BE49-F238E27FC236}">
                <a16:creationId xmlns:a16="http://schemas.microsoft.com/office/drawing/2014/main" xmlns="" id="{B5A177C8-7AB0-4E40-873A-70F231B3FA06}"/>
              </a:ext>
            </a:extLst>
          </p:cNvPr>
          <p:cNvSpPr/>
          <p:nvPr/>
        </p:nvSpPr>
        <p:spPr>
          <a:xfrm flipH="1">
            <a:off x="5595582" y="235409"/>
            <a:ext cx="1203744" cy="81547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ko-KR" altLang="en-US"/>
          </a:p>
        </p:txBody>
      </p:sp>
      <p:sp>
        <p:nvSpPr>
          <p:cNvPr id="9" name="Rounded Rectangle 8"/>
          <p:cNvSpPr/>
          <p:nvPr/>
        </p:nvSpPr>
        <p:spPr>
          <a:xfrm>
            <a:off x="825683" y="245661"/>
            <a:ext cx="4496944" cy="8052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id-ID" sz="4400" b="1" dirty="0">
                <a:solidFill>
                  <a:schemeClr val="bg1"/>
                </a:solidFill>
                <a:latin typeface="Comic Sans MS" pitchFamily="66" charset="0"/>
              </a:rPr>
              <a:t>Latar Belakang</a:t>
            </a:r>
            <a:endParaRPr lang="en-US" sz="4400"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006" y="1593606"/>
            <a:ext cx="10584895" cy="317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219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576" y="1452811"/>
            <a:ext cx="9001836" cy="3952378"/>
          </a:xfrm>
        </p:spPr>
        <p:txBody>
          <a:bodyPr/>
          <a:lstStyle/>
          <a:p>
            <a:pPr marL="0" indent="0" algn="just">
              <a:buNone/>
            </a:pPr>
            <a:r>
              <a:rPr lang="id-ID" dirty="0" smtClean="0"/>
              <a:t>	</a:t>
            </a:r>
            <a:endParaRPr lang="en-US" dirty="0">
              <a:latin typeface="Comic Sans MS" pitchFamily="66" charset="0"/>
            </a:endParaRPr>
          </a:p>
        </p:txBody>
      </p:sp>
      <p:sp>
        <p:nvSpPr>
          <p:cNvPr id="5" name="Rectangle 4"/>
          <p:cNvSpPr/>
          <p:nvPr/>
        </p:nvSpPr>
        <p:spPr>
          <a:xfrm>
            <a:off x="0" y="0"/>
            <a:ext cx="402609" cy="6858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Rectangle 5"/>
          <p:cNvSpPr/>
          <p:nvPr/>
        </p:nvSpPr>
        <p:spPr>
          <a:xfrm>
            <a:off x="423074" y="0"/>
            <a:ext cx="402609" cy="6858000"/>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 name="Rounded Rectangle 5">
            <a:extLst>
              <a:ext uri="{FF2B5EF4-FFF2-40B4-BE49-F238E27FC236}">
                <a16:creationId xmlns:a16="http://schemas.microsoft.com/office/drawing/2014/main" xmlns="" id="{B5A177C8-7AB0-4E40-873A-70F231B3FA06}"/>
              </a:ext>
            </a:extLst>
          </p:cNvPr>
          <p:cNvSpPr/>
          <p:nvPr/>
        </p:nvSpPr>
        <p:spPr>
          <a:xfrm flipH="1">
            <a:off x="5595582" y="235409"/>
            <a:ext cx="1203744" cy="81547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ko-KR" altLang="en-US"/>
          </a:p>
        </p:txBody>
      </p:sp>
      <p:sp>
        <p:nvSpPr>
          <p:cNvPr id="9" name="Rounded Rectangle 8"/>
          <p:cNvSpPr/>
          <p:nvPr/>
        </p:nvSpPr>
        <p:spPr>
          <a:xfrm>
            <a:off x="825683" y="245661"/>
            <a:ext cx="4496944" cy="8052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id-ID" sz="4400" b="1" dirty="0">
                <a:solidFill>
                  <a:schemeClr val="bg1"/>
                </a:solidFill>
                <a:latin typeface="Comic Sans MS" pitchFamily="66" charset="0"/>
              </a:rPr>
              <a:t>Latar Belakang</a:t>
            </a:r>
            <a:endParaRPr lang="en-US" sz="44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015" y="1307491"/>
            <a:ext cx="11054862" cy="436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39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04716"/>
            <a:ext cx="12192000" cy="928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495" y="346335"/>
            <a:ext cx="4997490" cy="644809"/>
          </a:xfrm>
        </p:spPr>
        <p:txBody>
          <a:bodyPr/>
          <a:lstStyle/>
          <a:p>
            <a:pPr algn="ctr"/>
            <a:r>
              <a:rPr lang="id-ID" b="1" dirty="0" smtClean="0">
                <a:solidFill>
                  <a:schemeClr val="bg1"/>
                </a:solidFill>
                <a:latin typeface="Comic Sans MS" pitchFamily="66" charset="0"/>
              </a:rPr>
              <a:t>Rumusan Masalah</a:t>
            </a:r>
            <a:endParaRPr lang="en-US" b="1" dirty="0">
              <a:solidFill>
                <a:schemeClr val="bg1"/>
              </a:solidFill>
              <a:latin typeface="Comic Sans MS" pitchFamily="66" charset="0"/>
            </a:endParaRPr>
          </a:p>
        </p:txBody>
      </p:sp>
      <p:sp>
        <p:nvSpPr>
          <p:cNvPr id="30" name="자유형 25">
            <a:extLst>
              <a:ext uri="{FF2B5EF4-FFF2-40B4-BE49-F238E27FC236}">
                <a16:creationId xmlns:a16="http://schemas.microsoft.com/office/drawing/2014/main" xmlns="" id="{C0C75718-96E9-4348-9F5B-A309B32696E2}"/>
              </a:ext>
            </a:extLst>
          </p:cNvPr>
          <p:cNvSpPr/>
          <p:nvPr/>
        </p:nvSpPr>
        <p:spPr>
          <a:xfrm flipV="1">
            <a:off x="348713" y="2821238"/>
            <a:ext cx="10943029" cy="113021"/>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자유형 27">
            <a:extLst>
              <a:ext uri="{FF2B5EF4-FFF2-40B4-BE49-F238E27FC236}">
                <a16:creationId xmlns:a16="http://schemas.microsoft.com/office/drawing/2014/main" xmlns="" id="{E0A5E43C-C64A-4063-8FAA-CEF767C9B142}"/>
              </a:ext>
            </a:extLst>
          </p:cNvPr>
          <p:cNvSpPr/>
          <p:nvPr/>
        </p:nvSpPr>
        <p:spPr>
          <a:xfrm flipV="1">
            <a:off x="348714" y="4449996"/>
            <a:ext cx="10943028" cy="200166"/>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3" name="Oval 10">
            <a:extLst>
              <a:ext uri="{FF2B5EF4-FFF2-40B4-BE49-F238E27FC236}">
                <a16:creationId xmlns:a16="http://schemas.microsoft.com/office/drawing/2014/main" xmlns="" id="{041B70EF-90D3-4F45-B2F5-EBBCA42A0A8F}"/>
              </a:ext>
            </a:extLst>
          </p:cNvPr>
          <p:cNvSpPr/>
          <p:nvPr/>
        </p:nvSpPr>
        <p:spPr>
          <a:xfrm>
            <a:off x="310654" y="3885326"/>
            <a:ext cx="573285" cy="573285"/>
          </a:xfrm>
          <a:prstGeom prst="teardrop">
            <a:avLst/>
          </a:prstGeom>
          <a:solidFill>
            <a:schemeClr val="accent3"/>
          </a:solidFill>
          <a:ln w="158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dirty="0">
                <a:solidFill>
                  <a:schemeClr val="bg1"/>
                </a:solidFill>
              </a:rPr>
              <a:t>2</a:t>
            </a:r>
          </a:p>
        </p:txBody>
      </p:sp>
      <p:sp>
        <p:nvSpPr>
          <p:cNvPr id="35" name="Oval 10">
            <a:extLst>
              <a:ext uri="{FF2B5EF4-FFF2-40B4-BE49-F238E27FC236}">
                <a16:creationId xmlns:a16="http://schemas.microsoft.com/office/drawing/2014/main" xmlns="" id="{007A55A5-2342-41A1-BC82-C5F2F5F61ABC}"/>
              </a:ext>
            </a:extLst>
          </p:cNvPr>
          <p:cNvSpPr/>
          <p:nvPr/>
        </p:nvSpPr>
        <p:spPr>
          <a:xfrm>
            <a:off x="302837" y="2169423"/>
            <a:ext cx="573285" cy="573285"/>
          </a:xfrm>
          <a:prstGeom prst="teardrop">
            <a:avLst/>
          </a:prstGeom>
          <a:solidFill>
            <a:schemeClr val="accent4"/>
          </a:solidFill>
          <a:ln w="158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dirty="0">
                <a:solidFill>
                  <a:schemeClr val="bg1"/>
                </a:solidFill>
              </a:rPr>
              <a:t>1</a:t>
            </a:r>
          </a:p>
        </p:txBody>
      </p:sp>
      <p:sp>
        <p:nvSpPr>
          <p:cNvPr id="37" name="TextBox 36">
            <a:extLst>
              <a:ext uri="{FF2B5EF4-FFF2-40B4-BE49-F238E27FC236}">
                <a16:creationId xmlns:a16="http://schemas.microsoft.com/office/drawing/2014/main" xmlns="" id="{4D79EC3A-ED1C-4E11-9CCB-304A48D5F2FD}"/>
              </a:ext>
            </a:extLst>
          </p:cNvPr>
          <p:cNvSpPr txBox="1"/>
          <p:nvPr/>
        </p:nvSpPr>
        <p:spPr>
          <a:xfrm>
            <a:off x="1102737" y="3941135"/>
            <a:ext cx="8259627" cy="707886"/>
          </a:xfrm>
          <a:prstGeom prst="rect">
            <a:avLst/>
          </a:prstGeom>
          <a:noFill/>
        </p:spPr>
        <p:txBody>
          <a:bodyPr wrap="square" rtlCol="0">
            <a:spAutoFit/>
          </a:bodyPr>
          <a:lstStyle/>
          <a:p>
            <a:pPr lvl="0"/>
            <a:r>
              <a:rPr lang="id-ID" sz="2000" b="1" dirty="0" smtClean="0"/>
              <a:t>Bagaimana solusi </a:t>
            </a:r>
            <a:r>
              <a:rPr lang="id-ID" sz="2000" b="1" dirty="0"/>
              <a:t>terhadap permasalahan layout dalam </a:t>
            </a:r>
            <a:r>
              <a:rPr lang="id-ID" sz="2000" b="1" dirty="0" smtClean="0"/>
              <a:t>recommendation engine di e-commers x terkait barang souvenir?</a:t>
            </a:r>
            <a:endParaRPr lang="en-US" sz="2000" b="1" dirty="0"/>
          </a:p>
        </p:txBody>
      </p:sp>
      <p:sp>
        <p:nvSpPr>
          <p:cNvPr id="38" name="TextBox 37">
            <a:extLst>
              <a:ext uri="{FF2B5EF4-FFF2-40B4-BE49-F238E27FC236}">
                <a16:creationId xmlns:a16="http://schemas.microsoft.com/office/drawing/2014/main" xmlns="" id="{4AC7ABB3-3C99-432F-85BE-6256A2C10147}"/>
              </a:ext>
            </a:extLst>
          </p:cNvPr>
          <p:cNvSpPr txBox="1"/>
          <p:nvPr/>
        </p:nvSpPr>
        <p:spPr>
          <a:xfrm>
            <a:off x="1102737" y="2225233"/>
            <a:ext cx="8259627" cy="707886"/>
          </a:xfrm>
          <a:prstGeom prst="rect">
            <a:avLst/>
          </a:prstGeom>
          <a:noFill/>
        </p:spPr>
        <p:txBody>
          <a:bodyPr wrap="square" rtlCol="0">
            <a:spAutoFit/>
          </a:bodyPr>
          <a:lstStyle/>
          <a:p>
            <a:r>
              <a:rPr lang="id-ID" sz="2000" b="1" dirty="0" smtClean="0"/>
              <a:t>Bagaimana </a:t>
            </a:r>
            <a:r>
              <a:rPr lang="id-ID" sz="2000" b="1" dirty="0"/>
              <a:t>hubungan asosiatif yang terjadi antar item </a:t>
            </a:r>
            <a:r>
              <a:rPr lang="id-ID" sz="2000" b="1" dirty="0" smtClean="0"/>
              <a:t>di e-commers  x terkait barang souvenir?</a:t>
            </a:r>
            <a:endParaRPr lang="en-US" altLang="ko-KR" sz="2000" b="1" dirty="0">
              <a:solidFill>
                <a:schemeClr val="tx1">
                  <a:lumMod val="75000"/>
                  <a:lumOff val="25000"/>
                </a:schemeClr>
              </a:solidFill>
            </a:endParaRPr>
          </a:p>
        </p:txBody>
      </p:sp>
    </p:spTree>
    <p:extLst>
      <p:ext uri="{BB962C8B-B14F-4D97-AF65-F5344CB8AC3E}">
        <p14:creationId xmlns:p14="http://schemas.microsoft.com/office/powerpoint/2010/main" val="355960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04716"/>
            <a:ext cx="12192000" cy="928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495" y="346335"/>
            <a:ext cx="2347415" cy="644809"/>
          </a:xfrm>
        </p:spPr>
        <p:txBody>
          <a:bodyPr/>
          <a:lstStyle/>
          <a:p>
            <a:pPr algn="ctr"/>
            <a:r>
              <a:rPr lang="id-ID" b="1" dirty="0" smtClean="0">
                <a:solidFill>
                  <a:schemeClr val="bg1"/>
                </a:solidFill>
                <a:latin typeface="Comic Sans MS" pitchFamily="66" charset="0"/>
              </a:rPr>
              <a:t>Tujuan</a:t>
            </a:r>
            <a:endParaRPr lang="en-US" b="1" dirty="0">
              <a:solidFill>
                <a:schemeClr val="bg1"/>
              </a:solidFill>
              <a:latin typeface="Comic Sans MS" pitchFamily="66" charset="0"/>
            </a:endParaRPr>
          </a:p>
        </p:txBody>
      </p:sp>
      <p:sp>
        <p:nvSpPr>
          <p:cNvPr id="30" name="자유형 25">
            <a:extLst>
              <a:ext uri="{FF2B5EF4-FFF2-40B4-BE49-F238E27FC236}">
                <a16:creationId xmlns:a16="http://schemas.microsoft.com/office/drawing/2014/main" xmlns="" id="{C0C75718-96E9-4348-9F5B-A309B32696E2}"/>
              </a:ext>
            </a:extLst>
          </p:cNvPr>
          <p:cNvSpPr/>
          <p:nvPr/>
        </p:nvSpPr>
        <p:spPr>
          <a:xfrm flipV="1">
            <a:off x="348713" y="2821238"/>
            <a:ext cx="10943029" cy="113021"/>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자유형 27">
            <a:extLst>
              <a:ext uri="{FF2B5EF4-FFF2-40B4-BE49-F238E27FC236}">
                <a16:creationId xmlns:a16="http://schemas.microsoft.com/office/drawing/2014/main" xmlns="" id="{E0A5E43C-C64A-4063-8FAA-CEF767C9B142}"/>
              </a:ext>
            </a:extLst>
          </p:cNvPr>
          <p:cNvSpPr/>
          <p:nvPr/>
        </p:nvSpPr>
        <p:spPr>
          <a:xfrm flipV="1">
            <a:off x="348714" y="4559180"/>
            <a:ext cx="10943028" cy="200166"/>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3" name="Oval 10">
            <a:extLst>
              <a:ext uri="{FF2B5EF4-FFF2-40B4-BE49-F238E27FC236}">
                <a16:creationId xmlns:a16="http://schemas.microsoft.com/office/drawing/2014/main" xmlns="" id="{041B70EF-90D3-4F45-B2F5-EBBCA42A0A8F}"/>
              </a:ext>
            </a:extLst>
          </p:cNvPr>
          <p:cNvSpPr/>
          <p:nvPr/>
        </p:nvSpPr>
        <p:spPr>
          <a:xfrm>
            <a:off x="310654" y="3994510"/>
            <a:ext cx="573285" cy="573285"/>
          </a:xfrm>
          <a:prstGeom prst="teardrop">
            <a:avLst/>
          </a:prstGeom>
          <a:solidFill>
            <a:schemeClr val="accent3"/>
          </a:solidFill>
          <a:ln w="158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dirty="0">
                <a:solidFill>
                  <a:schemeClr val="bg1"/>
                </a:solidFill>
              </a:rPr>
              <a:t>2</a:t>
            </a:r>
          </a:p>
        </p:txBody>
      </p:sp>
      <p:sp>
        <p:nvSpPr>
          <p:cNvPr id="35" name="Oval 10">
            <a:extLst>
              <a:ext uri="{FF2B5EF4-FFF2-40B4-BE49-F238E27FC236}">
                <a16:creationId xmlns:a16="http://schemas.microsoft.com/office/drawing/2014/main" xmlns="" id="{007A55A5-2342-41A1-BC82-C5F2F5F61ABC}"/>
              </a:ext>
            </a:extLst>
          </p:cNvPr>
          <p:cNvSpPr/>
          <p:nvPr/>
        </p:nvSpPr>
        <p:spPr>
          <a:xfrm>
            <a:off x="302837" y="2169423"/>
            <a:ext cx="573285" cy="573285"/>
          </a:xfrm>
          <a:prstGeom prst="teardrop">
            <a:avLst/>
          </a:prstGeom>
          <a:solidFill>
            <a:schemeClr val="accent4"/>
          </a:solidFill>
          <a:ln w="158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dirty="0">
                <a:solidFill>
                  <a:schemeClr val="bg1"/>
                </a:solidFill>
              </a:rPr>
              <a:t>1</a:t>
            </a:r>
          </a:p>
        </p:txBody>
      </p:sp>
      <p:sp>
        <p:nvSpPr>
          <p:cNvPr id="37" name="TextBox 36">
            <a:extLst>
              <a:ext uri="{FF2B5EF4-FFF2-40B4-BE49-F238E27FC236}">
                <a16:creationId xmlns:a16="http://schemas.microsoft.com/office/drawing/2014/main" xmlns="" id="{4D79EC3A-ED1C-4E11-9CCB-304A48D5F2FD}"/>
              </a:ext>
            </a:extLst>
          </p:cNvPr>
          <p:cNvSpPr txBox="1"/>
          <p:nvPr/>
        </p:nvSpPr>
        <p:spPr>
          <a:xfrm>
            <a:off x="1102737" y="4050319"/>
            <a:ext cx="8259627" cy="707886"/>
          </a:xfrm>
          <a:prstGeom prst="rect">
            <a:avLst/>
          </a:prstGeom>
          <a:noFill/>
        </p:spPr>
        <p:txBody>
          <a:bodyPr wrap="square" rtlCol="0">
            <a:spAutoFit/>
          </a:bodyPr>
          <a:lstStyle/>
          <a:p>
            <a:pPr lvl="0"/>
            <a:r>
              <a:rPr lang="id-ID" sz="2000" b="1" dirty="0"/>
              <a:t>Untuk memberikan solusi terhadap permasalahan layout dalam </a:t>
            </a:r>
            <a:r>
              <a:rPr lang="id-ID" sz="2000" b="1" dirty="0" smtClean="0"/>
              <a:t>recommendation engine</a:t>
            </a:r>
            <a:endParaRPr lang="en-US" sz="2000" b="1" dirty="0"/>
          </a:p>
        </p:txBody>
      </p:sp>
      <p:sp>
        <p:nvSpPr>
          <p:cNvPr id="38" name="TextBox 37">
            <a:extLst>
              <a:ext uri="{FF2B5EF4-FFF2-40B4-BE49-F238E27FC236}">
                <a16:creationId xmlns:a16="http://schemas.microsoft.com/office/drawing/2014/main" xmlns="" id="{4AC7ABB3-3C99-432F-85BE-6256A2C10147}"/>
              </a:ext>
            </a:extLst>
          </p:cNvPr>
          <p:cNvSpPr txBox="1"/>
          <p:nvPr/>
        </p:nvSpPr>
        <p:spPr>
          <a:xfrm>
            <a:off x="1102737" y="2225233"/>
            <a:ext cx="8259627" cy="707886"/>
          </a:xfrm>
          <a:prstGeom prst="rect">
            <a:avLst/>
          </a:prstGeom>
          <a:noFill/>
        </p:spPr>
        <p:txBody>
          <a:bodyPr wrap="square" rtlCol="0">
            <a:spAutoFit/>
          </a:bodyPr>
          <a:lstStyle/>
          <a:p>
            <a:r>
              <a:rPr lang="id-ID" sz="2000" b="1" dirty="0"/>
              <a:t>Untuk mengetahui hubungan asosiatif yang terjadi antar item </a:t>
            </a:r>
            <a:r>
              <a:rPr lang="id-ID" sz="2000" b="1" dirty="0" smtClean="0"/>
              <a:t>di e-commers x terkait barang souvenir</a:t>
            </a:r>
            <a:endParaRPr lang="en-US" altLang="ko-KR" sz="2000" b="1" dirty="0">
              <a:solidFill>
                <a:schemeClr val="tx1">
                  <a:lumMod val="75000"/>
                  <a:lumOff val="25000"/>
                </a:schemeClr>
              </a:solidFill>
            </a:endParaRPr>
          </a:p>
        </p:txBody>
      </p:sp>
    </p:spTree>
    <p:extLst>
      <p:ext uri="{BB962C8B-B14F-4D97-AF65-F5344CB8AC3E}">
        <p14:creationId xmlns:p14="http://schemas.microsoft.com/office/powerpoint/2010/main" val="332074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04716"/>
            <a:ext cx="12192000" cy="928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495" y="346335"/>
            <a:ext cx="3750469" cy="644809"/>
          </a:xfrm>
        </p:spPr>
        <p:txBody>
          <a:bodyPr/>
          <a:lstStyle/>
          <a:p>
            <a:r>
              <a:rPr lang="id-ID" b="1" dirty="0" smtClean="0">
                <a:solidFill>
                  <a:schemeClr val="bg1"/>
                </a:solidFill>
                <a:latin typeface="Comic Sans MS" pitchFamily="66" charset="0"/>
              </a:rPr>
              <a:t>Manfaat</a:t>
            </a:r>
            <a:endParaRPr lang="en-US" b="1" dirty="0">
              <a:solidFill>
                <a:schemeClr val="bg1"/>
              </a:solidFill>
              <a:latin typeface="Comic Sans MS" pitchFamily="66" charset="0"/>
            </a:endParaRPr>
          </a:p>
        </p:txBody>
      </p:sp>
      <p:sp>
        <p:nvSpPr>
          <p:cNvPr id="30" name="자유형 25">
            <a:extLst>
              <a:ext uri="{FF2B5EF4-FFF2-40B4-BE49-F238E27FC236}">
                <a16:creationId xmlns:a16="http://schemas.microsoft.com/office/drawing/2014/main" xmlns="" id="{C0C75718-96E9-4348-9F5B-A309B32696E2}"/>
              </a:ext>
            </a:extLst>
          </p:cNvPr>
          <p:cNvSpPr/>
          <p:nvPr/>
        </p:nvSpPr>
        <p:spPr>
          <a:xfrm flipV="1">
            <a:off x="348713" y="2957718"/>
            <a:ext cx="10943029" cy="113021"/>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자유형 27">
            <a:extLst>
              <a:ext uri="{FF2B5EF4-FFF2-40B4-BE49-F238E27FC236}">
                <a16:creationId xmlns:a16="http://schemas.microsoft.com/office/drawing/2014/main" xmlns="" id="{E0A5E43C-C64A-4063-8FAA-CEF767C9B142}"/>
              </a:ext>
            </a:extLst>
          </p:cNvPr>
          <p:cNvSpPr/>
          <p:nvPr/>
        </p:nvSpPr>
        <p:spPr>
          <a:xfrm flipV="1">
            <a:off x="348714" y="5132396"/>
            <a:ext cx="10943028" cy="200166"/>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3" name="Oval 10">
            <a:extLst>
              <a:ext uri="{FF2B5EF4-FFF2-40B4-BE49-F238E27FC236}">
                <a16:creationId xmlns:a16="http://schemas.microsoft.com/office/drawing/2014/main" xmlns="" id="{041B70EF-90D3-4F45-B2F5-EBBCA42A0A8F}"/>
              </a:ext>
            </a:extLst>
          </p:cNvPr>
          <p:cNvSpPr/>
          <p:nvPr/>
        </p:nvSpPr>
        <p:spPr>
          <a:xfrm>
            <a:off x="310654" y="3994510"/>
            <a:ext cx="573285" cy="573285"/>
          </a:xfrm>
          <a:prstGeom prst="teardrop">
            <a:avLst/>
          </a:prstGeom>
          <a:solidFill>
            <a:schemeClr val="accent3"/>
          </a:solidFill>
          <a:ln w="158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dirty="0">
                <a:solidFill>
                  <a:schemeClr val="bg1"/>
                </a:solidFill>
              </a:rPr>
              <a:t>2</a:t>
            </a:r>
          </a:p>
        </p:txBody>
      </p:sp>
      <p:sp>
        <p:nvSpPr>
          <p:cNvPr id="35" name="Oval 10">
            <a:extLst>
              <a:ext uri="{FF2B5EF4-FFF2-40B4-BE49-F238E27FC236}">
                <a16:creationId xmlns:a16="http://schemas.microsoft.com/office/drawing/2014/main" xmlns="" id="{007A55A5-2342-41A1-BC82-C5F2F5F61ABC}"/>
              </a:ext>
            </a:extLst>
          </p:cNvPr>
          <p:cNvSpPr/>
          <p:nvPr/>
        </p:nvSpPr>
        <p:spPr>
          <a:xfrm>
            <a:off x="302837" y="2169423"/>
            <a:ext cx="573285" cy="573285"/>
          </a:xfrm>
          <a:prstGeom prst="teardrop">
            <a:avLst/>
          </a:prstGeom>
          <a:solidFill>
            <a:schemeClr val="accent4"/>
          </a:solidFill>
          <a:ln w="158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dirty="0">
                <a:solidFill>
                  <a:schemeClr val="bg1"/>
                </a:solidFill>
              </a:rPr>
              <a:t>1</a:t>
            </a:r>
          </a:p>
        </p:txBody>
      </p:sp>
      <p:sp>
        <p:nvSpPr>
          <p:cNvPr id="37" name="TextBox 36">
            <a:extLst>
              <a:ext uri="{FF2B5EF4-FFF2-40B4-BE49-F238E27FC236}">
                <a16:creationId xmlns:a16="http://schemas.microsoft.com/office/drawing/2014/main" xmlns="" id="{4D79EC3A-ED1C-4E11-9CCB-304A48D5F2FD}"/>
              </a:ext>
            </a:extLst>
          </p:cNvPr>
          <p:cNvSpPr txBox="1"/>
          <p:nvPr/>
        </p:nvSpPr>
        <p:spPr>
          <a:xfrm>
            <a:off x="1102737" y="4050319"/>
            <a:ext cx="8259627" cy="1015663"/>
          </a:xfrm>
          <a:prstGeom prst="rect">
            <a:avLst/>
          </a:prstGeom>
          <a:noFill/>
        </p:spPr>
        <p:txBody>
          <a:bodyPr wrap="square" rtlCol="0">
            <a:spAutoFit/>
          </a:bodyPr>
          <a:lstStyle/>
          <a:p>
            <a:pPr lvl="0"/>
            <a:r>
              <a:rPr lang="id-ID" sz="2000" b="1" dirty="0" smtClean="0"/>
              <a:t>Memberikan informasi mengenai informasi perilaku konsumen sehingga dapat digunakan sebagai pendukung dalam pengambilan keputusan bagi pihak pengelola. </a:t>
            </a:r>
            <a:endParaRPr lang="en-US" sz="2000" b="1" dirty="0"/>
          </a:p>
        </p:txBody>
      </p:sp>
      <p:sp>
        <p:nvSpPr>
          <p:cNvPr id="38" name="TextBox 37">
            <a:extLst>
              <a:ext uri="{FF2B5EF4-FFF2-40B4-BE49-F238E27FC236}">
                <a16:creationId xmlns:a16="http://schemas.microsoft.com/office/drawing/2014/main" xmlns="" id="{4AC7ABB3-3C99-432F-85BE-6256A2C10147}"/>
              </a:ext>
            </a:extLst>
          </p:cNvPr>
          <p:cNvSpPr txBox="1"/>
          <p:nvPr/>
        </p:nvSpPr>
        <p:spPr>
          <a:xfrm>
            <a:off x="1102737" y="2225233"/>
            <a:ext cx="8259627" cy="707886"/>
          </a:xfrm>
          <a:prstGeom prst="rect">
            <a:avLst/>
          </a:prstGeom>
          <a:noFill/>
        </p:spPr>
        <p:txBody>
          <a:bodyPr wrap="square" rtlCol="0">
            <a:spAutoFit/>
          </a:bodyPr>
          <a:lstStyle/>
          <a:p>
            <a:r>
              <a:rPr lang="id-ID" sz="2000" b="1" dirty="0"/>
              <a:t>M</a:t>
            </a:r>
            <a:r>
              <a:rPr lang="sv-SE" sz="2000" b="1" dirty="0" smtClean="0"/>
              <a:t>emberikan </a:t>
            </a:r>
            <a:r>
              <a:rPr lang="sv-SE" sz="2000" b="1" dirty="0"/>
              <a:t>kemudahan pada pihak produsen dalam mempromosikan</a:t>
            </a:r>
            <a:br>
              <a:rPr lang="sv-SE" sz="2000" b="1" dirty="0"/>
            </a:br>
            <a:r>
              <a:rPr lang="sv-SE" sz="2000" b="1" dirty="0"/>
              <a:t>produknya dan memberikan saran kepada produsen</a:t>
            </a:r>
            <a:endParaRPr lang="en-US" altLang="ko-KR" sz="2000" b="1" dirty="0">
              <a:solidFill>
                <a:schemeClr val="tx1">
                  <a:lumMod val="75000"/>
                  <a:lumOff val="25000"/>
                </a:schemeClr>
              </a:solidFill>
            </a:endParaRPr>
          </a:p>
        </p:txBody>
      </p:sp>
    </p:spTree>
    <p:extLst>
      <p:ext uri="{BB962C8B-B14F-4D97-AF65-F5344CB8AC3E}">
        <p14:creationId xmlns:p14="http://schemas.microsoft.com/office/powerpoint/2010/main" val="2901245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TotalTime>
  <Words>958</Words>
  <Application>Microsoft Office PowerPoint</Application>
  <PresentationFormat>Widescreen</PresentationFormat>
  <Paragraphs>227</Paragraphs>
  <Slides>35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맑은 고딕</vt:lpstr>
      <vt:lpstr>Arial</vt:lpstr>
      <vt:lpstr>Calibri</vt:lpstr>
      <vt:lpstr>Calibri Light</vt:lpstr>
      <vt:lpstr>Comic Sans MS</vt:lpstr>
      <vt:lpstr>Courier New</vt:lpstr>
      <vt:lpstr>Wingdings</vt:lpstr>
      <vt:lpstr>Office Theme</vt:lpstr>
      <vt:lpstr>Equation</vt:lpstr>
      <vt:lpstr>PowerPoint Presentation</vt:lpstr>
      <vt:lpstr>PowerPoint Presentation</vt:lpstr>
      <vt:lpstr>Latar Belakang</vt:lpstr>
      <vt:lpstr>PowerPoint Presentation</vt:lpstr>
      <vt:lpstr>PowerPoint Presentation</vt:lpstr>
      <vt:lpstr>PowerPoint Presentation</vt:lpstr>
      <vt:lpstr>Rumusan Masalah</vt:lpstr>
      <vt:lpstr>Tujuan</vt:lpstr>
      <vt:lpstr>Manfaat</vt:lpstr>
      <vt:lpstr>Market Basket Analysis</vt:lpstr>
      <vt:lpstr>Assosiation Rule</vt:lpstr>
      <vt:lpstr>Algoritma Apriori</vt:lpstr>
      <vt:lpstr>Langkah Analisis</vt:lpstr>
      <vt:lpstr>PEMBAHASAN</vt:lpstr>
      <vt:lpstr>Deskripsi Data</vt:lpstr>
      <vt:lpstr>Data</vt:lpstr>
      <vt:lpstr>PowerPoint Presentation</vt:lpstr>
      <vt:lpstr>PowerPoint Presentation</vt:lpstr>
      <vt:lpstr>Algoritma Apriori Rule 1</vt:lpstr>
      <vt:lpstr>Algoritma Apriori Rule 2</vt:lpstr>
      <vt:lpstr>Algoritma Apriori Rule 2</vt:lpstr>
      <vt:lpstr>Visualisasi Assosiation Rule 2</vt:lpstr>
      <vt:lpstr>PowerPoint Presentation</vt:lpstr>
      <vt:lpstr>PowerPoint Presentation</vt:lpstr>
      <vt:lpstr>Algoritma Apriori Rule 3</vt:lpstr>
      <vt:lpstr>Algoritma Apriori Rule 3</vt:lpstr>
      <vt:lpstr>PowerPoint Presentation</vt:lpstr>
      <vt:lpstr>PowerPoint Presentation</vt:lpstr>
      <vt:lpstr>PowerPoint Presentation</vt:lpstr>
      <vt:lpstr>Algoritma Apriori Rule 4</vt:lpstr>
      <vt:lpstr>Algoritma Apriori Rule 4</vt:lpstr>
      <vt:lpstr>PowerPoint Presentation</vt:lpstr>
      <vt:lpstr>Kesimpulan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acer-pc</dc:creator>
  <cp:lastModifiedBy>User</cp:lastModifiedBy>
  <cp:revision>91</cp:revision>
  <cp:lastPrinted>2019-05-23T02:39:57Z</cp:lastPrinted>
  <dcterms:created xsi:type="dcterms:W3CDTF">2019-03-03T01:20:38Z</dcterms:created>
  <dcterms:modified xsi:type="dcterms:W3CDTF">2019-05-23T02:40:42Z</dcterms:modified>
</cp:coreProperties>
</file>