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sldIdLst>
    <p:sldId id="256" r:id="rId2"/>
    <p:sldId id="277" r:id="rId3"/>
    <p:sldId id="278" r:id="rId4"/>
    <p:sldId id="258" r:id="rId5"/>
    <p:sldId id="259" r:id="rId6"/>
    <p:sldId id="264" r:id="rId7"/>
    <p:sldId id="265" r:id="rId8"/>
    <p:sldId id="257" r:id="rId9"/>
    <p:sldId id="266" r:id="rId10"/>
    <p:sldId id="279" r:id="rId11"/>
    <p:sldId id="268" r:id="rId12"/>
    <p:sldId id="280" r:id="rId13"/>
    <p:sldId id="281" r:id="rId14"/>
    <p:sldId id="269" r:id="rId15"/>
    <p:sldId id="270" r:id="rId16"/>
    <p:sldId id="282" r:id="rId17"/>
    <p:sldId id="271" r:id="rId18"/>
    <p:sldId id="274" r:id="rId19"/>
    <p:sldId id="284" r:id="rId20"/>
    <p:sldId id="273" r:id="rId21"/>
    <p:sldId id="283" r:id="rId22"/>
    <p:sldId id="285" r:id="rId23"/>
    <p:sldId id="276" r:id="rId24"/>
    <p:sldId id="286" r:id="rId25"/>
    <p:sldId id="287" r:id="rId26"/>
    <p:sldId id="289" r:id="rId27"/>
    <p:sldId id="293" r:id="rId28"/>
    <p:sldId id="294" r:id="rId29"/>
    <p:sldId id="290" r:id="rId30"/>
    <p:sldId id="297" r:id="rId31"/>
    <p:sldId id="295" r:id="rId32"/>
    <p:sldId id="291" r:id="rId33"/>
    <p:sldId id="296" r:id="rId34"/>
    <p:sldId id="298" r:id="rId35"/>
    <p:sldId id="300" r:id="rId36"/>
    <p:sldId id="292" r:id="rId37"/>
    <p:sldId id="301" r:id="rId38"/>
    <p:sldId id="299" r:id="rId39"/>
    <p:sldId id="302" r:id="rId40"/>
    <p:sldId id="307" r:id="rId41"/>
    <p:sldId id="303" r:id="rId42"/>
    <p:sldId id="310" r:id="rId43"/>
    <p:sldId id="309" r:id="rId44"/>
    <p:sldId id="311" r:id="rId45"/>
    <p:sldId id="312" r:id="rId46"/>
    <p:sldId id="313" r:id="rId47"/>
    <p:sldId id="305" r:id="rId48"/>
    <p:sldId id="306" r:id="rId49"/>
    <p:sldId id="263"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12/21/2019</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2884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1657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12/21/2019</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22092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12/21/2019</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66422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12/21/2019</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66192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79697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08625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65022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2598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12/21/2019</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41664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12/21/2019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40528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12/21/2019</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24893742"/>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1" r:id="rId6"/>
    <p:sldLayoutId id="2147483847" r:id="rId7"/>
    <p:sldLayoutId id="2147483848" r:id="rId8"/>
    <p:sldLayoutId id="2147483849" r:id="rId9"/>
    <p:sldLayoutId id="2147483850" r:id="rId10"/>
    <p:sldLayoutId id="2147483852"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arvind-kumar-108a4b2b/" TargetMode="External"/><Relationship Id="rId2" Type="http://schemas.openxmlformats.org/officeDocument/2006/relationships/hyperlink" Target="https://www.facebook.com/greenlearner"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hyperlink" Target="https://docs.cloudfoundry.org/buildpack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cloudfoundry/buildpack-packager"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hyperlink" Target="https://docs.run.pivotal.io/devguide/deploy-apps/cf-scale.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docs.cloudfoundry.org/devguide/deploy-apps/blue-green.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docs.cloudfoundry.org/devguide/deploy-apps/blue-green.htm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hyperlink" Target="https://pivotal.io/platform/pcf-tutorials/getting-started-with-pivotal-cloud-foundry/next-steps" TargetMode="External"/><Relationship Id="rId3" Type="http://schemas.openxmlformats.org/officeDocument/2006/relationships/hyperlink" Target="https://pivotal.io/why-pivotal" TargetMode="External"/><Relationship Id="rId7" Type="http://schemas.openxmlformats.org/officeDocument/2006/relationships/hyperlink" Target="https://pivotal.io/platform/pcf-tutorials/getting-started-with-pivotal-cloud-foundry" TargetMode="External"/><Relationship Id="rId2" Type="http://schemas.openxmlformats.org/officeDocument/2006/relationships/hyperlink" Target="https://www.cloudfoundry.org/the-foundry/pivotal-cloud-foundry/" TargetMode="External"/><Relationship Id="rId1" Type="http://schemas.openxmlformats.org/officeDocument/2006/relationships/slideLayout" Target="../slideLayouts/slideLayout2.xml"/><Relationship Id="rId6" Type="http://schemas.openxmlformats.org/officeDocument/2006/relationships/hyperlink" Target="https://docs.pivotal.io/" TargetMode="External"/><Relationship Id="rId5" Type="http://schemas.openxmlformats.org/officeDocument/2006/relationships/hyperlink" Target="https://en.wikipedia.org/wiki/Cloud_Foundry" TargetMode="External"/><Relationship Id="rId4" Type="http://schemas.openxmlformats.org/officeDocument/2006/relationships/hyperlink" Target="https://docs.pivotal.io/pivotalcf/2-3/concepts/overview.htm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a:extLst>
              <a:ext uri="{FF2B5EF4-FFF2-40B4-BE49-F238E27FC236}">
                <a16:creationId xmlns:a16="http://schemas.microsoft.com/office/drawing/2014/main" id="{1685F8E3-7316-4E68-90DF-EB8C830CC777}"/>
              </a:ext>
            </a:extLst>
          </p:cNvPr>
          <p:cNvPicPr>
            <a:picLocks noChangeAspect="1"/>
          </p:cNvPicPr>
          <p:nvPr/>
        </p:nvPicPr>
        <p:blipFill rotWithShape="1">
          <a:blip r:embed="rId2">
            <a:alphaModFix amt="40000"/>
          </a:blip>
          <a:srcRect t="15730"/>
          <a:stretch/>
        </p:blipFill>
        <p:spPr>
          <a:xfrm>
            <a:off x="-1" y="10"/>
            <a:ext cx="12191999" cy="6857990"/>
          </a:xfrm>
          <a:prstGeom prst="rect">
            <a:avLst/>
          </a:prstGeom>
        </p:spPr>
      </p:pic>
      <p:sp>
        <p:nvSpPr>
          <p:cNvPr id="2" name="Title 1">
            <a:extLst>
              <a:ext uri="{FF2B5EF4-FFF2-40B4-BE49-F238E27FC236}">
                <a16:creationId xmlns:a16="http://schemas.microsoft.com/office/drawing/2014/main" id="{C8CA60FD-BAF8-4DB7-9B79-E67E9C85E1AE}"/>
              </a:ext>
            </a:extLst>
          </p:cNvPr>
          <p:cNvSpPr>
            <a:spLocks noGrp="1"/>
          </p:cNvSpPr>
          <p:nvPr>
            <p:ph type="ctrTitle"/>
          </p:nvPr>
        </p:nvSpPr>
        <p:spPr>
          <a:xfrm>
            <a:off x="96266" y="2038350"/>
            <a:ext cx="12000484" cy="3109903"/>
          </a:xfrm>
          <a:solidFill>
            <a:srgbClr val="002060"/>
          </a:solidFill>
          <a:scene3d>
            <a:camera prst="perspectiveLeft"/>
            <a:lightRig rig="threePt" dir="t"/>
          </a:scene3d>
        </p:spPr>
        <p:txBody>
          <a:bodyPr>
            <a:noAutofit/>
          </a:bodyPr>
          <a:lstStyle/>
          <a:p>
            <a:pPr algn="ctr"/>
            <a:r>
              <a:rPr lang="en-IN" sz="4000" dirty="0">
                <a:solidFill>
                  <a:schemeClr val="tx1"/>
                </a:solidFill>
              </a:rPr>
              <a:t>Microservices deployment</a:t>
            </a:r>
            <a:br>
              <a:rPr lang="en-IN" sz="4000" dirty="0">
                <a:solidFill>
                  <a:schemeClr val="tx1"/>
                </a:solidFill>
              </a:rPr>
            </a:br>
            <a:r>
              <a:rPr lang="en-IN" sz="4000" dirty="0">
                <a:solidFill>
                  <a:schemeClr val="tx1"/>
                </a:solidFill>
              </a:rPr>
              <a:t>with</a:t>
            </a:r>
            <a:br>
              <a:rPr lang="en-IN" sz="4000" dirty="0">
                <a:solidFill>
                  <a:schemeClr val="tx1"/>
                </a:solidFill>
              </a:rPr>
            </a:br>
            <a:r>
              <a:rPr lang="en-IN" sz="7200" b="1" dirty="0">
                <a:solidFill>
                  <a:srgbClr val="00B050"/>
                </a:solidFill>
                <a:latin typeface="Algerian" panose="04020705040A02060702" pitchFamily="82" charset="0"/>
              </a:rPr>
              <a:t>pivotal cloud foundry</a:t>
            </a:r>
            <a:endParaRPr lang="en-IN" sz="4000" b="1" dirty="0">
              <a:solidFill>
                <a:srgbClr val="00B050"/>
              </a:solidFill>
              <a:latin typeface="Algerian" panose="04020705040A02060702" pitchFamily="82" charset="0"/>
            </a:endParaRPr>
          </a:p>
        </p:txBody>
      </p:sp>
      <p:sp>
        <p:nvSpPr>
          <p:cNvPr id="3" name="Subtitle 2">
            <a:extLst>
              <a:ext uri="{FF2B5EF4-FFF2-40B4-BE49-F238E27FC236}">
                <a16:creationId xmlns:a16="http://schemas.microsoft.com/office/drawing/2014/main" id="{B977A0A5-210F-43CE-92F3-26EBBDBF9A7F}"/>
              </a:ext>
            </a:extLst>
          </p:cNvPr>
          <p:cNvSpPr>
            <a:spLocks noGrp="1"/>
          </p:cNvSpPr>
          <p:nvPr>
            <p:ph type="subTitle" idx="1"/>
          </p:nvPr>
        </p:nvSpPr>
        <p:spPr>
          <a:xfrm>
            <a:off x="3886198" y="5822150"/>
            <a:ext cx="2209800" cy="381000"/>
          </a:xfrm>
          <a:solidFill>
            <a:schemeClr val="bg2">
              <a:lumMod val="50000"/>
            </a:schemeClr>
          </a:solidFill>
        </p:spPr>
        <p:txBody>
          <a:bodyPr>
            <a:normAutofit/>
          </a:bodyPr>
          <a:lstStyle/>
          <a:p>
            <a:pPr algn="ctr"/>
            <a:r>
              <a:rPr lang="en-IN" b="1" dirty="0">
                <a:solidFill>
                  <a:srgbClr val="92D050"/>
                </a:solidFill>
              </a:rPr>
              <a:t>-- #</a:t>
            </a:r>
            <a:r>
              <a:rPr lang="en-IN" b="1" dirty="0" err="1">
                <a:solidFill>
                  <a:srgbClr val="92D050"/>
                </a:solidFill>
              </a:rPr>
              <a:t>greenlearner</a:t>
            </a:r>
            <a:r>
              <a:rPr lang="en-IN" b="1" dirty="0">
                <a:solidFill>
                  <a:srgbClr val="92D050"/>
                </a:solidFill>
              </a:rPr>
              <a:t> --</a:t>
            </a:r>
          </a:p>
        </p:txBody>
      </p:sp>
      <p:sp>
        <p:nvSpPr>
          <p:cNvPr id="5" name="Rectangle: Rounded Corners 4">
            <a:extLst>
              <a:ext uri="{FF2B5EF4-FFF2-40B4-BE49-F238E27FC236}">
                <a16:creationId xmlns:a16="http://schemas.microsoft.com/office/drawing/2014/main" id="{76C32B0D-A755-4D59-9865-7607C564096C}"/>
              </a:ext>
            </a:extLst>
          </p:cNvPr>
          <p:cNvSpPr/>
          <p:nvPr/>
        </p:nvSpPr>
        <p:spPr>
          <a:xfrm>
            <a:off x="0" y="0"/>
            <a:ext cx="116205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ARVIND</a:t>
            </a:r>
          </a:p>
        </p:txBody>
      </p:sp>
      <p:sp>
        <p:nvSpPr>
          <p:cNvPr id="6" name="Rectangle: Diagonal Corners Snipped 5">
            <a:extLst>
              <a:ext uri="{FF2B5EF4-FFF2-40B4-BE49-F238E27FC236}">
                <a16:creationId xmlns:a16="http://schemas.microsoft.com/office/drawing/2014/main" id="{7F68A108-61ED-4A2D-8AA6-DD65D3D355F6}"/>
              </a:ext>
            </a:extLst>
          </p:cNvPr>
          <p:cNvSpPr/>
          <p:nvPr/>
        </p:nvSpPr>
        <p:spPr>
          <a:xfrm>
            <a:off x="10620374" y="0"/>
            <a:ext cx="1571624" cy="942975"/>
          </a:xfrm>
          <a:prstGeom prst="snip2Diag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a:t>#1</a:t>
            </a:r>
          </a:p>
        </p:txBody>
      </p:sp>
      <p:pic>
        <p:nvPicPr>
          <p:cNvPr id="7" name="Picture 6">
            <a:extLst>
              <a:ext uri="{FF2B5EF4-FFF2-40B4-BE49-F238E27FC236}">
                <a16:creationId xmlns:a16="http://schemas.microsoft.com/office/drawing/2014/main" id="{125C2E9B-EA23-4EA2-8DC1-5826AEBE3837}"/>
              </a:ext>
            </a:extLst>
          </p:cNvPr>
          <p:cNvPicPr>
            <a:picLocks noChangeAspect="1"/>
          </p:cNvPicPr>
          <p:nvPr/>
        </p:nvPicPr>
        <p:blipFill rotWithShape="1">
          <a:blip r:embed="rId3"/>
          <a:srcRect l="13027" t="9915"/>
          <a:stretch/>
        </p:blipFill>
        <p:spPr>
          <a:xfrm>
            <a:off x="4533900" y="4762"/>
            <a:ext cx="3338512" cy="2033587"/>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6A083B05-A47B-4EA9-AC3F-640C686DF2D4}"/>
              </a:ext>
            </a:extLst>
          </p:cNvPr>
          <p:cNvPicPr>
            <a:picLocks noChangeAspect="1"/>
          </p:cNvPicPr>
          <p:nvPr/>
        </p:nvPicPr>
        <p:blipFill>
          <a:blip r:embed="rId4"/>
          <a:stretch>
            <a:fillRect/>
          </a:stretch>
        </p:blipFill>
        <p:spPr>
          <a:xfrm>
            <a:off x="96265" y="5362585"/>
            <a:ext cx="3038475" cy="1438265"/>
          </a:xfrm>
          <a:prstGeom prst="rect">
            <a:avLst/>
          </a:prstGeom>
          <a:ln>
            <a:solidFill>
              <a:schemeClr val="accent1"/>
            </a:solid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B8DD3E31-DF8D-4942-B158-F056A5B94212}"/>
              </a:ext>
            </a:extLst>
          </p:cNvPr>
          <p:cNvPicPr>
            <a:picLocks noChangeAspect="1"/>
          </p:cNvPicPr>
          <p:nvPr/>
        </p:nvPicPr>
        <p:blipFill>
          <a:blip r:embed="rId5"/>
          <a:stretch>
            <a:fillRect/>
          </a:stretch>
        </p:blipFill>
        <p:spPr>
          <a:xfrm>
            <a:off x="9582369" y="5162544"/>
            <a:ext cx="2609629" cy="1700213"/>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D082FE9E-85AD-46F9-9DCF-70E51328D773}"/>
              </a:ext>
            </a:extLst>
          </p:cNvPr>
          <p:cNvPicPr>
            <a:picLocks noChangeAspect="1"/>
          </p:cNvPicPr>
          <p:nvPr/>
        </p:nvPicPr>
        <p:blipFill>
          <a:blip r:embed="rId6"/>
          <a:stretch>
            <a:fillRect/>
          </a:stretch>
        </p:blipFill>
        <p:spPr>
          <a:xfrm>
            <a:off x="1337869" y="1038716"/>
            <a:ext cx="1870793" cy="918181"/>
          </a:xfrm>
          <a:prstGeom prst="rect">
            <a:avLst/>
          </a:prstGeom>
          <a:ln>
            <a:noFill/>
          </a:ln>
          <a:effectLst>
            <a:outerShdw blurRad="292100" dist="139700" dir="2700000" algn="tl" rotWithShape="0">
              <a:srgbClr val="333333">
                <a:alpha val="65000"/>
              </a:srgbClr>
            </a:outerShdw>
          </a:effectLst>
        </p:spPr>
      </p:pic>
      <p:sp>
        <p:nvSpPr>
          <p:cNvPr id="17" name="Star: 7 Points 16">
            <a:extLst>
              <a:ext uri="{FF2B5EF4-FFF2-40B4-BE49-F238E27FC236}">
                <a16:creationId xmlns:a16="http://schemas.microsoft.com/office/drawing/2014/main" id="{D104A27B-D70C-4ED1-B012-3768FA3C3743}"/>
              </a:ext>
            </a:extLst>
          </p:cNvPr>
          <p:cNvSpPr/>
          <p:nvPr/>
        </p:nvSpPr>
        <p:spPr>
          <a:xfrm>
            <a:off x="-413765" y="2389795"/>
            <a:ext cx="3151630" cy="1323965"/>
          </a:xfrm>
          <a:prstGeom prst="star7">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IN" sz="2400" dirty="0"/>
              <a:t>Deployment</a:t>
            </a:r>
          </a:p>
        </p:txBody>
      </p:sp>
      <p:sp>
        <p:nvSpPr>
          <p:cNvPr id="20" name="Star: 7 Points 19">
            <a:extLst>
              <a:ext uri="{FF2B5EF4-FFF2-40B4-BE49-F238E27FC236}">
                <a16:creationId xmlns:a16="http://schemas.microsoft.com/office/drawing/2014/main" id="{574067BA-4476-485C-9423-8E2B739985C6}"/>
              </a:ext>
            </a:extLst>
          </p:cNvPr>
          <p:cNvSpPr/>
          <p:nvPr/>
        </p:nvSpPr>
        <p:spPr>
          <a:xfrm>
            <a:off x="8288116" y="771535"/>
            <a:ext cx="3151630" cy="1323965"/>
          </a:xfrm>
          <a:prstGeom prst="star7">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IN" sz="2400" dirty="0"/>
              <a:t>Monitoring</a:t>
            </a:r>
          </a:p>
        </p:txBody>
      </p:sp>
      <p:sp>
        <p:nvSpPr>
          <p:cNvPr id="22" name="Star: 7 Points 21">
            <a:extLst>
              <a:ext uri="{FF2B5EF4-FFF2-40B4-BE49-F238E27FC236}">
                <a16:creationId xmlns:a16="http://schemas.microsoft.com/office/drawing/2014/main" id="{76A9A9E9-64CE-49C2-8461-D1B97D084385}"/>
              </a:ext>
            </a:extLst>
          </p:cNvPr>
          <p:cNvSpPr/>
          <p:nvPr/>
        </p:nvSpPr>
        <p:spPr>
          <a:xfrm>
            <a:off x="6387874" y="5519744"/>
            <a:ext cx="3151630" cy="1323965"/>
          </a:xfrm>
          <a:prstGeom prst="star7">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IN" sz="2400" dirty="0"/>
              <a:t>Scaling</a:t>
            </a:r>
          </a:p>
        </p:txBody>
      </p:sp>
    </p:spTree>
    <p:extLst>
      <p:ext uri="{BB962C8B-B14F-4D97-AF65-F5344CB8AC3E}">
        <p14:creationId xmlns:p14="http://schemas.microsoft.com/office/powerpoint/2010/main" val="384676237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1000"/>
                                        <p:tgtEl>
                                          <p:spTgt spid="20"/>
                                        </p:tgtEl>
                                      </p:cBhvr>
                                    </p:animEffect>
                                    <p:anim calcmode="lin" valueType="num">
                                      <p:cBhvr>
                                        <p:cTn id="15" dur="1000" fill="hold"/>
                                        <p:tgtEl>
                                          <p:spTgt spid="20"/>
                                        </p:tgtEl>
                                        <p:attrNameLst>
                                          <p:attrName>ppt_x</p:attrName>
                                        </p:attrNameLst>
                                      </p:cBhvr>
                                      <p:tavLst>
                                        <p:tav tm="0">
                                          <p:val>
                                            <p:strVal val="#ppt_x"/>
                                          </p:val>
                                        </p:tav>
                                        <p:tav tm="100000">
                                          <p:val>
                                            <p:strVal val="#ppt_x"/>
                                          </p:val>
                                        </p:tav>
                                      </p:tavLst>
                                    </p:anim>
                                    <p:anim calcmode="lin" valueType="num">
                                      <p:cBhvr>
                                        <p:cTn id="1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ppt_x"/>
                                          </p:val>
                                        </p:tav>
                                        <p:tav tm="100000">
                                          <p:val>
                                            <p:strVal val="#ppt_x"/>
                                          </p:val>
                                        </p:tav>
                                      </p:tavLst>
                                    </p:anim>
                                    <p:anim calcmode="lin" valueType="num">
                                      <p:cBhvr additive="base">
                                        <p:cTn id="2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P spid="2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3">
            <a:extLst>
              <a:ext uri="{FF2B5EF4-FFF2-40B4-BE49-F238E27FC236}">
                <a16:creationId xmlns:a16="http://schemas.microsoft.com/office/drawing/2014/main" id="{1685F8E3-7316-4E68-90DF-EB8C830CC777}"/>
              </a:ext>
            </a:extLst>
          </p:cNvPr>
          <p:cNvPicPr>
            <a:picLocks noChangeAspect="1"/>
          </p:cNvPicPr>
          <p:nvPr/>
        </p:nvPicPr>
        <p:blipFill rotWithShape="1">
          <a:blip r:embed="rId2">
            <a:alphaModFix amt="40000"/>
          </a:blip>
          <a:srcRect t="15730"/>
          <a:stretch/>
        </p:blipFill>
        <p:spPr>
          <a:xfrm>
            <a:off x="-1" y="10"/>
            <a:ext cx="12191999" cy="6857990"/>
          </a:xfrm>
          <a:prstGeom prst="rect">
            <a:avLst/>
          </a:prstGeom>
        </p:spPr>
      </p:pic>
      <p:sp>
        <p:nvSpPr>
          <p:cNvPr id="2" name="Title 1">
            <a:extLst>
              <a:ext uri="{FF2B5EF4-FFF2-40B4-BE49-F238E27FC236}">
                <a16:creationId xmlns:a16="http://schemas.microsoft.com/office/drawing/2014/main" id="{C8CA60FD-BAF8-4DB7-9B79-E67E9C85E1AE}"/>
              </a:ext>
            </a:extLst>
          </p:cNvPr>
          <p:cNvSpPr>
            <a:spLocks noGrp="1"/>
          </p:cNvSpPr>
          <p:nvPr>
            <p:ph type="ctrTitle"/>
          </p:nvPr>
        </p:nvSpPr>
        <p:spPr>
          <a:xfrm>
            <a:off x="-199010" y="3429000"/>
            <a:ext cx="12000484" cy="2450595"/>
          </a:xfrm>
          <a:solidFill>
            <a:srgbClr val="002060"/>
          </a:solidFill>
          <a:scene3d>
            <a:camera prst="perspectiveLeft"/>
            <a:lightRig rig="threePt" dir="t"/>
          </a:scene3d>
        </p:spPr>
        <p:txBody>
          <a:bodyPr>
            <a:noAutofit/>
          </a:bodyPr>
          <a:lstStyle/>
          <a:p>
            <a:pPr algn="ctr"/>
            <a:br>
              <a:rPr lang="en-IN" b="1" dirty="0">
                <a:solidFill>
                  <a:srgbClr val="00B050"/>
                </a:solidFill>
                <a:latin typeface="Algerian" panose="04020705040A02060702" pitchFamily="82" charset="0"/>
              </a:rPr>
            </a:br>
            <a:r>
              <a:rPr lang="en-IN" sz="5400" b="1" dirty="0">
                <a:solidFill>
                  <a:srgbClr val="FF0000"/>
                </a:solidFill>
                <a:latin typeface="Algerian" panose="04020705040A02060702" pitchFamily="82" charset="0"/>
              </a:rPr>
              <a:t>ENVIRONMENT SETUP</a:t>
            </a:r>
            <a:br>
              <a:rPr lang="en-IN" sz="5400" b="1" dirty="0">
                <a:solidFill>
                  <a:srgbClr val="FF0000"/>
                </a:solidFill>
                <a:latin typeface="Algerian" panose="04020705040A02060702" pitchFamily="82" charset="0"/>
              </a:rPr>
            </a:br>
            <a:r>
              <a:rPr lang="en-IN" sz="5400" b="1" dirty="0">
                <a:solidFill>
                  <a:srgbClr val="FF0000"/>
                </a:solidFill>
                <a:latin typeface="Algerian" panose="04020705040A02060702" pitchFamily="82" charset="0"/>
              </a:rPr>
              <a:t>PCF CLI installation</a:t>
            </a:r>
            <a:br>
              <a:rPr lang="en-IN" b="1" dirty="0">
                <a:solidFill>
                  <a:srgbClr val="00B050"/>
                </a:solidFill>
                <a:latin typeface="Algerian" panose="04020705040A02060702" pitchFamily="82" charset="0"/>
              </a:rPr>
            </a:br>
            <a:endParaRPr lang="en-IN" sz="1600" b="1" dirty="0">
              <a:solidFill>
                <a:srgbClr val="FF0000"/>
              </a:solidFill>
              <a:latin typeface="Algerian" panose="04020705040A02060702" pitchFamily="82" charset="0"/>
            </a:endParaRPr>
          </a:p>
        </p:txBody>
      </p:sp>
      <p:sp>
        <p:nvSpPr>
          <p:cNvPr id="3" name="Subtitle 2">
            <a:extLst>
              <a:ext uri="{FF2B5EF4-FFF2-40B4-BE49-F238E27FC236}">
                <a16:creationId xmlns:a16="http://schemas.microsoft.com/office/drawing/2014/main" id="{B977A0A5-210F-43CE-92F3-26EBBDBF9A7F}"/>
              </a:ext>
            </a:extLst>
          </p:cNvPr>
          <p:cNvSpPr>
            <a:spLocks noGrp="1"/>
          </p:cNvSpPr>
          <p:nvPr>
            <p:ph type="subTitle" idx="1"/>
          </p:nvPr>
        </p:nvSpPr>
        <p:spPr>
          <a:xfrm>
            <a:off x="4991098" y="6009693"/>
            <a:ext cx="2209800" cy="381000"/>
          </a:xfrm>
          <a:solidFill>
            <a:schemeClr val="bg2">
              <a:lumMod val="50000"/>
            </a:schemeClr>
          </a:solidFill>
        </p:spPr>
        <p:txBody>
          <a:bodyPr>
            <a:normAutofit/>
          </a:bodyPr>
          <a:lstStyle/>
          <a:p>
            <a:pPr algn="ctr"/>
            <a:r>
              <a:rPr lang="en-IN" b="1" dirty="0">
                <a:solidFill>
                  <a:srgbClr val="92D050"/>
                </a:solidFill>
              </a:rPr>
              <a:t>-- #</a:t>
            </a:r>
            <a:r>
              <a:rPr lang="en-IN" b="1" dirty="0" err="1">
                <a:solidFill>
                  <a:srgbClr val="92D050"/>
                </a:solidFill>
              </a:rPr>
              <a:t>greenlearner</a:t>
            </a:r>
            <a:r>
              <a:rPr lang="en-IN" b="1" dirty="0">
                <a:solidFill>
                  <a:srgbClr val="92D050"/>
                </a:solidFill>
              </a:rPr>
              <a:t> --</a:t>
            </a:r>
          </a:p>
        </p:txBody>
      </p:sp>
      <p:sp>
        <p:nvSpPr>
          <p:cNvPr id="6" name="Rectangle: Diagonal Corners Snipped 5">
            <a:extLst>
              <a:ext uri="{FF2B5EF4-FFF2-40B4-BE49-F238E27FC236}">
                <a16:creationId xmlns:a16="http://schemas.microsoft.com/office/drawing/2014/main" id="{7F68A108-61ED-4A2D-8AA6-DD65D3D355F6}"/>
              </a:ext>
            </a:extLst>
          </p:cNvPr>
          <p:cNvSpPr/>
          <p:nvPr/>
        </p:nvSpPr>
        <p:spPr>
          <a:xfrm>
            <a:off x="10925175" y="-9525"/>
            <a:ext cx="1266823" cy="800100"/>
          </a:xfrm>
          <a:prstGeom prst="snip2Diag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t>#3</a:t>
            </a:r>
          </a:p>
        </p:txBody>
      </p:sp>
      <p:pic>
        <p:nvPicPr>
          <p:cNvPr id="11" name="Picture 10">
            <a:extLst>
              <a:ext uri="{FF2B5EF4-FFF2-40B4-BE49-F238E27FC236}">
                <a16:creationId xmlns:a16="http://schemas.microsoft.com/office/drawing/2014/main" id="{966E71A7-952F-453F-A6DD-9DD1C96EC0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0276" y="541712"/>
            <a:ext cx="8724899" cy="3344487"/>
          </a:xfrm>
          <a:prstGeom prst="rect">
            <a:avLst/>
          </a:prstGeom>
        </p:spPr>
      </p:pic>
      <p:sp>
        <p:nvSpPr>
          <p:cNvPr id="13" name="Rectangle 12">
            <a:extLst>
              <a:ext uri="{FF2B5EF4-FFF2-40B4-BE49-F238E27FC236}">
                <a16:creationId xmlns:a16="http://schemas.microsoft.com/office/drawing/2014/main" id="{1909EE15-70C2-4319-92F4-DA7346AD9C96}"/>
              </a:ext>
            </a:extLst>
          </p:cNvPr>
          <p:cNvSpPr/>
          <p:nvPr/>
        </p:nvSpPr>
        <p:spPr>
          <a:xfrm>
            <a:off x="2200274" y="657807"/>
            <a:ext cx="3219451" cy="156151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rgbClr val="00B050"/>
                </a:solidFill>
                <a:latin typeface="Algerian" panose="04020705040A02060702" pitchFamily="82" charset="0"/>
              </a:rPr>
              <a:t>MICROSERVICES</a:t>
            </a:r>
          </a:p>
          <a:p>
            <a:pPr algn="ctr"/>
            <a:r>
              <a:rPr lang="en-IN" sz="2800" dirty="0">
                <a:solidFill>
                  <a:srgbClr val="00B050"/>
                </a:solidFill>
                <a:latin typeface="Algerian" panose="04020705040A02060702" pitchFamily="82" charset="0"/>
              </a:rPr>
              <a:t>AND</a:t>
            </a:r>
          </a:p>
          <a:p>
            <a:pPr algn="ctr"/>
            <a:r>
              <a:rPr lang="en-IN" sz="2800" dirty="0">
                <a:solidFill>
                  <a:srgbClr val="00B050"/>
                </a:solidFill>
                <a:latin typeface="Algerian" panose="04020705040A02060702" pitchFamily="82" charset="0"/>
              </a:rPr>
              <a:t>CLOUD FOUNDRY</a:t>
            </a:r>
          </a:p>
        </p:txBody>
      </p:sp>
      <p:sp>
        <p:nvSpPr>
          <p:cNvPr id="23" name="Rectangle: Rounded Corners 22">
            <a:extLst>
              <a:ext uri="{FF2B5EF4-FFF2-40B4-BE49-F238E27FC236}">
                <a16:creationId xmlns:a16="http://schemas.microsoft.com/office/drawing/2014/main" id="{38CBEF94-4B9F-4698-BA43-CF1050C17CB4}"/>
              </a:ext>
            </a:extLst>
          </p:cNvPr>
          <p:cNvSpPr/>
          <p:nvPr/>
        </p:nvSpPr>
        <p:spPr>
          <a:xfrm>
            <a:off x="0" y="0"/>
            <a:ext cx="116205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ARVIND</a:t>
            </a:r>
          </a:p>
        </p:txBody>
      </p:sp>
    </p:spTree>
    <p:extLst>
      <p:ext uri="{BB962C8B-B14F-4D97-AF65-F5344CB8AC3E}">
        <p14:creationId xmlns:p14="http://schemas.microsoft.com/office/powerpoint/2010/main" val="157510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7DF9-5121-449E-BE9E-D21B2DCC5F9D}"/>
              </a:ext>
            </a:extLst>
          </p:cNvPr>
          <p:cNvSpPr>
            <a:spLocks noGrp="1"/>
          </p:cNvSpPr>
          <p:nvPr>
            <p:ph type="title"/>
          </p:nvPr>
        </p:nvSpPr>
        <p:spPr>
          <a:solidFill>
            <a:schemeClr val="accent2">
              <a:lumMod val="20000"/>
              <a:lumOff val="80000"/>
            </a:schemeClr>
          </a:solidFill>
        </p:spPr>
        <p:txBody>
          <a:bodyPr/>
          <a:lstStyle/>
          <a:p>
            <a:r>
              <a:rPr lang="en-IN" dirty="0"/>
              <a:t>Steps to perform</a:t>
            </a:r>
          </a:p>
        </p:txBody>
      </p:sp>
      <p:sp>
        <p:nvSpPr>
          <p:cNvPr id="3" name="Content Placeholder 2">
            <a:extLst>
              <a:ext uri="{FF2B5EF4-FFF2-40B4-BE49-F238E27FC236}">
                <a16:creationId xmlns:a16="http://schemas.microsoft.com/office/drawing/2014/main" id="{F37DD19B-0598-4B4D-BF8A-02BE9B5CF78E}"/>
              </a:ext>
            </a:extLst>
          </p:cNvPr>
          <p:cNvSpPr>
            <a:spLocks noGrp="1"/>
          </p:cNvSpPr>
          <p:nvPr>
            <p:ph idx="1"/>
          </p:nvPr>
        </p:nvSpPr>
        <p:spPr>
          <a:solidFill>
            <a:schemeClr val="accent5">
              <a:lumMod val="20000"/>
              <a:lumOff val="80000"/>
            </a:schemeClr>
          </a:solidFill>
        </p:spPr>
        <p:txBody>
          <a:bodyPr/>
          <a:lstStyle/>
          <a:p>
            <a:r>
              <a:rPr lang="en-IN" b="1" dirty="0"/>
              <a:t>CF cli installation</a:t>
            </a:r>
          </a:p>
          <a:p>
            <a:r>
              <a:rPr lang="en-IN" b="1" dirty="0"/>
              <a:t>Registration</a:t>
            </a:r>
          </a:p>
          <a:p>
            <a:r>
              <a:rPr lang="en-IN" b="1" dirty="0"/>
              <a:t>ORG/SPACE</a:t>
            </a:r>
          </a:p>
        </p:txBody>
      </p:sp>
    </p:spTree>
    <p:extLst>
      <p:ext uri="{BB962C8B-B14F-4D97-AF65-F5344CB8AC3E}">
        <p14:creationId xmlns:p14="http://schemas.microsoft.com/office/powerpoint/2010/main" val="125680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39E538-BBFE-46FB-A55B-E28D03761BBA}"/>
              </a:ext>
            </a:extLst>
          </p:cNvPr>
          <p:cNvPicPr>
            <a:picLocks noChangeAspect="1"/>
          </p:cNvPicPr>
          <p:nvPr/>
        </p:nvPicPr>
        <p:blipFill>
          <a:blip r:embed="rId2"/>
          <a:stretch>
            <a:fillRect/>
          </a:stretch>
        </p:blipFill>
        <p:spPr>
          <a:xfrm>
            <a:off x="0" y="0"/>
            <a:ext cx="12192000" cy="6858000"/>
          </a:xfrm>
          <a:prstGeom prst="rect">
            <a:avLst/>
          </a:prstGeom>
          <a:ln>
            <a:noFill/>
          </a:ln>
          <a:effectLst>
            <a:softEdge rad="112500"/>
          </a:effectLst>
        </p:spPr>
      </p:pic>
    </p:spTree>
    <p:extLst>
      <p:ext uri="{BB962C8B-B14F-4D97-AF65-F5344CB8AC3E}">
        <p14:creationId xmlns:p14="http://schemas.microsoft.com/office/powerpoint/2010/main" val="814647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2C72335-992B-47EC-902B-BB5C3135EA63}"/>
              </a:ext>
            </a:extLst>
          </p:cNvPr>
          <p:cNvPicPr>
            <a:picLocks noChangeAspect="1"/>
          </p:cNvPicPr>
          <p:nvPr/>
        </p:nvPicPr>
        <p:blipFill>
          <a:blip r:embed="rId2"/>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C2060708-8103-49D4-A11B-D6F5788E7EBD}"/>
              </a:ext>
            </a:extLst>
          </p:cNvPr>
          <p:cNvSpPr/>
          <p:nvPr/>
        </p:nvSpPr>
        <p:spPr>
          <a:xfrm>
            <a:off x="5686425" y="4448175"/>
            <a:ext cx="733425" cy="123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52411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7DF9-5121-449E-BE9E-D21B2DCC5F9D}"/>
              </a:ext>
            </a:extLst>
          </p:cNvPr>
          <p:cNvSpPr>
            <a:spLocks noGrp="1"/>
          </p:cNvSpPr>
          <p:nvPr>
            <p:ph type="title"/>
          </p:nvPr>
        </p:nvSpPr>
        <p:spPr>
          <a:solidFill>
            <a:schemeClr val="accent2">
              <a:lumMod val="20000"/>
              <a:lumOff val="80000"/>
            </a:schemeClr>
          </a:solidFill>
        </p:spPr>
        <p:txBody>
          <a:bodyPr/>
          <a:lstStyle/>
          <a:p>
            <a:r>
              <a:rPr lang="en-IN" dirty="0"/>
              <a:t>ORG</a:t>
            </a:r>
          </a:p>
        </p:txBody>
      </p:sp>
      <p:sp>
        <p:nvSpPr>
          <p:cNvPr id="3" name="Content Placeholder 2">
            <a:extLst>
              <a:ext uri="{FF2B5EF4-FFF2-40B4-BE49-F238E27FC236}">
                <a16:creationId xmlns:a16="http://schemas.microsoft.com/office/drawing/2014/main" id="{F37DD19B-0598-4B4D-BF8A-02BE9B5CF78E}"/>
              </a:ext>
            </a:extLst>
          </p:cNvPr>
          <p:cNvSpPr>
            <a:spLocks noGrp="1"/>
          </p:cNvSpPr>
          <p:nvPr>
            <p:ph idx="1"/>
          </p:nvPr>
        </p:nvSpPr>
        <p:spPr>
          <a:xfrm>
            <a:off x="581192" y="2105025"/>
            <a:ext cx="11029615" cy="3870325"/>
          </a:xfrm>
          <a:solidFill>
            <a:schemeClr val="accent5">
              <a:lumMod val="20000"/>
              <a:lumOff val="80000"/>
            </a:schemeClr>
          </a:solidFill>
        </p:spPr>
        <p:txBody>
          <a:bodyPr>
            <a:normAutofit fontScale="92500" lnSpcReduction="10000"/>
          </a:bodyPr>
          <a:lstStyle/>
          <a:p>
            <a:endParaRPr lang="en-US" dirty="0"/>
          </a:p>
          <a:p>
            <a:r>
              <a:rPr lang="en-US" dirty="0"/>
              <a:t>An org is a development account that an individual or multiple collaborators can own and use. </a:t>
            </a:r>
          </a:p>
          <a:p>
            <a:r>
              <a:rPr lang="en-US" dirty="0"/>
              <a:t>All collaborators access an org with user accounts, which have roles such as</a:t>
            </a:r>
          </a:p>
          <a:p>
            <a:pPr lvl="1"/>
            <a:r>
              <a:rPr lang="en-US" dirty="0"/>
              <a:t> Org Manager, </a:t>
            </a:r>
          </a:p>
          <a:p>
            <a:pPr lvl="1"/>
            <a:r>
              <a:rPr lang="en-US" dirty="0"/>
              <a:t>Org Auditor, and </a:t>
            </a:r>
          </a:p>
          <a:p>
            <a:pPr lvl="1"/>
            <a:r>
              <a:rPr lang="en-US" dirty="0"/>
              <a:t>Org Billing Manager. </a:t>
            </a:r>
          </a:p>
          <a:p>
            <a:r>
              <a:rPr lang="en-US" dirty="0"/>
              <a:t>Collaborators in an org share a resource quota plan, apps, services availability, and custom domains.</a:t>
            </a:r>
          </a:p>
          <a:p>
            <a:r>
              <a:rPr lang="en-US" dirty="0"/>
              <a:t>By default, an org has the status of </a:t>
            </a:r>
            <a:r>
              <a:rPr lang="en-US" i="1" dirty="0"/>
              <a:t>active</a:t>
            </a:r>
            <a:r>
              <a:rPr lang="en-US" dirty="0"/>
              <a:t>. </a:t>
            </a:r>
          </a:p>
          <a:p>
            <a:r>
              <a:rPr lang="en-US" dirty="0"/>
              <a:t>An admin can set the status of an org to </a:t>
            </a:r>
            <a:r>
              <a:rPr lang="en-US" i="1" dirty="0"/>
              <a:t>suspended</a:t>
            </a:r>
            <a:r>
              <a:rPr lang="en-US" dirty="0"/>
              <a:t> for various reasons such as failure to provide payment or misuse. </a:t>
            </a:r>
          </a:p>
          <a:p>
            <a:r>
              <a:rPr lang="en-US" dirty="0"/>
              <a:t>When an org is suspended, users cannot perform certain activities within the org, such as push apps, modify spaces, or bind services.</a:t>
            </a:r>
          </a:p>
          <a:p>
            <a:endParaRPr lang="en-IN" b="1" dirty="0"/>
          </a:p>
        </p:txBody>
      </p:sp>
    </p:spTree>
    <p:extLst>
      <p:ext uri="{BB962C8B-B14F-4D97-AF65-F5344CB8AC3E}">
        <p14:creationId xmlns:p14="http://schemas.microsoft.com/office/powerpoint/2010/main" val="85645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1000"/>
                                        <p:tgtEl>
                                          <p:spTgt spid="3">
                                            <p:txEl>
                                              <p:pRg st="7" end="7"/>
                                            </p:txEl>
                                          </p:spTgt>
                                        </p:tgtEl>
                                      </p:cBhvr>
                                    </p:animEffect>
                                    <p:anim calcmode="lin" valueType="num">
                                      <p:cBhvr>
                                        <p:cTn id="5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Effect transition="in" filter="fade">
                                      <p:cBhvr>
                                        <p:cTn id="57" dur="1000"/>
                                        <p:tgtEl>
                                          <p:spTgt spid="3">
                                            <p:txEl>
                                              <p:pRg st="8" end="8"/>
                                            </p:txEl>
                                          </p:spTgt>
                                        </p:tgtEl>
                                      </p:cBhvr>
                                    </p:animEffect>
                                    <p:anim calcmode="lin" valueType="num">
                                      <p:cBhvr>
                                        <p:cTn id="5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3">
                                            <p:txEl>
                                              <p:pRg st="9" end="9"/>
                                            </p:txEl>
                                          </p:spTgt>
                                        </p:tgtEl>
                                        <p:attrNameLst>
                                          <p:attrName>style.visibility</p:attrName>
                                        </p:attrNameLst>
                                      </p:cBhvr>
                                      <p:to>
                                        <p:strVal val="visible"/>
                                      </p:to>
                                    </p:set>
                                    <p:animEffect transition="in" filter="fade">
                                      <p:cBhvr>
                                        <p:cTn id="64" dur="1000"/>
                                        <p:tgtEl>
                                          <p:spTgt spid="3">
                                            <p:txEl>
                                              <p:pRg st="9" end="9"/>
                                            </p:txEl>
                                          </p:spTgt>
                                        </p:tgtEl>
                                      </p:cBhvr>
                                    </p:animEffect>
                                    <p:anim calcmode="lin" valueType="num">
                                      <p:cBhvr>
                                        <p:cTn id="6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6"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7DF9-5121-449E-BE9E-D21B2DCC5F9D}"/>
              </a:ext>
            </a:extLst>
          </p:cNvPr>
          <p:cNvSpPr>
            <a:spLocks noGrp="1"/>
          </p:cNvSpPr>
          <p:nvPr>
            <p:ph type="title"/>
          </p:nvPr>
        </p:nvSpPr>
        <p:spPr>
          <a:solidFill>
            <a:schemeClr val="accent2">
              <a:lumMod val="20000"/>
              <a:lumOff val="80000"/>
            </a:schemeClr>
          </a:solidFill>
        </p:spPr>
        <p:txBody>
          <a:bodyPr/>
          <a:lstStyle/>
          <a:p>
            <a:r>
              <a:rPr lang="en-IN" dirty="0"/>
              <a:t>SPACE</a:t>
            </a:r>
          </a:p>
        </p:txBody>
      </p:sp>
      <p:sp>
        <p:nvSpPr>
          <p:cNvPr id="3" name="Content Placeholder 2">
            <a:extLst>
              <a:ext uri="{FF2B5EF4-FFF2-40B4-BE49-F238E27FC236}">
                <a16:creationId xmlns:a16="http://schemas.microsoft.com/office/drawing/2014/main" id="{F37DD19B-0598-4B4D-BF8A-02BE9B5CF78E}"/>
              </a:ext>
            </a:extLst>
          </p:cNvPr>
          <p:cNvSpPr>
            <a:spLocks noGrp="1"/>
          </p:cNvSpPr>
          <p:nvPr>
            <p:ph idx="1"/>
          </p:nvPr>
        </p:nvSpPr>
        <p:spPr>
          <a:xfrm>
            <a:off x="581192" y="1971675"/>
            <a:ext cx="11029615" cy="4003675"/>
          </a:xfrm>
          <a:solidFill>
            <a:schemeClr val="accent5">
              <a:lumMod val="20000"/>
              <a:lumOff val="80000"/>
            </a:schemeClr>
          </a:solidFill>
        </p:spPr>
        <p:txBody>
          <a:bodyPr>
            <a:normAutofit fontScale="85000" lnSpcReduction="20000"/>
          </a:bodyPr>
          <a:lstStyle/>
          <a:p>
            <a:endParaRPr lang="en-US" sz="2000" dirty="0"/>
          </a:p>
          <a:p>
            <a:r>
              <a:rPr lang="en-US" sz="2000" dirty="0"/>
              <a:t>A space provides users with access to a shared location for app development, deployment, and maintenance.</a:t>
            </a:r>
          </a:p>
          <a:p>
            <a:r>
              <a:rPr lang="en-US" sz="2000" dirty="0"/>
              <a:t>An org can contain multiple spaces</a:t>
            </a:r>
          </a:p>
          <a:p>
            <a:r>
              <a:rPr lang="en-US" sz="2000" dirty="0"/>
              <a:t>Every app, service, and route is scoped to a space</a:t>
            </a:r>
          </a:p>
          <a:p>
            <a:r>
              <a:rPr lang="en-US" sz="2000" dirty="0"/>
              <a:t>Org managers can set quotas on the following for a space:</a:t>
            </a:r>
          </a:p>
          <a:p>
            <a:pPr lvl="1"/>
            <a:r>
              <a:rPr lang="en-US" sz="1800" dirty="0"/>
              <a:t>Usage of paid services</a:t>
            </a:r>
          </a:p>
          <a:p>
            <a:pPr lvl="1"/>
            <a:r>
              <a:rPr lang="en-US" sz="1800" dirty="0"/>
              <a:t>Number of app instances</a:t>
            </a:r>
          </a:p>
          <a:p>
            <a:pPr lvl="1"/>
            <a:r>
              <a:rPr lang="en-US" sz="1800" dirty="0"/>
              <a:t>Number of service keys</a:t>
            </a:r>
          </a:p>
          <a:p>
            <a:pPr lvl="1"/>
            <a:r>
              <a:rPr lang="en-US" sz="1800" dirty="0"/>
              <a:t>Number of routes</a:t>
            </a:r>
          </a:p>
          <a:p>
            <a:pPr lvl="1"/>
            <a:r>
              <a:rPr lang="en-US" sz="1800" dirty="0"/>
              <a:t>Number of reserved route ports</a:t>
            </a:r>
          </a:p>
          <a:p>
            <a:pPr lvl="1"/>
            <a:r>
              <a:rPr lang="en-US" sz="1800" dirty="0"/>
              <a:t>Memory used across the space</a:t>
            </a:r>
          </a:p>
          <a:p>
            <a:pPr lvl="1"/>
            <a:r>
              <a:rPr lang="en-US" sz="1800" dirty="0"/>
              <a:t>Memory used by a single app instances</a:t>
            </a:r>
          </a:p>
          <a:p>
            <a:endParaRPr lang="en-IN" sz="2000" b="1" dirty="0"/>
          </a:p>
        </p:txBody>
      </p:sp>
    </p:spTree>
    <p:extLst>
      <p:ext uri="{BB962C8B-B14F-4D97-AF65-F5344CB8AC3E}">
        <p14:creationId xmlns:p14="http://schemas.microsoft.com/office/powerpoint/2010/main" val="3996960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1000"/>
                                        <p:tgtEl>
                                          <p:spTgt spid="3">
                                            <p:txEl>
                                              <p:pRg st="7" end="7"/>
                                            </p:txEl>
                                          </p:spTgt>
                                        </p:tgtEl>
                                      </p:cBhvr>
                                    </p:animEffect>
                                    <p:anim calcmode="lin" valueType="num">
                                      <p:cBhvr>
                                        <p:cTn id="5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1000"/>
                                        <p:tgtEl>
                                          <p:spTgt spid="3">
                                            <p:txEl>
                                              <p:pRg st="8" end="8"/>
                                            </p:txEl>
                                          </p:spTgt>
                                        </p:tgtEl>
                                      </p:cBhvr>
                                    </p:animEffect>
                                    <p:anim calcmode="lin" valueType="num">
                                      <p:cBhvr>
                                        <p:cTn id="5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animEffect transition="in" filter="fade">
                                      <p:cBhvr>
                                        <p:cTn id="60" dur="1000"/>
                                        <p:tgtEl>
                                          <p:spTgt spid="3">
                                            <p:txEl>
                                              <p:pRg st="9" end="9"/>
                                            </p:txEl>
                                          </p:spTgt>
                                        </p:tgtEl>
                                      </p:cBhvr>
                                    </p:animEffect>
                                    <p:anim calcmode="lin" valueType="num">
                                      <p:cBhvr>
                                        <p:cTn id="6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2" dur="1000" fill="hold"/>
                                        <p:tgtEl>
                                          <p:spTgt spid="3">
                                            <p:txEl>
                                              <p:pRg st="9" end="9"/>
                                            </p:txEl>
                                          </p:spTgt>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3">
                                            <p:txEl>
                                              <p:pRg st="10" end="10"/>
                                            </p:txEl>
                                          </p:spTgt>
                                        </p:tgtEl>
                                        <p:attrNameLst>
                                          <p:attrName>style.visibility</p:attrName>
                                        </p:attrNameLst>
                                      </p:cBhvr>
                                      <p:to>
                                        <p:strVal val="visible"/>
                                      </p:to>
                                    </p:set>
                                    <p:animEffect transition="in" filter="fade">
                                      <p:cBhvr>
                                        <p:cTn id="65" dur="1000"/>
                                        <p:tgtEl>
                                          <p:spTgt spid="3">
                                            <p:txEl>
                                              <p:pRg st="10" end="10"/>
                                            </p:txEl>
                                          </p:spTgt>
                                        </p:tgtEl>
                                      </p:cBhvr>
                                    </p:animEffect>
                                    <p:anim calcmode="lin" valueType="num">
                                      <p:cBhvr>
                                        <p:cTn id="66"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7"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3">
                                            <p:txEl>
                                              <p:pRg st="11" end="11"/>
                                            </p:txEl>
                                          </p:spTgt>
                                        </p:tgtEl>
                                        <p:attrNameLst>
                                          <p:attrName>style.visibility</p:attrName>
                                        </p:attrNameLst>
                                      </p:cBhvr>
                                      <p:to>
                                        <p:strVal val="visible"/>
                                      </p:to>
                                    </p:set>
                                    <p:animEffect transition="in" filter="fade">
                                      <p:cBhvr>
                                        <p:cTn id="70" dur="1000"/>
                                        <p:tgtEl>
                                          <p:spTgt spid="3">
                                            <p:txEl>
                                              <p:pRg st="11" end="11"/>
                                            </p:txEl>
                                          </p:spTgt>
                                        </p:tgtEl>
                                      </p:cBhvr>
                                    </p:animEffect>
                                    <p:anim calcmode="lin" valueType="num">
                                      <p:cBhvr>
                                        <p:cTn id="71"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3">
            <a:extLst>
              <a:ext uri="{FF2B5EF4-FFF2-40B4-BE49-F238E27FC236}">
                <a16:creationId xmlns:a16="http://schemas.microsoft.com/office/drawing/2014/main" id="{1685F8E3-7316-4E68-90DF-EB8C830CC777}"/>
              </a:ext>
            </a:extLst>
          </p:cNvPr>
          <p:cNvPicPr>
            <a:picLocks noChangeAspect="1"/>
          </p:cNvPicPr>
          <p:nvPr/>
        </p:nvPicPr>
        <p:blipFill rotWithShape="1">
          <a:blip r:embed="rId2">
            <a:alphaModFix amt="40000"/>
          </a:blip>
          <a:srcRect t="15730"/>
          <a:stretch/>
        </p:blipFill>
        <p:spPr>
          <a:xfrm>
            <a:off x="-1" y="10"/>
            <a:ext cx="12191999" cy="6857990"/>
          </a:xfrm>
          <a:prstGeom prst="rect">
            <a:avLst/>
          </a:prstGeom>
        </p:spPr>
      </p:pic>
      <p:sp>
        <p:nvSpPr>
          <p:cNvPr id="2" name="Title 1">
            <a:extLst>
              <a:ext uri="{FF2B5EF4-FFF2-40B4-BE49-F238E27FC236}">
                <a16:creationId xmlns:a16="http://schemas.microsoft.com/office/drawing/2014/main" id="{C8CA60FD-BAF8-4DB7-9B79-E67E9C85E1AE}"/>
              </a:ext>
            </a:extLst>
          </p:cNvPr>
          <p:cNvSpPr>
            <a:spLocks noGrp="1"/>
          </p:cNvSpPr>
          <p:nvPr>
            <p:ph type="ctrTitle"/>
          </p:nvPr>
        </p:nvSpPr>
        <p:spPr>
          <a:xfrm>
            <a:off x="-199010" y="3429000"/>
            <a:ext cx="12000484" cy="2450595"/>
          </a:xfrm>
          <a:solidFill>
            <a:srgbClr val="002060"/>
          </a:solidFill>
          <a:scene3d>
            <a:camera prst="perspectiveLeft"/>
            <a:lightRig rig="threePt" dir="t"/>
          </a:scene3d>
        </p:spPr>
        <p:txBody>
          <a:bodyPr>
            <a:noAutofit/>
          </a:bodyPr>
          <a:lstStyle/>
          <a:p>
            <a:pPr algn="ctr"/>
            <a:br>
              <a:rPr lang="en-IN" b="1" dirty="0">
                <a:solidFill>
                  <a:srgbClr val="00B050"/>
                </a:solidFill>
                <a:latin typeface="Algerian" panose="04020705040A02060702" pitchFamily="82" charset="0"/>
              </a:rPr>
            </a:br>
            <a:r>
              <a:rPr lang="en-IN" sz="5400" b="1" dirty="0">
                <a:solidFill>
                  <a:srgbClr val="FF0000"/>
                </a:solidFill>
                <a:latin typeface="Algerian" panose="04020705040A02060702" pitchFamily="82" charset="0"/>
              </a:rPr>
              <a:t>Deploying first application</a:t>
            </a:r>
            <a:br>
              <a:rPr lang="en-IN" sz="5400" b="1" dirty="0">
                <a:solidFill>
                  <a:srgbClr val="FF0000"/>
                </a:solidFill>
                <a:latin typeface="Algerian" panose="04020705040A02060702" pitchFamily="82" charset="0"/>
              </a:rPr>
            </a:br>
            <a:r>
              <a:rPr lang="en-IN" sz="5400" b="1" dirty="0">
                <a:solidFill>
                  <a:srgbClr val="FF0000"/>
                </a:solidFill>
                <a:latin typeface="Algerian" panose="04020705040A02060702" pitchFamily="82" charset="0"/>
              </a:rPr>
              <a:t>to PCF using CLI</a:t>
            </a:r>
            <a:br>
              <a:rPr lang="en-IN" b="1" dirty="0">
                <a:solidFill>
                  <a:srgbClr val="00B050"/>
                </a:solidFill>
                <a:latin typeface="Algerian" panose="04020705040A02060702" pitchFamily="82" charset="0"/>
              </a:rPr>
            </a:br>
            <a:endParaRPr lang="en-IN" sz="1600" b="1" dirty="0">
              <a:solidFill>
                <a:srgbClr val="FF0000"/>
              </a:solidFill>
              <a:latin typeface="Algerian" panose="04020705040A02060702" pitchFamily="82" charset="0"/>
            </a:endParaRPr>
          </a:p>
        </p:txBody>
      </p:sp>
      <p:sp>
        <p:nvSpPr>
          <p:cNvPr id="3" name="Subtitle 2">
            <a:extLst>
              <a:ext uri="{FF2B5EF4-FFF2-40B4-BE49-F238E27FC236}">
                <a16:creationId xmlns:a16="http://schemas.microsoft.com/office/drawing/2014/main" id="{B977A0A5-210F-43CE-92F3-26EBBDBF9A7F}"/>
              </a:ext>
            </a:extLst>
          </p:cNvPr>
          <p:cNvSpPr>
            <a:spLocks noGrp="1"/>
          </p:cNvSpPr>
          <p:nvPr>
            <p:ph type="subTitle" idx="1"/>
          </p:nvPr>
        </p:nvSpPr>
        <p:spPr>
          <a:xfrm>
            <a:off x="4991098" y="6009693"/>
            <a:ext cx="2209800" cy="381000"/>
          </a:xfrm>
          <a:solidFill>
            <a:schemeClr val="bg2">
              <a:lumMod val="50000"/>
            </a:schemeClr>
          </a:solidFill>
        </p:spPr>
        <p:txBody>
          <a:bodyPr>
            <a:normAutofit/>
          </a:bodyPr>
          <a:lstStyle/>
          <a:p>
            <a:pPr algn="ctr"/>
            <a:r>
              <a:rPr lang="en-IN" b="1" dirty="0">
                <a:solidFill>
                  <a:srgbClr val="92D050"/>
                </a:solidFill>
              </a:rPr>
              <a:t>-- #</a:t>
            </a:r>
            <a:r>
              <a:rPr lang="en-IN" b="1" dirty="0" err="1">
                <a:solidFill>
                  <a:srgbClr val="92D050"/>
                </a:solidFill>
              </a:rPr>
              <a:t>greenlearner</a:t>
            </a:r>
            <a:r>
              <a:rPr lang="en-IN" b="1" dirty="0">
                <a:solidFill>
                  <a:srgbClr val="92D050"/>
                </a:solidFill>
              </a:rPr>
              <a:t> --</a:t>
            </a:r>
          </a:p>
        </p:txBody>
      </p:sp>
      <p:sp>
        <p:nvSpPr>
          <p:cNvPr id="6" name="Rectangle: Diagonal Corners Snipped 5">
            <a:extLst>
              <a:ext uri="{FF2B5EF4-FFF2-40B4-BE49-F238E27FC236}">
                <a16:creationId xmlns:a16="http://schemas.microsoft.com/office/drawing/2014/main" id="{7F68A108-61ED-4A2D-8AA6-DD65D3D355F6}"/>
              </a:ext>
            </a:extLst>
          </p:cNvPr>
          <p:cNvSpPr/>
          <p:nvPr/>
        </p:nvSpPr>
        <p:spPr>
          <a:xfrm>
            <a:off x="10925175" y="-9525"/>
            <a:ext cx="1266823" cy="800100"/>
          </a:xfrm>
          <a:prstGeom prst="snip2Diag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t>#4</a:t>
            </a:r>
          </a:p>
        </p:txBody>
      </p:sp>
      <p:pic>
        <p:nvPicPr>
          <p:cNvPr id="11" name="Picture 10">
            <a:extLst>
              <a:ext uri="{FF2B5EF4-FFF2-40B4-BE49-F238E27FC236}">
                <a16:creationId xmlns:a16="http://schemas.microsoft.com/office/drawing/2014/main" id="{966E71A7-952F-453F-A6DD-9DD1C96EC0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0276" y="541712"/>
            <a:ext cx="8724899" cy="3344487"/>
          </a:xfrm>
          <a:prstGeom prst="rect">
            <a:avLst/>
          </a:prstGeom>
        </p:spPr>
      </p:pic>
      <p:sp>
        <p:nvSpPr>
          <p:cNvPr id="13" name="Rectangle 12">
            <a:extLst>
              <a:ext uri="{FF2B5EF4-FFF2-40B4-BE49-F238E27FC236}">
                <a16:creationId xmlns:a16="http://schemas.microsoft.com/office/drawing/2014/main" id="{1909EE15-70C2-4319-92F4-DA7346AD9C96}"/>
              </a:ext>
            </a:extLst>
          </p:cNvPr>
          <p:cNvSpPr/>
          <p:nvPr/>
        </p:nvSpPr>
        <p:spPr>
          <a:xfrm>
            <a:off x="2200274" y="657807"/>
            <a:ext cx="3219451" cy="156151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rgbClr val="00B050"/>
                </a:solidFill>
                <a:latin typeface="Algerian" panose="04020705040A02060702" pitchFamily="82" charset="0"/>
              </a:rPr>
              <a:t>MICROSERVICES</a:t>
            </a:r>
          </a:p>
          <a:p>
            <a:pPr algn="ctr"/>
            <a:r>
              <a:rPr lang="en-IN" sz="2800" dirty="0">
                <a:solidFill>
                  <a:srgbClr val="00B050"/>
                </a:solidFill>
                <a:latin typeface="Algerian" panose="04020705040A02060702" pitchFamily="82" charset="0"/>
              </a:rPr>
              <a:t>AND</a:t>
            </a:r>
          </a:p>
          <a:p>
            <a:pPr algn="ctr"/>
            <a:r>
              <a:rPr lang="en-IN" sz="2800" dirty="0">
                <a:solidFill>
                  <a:srgbClr val="00B050"/>
                </a:solidFill>
                <a:latin typeface="Algerian" panose="04020705040A02060702" pitchFamily="82" charset="0"/>
              </a:rPr>
              <a:t>CLOUD FOUNDRY</a:t>
            </a:r>
          </a:p>
        </p:txBody>
      </p:sp>
      <p:sp>
        <p:nvSpPr>
          <p:cNvPr id="23" name="Rectangle: Rounded Corners 22">
            <a:extLst>
              <a:ext uri="{FF2B5EF4-FFF2-40B4-BE49-F238E27FC236}">
                <a16:creationId xmlns:a16="http://schemas.microsoft.com/office/drawing/2014/main" id="{38CBEF94-4B9F-4698-BA43-CF1050C17CB4}"/>
              </a:ext>
            </a:extLst>
          </p:cNvPr>
          <p:cNvSpPr/>
          <p:nvPr/>
        </p:nvSpPr>
        <p:spPr>
          <a:xfrm>
            <a:off x="0" y="0"/>
            <a:ext cx="116205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ARVIND</a:t>
            </a:r>
          </a:p>
        </p:txBody>
      </p:sp>
    </p:spTree>
    <p:extLst>
      <p:ext uri="{BB962C8B-B14F-4D97-AF65-F5344CB8AC3E}">
        <p14:creationId xmlns:p14="http://schemas.microsoft.com/office/powerpoint/2010/main" val="284889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7DF9-5121-449E-BE9E-D21B2DCC5F9D}"/>
              </a:ext>
            </a:extLst>
          </p:cNvPr>
          <p:cNvSpPr>
            <a:spLocks noGrp="1"/>
          </p:cNvSpPr>
          <p:nvPr>
            <p:ph type="title"/>
          </p:nvPr>
        </p:nvSpPr>
        <p:spPr>
          <a:solidFill>
            <a:schemeClr val="accent2">
              <a:lumMod val="20000"/>
              <a:lumOff val="80000"/>
            </a:schemeClr>
          </a:solidFill>
        </p:spPr>
        <p:txBody>
          <a:bodyPr/>
          <a:lstStyle/>
          <a:p>
            <a:r>
              <a:rPr lang="en-IN" dirty="0"/>
              <a:t>Steps to perform</a:t>
            </a:r>
          </a:p>
        </p:txBody>
      </p:sp>
      <p:sp>
        <p:nvSpPr>
          <p:cNvPr id="3" name="Content Placeholder 2">
            <a:extLst>
              <a:ext uri="{FF2B5EF4-FFF2-40B4-BE49-F238E27FC236}">
                <a16:creationId xmlns:a16="http://schemas.microsoft.com/office/drawing/2014/main" id="{F37DD19B-0598-4B4D-BF8A-02BE9B5CF78E}"/>
              </a:ext>
            </a:extLst>
          </p:cNvPr>
          <p:cNvSpPr>
            <a:spLocks noGrp="1"/>
          </p:cNvSpPr>
          <p:nvPr>
            <p:ph idx="1"/>
          </p:nvPr>
        </p:nvSpPr>
        <p:spPr>
          <a:solidFill>
            <a:schemeClr val="accent5">
              <a:lumMod val="20000"/>
              <a:lumOff val="80000"/>
            </a:schemeClr>
          </a:solidFill>
        </p:spPr>
        <p:txBody>
          <a:bodyPr/>
          <a:lstStyle/>
          <a:p>
            <a:r>
              <a:rPr lang="en-IN" b="1" dirty="0"/>
              <a:t>Open </a:t>
            </a:r>
            <a:r>
              <a:rPr lang="en-IN" b="1" dirty="0" err="1"/>
              <a:t>cf</a:t>
            </a:r>
            <a:r>
              <a:rPr lang="en-IN" b="1" dirty="0"/>
              <a:t> cli</a:t>
            </a:r>
          </a:p>
          <a:p>
            <a:r>
              <a:rPr lang="en-IN" b="1" dirty="0"/>
              <a:t>Login</a:t>
            </a:r>
          </a:p>
          <a:p>
            <a:r>
              <a:rPr lang="en-IN" b="1" dirty="0"/>
              <a:t>Get the .jar which is to be pushed</a:t>
            </a:r>
          </a:p>
          <a:p>
            <a:r>
              <a:rPr lang="en-IN" b="1" dirty="0"/>
              <a:t>Push the app</a:t>
            </a:r>
          </a:p>
          <a:p>
            <a:endParaRPr lang="en-IN" b="1" dirty="0"/>
          </a:p>
        </p:txBody>
      </p:sp>
    </p:spTree>
    <p:extLst>
      <p:ext uri="{BB962C8B-B14F-4D97-AF65-F5344CB8AC3E}">
        <p14:creationId xmlns:p14="http://schemas.microsoft.com/office/powerpoint/2010/main" val="2124493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7DF9-5121-449E-BE9E-D21B2DCC5F9D}"/>
              </a:ext>
            </a:extLst>
          </p:cNvPr>
          <p:cNvSpPr>
            <a:spLocks noGrp="1"/>
          </p:cNvSpPr>
          <p:nvPr>
            <p:ph type="title"/>
          </p:nvPr>
        </p:nvSpPr>
        <p:spPr>
          <a:solidFill>
            <a:schemeClr val="accent2">
              <a:lumMod val="20000"/>
              <a:lumOff val="80000"/>
            </a:schemeClr>
          </a:solidFill>
        </p:spPr>
        <p:txBody>
          <a:bodyPr/>
          <a:lstStyle/>
          <a:p>
            <a:r>
              <a:rPr lang="en-IN" dirty="0"/>
              <a:t>Sample application to be pushed/deployed</a:t>
            </a:r>
          </a:p>
        </p:txBody>
      </p:sp>
      <p:sp>
        <p:nvSpPr>
          <p:cNvPr id="4" name="Rectangle: Single Corner Rounded 3">
            <a:extLst>
              <a:ext uri="{FF2B5EF4-FFF2-40B4-BE49-F238E27FC236}">
                <a16:creationId xmlns:a16="http://schemas.microsoft.com/office/drawing/2014/main" id="{4369BC53-630D-4A54-A918-E26C09CF0C71}"/>
              </a:ext>
            </a:extLst>
          </p:cNvPr>
          <p:cNvSpPr/>
          <p:nvPr/>
        </p:nvSpPr>
        <p:spPr>
          <a:xfrm>
            <a:off x="3333750" y="2340864"/>
            <a:ext cx="4752975" cy="3634486"/>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latin typeface="Algerian" panose="04020705040A02060702" pitchFamily="82" charset="0"/>
              </a:rPr>
              <a:t>DOCTOR’s PORTAL</a:t>
            </a:r>
          </a:p>
          <a:p>
            <a:pPr marL="285750" indent="-285750" algn="ctr">
              <a:buFont typeface="Arial" panose="020B0604020202020204" pitchFamily="34" charset="0"/>
              <a:buChar char="•"/>
            </a:pPr>
            <a:r>
              <a:rPr lang="en-IN" dirty="0">
                <a:latin typeface="Algerian" panose="04020705040A02060702" pitchFamily="82" charset="0"/>
              </a:rPr>
              <a:t>/doctors [GET]</a:t>
            </a:r>
          </a:p>
          <a:p>
            <a:pPr marL="285750" indent="-285750" algn="ctr">
              <a:buFont typeface="Arial" panose="020B0604020202020204" pitchFamily="34" charset="0"/>
              <a:buChar char="•"/>
            </a:pPr>
            <a:r>
              <a:rPr lang="en-IN" dirty="0">
                <a:latin typeface="Algerian" panose="04020705040A02060702" pitchFamily="82" charset="0"/>
              </a:rPr>
              <a:t>/patients [GET]</a:t>
            </a:r>
          </a:p>
          <a:p>
            <a:pPr marL="285750" indent="-285750" algn="ctr">
              <a:buFont typeface="Arial" panose="020B0604020202020204" pitchFamily="34" charset="0"/>
              <a:buChar char="•"/>
            </a:pPr>
            <a:r>
              <a:rPr lang="en-IN" dirty="0">
                <a:latin typeface="Algerian" panose="04020705040A02060702" pitchFamily="82" charset="0"/>
              </a:rPr>
              <a:t>/diseases [GET]</a:t>
            </a:r>
          </a:p>
          <a:p>
            <a:pPr marL="285750" indent="-285750" algn="ctr">
              <a:buFont typeface="Arial" panose="020B0604020202020204" pitchFamily="34" charset="0"/>
              <a:buChar char="•"/>
            </a:pPr>
            <a:r>
              <a:rPr lang="en-IN" dirty="0">
                <a:latin typeface="Algerian" panose="04020705040A02060702" pitchFamily="82" charset="0"/>
              </a:rPr>
              <a:t>/doctors [POST]</a:t>
            </a:r>
          </a:p>
          <a:p>
            <a:pPr marL="285750" indent="-285750" algn="ctr">
              <a:buFont typeface="Arial" panose="020B0604020202020204" pitchFamily="34" charset="0"/>
              <a:buChar char="•"/>
            </a:pPr>
            <a:r>
              <a:rPr lang="en-IN" dirty="0">
                <a:latin typeface="Algerian" panose="04020705040A02060702" pitchFamily="82" charset="0"/>
              </a:rPr>
              <a:t>/patients [POST]</a:t>
            </a:r>
          </a:p>
          <a:p>
            <a:pPr marL="285750" indent="-285750" algn="ctr">
              <a:buFont typeface="Arial" panose="020B0604020202020204" pitchFamily="34" charset="0"/>
              <a:buChar char="•"/>
            </a:pPr>
            <a:r>
              <a:rPr lang="en-IN" dirty="0">
                <a:latin typeface="Algerian" panose="04020705040A02060702" pitchFamily="82" charset="0"/>
              </a:rPr>
              <a:t>/diseases [POST]</a:t>
            </a:r>
          </a:p>
          <a:p>
            <a:pPr marL="285750" indent="-285750" algn="ctr">
              <a:buFont typeface="Arial" panose="020B0604020202020204" pitchFamily="34" charset="0"/>
              <a:buChar char="•"/>
            </a:pPr>
            <a:endParaRPr lang="en-IN" dirty="0">
              <a:latin typeface="Algerian" panose="04020705040A02060702" pitchFamily="82" charset="0"/>
            </a:endParaRPr>
          </a:p>
          <a:p>
            <a:pPr algn="ctr"/>
            <a:endParaRPr lang="en-IN" dirty="0">
              <a:latin typeface="Algerian" panose="04020705040A02060702" pitchFamily="82" charset="0"/>
            </a:endParaRPr>
          </a:p>
        </p:txBody>
      </p:sp>
    </p:spTree>
    <p:extLst>
      <p:ext uri="{BB962C8B-B14F-4D97-AF65-F5344CB8AC3E}">
        <p14:creationId xmlns:p14="http://schemas.microsoft.com/office/powerpoint/2010/main" val="3742172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3">
            <a:extLst>
              <a:ext uri="{FF2B5EF4-FFF2-40B4-BE49-F238E27FC236}">
                <a16:creationId xmlns:a16="http://schemas.microsoft.com/office/drawing/2014/main" id="{1685F8E3-7316-4E68-90DF-EB8C830CC777}"/>
              </a:ext>
            </a:extLst>
          </p:cNvPr>
          <p:cNvPicPr>
            <a:picLocks noChangeAspect="1"/>
          </p:cNvPicPr>
          <p:nvPr/>
        </p:nvPicPr>
        <p:blipFill rotWithShape="1">
          <a:blip r:embed="rId2">
            <a:alphaModFix amt="40000"/>
          </a:blip>
          <a:srcRect t="15730"/>
          <a:stretch/>
        </p:blipFill>
        <p:spPr>
          <a:xfrm>
            <a:off x="-1" y="10"/>
            <a:ext cx="12191999" cy="6857990"/>
          </a:xfrm>
          <a:prstGeom prst="rect">
            <a:avLst/>
          </a:prstGeom>
        </p:spPr>
      </p:pic>
      <p:sp>
        <p:nvSpPr>
          <p:cNvPr id="2" name="Title 1">
            <a:extLst>
              <a:ext uri="{FF2B5EF4-FFF2-40B4-BE49-F238E27FC236}">
                <a16:creationId xmlns:a16="http://schemas.microsoft.com/office/drawing/2014/main" id="{C8CA60FD-BAF8-4DB7-9B79-E67E9C85E1AE}"/>
              </a:ext>
            </a:extLst>
          </p:cNvPr>
          <p:cNvSpPr>
            <a:spLocks noGrp="1"/>
          </p:cNvSpPr>
          <p:nvPr>
            <p:ph type="ctrTitle"/>
          </p:nvPr>
        </p:nvSpPr>
        <p:spPr>
          <a:xfrm>
            <a:off x="-199010" y="3429000"/>
            <a:ext cx="12000484" cy="2450595"/>
          </a:xfrm>
          <a:solidFill>
            <a:srgbClr val="002060"/>
          </a:solidFill>
          <a:scene3d>
            <a:camera prst="perspectiveLeft"/>
            <a:lightRig rig="threePt" dir="t"/>
          </a:scene3d>
        </p:spPr>
        <p:txBody>
          <a:bodyPr>
            <a:noAutofit/>
          </a:bodyPr>
          <a:lstStyle/>
          <a:p>
            <a:pPr algn="ctr"/>
            <a:br>
              <a:rPr lang="en-IN" b="1" dirty="0">
                <a:solidFill>
                  <a:srgbClr val="00B050"/>
                </a:solidFill>
                <a:latin typeface="Algerian" panose="04020705040A02060702" pitchFamily="82" charset="0"/>
              </a:rPr>
            </a:br>
            <a:r>
              <a:rPr lang="en-IN" sz="5400" b="1" dirty="0">
                <a:solidFill>
                  <a:srgbClr val="FF0000"/>
                </a:solidFill>
                <a:latin typeface="Algerian" panose="04020705040A02060702" pitchFamily="82" charset="0"/>
              </a:rPr>
              <a:t>What is </a:t>
            </a:r>
            <a:r>
              <a:rPr lang="en-IN" sz="5400" b="1" dirty="0" err="1">
                <a:solidFill>
                  <a:srgbClr val="FF0000"/>
                </a:solidFill>
                <a:latin typeface="Algerian" panose="04020705040A02060702" pitchFamily="82" charset="0"/>
              </a:rPr>
              <a:t>Buildpack</a:t>
            </a:r>
            <a:r>
              <a:rPr lang="en-IN" sz="5400" b="1" dirty="0">
                <a:solidFill>
                  <a:srgbClr val="FF0000"/>
                </a:solidFill>
                <a:latin typeface="Algerian" panose="04020705040A02060702" pitchFamily="82" charset="0"/>
              </a:rPr>
              <a:t>?</a:t>
            </a:r>
            <a:br>
              <a:rPr lang="en-IN" sz="5400" b="1" dirty="0">
                <a:solidFill>
                  <a:srgbClr val="FF0000"/>
                </a:solidFill>
                <a:latin typeface="Algerian" panose="04020705040A02060702" pitchFamily="82" charset="0"/>
              </a:rPr>
            </a:br>
            <a:br>
              <a:rPr lang="en-IN" b="1" dirty="0">
                <a:solidFill>
                  <a:srgbClr val="00B050"/>
                </a:solidFill>
                <a:latin typeface="Algerian" panose="04020705040A02060702" pitchFamily="82" charset="0"/>
              </a:rPr>
            </a:br>
            <a:endParaRPr lang="en-IN" sz="1600" b="1" dirty="0">
              <a:solidFill>
                <a:srgbClr val="FF0000"/>
              </a:solidFill>
              <a:latin typeface="Algerian" panose="04020705040A02060702" pitchFamily="82" charset="0"/>
            </a:endParaRPr>
          </a:p>
        </p:txBody>
      </p:sp>
      <p:sp>
        <p:nvSpPr>
          <p:cNvPr id="3" name="Subtitle 2">
            <a:extLst>
              <a:ext uri="{FF2B5EF4-FFF2-40B4-BE49-F238E27FC236}">
                <a16:creationId xmlns:a16="http://schemas.microsoft.com/office/drawing/2014/main" id="{B977A0A5-210F-43CE-92F3-26EBBDBF9A7F}"/>
              </a:ext>
            </a:extLst>
          </p:cNvPr>
          <p:cNvSpPr>
            <a:spLocks noGrp="1"/>
          </p:cNvSpPr>
          <p:nvPr>
            <p:ph type="subTitle" idx="1"/>
          </p:nvPr>
        </p:nvSpPr>
        <p:spPr>
          <a:xfrm>
            <a:off x="4991098" y="6009693"/>
            <a:ext cx="2209800" cy="381000"/>
          </a:xfrm>
          <a:solidFill>
            <a:schemeClr val="bg2">
              <a:lumMod val="50000"/>
            </a:schemeClr>
          </a:solidFill>
        </p:spPr>
        <p:txBody>
          <a:bodyPr>
            <a:normAutofit/>
          </a:bodyPr>
          <a:lstStyle/>
          <a:p>
            <a:pPr algn="ctr"/>
            <a:r>
              <a:rPr lang="en-IN" b="1" dirty="0">
                <a:solidFill>
                  <a:srgbClr val="92D050"/>
                </a:solidFill>
              </a:rPr>
              <a:t>-- #</a:t>
            </a:r>
            <a:r>
              <a:rPr lang="en-IN" b="1" dirty="0" err="1">
                <a:solidFill>
                  <a:srgbClr val="92D050"/>
                </a:solidFill>
              </a:rPr>
              <a:t>greenlearner</a:t>
            </a:r>
            <a:r>
              <a:rPr lang="en-IN" b="1" dirty="0">
                <a:solidFill>
                  <a:srgbClr val="92D050"/>
                </a:solidFill>
              </a:rPr>
              <a:t> --</a:t>
            </a:r>
          </a:p>
        </p:txBody>
      </p:sp>
      <p:sp>
        <p:nvSpPr>
          <p:cNvPr id="6" name="Rectangle: Diagonal Corners Snipped 5">
            <a:extLst>
              <a:ext uri="{FF2B5EF4-FFF2-40B4-BE49-F238E27FC236}">
                <a16:creationId xmlns:a16="http://schemas.microsoft.com/office/drawing/2014/main" id="{7F68A108-61ED-4A2D-8AA6-DD65D3D355F6}"/>
              </a:ext>
            </a:extLst>
          </p:cNvPr>
          <p:cNvSpPr/>
          <p:nvPr/>
        </p:nvSpPr>
        <p:spPr>
          <a:xfrm>
            <a:off x="10925175" y="-9525"/>
            <a:ext cx="1266823" cy="800100"/>
          </a:xfrm>
          <a:prstGeom prst="snip2Diag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t>#5</a:t>
            </a:r>
          </a:p>
        </p:txBody>
      </p:sp>
      <p:pic>
        <p:nvPicPr>
          <p:cNvPr id="11" name="Picture 10">
            <a:extLst>
              <a:ext uri="{FF2B5EF4-FFF2-40B4-BE49-F238E27FC236}">
                <a16:creationId xmlns:a16="http://schemas.microsoft.com/office/drawing/2014/main" id="{966E71A7-952F-453F-A6DD-9DD1C96EC0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0276" y="541712"/>
            <a:ext cx="8724899" cy="3344487"/>
          </a:xfrm>
          <a:prstGeom prst="rect">
            <a:avLst/>
          </a:prstGeom>
        </p:spPr>
      </p:pic>
      <p:sp>
        <p:nvSpPr>
          <p:cNvPr id="13" name="Rectangle 12">
            <a:extLst>
              <a:ext uri="{FF2B5EF4-FFF2-40B4-BE49-F238E27FC236}">
                <a16:creationId xmlns:a16="http://schemas.microsoft.com/office/drawing/2014/main" id="{1909EE15-70C2-4319-92F4-DA7346AD9C96}"/>
              </a:ext>
            </a:extLst>
          </p:cNvPr>
          <p:cNvSpPr/>
          <p:nvPr/>
        </p:nvSpPr>
        <p:spPr>
          <a:xfrm>
            <a:off x="2200274" y="657807"/>
            <a:ext cx="3219451" cy="156151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rgbClr val="00B050"/>
                </a:solidFill>
                <a:latin typeface="Algerian" panose="04020705040A02060702" pitchFamily="82" charset="0"/>
              </a:rPr>
              <a:t>MICROSERVICES</a:t>
            </a:r>
          </a:p>
          <a:p>
            <a:pPr algn="ctr"/>
            <a:r>
              <a:rPr lang="en-IN" sz="2800" dirty="0">
                <a:solidFill>
                  <a:srgbClr val="00B050"/>
                </a:solidFill>
                <a:latin typeface="Algerian" panose="04020705040A02060702" pitchFamily="82" charset="0"/>
              </a:rPr>
              <a:t>AND</a:t>
            </a:r>
          </a:p>
          <a:p>
            <a:pPr algn="ctr"/>
            <a:r>
              <a:rPr lang="en-IN" sz="2800" dirty="0">
                <a:solidFill>
                  <a:srgbClr val="00B050"/>
                </a:solidFill>
                <a:latin typeface="Algerian" panose="04020705040A02060702" pitchFamily="82" charset="0"/>
              </a:rPr>
              <a:t>CLOUD FOUNDRY</a:t>
            </a:r>
          </a:p>
        </p:txBody>
      </p:sp>
      <p:sp>
        <p:nvSpPr>
          <p:cNvPr id="23" name="Rectangle: Rounded Corners 22">
            <a:extLst>
              <a:ext uri="{FF2B5EF4-FFF2-40B4-BE49-F238E27FC236}">
                <a16:creationId xmlns:a16="http://schemas.microsoft.com/office/drawing/2014/main" id="{38CBEF94-4B9F-4698-BA43-CF1050C17CB4}"/>
              </a:ext>
            </a:extLst>
          </p:cNvPr>
          <p:cNvSpPr/>
          <p:nvPr/>
        </p:nvSpPr>
        <p:spPr>
          <a:xfrm>
            <a:off x="0" y="0"/>
            <a:ext cx="116205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ARVIND</a:t>
            </a:r>
          </a:p>
        </p:txBody>
      </p:sp>
    </p:spTree>
    <p:extLst>
      <p:ext uri="{BB962C8B-B14F-4D97-AF65-F5344CB8AC3E}">
        <p14:creationId xmlns:p14="http://schemas.microsoft.com/office/powerpoint/2010/main" val="1921748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7DF9-5121-449E-BE9E-D21B2DCC5F9D}"/>
              </a:ext>
            </a:extLst>
          </p:cNvPr>
          <p:cNvSpPr>
            <a:spLocks noGrp="1"/>
          </p:cNvSpPr>
          <p:nvPr>
            <p:ph type="title"/>
          </p:nvPr>
        </p:nvSpPr>
        <p:spPr>
          <a:solidFill>
            <a:schemeClr val="accent2">
              <a:lumMod val="20000"/>
              <a:lumOff val="80000"/>
            </a:schemeClr>
          </a:solidFill>
        </p:spPr>
        <p:txBody>
          <a:bodyPr/>
          <a:lstStyle/>
          <a:p>
            <a:r>
              <a:rPr lang="en-IN" dirty="0"/>
              <a:t>About me</a:t>
            </a:r>
          </a:p>
        </p:txBody>
      </p:sp>
      <p:sp>
        <p:nvSpPr>
          <p:cNvPr id="3" name="Content Placeholder 2">
            <a:extLst>
              <a:ext uri="{FF2B5EF4-FFF2-40B4-BE49-F238E27FC236}">
                <a16:creationId xmlns:a16="http://schemas.microsoft.com/office/drawing/2014/main" id="{F37DD19B-0598-4B4D-BF8A-02BE9B5CF78E}"/>
              </a:ext>
            </a:extLst>
          </p:cNvPr>
          <p:cNvSpPr>
            <a:spLocks noGrp="1"/>
          </p:cNvSpPr>
          <p:nvPr>
            <p:ph idx="1"/>
          </p:nvPr>
        </p:nvSpPr>
        <p:spPr>
          <a:xfrm>
            <a:off x="581192" y="2340864"/>
            <a:ext cx="11029615" cy="3634486"/>
          </a:xfrm>
          <a:solidFill>
            <a:schemeClr val="accent5">
              <a:lumMod val="20000"/>
              <a:lumOff val="80000"/>
            </a:schemeClr>
          </a:solidFill>
        </p:spPr>
        <p:txBody>
          <a:bodyPr/>
          <a:lstStyle/>
          <a:p>
            <a:r>
              <a:rPr lang="en-US" b="1" dirty="0"/>
              <a:t>Senior software developer</a:t>
            </a:r>
          </a:p>
          <a:p>
            <a:r>
              <a:rPr lang="en-US" b="1" dirty="0"/>
              <a:t>7 years</a:t>
            </a:r>
          </a:p>
          <a:p>
            <a:r>
              <a:rPr lang="en-US" b="1" dirty="0"/>
              <a:t>Working on </a:t>
            </a:r>
          </a:p>
          <a:p>
            <a:r>
              <a:rPr lang="en-US" b="1" dirty="0"/>
              <a:t>Passion</a:t>
            </a:r>
          </a:p>
          <a:p>
            <a:r>
              <a:rPr lang="en-US" b="1" dirty="0"/>
              <a:t>Facebook – </a:t>
            </a:r>
            <a:r>
              <a:rPr lang="en-IN" dirty="0">
                <a:hlinkClick r:id="rId2"/>
              </a:rPr>
              <a:t>https://www.facebook.com/greenlearner</a:t>
            </a:r>
            <a:endParaRPr lang="en-IN" dirty="0"/>
          </a:p>
          <a:p>
            <a:r>
              <a:rPr lang="en-IN" b="1" dirty="0"/>
              <a:t>LinkedIn - </a:t>
            </a:r>
            <a:r>
              <a:rPr lang="en-IN" dirty="0">
                <a:hlinkClick r:id="rId3"/>
              </a:rPr>
              <a:t>https://www.linkedin.com/in/arvind-kumar-108a4b2b/</a:t>
            </a:r>
            <a:endParaRPr lang="en-US" b="1" dirty="0"/>
          </a:p>
          <a:p>
            <a:endParaRPr lang="en-IN" b="1" dirty="0"/>
          </a:p>
        </p:txBody>
      </p:sp>
      <p:pic>
        <p:nvPicPr>
          <p:cNvPr id="4" name="Picture 3">
            <a:extLst>
              <a:ext uri="{FF2B5EF4-FFF2-40B4-BE49-F238E27FC236}">
                <a16:creationId xmlns:a16="http://schemas.microsoft.com/office/drawing/2014/main" id="{BCC17F0E-0A25-4D7A-8757-FB1D46FA91A5}"/>
              </a:ext>
            </a:extLst>
          </p:cNvPr>
          <p:cNvPicPr>
            <a:picLocks noChangeAspect="1"/>
          </p:cNvPicPr>
          <p:nvPr/>
        </p:nvPicPr>
        <p:blipFill>
          <a:blip r:embed="rId4"/>
          <a:stretch>
            <a:fillRect/>
          </a:stretch>
        </p:blipFill>
        <p:spPr>
          <a:xfrm>
            <a:off x="7048500" y="2340864"/>
            <a:ext cx="4562307" cy="3634486"/>
          </a:xfrm>
          <a:prstGeom prst="rect">
            <a:avLst/>
          </a:prstGeom>
          <a:ln>
            <a:noFill/>
          </a:ln>
          <a:effectLst>
            <a:softEdge rad="112500"/>
          </a:effectLst>
        </p:spPr>
      </p:pic>
    </p:spTree>
    <p:extLst>
      <p:ext uri="{BB962C8B-B14F-4D97-AF65-F5344CB8AC3E}">
        <p14:creationId xmlns:p14="http://schemas.microsoft.com/office/powerpoint/2010/main" val="15420872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7DF9-5121-449E-BE9E-D21B2DCC5F9D}"/>
              </a:ext>
            </a:extLst>
          </p:cNvPr>
          <p:cNvSpPr>
            <a:spLocks noGrp="1"/>
          </p:cNvSpPr>
          <p:nvPr>
            <p:ph type="title"/>
          </p:nvPr>
        </p:nvSpPr>
        <p:spPr>
          <a:solidFill>
            <a:schemeClr val="accent2">
              <a:lumMod val="20000"/>
              <a:lumOff val="80000"/>
            </a:schemeClr>
          </a:solidFill>
        </p:spPr>
        <p:txBody>
          <a:bodyPr/>
          <a:lstStyle/>
          <a:p>
            <a:r>
              <a:rPr lang="en-IN" dirty="0" err="1"/>
              <a:t>buildpack</a:t>
            </a:r>
            <a:endParaRPr lang="en-IN" dirty="0"/>
          </a:p>
        </p:txBody>
      </p:sp>
      <p:sp>
        <p:nvSpPr>
          <p:cNvPr id="3" name="Content Placeholder 2">
            <a:extLst>
              <a:ext uri="{FF2B5EF4-FFF2-40B4-BE49-F238E27FC236}">
                <a16:creationId xmlns:a16="http://schemas.microsoft.com/office/drawing/2014/main" id="{F37DD19B-0598-4B4D-BF8A-02BE9B5CF78E}"/>
              </a:ext>
            </a:extLst>
          </p:cNvPr>
          <p:cNvSpPr>
            <a:spLocks noGrp="1"/>
          </p:cNvSpPr>
          <p:nvPr>
            <p:ph idx="1"/>
          </p:nvPr>
        </p:nvSpPr>
        <p:spPr>
          <a:solidFill>
            <a:schemeClr val="accent5">
              <a:lumMod val="20000"/>
              <a:lumOff val="80000"/>
            </a:schemeClr>
          </a:solidFill>
        </p:spPr>
        <p:txBody>
          <a:bodyPr/>
          <a:lstStyle/>
          <a:p>
            <a:r>
              <a:rPr lang="en-US" dirty="0" err="1"/>
              <a:t>Buildpacks</a:t>
            </a:r>
            <a:r>
              <a:rPr lang="en-US" dirty="0"/>
              <a:t> provide framework and runtime support for apps. </a:t>
            </a:r>
          </a:p>
          <a:p>
            <a:r>
              <a:rPr lang="en-US" dirty="0" err="1"/>
              <a:t>Buildpacks</a:t>
            </a:r>
            <a:r>
              <a:rPr lang="en-US" dirty="0"/>
              <a:t> typically examine your apps to determine what dependencies to download and how to configure the apps to communicate with bound services.</a:t>
            </a:r>
            <a:endParaRPr lang="en-IN" dirty="0">
              <a:hlinkClick r:id="rId2"/>
            </a:endParaRPr>
          </a:p>
          <a:p>
            <a:r>
              <a:rPr lang="en-IN" b="1" dirty="0"/>
              <a:t>System </a:t>
            </a:r>
            <a:r>
              <a:rPr lang="en-IN" b="1" dirty="0" err="1"/>
              <a:t>Buildpacks</a:t>
            </a:r>
            <a:endParaRPr lang="en-IN" b="1" dirty="0"/>
          </a:p>
          <a:p>
            <a:r>
              <a:rPr lang="en-IN" b="1" dirty="0"/>
              <a:t>Sidecar </a:t>
            </a:r>
            <a:r>
              <a:rPr lang="en-IN" b="1" dirty="0" err="1"/>
              <a:t>Buildpacks</a:t>
            </a:r>
            <a:endParaRPr lang="en-IN" b="1" dirty="0"/>
          </a:p>
          <a:p>
            <a:r>
              <a:rPr lang="en-IN" b="1" dirty="0"/>
              <a:t>Community </a:t>
            </a:r>
            <a:r>
              <a:rPr lang="en-IN" b="1" dirty="0" err="1"/>
              <a:t>Buildpacks</a:t>
            </a:r>
            <a:endParaRPr lang="en-IN" b="1" dirty="0"/>
          </a:p>
          <a:p>
            <a:r>
              <a:rPr lang="en-IN" dirty="0">
                <a:hlinkClick r:id="rId2"/>
              </a:rPr>
              <a:t>https://docs.cloudfoundry.org/buildpacks/</a:t>
            </a:r>
            <a:endParaRPr lang="en-IN" b="1" dirty="0"/>
          </a:p>
          <a:p>
            <a:endParaRPr lang="en-IN" b="1" dirty="0"/>
          </a:p>
        </p:txBody>
      </p:sp>
    </p:spTree>
    <p:extLst>
      <p:ext uri="{BB962C8B-B14F-4D97-AF65-F5344CB8AC3E}">
        <p14:creationId xmlns:p14="http://schemas.microsoft.com/office/powerpoint/2010/main" val="3927134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7DF9-5121-449E-BE9E-D21B2DCC5F9D}"/>
              </a:ext>
            </a:extLst>
          </p:cNvPr>
          <p:cNvSpPr>
            <a:spLocks noGrp="1"/>
          </p:cNvSpPr>
          <p:nvPr>
            <p:ph type="title"/>
          </p:nvPr>
        </p:nvSpPr>
        <p:spPr>
          <a:solidFill>
            <a:schemeClr val="accent2">
              <a:lumMod val="20000"/>
              <a:lumOff val="80000"/>
            </a:schemeClr>
          </a:solidFill>
        </p:spPr>
        <p:txBody>
          <a:bodyPr/>
          <a:lstStyle/>
          <a:p>
            <a:r>
              <a:rPr lang="en-IN" dirty="0" err="1"/>
              <a:t>Buildpack</a:t>
            </a:r>
            <a:r>
              <a:rPr lang="en-IN" dirty="0"/>
              <a:t> packager</a:t>
            </a:r>
          </a:p>
        </p:txBody>
      </p:sp>
      <p:sp>
        <p:nvSpPr>
          <p:cNvPr id="3" name="Content Placeholder 2">
            <a:extLst>
              <a:ext uri="{FF2B5EF4-FFF2-40B4-BE49-F238E27FC236}">
                <a16:creationId xmlns:a16="http://schemas.microsoft.com/office/drawing/2014/main" id="{F37DD19B-0598-4B4D-BF8A-02BE9B5CF78E}"/>
              </a:ext>
            </a:extLst>
          </p:cNvPr>
          <p:cNvSpPr>
            <a:spLocks noGrp="1"/>
          </p:cNvSpPr>
          <p:nvPr>
            <p:ph idx="1"/>
          </p:nvPr>
        </p:nvSpPr>
        <p:spPr>
          <a:solidFill>
            <a:schemeClr val="accent5">
              <a:lumMod val="20000"/>
              <a:lumOff val="80000"/>
            </a:schemeClr>
          </a:solidFill>
        </p:spPr>
        <p:txBody>
          <a:bodyPr/>
          <a:lstStyle/>
          <a:p>
            <a:r>
              <a:rPr lang="en-US" dirty="0"/>
              <a:t>Cloud Foundry deployments often have limited access to dependencies. </a:t>
            </a:r>
          </a:p>
          <a:p>
            <a:r>
              <a:rPr lang="en-US" dirty="0"/>
              <a:t>This limitation occurs when the deployment is behind a firewall.</a:t>
            </a:r>
          </a:p>
          <a:p>
            <a:r>
              <a:rPr lang="en-US" dirty="0"/>
              <a:t> In these circumstances, Cloud Foundry provides a </a:t>
            </a:r>
            <a:r>
              <a:rPr lang="en-US" dirty="0">
                <a:hlinkClick r:id="rId2"/>
              </a:rPr>
              <a:t>Buildpack Packager</a:t>
            </a:r>
            <a:r>
              <a:rPr lang="en-US" dirty="0"/>
              <a:t> app to provide the inhouse build pack setup.</a:t>
            </a:r>
          </a:p>
          <a:p>
            <a:r>
              <a:rPr lang="en-IN" dirty="0">
                <a:hlinkClick r:id="rId2"/>
              </a:rPr>
              <a:t>https://github.com/cloudfoundry/buildpack-packager</a:t>
            </a:r>
            <a:endParaRPr lang="en-IN" b="1" dirty="0"/>
          </a:p>
        </p:txBody>
      </p:sp>
    </p:spTree>
    <p:extLst>
      <p:ext uri="{BB962C8B-B14F-4D97-AF65-F5344CB8AC3E}">
        <p14:creationId xmlns:p14="http://schemas.microsoft.com/office/powerpoint/2010/main" val="328935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3">
            <a:extLst>
              <a:ext uri="{FF2B5EF4-FFF2-40B4-BE49-F238E27FC236}">
                <a16:creationId xmlns:a16="http://schemas.microsoft.com/office/drawing/2014/main" id="{1685F8E3-7316-4E68-90DF-EB8C830CC777}"/>
              </a:ext>
            </a:extLst>
          </p:cNvPr>
          <p:cNvPicPr>
            <a:picLocks noChangeAspect="1"/>
          </p:cNvPicPr>
          <p:nvPr/>
        </p:nvPicPr>
        <p:blipFill rotWithShape="1">
          <a:blip r:embed="rId2">
            <a:alphaModFix amt="40000"/>
          </a:blip>
          <a:srcRect t="15730"/>
          <a:stretch/>
        </p:blipFill>
        <p:spPr>
          <a:xfrm>
            <a:off x="-1" y="10"/>
            <a:ext cx="12191999" cy="6857990"/>
          </a:xfrm>
          <a:prstGeom prst="rect">
            <a:avLst/>
          </a:prstGeom>
        </p:spPr>
      </p:pic>
      <p:sp>
        <p:nvSpPr>
          <p:cNvPr id="2" name="Title 1">
            <a:extLst>
              <a:ext uri="{FF2B5EF4-FFF2-40B4-BE49-F238E27FC236}">
                <a16:creationId xmlns:a16="http://schemas.microsoft.com/office/drawing/2014/main" id="{C8CA60FD-BAF8-4DB7-9B79-E67E9C85E1AE}"/>
              </a:ext>
            </a:extLst>
          </p:cNvPr>
          <p:cNvSpPr>
            <a:spLocks noGrp="1"/>
          </p:cNvSpPr>
          <p:nvPr>
            <p:ph type="ctrTitle"/>
          </p:nvPr>
        </p:nvSpPr>
        <p:spPr>
          <a:xfrm>
            <a:off x="-199010" y="3429000"/>
            <a:ext cx="12000484" cy="2450595"/>
          </a:xfrm>
          <a:solidFill>
            <a:srgbClr val="002060"/>
          </a:solidFill>
          <a:scene3d>
            <a:camera prst="perspectiveLeft"/>
            <a:lightRig rig="threePt" dir="t"/>
          </a:scene3d>
        </p:spPr>
        <p:txBody>
          <a:bodyPr>
            <a:noAutofit/>
          </a:bodyPr>
          <a:lstStyle/>
          <a:p>
            <a:pPr algn="ctr"/>
            <a:br>
              <a:rPr lang="en-IN" b="1" dirty="0">
                <a:solidFill>
                  <a:srgbClr val="00B050"/>
                </a:solidFill>
                <a:latin typeface="Algerian" panose="04020705040A02060702" pitchFamily="82" charset="0"/>
              </a:rPr>
            </a:br>
            <a:r>
              <a:rPr lang="en-IN" sz="5400" b="1" dirty="0">
                <a:solidFill>
                  <a:srgbClr val="FF0000"/>
                </a:solidFill>
                <a:latin typeface="Algerian" panose="04020705040A02060702" pitchFamily="82" charset="0"/>
              </a:rPr>
              <a:t>Deploying application using manifest</a:t>
            </a:r>
            <a:br>
              <a:rPr lang="en-IN" b="1" dirty="0">
                <a:solidFill>
                  <a:srgbClr val="00B050"/>
                </a:solidFill>
                <a:latin typeface="Algerian" panose="04020705040A02060702" pitchFamily="82" charset="0"/>
              </a:rPr>
            </a:br>
            <a:endParaRPr lang="en-IN" sz="1600" b="1" dirty="0">
              <a:solidFill>
                <a:srgbClr val="FF0000"/>
              </a:solidFill>
              <a:latin typeface="Algerian" panose="04020705040A02060702" pitchFamily="82" charset="0"/>
            </a:endParaRPr>
          </a:p>
        </p:txBody>
      </p:sp>
      <p:sp>
        <p:nvSpPr>
          <p:cNvPr id="3" name="Subtitle 2">
            <a:extLst>
              <a:ext uri="{FF2B5EF4-FFF2-40B4-BE49-F238E27FC236}">
                <a16:creationId xmlns:a16="http://schemas.microsoft.com/office/drawing/2014/main" id="{B977A0A5-210F-43CE-92F3-26EBBDBF9A7F}"/>
              </a:ext>
            </a:extLst>
          </p:cNvPr>
          <p:cNvSpPr>
            <a:spLocks noGrp="1"/>
          </p:cNvSpPr>
          <p:nvPr>
            <p:ph type="subTitle" idx="1"/>
          </p:nvPr>
        </p:nvSpPr>
        <p:spPr>
          <a:xfrm>
            <a:off x="4991098" y="6009693"/>
            <a:ext cx="2209800" cy="381000"/>
          </a:xfrm>
          <a:solidFill>
            <a:schemeClr val="bg2">
              <a:lumMod val="50000"/>
            </a:schemeClr>
          </a:solidFill>
        </p:spPr>
        <p:txBody>
          <a:bodyPr>
            <a:normAutofit/>
          </a:bodyPr>
          <a:lstStyle/>
          <a:p>
            <a:pPr algn="ctr"/>
            <a:r>
              <a:rPr lang="en-IN" b="1" dirty="0">
                <a:solidFill>
                  <a:srgbClr val="92D050"/>
                </a:solidFill>
              </a:rPr>
              <a:t>-- #</a:t>
            </a:r>
            <a:r>
              <a:rPr lang="en-IN" b="1" dirty="0" err="1">
                <a:solidFill>
                  <a:srgbClr val="92D050"/>
                </a:solidFill>
              </a:rPr>
              <a:t>greenlearner</a:t>
            </a:r>
            <a:r>
              <a:rPr lang="en-IN" b="1" dirty="0">
                <a:solidFill>
                  <a:srgbClr val="92D050"/>
                </a:solidFill>
              </a:rPr>
              <a:t> --</a:t>
            </a:r>
          </a:p>
        </p:txBody>
      </p:sp>
      <p:sp>
        <p:nvSpPr>
          <p:cNvPr id="6" name="Rectangle: Diagonal Corners Snipped 5">
            <a:extLst>
              <a:ext uri="{FF2B5EF4-FFF2-40B4-BE49-F238E27FC236}">
                <a16:creationId xmlns:a16="http://schemas.microsoft.com/office/drawing/2014/main" id="{7F68A108-61ED-4A2D-8AA6-DD65D3D355F6}"/>
              </a:ext>
            </a:extLst>
          </p:cNvPr>
          <p:cNvSpPr/>
          <p:nvPr/>
        </p:nvSpPr>
        <p:spPr>
          <a:xfrm>
            <a:off x="10925175" y="-9525"/>
            <a:ext cx="1266823" cy="800100"/>
          </a:xfrm>
          <a:prstGeom prst="snip2Diag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t>#6</a:t>
            </a:r>
          </a:p>
        </p:txBody>
      </p:sp>
      <p:pic>
        <p:nvPicPr>
          <p:cNvPr id="11" name="Picture 10">
            <a:extLst>
              <a:ext uri="{FF2B5EF4-FFF2-40B4-BE49-F238E27FC236}">
                <a16:creationId xmlns:a16="http://schemas.microsoft.com/office/drawing/2014/main" id="{966E71A7-952F-453F-A6DD-9DD1C96EC0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0276" y="541712"/>
            <a:ext cx="8724899" cy="3344487"/>
          </a:xfrm>
          <a:prstGeom prst="rect">
            <a:avLst/>
          </a:prstGeom>
        </p:spPr>
      </p:pic>
      <p:sp>
        <p:nvSpPr>
          <p:cNvPr id="13" name="Rectangle 12">
            <a:extLst>
              <a:ext uri="{FF2B5EF4-FFF2-40B4-BE49-F238E27FC236}">
                <a16:creationId xmlns:a16="http://schemas.microsoft.com/office/drawing/2014/main" id="{1909EE15-70C2-4319-92F4-DA7346AD9C96}"/>
              </a:ext>
            </a:extLst>
          </p:cNvPr>
          <p:cNvSpPr/>
          <p:nvPr/>
        </p:nvSpPr>
        <p:spPr>
          <a:xfrm>
            <a:off x="2200274" y="657807"/>
            <a:ext cx="3219451" cy="156151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rgbClr val="00B050"/>
                </a:solidFill>
                <a:latin typeface="Algerian" panose="04020705040A02060702" pitchFamily="82" charset="0"/>
              </a:rPr>
              <a:t>MICROSERVICES</a:t>
            </a:r>
          </a:p>
          <a:p>
            <a:pPr algn="ctr"/>
            <a:r>
              <a:rPr lang="en-IN" sz="2800" dirty="0">
                <a:solidFill>
                  <a:srgbClr val="00B050"/>
                </a:solidFill>
                <a:latin typeface="Algerian" panose="04020705040A02060702" pitchFamily="82" charset="0"/>
              </a:rPr>
              <a:t>AND</a:t>
            </a:r>
          </a:p>
          <a:p>
            <a:pPr algn="ctr"/>
            <a:r>
              <a:rPr lang="en-IN" sz="2800" dirty="0">
                <a:solidFill>
                  <a:srgbClr val="00B050"/>
                </a:solidFill>
                <a:latin typeface="Algerian" panose="04020705040A02060702" pitchFamily="82" charset="0"/>
              </a:rPr>
              <a:t>CLOUD FOUNDRY</a:t>
            </a:r>
          </a:p>
        </p:txBody>
      </p:sp>
      <p:sp>
        <p:nvSpPr>
          <p:cNvPr id="23" name="Rectangle: Rounded Corners 22">
            <a:extLst>
              <a:ext uri="{FF2B5EF4-FFF2-40B4-BE49-F238E27FC236}">
                <a16:creationId xmlns:a16="http://schemas.microsoft.com/office/drawing/2014/main" id="{38CBEF94-4B9F-4698-BA43-CF1050C17CB4}"/>
              </a:ext>
            </a:extLst>
          </p:cNvPr>
          <p:cNvSpPr/>
          <p:nvPr/>
        </p:nvSpPr>
        <p:spPr>
          <a:xfrm>
            <a:off x="0" y="0"/>
            <a:ext cx="116205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ARVIND</a:t>
            </a:r>
          </a:p>
        </p:txBody>
      </p:sp>
    </p:spTree>
    <p:extLst>
      <p:ext uri="{BB962C8B-B14F-4D97-AF65-F5344CB8AC3E}">
        <p14:creationId xmlns:p14="http://schemas.microsoft.com/office/powerpoint/2010/main" val="3693501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7DF9-5121-449E-BE9E-D21B2DCC5F9D}"/>
              </a:ext>
            </a:extLst>
          </p:cNvPr>
          <p:cNvSpPr>
            <a:spLocks noGrp="1"/>
          </p:cNvSpPr>
          <p:nvPr>
            <p:ph type="title"/>
          </p:nvPr>
        </p:nvSpPr>
        <p:spPr>
          <a:solidFill>
            <a:schemeClr val="accent2">
              <a:lumMod val="20000"/>
              <a:lumOff val="80000"/>
            </a:schemeClr>
          </a:solidFill>
        </p:spPr>
        <p:txBody>
          <a:bodyPr/>
          <a:lstStyle/>
          <a:p>
            <a:r>
              <a:rPr lang="en-IN" dirty="0" err="1"/>
              <a:t>Manifest.yml</a:t>
            </a:r>
            <a:endParaRPr lang="en-IN" dirty="0"/>
          </a:p>
        </p:txBody>
      </p:sp>
      <p:sp>
        <p:nvSpPr>
          <p:cNvPr id="3" name="Content Placeholder 2">
            <a:extLst>
              <a:ext uri="{FF2B5EF4-FFF2-40B4-BE49-F238E27FC236}">
                <a16:creationId xmlns:a16="http://schemas.microsoft.com/office/drawing/2014/main" id="{F37DD19B-0598-4B4D-BF8A-02BE9B5CF78E}"/>
              </a:ext>
            </a:extLst>
          </p:cNvPr>
          <p:cNvSpPr>
            <a:spLocks noGrp="1"/>
          </p:cNvSpPr>
          <p:nvPr>
            <p:ph idx="1"/>
          </p:nvPr>
        </p:nvSpPr>
        <p:spPr>
          <a:solidFill>
            <a:schemeClr val="accent5">
              <a:lumMod val="20000"/>
              <a:lumOff val="80000"/>
            </a:schemeClr>
          </a:solidFill>
        </p:spPr>
        <p:txBody>
          <a:bodyPr>
            <a:normAutofit/>
          </a:bodyPr>
          <a:lstStyle/>
          <a:p>
            <a:r>
              <a:rPr lang="en-US" sz="2000" dirty="0"/>
              <a:t>Manifests provide consistency and reproducibility, and can help you automate deploying apps. </a:t>
            </a:r>
          </a:p>
          <a:p>
            <a:r>
              <a:rPr lang="en-US" sz="2000" dirty="0"/>
              <a:t>Both manifests and command line options allow you to override the default attribute values of </a:t>
            </a:r>
            <a:r>
              <a:rPr lang="en-US" sz="2000" dirty="0" err="1"/>
              <a:t>cf</a:t>
            </a:r>
            <a:r>
              <a:rPr lang="en-US" sz="2000" dirty="0"/>
              <a:t> push. </a:t>
            </a:r>
          </a:p>
          <a:p>
            <a:r>
              <a:rPr lang="en-US" sz="2000" dirty="0"/>
              <a:t>These attributes include things like number of instances, disk space limit, and memory limit.</a:t>
            </a:r>
          </a:p>
          <a:p>
            <a:r>
              <a:rPr lang="en-US" sz="2000" dirty="0"/>
              <a:t>Command line options override manifests.</a:t>
            </a:r>
          </a:p>
          <a:p>
            <a:r>
              <a:rPr lang="en-US" sz="2000" dirty="0"/>
              <a:t>https://docs.cloudfoundry.org/devguide/deploy-apps/manifest.html</a:t>
            </a:r>
          </a:p>
          <a:p>
            <a:endParaRPr lang="en-IN" sz="2000" dirty="0"/>
          </a:p>
        </p:txBody>
      </p:sp>
    </p:spTree>
    <p:extLst>
      <p:ext uri="{BB962C8B-B14F-4D97-AF65-F5344CB8AC3E}">
        <p14:creationId xmlns:p14="http://schemas.microsoft.com/office/powerpoint/2010/main" val="348438075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3">
            <a:extLst>
              <a:ext uri="{FF2B5EF4-FFF2-40B4-BE49-F238E27FC236}">
                <a16:creationId xmlns:a16="http://schemas.microsoft.com/office/drawing/2014/main" id="{1685F8E3-7316-4E68-90DF-EB8C830CC777}"/>
              </a:ext>
            </a:extLst>
          </p:cNvPr>
          <p:cNvPicPr>
            <a:picLocks noChangeAspect="1"/>
          </p:cNvPicPr>
          <p:nvPr/>
        </p:nvPicPr>
        <p:blipFill rotWithShape="1">
          <a:blip r:embed="rId2">
            <a:alphaModFix amt="40000"/>
          </a:blip>
          <a:srcRect t="15730"/>
          <a:stretch/>
        </p:blipFill>
        <p:spPr>
          <a:xfrm>
            <a:off x="-1" y="10"/>
            <a:ext cx="12191999" cy="6857990"/>
          </a:xfrm>
          <a:prstGeom prst="rect">
            <a:avLst/>
          </a:prstGeom>
        </p:spPr>
      </p:pic>
      <p:sp>
        <p:nvSpPr>
          <p:cNvPr id="2" name="Title 1">
            <a:extLst>
              <a:ext uri="{FF2B5EF4-FFF2-40B4-BE49-F238E27FC236}">
                <a16:creationId xmlns:a16="http://schemas.microsoft.com/office/drawing/2014/main" id="{C8CA60FD-BAF8-4DB7-9B79-E67E9C85E1AE}"/>
              </a:ext>
            </a:extLst>
          </p:cNvPr>
          <p:cNvSpPr>
            <a:spLocks noGrp="1"/>
          </p:cNvSpPr>
          <p:nvPr>
            <p:ph type="ctrTitle"/>
          </p:nvPr>
        </p:nvSpPr>
        <p:spPr>
          <a:xfrm>
            <a:off x="-199010" y="3429000"/>
            <a:ext cx="12000484" cy="2450595"/>
          </a:xfrm>
          <a:solidFill>
            <a:srgbClr val="002060"/>
          </a:solidFill>
          <a:scene3d>
            <a:camera prst="perspectiveLeft"/>
            <a:lightRig rig="threePt" dir="t"/>
          </a:scene3d>
        </p:spPr>
        <p:txBody>
          <a:bodyPr>
            <a:noAutofit/>
          </a:bodyPr>
          <a:lstStyle/>
          <a:p>
            <a:pPr algn="ctr"/>
            <a:br>
              <a:rPr lang="en-IN" b="1" dirty="0">
                <a:solidFill>
                  <a:srgbClr val="00B050"/>
                </a:solidFill>
                <a:latin typeface="Algerian" panose="04020705040A02060702" pitchFamily="82" charset="0"/>
              </a:rPr>
            </a:br>
            <a:r>
              <a:rPr lang="en-IN" sz="5400" b="1" dirty="0">
                <a:solidFill>
                  <a:srgbClr val="FF0000"/>
                </a:solidFill>
                <a:latin typeface="Algerian" panose="04020705040A02060702" pitchFamily="82" charset="0"/>
              </a:rPr>
              <a:t>What is Scaling??</a:t>
            </a:r>
            <a:br>
              <a:rPr lang="en-IN" b="1" dirty="0">
                <a:solidFill>
                  <a:srgbClr val="00B050"/>
                </a:solidFill>
                <a:latin typeface="Algerian" panose="04020705040A02060702" pitchFamily="82" charset="0"/>
              </a:rPr>
            </a:br>
            <a:endParaRPr lang="en-IN" sz="1600" b="1" dirty="0">
              <a:solidFill>
                <a:srgbClr val="FF0000"/>
              </a:solidFill>
              <a:latin typeface="Algerian" panose="04020705040A02060702" pitchFamily="82" charset="0"/>
            </a:endParaRPr>
          </a:p>
        </p:txBody>
      </p:sp>
      <p:sp>
        <p:nvSpPr>
          <p:cNvPr id="3" name="Subtitle 2">
            <a:extLst>
              <a:ext uri="{FF2B5EF4-FFF2-40B4-BE49-F238E27FC236}">
                <a16:creationId xmlns:a16="http://schemas.microsoft.com/office/drawing/2014/main" id="{B977A0A5-210F-43CE-92F3-26EBBDBF9A7F}"/>
              </a:ext>
            </a:extLst>
          </p:cNvPr>
          <p:cNvSpPr>
            <a:spLocks noGrp="1"/>
          </p:cNvSpPr>
          <p:nvPr>
            <p:ph type="subTitle" idx="1"/>
          </p:nvPr>
        </p:nvSpPr>
        <p:spPr>
          <a:xfrm>
            <a:off x="4991098" y="6009693"/>
            <a:ext cx="2209800" cy="381000"/>
          </a:xfrm>
          <a:solidFill>
            <a:schemeClr val="bg2">
              <a:lumMod val="50000"/>
            </a:schemeClr>
          </a:solidFill>
        </p:spPr>
        <p:txBody>
          <a:bodyPr>
            <a:normAutofit/>
          </a:bodyPr>
          <a:lstStyle/>
          <a:p>
            <a:pPr algn="ctr"/>
            <a:r>
              <a:rPr lang="en-IN" b="1" dirty="0">
                <a:solidFill>
                  <a:srgbClr val="92D050"/>
                </a:solidFill>
              </a:rPr>
              <a:t>-- #</a:t>
            </a:r>
            <a:r>
              <a:rPr lang="en-IN" b="1" dirty="0" err="1">
                <a:solidFill>
                  <a:srgbClr val="92D050"/>
                </a:solidFill>
              </a:rPr>
              <a:t>greenlearner</a:t>
            </a:r>
            <a:r>
              <a:rPr lang="en-IN" b="1" dirty="0">
                <a:solidFill>
                  <a:srgbClr val="92D050"/>
                </a:solidFill>
              </a:rPr>
              <a:t> --</a:t>
            </a:r>
          </a:p>
        </p:txBody>
      </p:sp>
      <p:sp>
        <p:nvSpPr>
          <p:cNvPr id="6" name="Rectangle: Diagonal Corners Snipped 5">
            <a:extLst>
              <a:ext uri="{FF2B5EF4-FFF2-40B4-BE49-F238E27FC236}">
                <a16:creationId xmlns:a16="http://schemas.microsoft.com/office/drawing/2014/main" id="{7F68A108-61ED-4A2D-8AA6-DD65D3D355F6}"/>
              </a:ext>
            </a:extLst>
          </p:cNvPr>
          <p:cNvSpPr/>
          <p:nvPr/>
        </p:nvSpPr>
        <p:spPr>
          <a:xfrm>
            <a:off x="10925175" y="-9525"/>
            <a:ext cx="1266823" cy="800100"/>
          </a:xfrm>
          <a:prstGeom prst="snip2Diag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t>#7</a:t>
            </a:r>
          </a:p>
        </p:txBody>
      </p:sp>
      <p:pic>
        <p:nvPicPr>
          <p:cNvPr id="11" name="Picture 10">
            <a:extLst>
              <a:ext uri="{FF2B5EF4-FFF2-40B4-BE49-F238E27FC236}">
                <a16:creationId xmlns:a16="http://schemas.microsoft.com/office/drawing/2014/main" id="{966E71A7-952F-453F-A6DD-9DD1C96EC0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0276" y="541712"/>
            <a:ext cx="8724899" cy="3344487"/>
          </a:xfrm>
          <a:prstGeom prst="rect">
            <a:avLst/>
          </a:prstGeom>
        </p:spPr>
      </p:pic>
      <p:sp>
        <p:nvSpPr>
          <p:cNvPr id="13" name="Rectangle 12">
            <a:extLst>
              <a:ext uri="{FF2B5EF4-FFF2-40B4-BE49-F238E27FC236}">
                <a16:creationId xmlns:a16="http://schemas.microsoft.com/office/drawing/2014/main" id="{1909EE15-70C2-4319-92F4-DA7346AD9C96}"/>
              </a:ext>
            </a:extLst>
          </p:cNvPr>
          <p:cNvSpPr/>
          <p:nvPr/>
        </p:nvSpPr>
        <p:spPr>
          <a:xfrm>
            <a:off x="2200274" y="657807"/>
            <a:ext cx="3219451" cy="156151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rgbClr val="00B050"/>
                </a:solidFill>
                <a:latin typeface="Algerian" panose="04020705040A02060702" pitchFamily="82" charset="0"/>
              </a:rPr>
              <a:t>MICROSERVICES</a:t>
            </a:r>
          </a:p>
          <a:p>
            <a:pPr algn="ctr"/>
            <a:r>
              <a:rPr lang="en-IN" sz="2800" dirty="0">
                <a:solidFill>
                  <a:srgbClr val="00B050"/>
                </a:solidFill>
                <a:latin typeface="Algerian" panose="04020705040A02060702" pitchFamily="82" charset="0"/>
              </a:rPr>
              <a:t>AND</a:t>
            </a:r>
          </a:p>
          <a:p>
            <a:pPr algn="ctr"/>
            <a:r>
              <a:rPr lang="en-IN" sz="2800" dirty="0">
                <a:solidFill>
                  <a:srgbClr val="00B050"/>
                </a:solidFill>
                <a:latin typeface="Algerian" panose="04020705040A02060702" pitchFamily="82" charset="0"/>
              </a:rPr>
              <a:t>CLOUD FOUNDRY</a:t>
            </a:r>
          </a:p>
        </p:txBody>
      </p:sp>
      <p:sp>
        <p:nvSpPr>
          <p:cNvPr id="23" name="Rectangle: Rounded Corners 22">
            <a:extLst>
              <a:ext uri="{FF2B5EF4-FFF2-40B4-BE49-F238E27FC236}">
                <a16:creationId xmlns:a16="http://schemas.microsoft.com/office/drawing/2014/main" id="{38CBEF94-4B9F-4698-BA43-CF1050C17CB4}"/>
              </a:ext>
            </a:extLst>
          </p:cNvPr>
          <p:cNvSpPr/>
          <p:nvPr/>
        </p:nvSpPr>
        <p:spPr>
          <a:xfrm>
            <a:off x="0" y="0"/>
            <a:ext cx="116205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ARVIND</a:t>
            </a:r>
          </a:p>
        </p:txBody>
      </p:sp>
    </p:spTree>
    <p:extLst>
      <p:ext uri="{BB962C8B-B14F-4D97-AF65-F5344CB8AC3E}">
        <p14:creationId xmlns:p14="http://schemas.microsoft.com/office/powerpoint/2010/main" val="3929992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7DF9-5121-449E-BE9E-D21B2DCC5F9D}"/>
              </a:ext>
            </a:extLst>
          </p:cNvPr>
          <p:cNvSpPr>
            <a:spLocks noGrp="1"/>
          </p:cNvSpPr>
          <p:nvPr>
            <p:ph type="title"/>
          </p:nvPr>
        </p:nvSpPr>
        <p:spPr>
          <a:solidFill>
            <a:schemeClr val="accent2">
              <a:lumMod val="20000"/>
              <a:lumOff val="80000"/>
            </a:schemeClr>
          </a:solidFill>
        </p:spPr>
        <p:txBody>
          <a:bodyPr/>
          <a:lstStyle/>
          <a:p>
            <a:r>
              <a:rPr lang="en-IN" dirty="0"/>
              <a:t>Scaling</a:t>
            </a:r>
          </a:p>
        </p:txBody>
      </p:sp>
      <p:sp>
        <p:nvSpPr>
          <p:cNvPr id="3" name="Content Placeholder 2">
            <a:extLst>
              <a:ext uri="{FF2B5EF4-FFF2-40B4-BE49-F238E27FC236}">
                <a16:creationId xmlns:a16="http://schemas.microsoft.com/office/drawing/2014/main" id="{F37DD19B-0598-4B4D-BF8A-02BE9B5CF78E}"/>
              </a:ext>
            </a:extLst>
          </p:cNvPr>
          <p:cNvSpPr>
            <a:spLocks noGrp="1"/>
          </p:cNvSpPr>
          <p:nvPr>
            <p:ph idx="1"/>
          </p:nvPr>
        </p:nvSpPr>
        <p:spPr>
          <a:solidFill>
            <a:schemeClr val="accent5">
              <a:lumMod val="20000"/>
              <a:lumOff val="80000"/>
            </a:schemeClr>
          </a:solidFill>
        </p:spPr>
        <p:txBody>
          <a:bodyPr>
            <a:normAutofit/>
          </a:bodyPr>
          <a:lstStyle/>
          <a:p>
            <a:r>
              <a:rPr lang="en-IN" sz="2000" dirty="0"/>
              <a:t>To handle the fluctuating(+ / -) request with time we have to increase or decrease the capacity of machines where application is running.</a:t>
            </a:r>
          </a:p>
        </p:txBody>
      </p:sp>
    </p:spTree>
    <p:extLst>
      <p:ext uri="{BB962C8B-B14F-4D97-AF65-F5344CB8AC3E}">
        <p14:creationId xmlns:p14="http://schemas.microsoft.com/office/powerpoint/2010/main" val="3770515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7DF9-5121-449E-BE9E-D21B2DCC5F9D}"/>
              </a:ext>
            </a:extLst>
          </p:cNvPr>
          <p:cNvSpPr>
            <a:spLocks noGrp="1"/>
          </p:cNvSpPr>
          <p:nvPr>
            <p:ph type="title"/>
          </p:nvPr>
        </p:nvSpPr>
        <p:spPr>
          <a:solidFill>
            <a:schemeClr val="accent2">
              <a:lumMod val="20000"/>
              <a:lumOff val="80000"/>
            </a:schemeClr>
          </a:solidFill>
        </p:spPr>
        <p:txBody>
          <a:bodyPr/>
          <a:lstStyle/>
          <a:p>
            <a:r>
              <a:rPr lang="en-IN" dirty="0"/>
              <a:t>Vertical scaling (Scale up)</a:t>
            </a:r>
          </a:p>
        </p:txBody>
      </p:sp>
      <p:sp>
        <p:nvSpPr>
          <p:cNvPr id="3" name="Content Placeholder 2">
            <a:extLst>
              <a:ext uri="{FF2B5EF4-FFF2-40B4-BE49-F238E27FC236}">
                <a16:creationId xmlns:a16="http://schemas.microsoft.com/office/drawing/2014/main" id="{F37DD19B-0598-4B4D-BF8A-02BE9B5CF78E}"/>
              </a:ext>
            </a:extLst>
          </p:cNvPr>
          <p:cNvSpPr>
            <a:spLocks noGrp="1"/>
          </p:cNvSpPr>
          <p:nvPr>
            <p:ph idx="1"/>
          </p:nvPr>
        </p:nvSpPr>
        <p:spPr>
          <a:solidFill>
            <a:schemeClr val="accent5">
              <a:lumMod val="20000"/>
              <a:lumOff val="80000"/>
            </a:schemeClr>
          </a:solidFill>
        </p:spPr>
        <p:txBody>
          <a:bodyPr>
            <a:normAutofit/>
          </a:bodyPr>
          <a:lstStyle/>
          <a:p>
            <a:r>
              <a:rPr lang="en-IN" sz="2000" dirty="0"/>
              <a:t>Increasing the capacity of existing machine by adding more resources or </a:t>
            </a:r>
          </a:p>
          <a:p>
            <a:r>
              <a:rPr lang="en-IN" sz="2000" dirty="0"/>
              <a:t>Replacing it with new machine.</a:t>
            </a:r>
          </a:p>
        </p:txBody>
      </p:sp>
    </p:spTree>
    <p:extLst>
      <p:ext uri="{BB962C8B-B14F-4D97-AF65-F5344CB8AC3E}">
        <p14:creationId xmlns:p14="http://schemas.microsoft.com/office/powerpoint/2010/main" val="166105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7DF9-5121-449E-BE9E-D21B2DCC5F9D}"/>
              </a:ext>
            </a:extLst>
          </p:cNvPr>
          <p:cNvSpPr>
            <a:spLocks noGrp="1"/>
          </p:cNvSpPr>
          <p:nvPr>
            <p:ph type="title"/>
          </p:nvPr>
        </p:nvSpPr>
        <p:spPr>
          <a:solidFill>
            <a:schemeClr val="accent2">
              <a:lumMod val="20000"/>
              <a:lumOff val="80000"/>
            </a:schemeClr>
          </a:solidFill>
        </p:spPr>
        <p:txBody>
          <a:bodyPr/>
          <a:lstStyle/>
          <a:p>
            <a:r>
              <a:rPr lang="en-IN" dirty="0"/>
              <a:t>horizontal scaling (Scale out)</a:t>
            </a:r>
          </a:p>
        </p:txBody>
      </p:sp>
      <p:sp>
        <p:nvSpPr>
          <p:cNvPr id="3" name="Content Placeholder 2">
            <a:extLst>
              <a:ext uri="{FF2B5EF4-FFF2-40B4-BE49-F238E27FC236}">
                <a16:creationId xmlns:a16="http://schemas.microsoft.com/office/drawing/2014/main" id="{F37DD19B-0598-4B4D-BF8A-02BE9B5CF78E}"/>
              </a:ext>
            </a:extLst>
          </p:cNvPr>
          <p:cNvSpPr>
            <a:spLocks noGrp="1"/>
          </p:cNvSpPr>
          <p:nvPr>
            <p:ph idx="1"/>
          </p:nvPr>
        </p:nvSpPr>
        <p:spPr>
          <a:solidFill>
            <a:schemeClr val="accent5">
              <a:lumMod val="20000"/>
              <a:lumOff val="80000"/>
            </a:schemeClr>
          </a:solidFill>
        </p:spPr>
        <p:txBody>
          <a:bodyPr>
            <a:normAutofit/>
          </a:bodyPr>
          <a:lstStyle/>
          <a:p>
            <a:r>
              <a:rPr lang="en-IN" sz="2000" dirty="0"/>
              <a:t>Adding more new machines with same capacity </a:t>
            </a:r>
          </a:p>
          <a:p>
            <a:r>
              <a:rPr lang="en-IN" sz="2000" dirty="0"/>
              <a:t>So increase in number of machines and so the capacity to handle more load</a:t>
            </a:r>
          </a:p>
        </p:txBody>
      </p:sp>
    </p:spTree>
    <p:extLst>
      <p:ext uri="{BB962C8B-B14F-4D97-AF65-F5344CB8AC3E}">
        <p14:creationId xmlns:p14="http://schemas.microsoft.com/office/powerpoint/2010/main" val="106908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3">
            <a:extLst>
              <a:ext uri="{FF2B5EF4-FFF2-40B4-BE49-F238E27FC236}">
                <a16:creationId xmlns:a16="http://schemas.microsoft.com/office/drawing/2014/main" id="{1685F8E3-7316-4E68-90DF-EB8C830CC777}"/>
              </a:ext>
            </a:extLst>
          </p:cNvPr>
          <p:cNvPicPr>
            <a:picLocks noChangeAspect="1"/>
          </p:cNvPicPr>
          <p:nvPr/>
        </p:nvPicPr>
        <p:blipFill rotWithShape="1">
          <a:blip r:embed="rId2">
            <a:alphaModFix amt="40000"/>
          </a:blip>
          <a:srcRect t="15730"/>
          <a:stretch/>
        </p:blipFill>
        <p:spPr>
          <a:xfrm>
            <a:off x="-1" y="10"/>
            <a:ext cx="12191999" cy="6857990"/>
          </a:xfrm>
          <a:prstGeom prst="rect">
            <a:avLst/>
          </a:prstGeom>
        </p:spPr>
      </p:pic>
      <p:sp>
        <p:nvSpPr>
          <p:cNvPr id="2" name="Title 1">
            <a:extLst>
              <a:ext uri="{FF2B5EF4-FFF2-40B4-BE49-F238E27FC236}">
                <a16:creationId xmlns:a16="http://schemas.microsoft.com/office/drawing/2014/main" id="{C8CA60FD-BAF8-4DB7-9B79-E67E9C85E1AE}"/>
              </a:ext>
            </a:extLst>
          </p:cNvPr>
          <p:cNvSpPr>
            <a:spLocks noGrp="1"/>
          </p:cNvSpPr>
          <p:nvPr>
            <p:ph type="ctrTitle"/>
          </p:nvPr>
        </p:nvSpPr>
        <p:spPr>
          <a:xfrm>
            <a:off x="-199010" y="3429000"/>
            <a:ext cx="12000484" cy="2450595"/>
          </a:xfrm>
          <a:solidFill>
            <a:srgbClr val="002060"/>
          </a:solidFill>
          <a:scene3d>
            <a:camera prst="perspectiveLeft"/>
            <a:lightRig rig="threePt" dir="t"/>
          </a:scene3d>
        </p:spPr>
        <p:txBody>
          <a:bodyPr>
            <a:noAutofit/>
          </a:bodyPr>
          <a:lstStyle/>
          <a:p>
            <a:pPr algn="ctr"/>
            <a:br>
              <a:rPr lang="en-IN" b="1" dirty="0">
                <a:solidFill>
                  <a:srgbClr val="00B050"/>
                </a:solidFill>
                <a:latin typeface="Algerian" panose="04020705040A02060702" pitchFamily="82" charset="0"/>
              </a:rPr>
            </a:br>
            <a:r>
              <a:rPr lang="en-IN" sz="5400" b="1" i="1" dirty="0">
                <a:solidFill>
                  <a:srgbClr val="FF0000"/>
                </a:solidFill>
                <a:latin typeface="Algerian" panose="04020705040A02060702" pitchFamily="82" charset="0"/>
              </a:rPr>
              <a:t>AUTO Scaling </a:t>
            </a:r>
            <a:r>
              <a:rPr lang="en-IN" sz="5400" b="1" dirty="0">
                <a:solidFill>
                  <a:srgbClr val="FF0000"/>
                </a:solidFill>
                <a:latin typeface="Algerian" panose="04020705040A02060702" pitchFamily="82" charset="0"/>
              </a:rPr>
              <a:t>up and down </a:t>
            </a:r>
            <a:br>
              <a:rPr lang="en-IN" sz="5400" b="1" dirty="0">
                <a:solidFill>
                  <a:srgbClr val="FF0000"/>
                </a:solidFill>
                <a:latin typeface="Algerian" panose="04020705040A02060702" pitchFamily="82" charset="0"/>
              </a:rPr>
            </a:br>
            <a:r>
              <a:rPr lang="en-IN" sz="5400" b="1" dirty="0">
                <a:solidFill>
                  <a:srgbClr val="FF0000"/>
                </a:solidFill>
                <a:latin typeface="Algerian" panose="04020705040A02060702" pitchFamily="82" charset="0"/>
              </a:rPr>
              <a:t>in PCF??</a:t>
            </a:r>
            <a:br>
              <a:rPr lang="en-IN" b="1" dirty="0">
                <a:solidFill>
                  <a:srgbClr val="00B050"/>
                </a:solidFill>
                <a:latin typeface="Algerian" panose="04020705040A02060702" pitchFamily="82" charset="0"/>
              </a:rPr>
            </a:br>
            <a:endParaRPr lang="en-IN" sz="1600" b="1" dirty="0">
              <a:solidFill>
                <a:srgbClr val="FF0000"/>
              </a:solidFill>
              <a:latin typeface="Algerian" panose="04020705040A02060702" pitchFamily="82" charset="0"/>
            </a:endParaRPr>
          </a:p>
        </p:txBody>
      </p:sp>
      <p:sp>
        <p:nvSpPr>
          <p:cNvPr id="3" name="Subtitle 2">
            <a:extLst>
              <a:ext uri="{FF2B5EF4-FFF2-40B4-BE49-F238E27FC236}">
                <a16:creationId xmlns:a16="http://schemas.microsoft.com/office/drawing/2014/main" id="{B977A0A5-210F-43CE-92F3-26EBBDBF9A7F}"/>
              </a:ext>
            </a:extLst>
          </p:cNvPr>
          <p:cNvSpPr>
            <a:spLocks noGrp="1"/>
          </p:cNvSpPr>
          <p:nvPr>
            <p:ph type="subTitle" idx="1"/>
          </p:nvPr>
        </p:nvSpPr>
        <p:spPr>
          <a:xfrm>
            <a:off x="4991098" y="6009693"/>
            <a:ext cx="2209800" cy="381000"/>
          </a:xfrm>
          <a:solidFill>
            <a:schemeClr val="bg2">
              <a:lumMod val="50000"/>
            </a:schemeClr>
          </a:solidFill>
        </p:spPr>
        <p:txBody>
          <a:bodyPr>
            <a:normAutofit/>
          </a:bodyPr>
          <a:lstStyle/>
          <a:p>
            <a:pPr algn="ctr"/>
            <a:r>
              <a:rPr lang="en-IN" b="1" dirty="0">
                <a:solidFill>
                  <a:srgbClr val="92D050"/>
                </a:solidFill>
              </a:rPr>
              <a:t>-- #</a:t>
            </a:r>
            <a:r>
              <a:rPr lang="en-IN" b="1" dirty="0" err="1">
                <a:solidFill>
                  <a:srgbClr val="92D050"/>
                </a:solidFill>
              </a:rPr>
              <a:t>greenlearner</a:t>
            </a:r>
            <a:r>
              <a:rPr lang="en-IN" b="1" dirty="0">
                <a:solidFill>
                  <a:srgbClr val="92D050"/>
                </a:solidFill>
              </a:rPr>
              <a:t> --</a:t>
            </a:r>
          </a:p>
        </p:txBody>
      </p:sp>
      <p:sp>
        <p:nvSpPr>
          <p:cNvPr id="6" name="Rectangle: Diagonal Corners Snipped 5">
            <a:extLst>
              <a:ext uri="{FF2B5EF4-FFF2-40B4-BE49-F238E27FC236}">
                <a16:creationId xmlns:a16="http://schemas.microsoft.com/office/drawing/2014/main" id="{7F68A108-61ED-4A2D-8AA6-DD65D3D355F6}"/>
              </a:ext>
            </a:extLst>
          </p:cNvPr>
          <p:cNvSpPr/>
          <p:nvPr/>
        </p:nvSpPr>
        <p:spPr>
          <a:xfrm>
            <a:off x="10925175" y="-9525"/>
            <a:ext cx="1266823" cy="800100"/>
          </a:xfrm>
          <a:prstGeom prst="snip2Diag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t>#8</a:t>
            </a:r>
          </a:p>
        </p:txBody>
      </p:sp>
      <p:pic>
        <p:nvPicPr>
          <p:cNvPr id="11" name="Picture 10">
            <a:extLst>
              <a:ext uri="{FF2B5EF4-FFF2-40B4-BE49-F238E27FC236}">
                <a16:creationId xmlns:a16="http://schemas.microsoft.com/office/drawing/2014/main" id="{966E71A7-952F-453F-A6DD-9DD1C96EC0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0276" y="541712"/>
            <a:ext cx="8724899" cy="3344487"/>
          </a:xfrm>
          <a:prstGeom prst="rect">
            <a:avLst/>
          </a:prstGeom>
        </p:spPr>
      </p:pic>
      <p:sp>
        <p:nvSpPr>
          <p:cNvPr id="13" name="Rectangle 12">
            <a:extLst>
              <a:ext uri="{FF2B5EF4-FFF2-40B4-BE49-F238E27FC236}">
                <a16:creationId xmlns:a16="http://schemas.microsoft.com/office/drawing/2014/main" id="{1909EE15-70C2-4319-92F4-DA7346AD9C96}"/>
              </a:ext>
            </a:extLst>
          </p:cNvPr>
          <p:cNvSpPr/>
          <p:nvPr/>
        </p:nvSpPr>
        <p:spPr>
          <a:xfrm>
            <a:off x="2200274" y="657807"/>
            <a:ext cx="3219451" cy="156151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rgbClr val="00B050"/>
                </a:solidFill>
                <a:latin typeface="Algerian" panose="04020705040A02060702" pitchFamily="82" charset="0"/>
              </a:rPr>
              <a:t>MICROSERVICES</a:t>
            </a:r>
          </a:p>
          <a:p>
            <a:pPr algn="ctr"/>
            <a:r>
              <a:rPr lang="en-IN" sz="2800" dirty="0">
                <a:solidFill>
                  <a:srgbClr val="00B050"/>
                </a:solidFill>
                <a:latin typeface="Algerian" panose="04020705040A02060702" pitchFamily="82" charset="0"/>
              </a:rPr>
              <a:t>AND</a:t>
            </a:r>
          </a:p>
          <a:p>
            <a:pPr algn="ctr"/>
            <a:r>
              <a:rPr lang="en-IN" sz="2800" dirty="0">
                <a:solidFill>
                  <a:srgbClr val="00B050"/>
                </a:solidFill>
                <a:latin typeface="Algerian" panose="04020705040A02060702" pitchFamily="82" charset="0"/>
              </a:rPr>
              <a:t>CLOUD FOUNDRY</a:t>
            </a:r>
          </a:p>
        </p:txBody>
      </p:sp>
      <p:sp>
        <p:nvSpPr>
          <p:cNvPr id="23" name="Rectangle: Rounded Corners 22">
            <a:extLst>
              <a:ext uri="{FF2B5EF4-FFF2-40B4-BE49-F238E27FC236}">
                <a16:creationId xmlns:a16="http://schemas.microsoft.com/office/drawing/2014/main" id="{38CBEF94-4B9F-4698-BA43-CF1050C17CB4}"/>
              </a:ext>
            </a:extLst>
          </p:cNvPr>
          <p:cNvSpPr/>
          <p:nvPr/>
        </p:nvSpPr>
        <p:spPr>
          <a:xfrm>
            <a:off x="0" y="0"/>
            <a:ext cx="116205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ARVIND</a:t>
            </a:r>
          </a:p>
        </p:txBody>
      </p:sp>
    </p:spTree>
    <p:extLst>
      <p:ext uri="{BB962C8B-B14F-4D97-AF65-F5344CB8AC3E}">
        <p14:creationId xmlns:p14="http://schemas.microsoft.com/office/powerpoint/2010/main" val="8735132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7DF9-5121-449E-BE9E-D21B2DCC5F9D}"/>
              </a:ext>
            </a:extLst>
          </p:cNvPr>
          <p:cNvSpPr>
            <a:spLocks noGrp="1"/>
          </p:cNvSpPr>
          <p:nvPr>
            <p:ph type="title"/>
          </p:nvPr>
        </p:nvSpPr>
        <p:spPr>
          <a:solidFill>
            <a:schemeClr val="accent2">
              <a:lumMod val="20000"/>
              <a:lumOff val="80000"/>
            </a:schemeClr>
          </a:solidFill>
        </p:spPr>
        <p:txBody>
          <a:bodyPr/>
          <a:lstStyle/>
          <a:p>
            <a:r>
              <a:rPr lang="en-IN" dirty="0" err="1"/>
              <a:t>Cf</a:t>
            </a:r>
            <a:r>
              <a:rPr lang="en-IN" dirty="0"/>
              <a:t> scale</a:t>
            </a:r>
          </a:p>
        </p:txBody>
      </p:sp>
      <p:sp>
        <p:nvSpPr>
          <p:cNvPr id="3" name="Content Placeholder 2">
            <a:extLst>
              <a:ext uri="{FF2B5EF4-FFF2-40B4-BE49-F238E27FC236}">
                <a16:creationId xmlns:a16="http://schemas.microsoft.com/office/drawing/2014/main" id="{F37DD19B-0598-4B4D-BF8A-02BE9B5CF78E}"/>
              </a:ext>
            </a:extLst>
          </p:cNvPr>
          <p:cNvSpPr>
            <a:spLocks noGrp="1"/>
          </p:cNvSpPr>
          <p:nvPr>
            <p:ph idx="1"/>
          </p:nvPr>
        </p:nvSpPr>
        <p:spPr>
          <a:solidFill>
            <a:schemeClr val="accent5">
              <a:lumMod val="20000"/>
              <a:lumOff val="80000"/>
            </a:schemeClr>
          </a:solidFill>
        </p:spPr>
        <p:txBody>
          <a:bodyPr>
            <a:normAutofit/>
          </a:bodyPr>
          <a:lstStyle/>
          <a:p>
            <a:r>
              <a:rPr lang="en-IN" sz="2000" dirty="0">
                <a:hlinkClick r:id="rId2"/>
              </a:rPr>
              <a:t>Horizontal scaling</a:t>
            </a:r>
          </a:p>
          <a:p>
            <a:r>
              <a:rPr lang="en-IN" sz="2000" dirty="0">
                <a:hlinkClick r:id="rId2"/>
              </a:rPr>
              <a:t>Vertical scaling</a:t>
            </a:r>
            <a:endParaRPr lang="en-IN" sz="1700" dirty="0">
              <a:hlinkClick r:id="rId2"/>
            </a:endParaRPr>
          </a:p>
          <a:p>
            <a:pPr lvl="1"/>
            <a:endParaRPr lang="en-IN" sz="1700" dirty="0">
              <a:hlinkClick r:id="rId2"/>
            </a:endParaRPr>
          </a:p>
          <a:p>
            <a:r>
              <a:rPr lang="en-IN" sz="2000" dirty="0">
                <a:hlinkClick r:id="rId2"/>
              </a:rPr>
              <a:t>https://docs.run.pivotal.io/devguide/deploy-apps/cf-scale.html</a:t>
            </a:r>
            <a:endParaRPr lang="en-IN" sz="2000" dirty="0"/>
          </a:p>
        </p:txBody>
      </p:sp>
    </p:spTree>
    <p:extLst>
      <p:ext uri="{BB962C8B-B14F-4D97-AF65-F5344CB8AC3E}">
        <p14:creationId xmlns:p14="http://schemas.microsoft.com/office/powerpoint/2010/main" val="3878477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3">
            <a:extLst>
              <a:ext uri="{FF2B5EF4-FFF2-40B4-BE49-F238E27FC236}">
                <a16:creationId xmlns:a16="http://schemas.microsoft.com/office/drawing/2014/main" id="{1685F8E3-7316-4E68-90DF-EB8C830CC777}"/>
              </a:ext>
            </a:extLst>
          </p:cNvPr>
          <p:cNvPicPr>
            <a:picLocks noChangeAspect="1"/>
          </p:cNvPicPr>
          <p:nvPr/>
        </p:nvPicPr>
        <p:blipFill rotWithShape="1">
          <a:blip r:embed="rId2">
            <a:alphaModFix amt="40000"/>
          </a:blip>
          <a:srcRect t="15730"/>
          <a:stretch/>
        </p:blipFill>
        <p:spPr>
          <a:xfrm>
            <a:off x="-1" y="10"/>
            <a:ext cx="12191999" cy="6857990"/>
          </a:xfrm>
          <a:prstGeom prst="rect">
            <a:avLst/>
          </a:prstGeom>
        </p:spPr>
      </p:pic>
      <p:sp>
        <p:nvSpPr>
          <p:cNvPr id="2" name="Title 1">
            <a:extLst>
              <a:ext uri="{FF2B5EF4-FFF2-40B4-BE49-F238E27FC236}">
                <a16:creationId xmlns:a16="http://schemas.microsoft.com/office/drawing/2014/main" id="{C8CA60FD-BAF8-4DB7-9B79-E67E9C85E1AE}"/>
              </a:ext>
            </a:extLst>
          </p:cNvPr>
          <p:cNvSpPr>
            <a:spLocks noGrp="1"/>
          </p:cNvSpPr>
          <p:nvPr>
            <p:ph type="ctrTitle"/>
          </p:nvPr>
        </p:nvSpPr>
        <p:spPr>
          <a:xfrm>
            <a:off x="96265" y="3114666"/>
            <a:ext cx="12000484" cy="2033587"/>
          </a:xfrm>
          <a:solidFill>
            <a:srgbClr val="002060"/>
          </a:solidFill>
          <a:scene3d>
            <a:camera prst="perspectiveLeft"/>
            <a:lightRig rig="threePt" dir="t"/>
          </a:scene3d>
        </p:spPr>
        <p:txBody>
          <a:bodyPr>
            <a:noAutofit/>
          </a:bodyPr>
          <a:lstStyle/>
          <a:p>
            <a:pPr algn="ctr"/>
            <a:br>
              <a:rPr lang="en-IN" sz="7200" b="1" dirty="0">
                <a:solidFill>
                  <a:srgbClr val="00B050"/>
                </a:solidFill>
                <a:latin typeface="Algerian" panose="04020705040A02060702" pitchFamily="82" charset="0"/>
              </a:rPr>
            </a:br>
            <a:r>
              <a:rPr lang="en-IN" sz="7200" b="1" dirty="0">
                <a:solidFill>
                  <a:srgbClr val="FF0000"/>
                </a:solidFill>
                <a:latin typeface="Algerian" panose="04020705040A02060702" pitchFamily="82" charset="0"/>
              </a:rPr>
              <a:t>Introduction</a:t>
            </a:r>
            <a:endParaRPr lang="en-IN" sz="4000" b="1" dirty="0">
              <a:solidFill>
                <a:srgbClr val="FF0000"/>
              </a:solidFill>
              <a:latin typeface="Algerian" panose="04020705040A02060702" pitchFamily="82" charset="0"/>
            </a:endParaRPr>
          </a:p>
        </p:txBody>
      </p:sp>
      <p:sp>
        <p:nvSpPr>
          <p:cNvPr id="3" name="Subtitle 2">
            <a:extLst>
              <a:ext uri="{FF2B5EF4-FFF2-40B4-BE49-F238E27FC236}">
                <a16:creationId xmlns:a16="http://schemas.microsoft.com/office/drawing/2014/main" id="{B977A0A5-210F-43CE-92F3-26EBBDBF9A7F}"/>
              </a:ext>
            </a:extLst>
          </p:cNvPr>
          <p:cNvSpPr>
            <a:spLocks noGrp="1"/>
          </p:cNvSpPr>
          <p:nvPr>
            <p:ph type="subTitle" idx="1"/>
          </p:nvPr>
        </p:nvSpPr>
        <p:spPr>
          <a:xfrm>
            <a:off x="4924423" y="5431626"/>
            <a:ext cx="2209800" cy="381000"/>
          </a:xfrm>
          <a:solidFill>
            <a:schemeClr val="bg2">
              <a:lumMod val="50000"/>
            </a:schemeClr>
          </a:solidFill>
        </p:spPr>
        <p:txBody>
          <a:bodyPr>
            <a:normAutofit/>
          </a:bodyPr>
          <a:lstStyle/>
          <a:p>
            <a:pPr algn="ctr"/>
            <a:r>
              <a:rPr lang="en-IN" b="1" dirty="0">
                <a:solidFill>
                  <a:srgbClr val="92D050"/>
                </a:solidFill>
              </a:rPr>
              <a:t>-- #</a:t>
            </a:r>
            <a:r>
              <a:rPr lang="en-IN" b="1" dirty="0" err="1">
                <a:solidFill>
                  <a:srgbClr val="92D050"/>
                </a:solidFill>
              </a:rPr>
              <a:t>greenlearner</a:t>
            </a:r>
            <a:r>
              <a:rPr lang="en-IN" b="1" dirty="0">
                <a:solidFill>
                  <a:srgbClr val="92D050"/>
                </a:solidFill>
              </a:rPr>
              <a:t> --</a:t>
            </a:r>
          </a:p>
        </p:txBody>
      </p:sp>
      <p:sp>
        <p:nvSpPr>
          <p:cNvPr id="6" name="Rectangle: Diagonal Corners Snipped 5">
            <a:extLst>
              <a:ext uri="{FF2B5EF4-FFF2-40B4-BE49-F238E27FC236}">
                <a16:creationId xmlns:a16="http://schemas.microsoft.com/office/drawing/2014/main" id="{7F68A108-61ED-4A2D-8AA6-DD65D3D355F6}"/>
              </a:ext>
            </a:extLst>
          </p:cNvPr>
          <p:cNvSpPr/>
          <p:nvPr/>
        </p:nvSpPr>
        <p:spPr>
          <a:xfrm>
            <a:off x="11410950" y="-9525"/>
            <a:ext cx="781048" cy="551237"/>
          </a:xfrm>
          <a:prstGeom prst="snip2Diag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t>#2</a:t>
            </a:r>
          </a:p>
        </p:txBody>
      </p:sp>
      <p:pic>
        <p:nvPicPr>
          <p:cNvPr id="11" name="Picture 10">
            <a:extLst>
              <a:ext uri="{FF2B5EF4-FFF2-40B4-BE49-F238E27FC236}">
                <a16:creationId xmlns:a16="http://schemas.microsoft.com/office/drawing/2014/main" id="{966E71A7-952F-453F-A6DD-9DD1C96EC0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0276" y="541712"/>
            <a:ext cx="8724899" cy="3344487"/>
          </a:xfrm>
          <a:prstGeom prst="rect">
            <a:avLst/>
          </a:prstGeom>
        </p:spPr>
      </p:pic>
      <p:sp>
        <p:nvSpPr>
          <p:cNvPr id="13" name="Rectangle 12">
            <a:extLst>
              <a:ext uri="{FF2B5EF4-FFF2-40B4-BE49-F238E27FC236}">
                <a16:creationId xmlns:a16="http://schemas.microsoft.com/office/drawing/2014/main" id="{1909EE15-70C2-4319-92F4-DA7346AD9C96}"/>
              </a:ext>
            </a:extLst>
          </p:cNvPr>
          <p:cNvSpPr/>
          <p:nvPr/>
        </p:nvSpPr>
        <p:spPr>
          <a:xfrm>
            <a:off x="2200274" y="657807"/>
            <a:ext cx="3219451" cy="156151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rgbClr val="00B050"/>
                </a:solidFill>
                <a:latin typeface="Algerian" panose="04020705040A02060702" pitchFamily="82" charset="0"/>
              </a:rPr>
              <a:t>MICROSERVICES</a:t>
            </a:r>
          </a:p>
          <a:p>
            <a:pPr algn="ctr"/>
            <a:r>
              <a:rPr lang="en-IN" sz="2800" dirty="0">
                <a:solidFill>
                  <a:srgbClr val="00B050"/>
                </a:solidFill>
                <a:latin typeface="Algerian" panose="04020705040A02060702" pitchFamily="82" charset="0"/>
              </a:rPr>
              <a:t>AND</a:t>
            </a:r>
          </a:p>
          <a:p>
            <a:pPr algn="ctr"/>
            <a:r>
              <a:rPr lang="en-IN" sz="2800" dirty="0">
                <a:solidFill>
                  <a:srgbClr val="00B050"/>
                </a:solidFill>
                <a:latin typeface="Algerian" panose="04020705040A02060702" pitchFamily="82" charset="0"/>
              </a:rPr>
              <a:t>CLOUD FOUNDRY</a:t>
            </a:r>
          </a:p>
        </p:txBody>
      </p:sp>
      <p:sp>
        <p:nvSpPr>
          <p:cNvPr id="23" name="Rectangle: Rounded Corners 22">
            <a:extLst>
              <a:ext uri="{FF2B5EF4-FFF2-40B4-BE49-F238E27FC236}">
                <a16:creationId xmlns:a16="http://schemas.microsoft.com/office/drawing/2014/main" id="{38CBEF94-4B9F-4698-BA43-CF1050C17CB4}"/>
              </a:ext>
            </a:extLst>
          </p:cNvPr>
          <p:cNvSpPr/>
          <p:nvPr/>
        </p:nvSpPr>
        <p:spPr>
          <a:xfrm>
            <a:off x="0" y="0"/>
            <a:ext cx="116205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ARVIND</a:t>
            </a:r>
          </a:p>
        </p:txBody>
      </p:sp>
    </p:spTree>
    <p:extLst>
      <p:ext uri="{BB962C8B-B14F-4D97-AF65-F5344CB8AC3E}">
        <p14:creationId xmlns:p14="http://schemas.microsoft.com/office/powerpoint/2010/main" val="40489824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7DF9-5121-449E-BE9E-D21B2DCC5F9D}"/>
              </a:ext>
            </a:extLst>
          </p:cNvPr>
          <p:cNvSpPr>
            <a:spLocks noGrp="1"/>
          </p:cNvSpPr>
          <p:nvPr>
            <p:ph type="title"/>
          </p:nvPr>
        </p:nvSpPr>
        <p:spPr>
          <a:solidFill>
            <a:schemeClr val="accent2">
              <a:lumMod val="20000"/>
              <a:lumOff val="80000"/>
            </a:schemeClr>
          </a:solidFill>
        </p:spPr>
        <p:txBody>
          <a:bodyPr/>
          <a:lstStyle/>
          <a:p>
            <a:r>
              <a:rPr lang="en-IN" dirty="0"/>
              <a:t>Auto scaling with PCF dashboard</a:t>
            </a:r>
          </a:p>
        </p:txBody>
      </p:sp>
      <p:sp>
        <p:nvSpPr>
          <p:cNvPr id="3" name="Content Placeholder 2">
            <a:extLst>
              <a:ext uri="{FF2B5EF4-FFF2-40B4-BE49-F238E27FC236}">
                <a16:creationId xmlns:a16="http://schemas.microsoft.com/office/drawing/2014/main" id="{F37DD19B-0598-4B4D-BF8A-02BE9B5CF78E}"/>
              </a:ext>
            </a:extLst>
          </p:cNvPr>
          <p:cNvSpPr>
            <a:spLocks noGrp="1"/>
          </p:cNvSpPr>
          <p:nvPr>
            <p:ph idx="1"/>
          </p:nvPr>
        </p:nvSpPr>
        <p:spPr>
          <a:solidFill>
            <a:schemeClr val="accent5">
              <a:lumMod val="20000"/>
              <a:lumOff val="80000"/>
            </a:schemeClr>
          </a:solidFill>
        </p:spPr>
        <p:txBody>
          <a:bodyPr>
            <a:normAutofit/>
          </a:bodyPr>
          <a:lstStyle/>
          <a:p>
            <a:endParaRPr lang="en-IN" sz="2000" dirty="0"/>
          </a:p>
        </p:txBody>
      </p:sp>
    </p:spTree>
    <p:extLst>
      <p:ext uri="{BB962C8B-B14F-4D97-AF65-F5344CB8AC3E}">
        <p14:creationId xmlns:p14="http://schemas.microsoft.com/office/powerpoint/2010/main" val="2982348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nodePh="1">
                                  <p:stCondLst>
                                    <p:cond delay="0"/>
                                  </p:stCondLst>
                                  <p:endCondLst>
                                    <p:cond evt="begin" delay="0">
                                      <p:tn val="10"/>
                                    </p:cond>
                                  </p:end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3">
            <a:extLst>
              <a:ext uri="{FF2B5EF4-FFF2-40B4-BE49-F238E27FC236}">
                <a16:creationId xmlns:a16="http://schemas.microsoft.com/office/drawing/2014/main" id="{1685F8E3-7316-4E68-90DF-EB8C830CC777}"/>
              </a:ext>
            </a:extLst>
          </p:cNvPr>
          <p:cNvPicPr>
            <a:picLocks noChangeAspect="1"/>
          </p:cNvPicPr>
          <p:nvPr/>
        </p:nvPicPr>
        <p:blipFill rotWithShape="1">
          <a:blip r:embed="rId2">
            <a:alphaModFix amt="40000"/>
          </a:blip>
          <a:srcRect t="15730"/>
          <a:stretch/>
        </p:blipFill>
        <p:spPr>
          <a:xfrm>
            <a:off x="-1" y="10"/>
            <a:ext cx="12191999" cy="6857990"/>
          </a:xfrm>
          <a:prstGeom prst="rect">
            <a:avLst/>
          </a:prstGeom>
        </p:spPr>
      </p:pic>
      <p:sp>
        <p:nvSpPr>
          <p:cNvPr id="2" name="Title 1">
            <a:extLst>
              <a:ext uri="{FF2B5EF4-FFF2-40B4-BE49-F238E27FC236}">
                <a16:creationId xmlns:a16="http://schemas.microsoft.com/office/drawing/2014/main" id="{C8CA60FD-BAF8-4DB7-9B79-E67E9C85E1AE}"/>
              </a:ext>
            </a:extLst>
          </p:cNvPr>
          <p:cNvSpPr>
            <a:spLocks noGrp="1"/>
          </p:cNvSpPr>
          <p:nvPr>
            <p:ph type="ctrTitle"/>
          </p:nvPr>
        </p:nvSpPr>
        <p:spPr>
          <a:xfrm>
            <a:off x="-199010" y="3429000"/>
            <a:ext cx="12000484" cy="2450595"/>
          </a:xfrm>
          <a:solidFill>
            <a:srgbClr val="002060"/>
          </a:solidFill>
          <a:scene3d>
            <a:camera prst="perspectiveLeft"/>
            <a:lightRig rig="threePt" dir="t"/>
          </a:scene3d>
        </p:spPr>
        <p:txBody>
          <a:bodyPr>
            <a:noAutofit/>
          </a:bodyPr>
          <a:lstStyle/>
          <a:p>
            <a:pPr algn="ctr"/>
            <a:br>
              <a:rPr lang="en-IN" b="1" dirty="0">
                <a:solidFill>
                  <a:srgbClr val="00B050"/>
                </a:solidFill>
                <a:latin typeface="Algerian" panose="04020705040A02060702" pitchFamily="82" charset="0"/>
              </a:rPr>
            </a:br>
            <a:r>
              <a:rPr lang="en-IN" sz="5400" b="1" i="1" dirty="0">
                <a:solidFill>
                  <a:srgbClr val="FF0000"/>
                </a:solidFill>
                <a:latin typeface="Algerian" panose="04020705040A02060702" pitchFamily="82" charset="0"/>
              </a:rPr>
              <a:t>Logging </a:t>
            </a:r>
            <a:r>
              <a:rPr lang="en-IN" sz="5400" b="1" dirty="0">
                <a:solidFill>
                  <a:srgbClr val="FF0000"/>
                </a:solidFill>
                <a:latin typeface="Algerian" panose="04020705040A02060702" pitchFamily="82" charset="0"/>
              </a:rPr>
              <a:t>in PCF??</a:t>
            </a:r>
            <a:br>
              <a:rPr lang="en-IN" b="1" dirty="0">
                <a:solidFill>
                  <a:srgbClr val="00B050"/>
                </a:solidFill>
                <a:latin typeface="Algerian" panose="04020705040A02060702" pitchFamily="82" charset="0"/>
              </a:rPr>
            </a:br>
            <a:endParaRPr lang="en-IN" sz="1600" b="1" dirty="0">
              <a:solidFill>
                <a:srgbClr val="FF0000"/>
              </a:solidFill>
              <a:latin typeface="Algerian" panose="04020705040A02060702" pitchFamily="82" charset="0"/>
            </a:endParaRPr>
          </a:p>
        </p:txBody>
      </p:sp>
      <p:sp>
        <p:nvSpPr>
          <p:cNvPr id="3" name="Subtitle 2">
            <a:extLst>
              <a:ext uri="{FF2B5EF4-FFF2-40B4-BE49-F238E27FC236}">
                <a16:creationId xmlns:a16="http://schemas.microsoft.com/office/drawing/2014/main" id="{B977A0A5-210F-43CE-92F3-26EBBDBF9A7F}"/>
              </a:ext>
            </a:extLst>
          </p:cNvPr>
          <p:cNvSpPr>
            <a:spLocks noGrp="1"/>
          </p:cNvSpPr>
          <p:nvPr>
            <p:ph type="subTitle" idx="1"/>
          </p:nvPr>
        </p:nvSpPr>
        <p:spPr>
          <a:xfrm>
            <a:off x="4991098" y="6009693"/>
            <a:ext cx="2209800" cy="381000"/>
          </a:xfrm>
          <a:solidFill>
            <a:schemeClr val="bg2">
              <a:lumMod val="50000"/>
            </a:schemeClr>
          </a:solidFill>
        </p:spPr>
        <p:txBody>
          <a:bodyPr>
            <a:normAutofit/>
          </a:bodyPr>
          <a:lstStyle/>
          <a:p>
            <a:pPr algn="ctr"/>
            <a:r>
              <a:rPr lang="en-IN" b="1" dirty="0">
                <a:solidFill>
                  <a:srgbClr val="92D050"/>
                </a:solidFill>
              </a:rPr>
              <a:t>-- #</a:t>
            </a:r>
            <a:r>
              <a:rPr lang="en-IN" b="1" dirty="0" err="1">
                <a:solidFill>
                  <a:srgbClr val="92D050"/>
                </a:solidFill>
              </a:rPr>
              <a:t>greenlearner</a:t>
            </a:r>
            <a:r>
              <a:rPr lang="en-IN" b="1" dirty="0">
                <a:solidFill>
                  <a:srgbClr val="92D050"/>
                </a:solidFill>
              </a:rPr>
              <a:t> --</a:t>
            </a:r>
          </a:p>
        </p:txBody>
      </p:sp>
      <p:sp>
        <p:nvSpPr>
          <p:cNvPr id="6" name="Rectangle: Diagonal Corners Snipped 5">
            <a:extLst>
              <a:ext uri="{FF2B5EF4-FFF2-40B4-BE49-F238E27FC236}">
                <a16:creationId xmlns:a16="http://schemas.microsoft.com/office/drawing/2014/main" id="{7F68A108-61ED-4A2D-8AA6-DD65D3D355F6}"/>
              </a:ext>
            </a:extLst>
          </p:cNvPr>
          <p:cNvSpPr/>
          <p:nvPr/>
        </p:nvSpPr>
        <p:spPr>
          <a:xfrm>
            <a:off x="10925175" y="-9525"/>
            <a:ext cx="1266823" cy="800100"/>
          </a:xfrm>
          <a:prstGeom prst="snip2Diag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t>#9</a:t>
            </a:r>
          </a:p>
        </p:txBody>
      </p:sp>
      <p:pic>
        <p:nvPicPr>
          <p:cNvPr id="11" name="Picture 10">
            <a:extLst>
              <a:ext uri="{FF2B5EF4-FFF2-40B4-BE49-F238E27FC236}">
                <a16:creationId xmlns:a16="http://schemas.microsoft.com/office/drawing/2014/main" id="{966E71A7-952F-453F-A6DD-9DD1C96EC0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0276" y="541712"/>
            <a:ext cx="8724899" cy="3344487"/>
          </a:xfrm>
          <a:prstGeom prst="rect">
            <a:avLst/>
          </a:prstGeom>
        </p:spPr>
      </p:pic>
      <p:sp>
        <p:nvSpPr>
          <p:cNvPr id="13" name="Rectangle 12">
            <a:extLst>
              <a:ext uri="{FF2B5EF4-FFF2-40B4-BE49-F238E27FC236}">
                <a16:creationId xmlns:a16="http://schemas.microsoft.com/office/drawing/2014/main" id="{1909EE15-70C2-4319-92F4-DA7346AD9C96}"/>
              </a:ext>
            </a:extLst>
          </p:cNvPr>
          <p:cNvSpPr/>
          <p:nvPr/>
        </p:nvSpPr>
        <p:spPr>
          <a:xfrm>
            <a:off x="2200274" y="657807"/>
            <a:ext cx="3219451" cy="156151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rgbClr val="00B050"/>
                </a:solidFill>
                <a:latin typeface="Algerian" panose="04020705040A02060702" pitchFamily="82" charset="0"/>
              </a:rPr>
              <a:t>MICROSERVICES</a:t>
            </a:r>
          </a:p>
          <a:p>
            <a:pPr algn="ctr"/>
            <a:r>
              <a:rPr lang="en-IN" sz="2800" dirty="0">
                <a:solidFill>
                  <a:srgbClr val="00B050"/>
                </a:solidFill>
                <a:latin typeface="Algerian" panose="04020705040A02060702" pitchFamily="82" charset="0"/>
              </a:rPr>
              <a:t>AND</a:t>
            </a:r>
          </a:p>
          <a:p>
            <a:pPr algn="ctr"/>
            <a:r>
              <a:rPr lang="en-IN" sz="2800" dirty="0">
                <a:solidFill>
                  <a:srgbClr val="00B050"/>
                </a:solidFill>
                <a:latin typeface="Algerian" panose="04020705040A02060702" pitchFamily="82" charset="0"/>
              </a:rPr>
              <a:t>CLOUD FOUNDRY</a:t>
            </a:r>
          </a:p>
        </p:txBody>
      </p:sp>
      <p:sp>
        <p:nvSpPr>
          <p:cNvPr id="23" name="Rectangle: Rounded Corners 22">
            <a:extLst>
              <a:ext uri="{FF2B5EF4-FFF2-40B4-BE49-F238E27FC236}">
                <a16:creationId xmlns:a16="http://schemas.microsoft.com/office/drawing/2014/main" id="{38CBEF94-4B9F-4698-BA43-CF1050C17CB4}"/>
              </a:ext>
            </a:extLst>
          </p:cNvPr>
          <p:cNvSpPr/>
          <p:nvPr/>
        </p:nvSpPr>
        <p:spPr>
          <a:xfrm>
            <a:off x="0" y="0"/>
            <a:ext cx="116205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ARVIND</a:t>
            </a:r>
          </a:p>
        </p:txBody>
      </p:sp>
    </p:spTree>
    <p:extLst>
      <p:ext uri="{BB962C8B-B14F-4D97-AF65-F5344CB8AC3E}">
        <p14:creationId xmlns:p14="http://schemas.microsoft.com/office/powerpoint/2010/main" val="6028784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7DF9-5121-449E-BE9E-D21B2DCC5F9D}"/>
              </a:ext>
            </a:extLst>
          </p:cNvPr>
          <p:cNvSpPr>
            <a:spLocks noGrp="1"/>
          </p:cNvSpPr>
          <p:nvPr>
            <p:ph type="title"/>
          </p:nvPr>
        </p:nvSpPr>
        <p:spPr>
          <a:solidFill>
            <a:schemeClr val="accent2">
              <a:lumMod val="20000"/>
              <a:lumOff val="80000"/>
            </a:schemeClr>
          </a:solidFill>
        </p:spPr>
        <p:txBody>
          <a:bodyPr/>
          <a:lstStyle/>
          <a:p>
            <a:r>
              <a:rPr lang="en-IN" dirty="0" err="1"/>
              <a:t>Cf</a:t>
            </a:r>
            <a:r>
              <a:rPr lang="en-IN" dirty="0"/>
              <a:t> logs</a:t>
            </a:r>
          </a:p>
        </p:txBody>
      </p:sp>
      <p:sp>
        <p:nvSpPr>
          <p:cNvPr id="3" name="Content Placeholder 2">
            <a:extLst>
              <a:ext uri="{FF2B5EF4-FFF2-40B4-BE49-F238E27FC236}">
                <a16:creationId xmlns:a16="http://schemas.microsoft.com/office/drawing/2014/main" id="{F37DD19B-0598-4B4D-BF8A-02BE9B5CF78E}"/>
              </a:ext>
            </a:extLst>
          </p:cNvPr>
          <p:cNvSpPr>
            <a:spLocks noGrp="1"/>
          </p:cNvSpPr>
          <p:nvPr>
            <p:ph idx="1"/>
          </p:nvPr>
        </p:nvSpPr>
        <p:spPr>
          <a:xfrm>
            <a:off x="581192" y="2057401"/>
            <a:ext cx="11029615" cy="4695824"/>
          </a:xfrm>
          <a:solidFill>
            <a:schemeClr val="accent5">
              <a:lumMod val="20000"/>
              <a:lumOff val="80000"/>
            </a:schemeClr>
          </a:solidFill>
        </p:spPr>
        <p:txBody>
          <a:bodyPr>
            <a:noAutofit/>
          </a:bodyPr>
          <a:lstStyle/>
          <a:p>
            <a:endParaRPr lang="en-IN" sz="1800" dirty="0"/>
          </a:p>
          <a:p>
            <a:endParaRPr lang="en-IN" sz="1800" dirty="0"/>
          </a:p>
          <a:p>
            <a:r>
              <a:rPr lang="en-IN" sz="1800" dirty="0" err="1"/>
              <a:t>Loggregator</a:t>
            </a:r>
            <a:endParaRPr lang="en-IN" sz="1800" dirty="0"/>
          </a:p>
          <a:p>
            <a:pPr lvl="1"/>
            <a:r>
              <a:rPr lang="en-US" sz="1600" dirty="0"/>
              <a:t>Timestamp</a:t>
            </a:r>
          </a:p>
          <a:p>
            <a:pPr lvl="1"/>
            <a:r>
              <a:rPr lang="en-US" sz="1600" dirty="0"/>
              <a:t>Log type</a:t>
            </a:r>
          </a:p>
          <a:p>
            <a:pPr lvl="1"/>
            <a:r>
              <a:rPr lang="en-US" sz="1600" dirty="0"/>
              <a:t>Channel: either OUT, for logs emitted on </a:t>
            </a:r>
            <a:r>
              <a:rPr lang="en-US" sz="1600" dirty="0" err="1"/>
              <a:t>stdout</a:t>
            </a:r>
            <a:r>
              <a:rPr lang="en-US" sz="1600" dirty="0"/>
              <a:t>, or ERR, for logs emitted on stderr</a:t>
            </a:r>
          </a:p>
          <a:p>
            <a:pPr lvl="1"/>
            <a:r>
              <a:rPr lang="en-US" sz="1600" dirty="0"/>
              <a:t>Message</a:t>
            </a:r>
          </a:p>
          <a:p>
            <a:r>
              <a:rPr lang="en-IN" sz="1800" dirty="0"/>
              <a:t>Tailing Logs</a:t>
            </a:r>
          </a:p>
          <a:p>
            <a:pPr lvl="1"/>
            <a:r>
              <a:rPr lang="en-IN" sz="1600" dirty="0" err="1"/>
              <a:t>cf</a:t>
            </a:r>
            <a:r>
              <a:rPr lang="en-IN" sz="1600" dirty="0"/>
              <a:t> logs hello-</a:t>
            </a:r>
            <a:r>
              <a:rPr lang="en-IN" sz="1600" dirty="0" err="1"/>
              <a:t>pcf</a:t>
            </a:r>
            <a:endParaRPr lang="en-IN" sz="1600" dirty="0"/>
          </a:p>
          <a:p>
            <a:r>
              <a:rPr lang="en-IN" sz="1800" dirty="0"/>
              <a:t>Dumping logs</a:t>
            </a:r>
          </a:p>
          <a:p>
            <a:pPr lvl="1"/>
            <a:r>
              <a:rPr lang="en-IN" sz="1600" dirty="0" err="1"/>
              <a:t>Cf</a:t>
            </a:r>
            <a:r>
              <a:rPr lang="en-IN" sz="1600" dirty="0"/>
              <a:t> logs hello-</a:t>
            </a:r>
            <a:r>
              <a:rPr lang="en-IN" sz="1600" dirty="0" err="1"/>
              <a:t>pcf</a:t>
            </a:r>
            <a:r>
              <a:rPr lang="en-IN" sz="1600" dirty="0"/>
              <a:t> –recent</a:t>
            </a:r>
          </a:p>
          <a:p>
            <a:r>
              <a:rPr lang="en-IN" sz="1800" dirty="0"/>
              <a:t>Filtering logs</a:t>
            </a:r>
          </a:p>
          <a:p>
            <a:pPr lvl="1"/>
            <a:r>
              <a:rPr lang="en-US" sz="1600" dirty="0" err="1"/>
              <a:t>cf</a:t>
            </a:r>
            <a:r>
              <a:rPr lang="en-US" sz="1600" dirty="0"/>
              <a:t> logs spring-music --recent | grep -v Got</a:t>
            </a:r>
            <a:endParaRPr lang="en-IN" sz="1600" dirty="0"/>
          </a:p>
          <a:p>
            <a:endParaRPr lang="en-US" sz="1800" dirty="0"/>
          </a:p>
          <a:p>
            <a:endParaRPr lang="en-IN" sz="1800" dirty="0"/>
          </a:p>
          <a:p>
            <a:pPr lvl="1"/>
            <a:endParaRPr lang="en-IN" sz="1800" dirty="0"/>
          </a:p>
        </p:txBody>
      </p:sp>
    </p:spTree>
    <p:extLst>
      <p:ext uri="{BB962C8B-B14F-4D97-AF65-F5344CB8AC3E}">
        <p14:creationId xmlns:p14="http://schemas.microsoft.com/office/powerpoint/2010/main" val="2587038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1000"/>
                                        <p:tgtEl>
                                          <p:spTgt spid="3">
                                            <p:txEl>
                                              <p:pRg st="7" end="7"/>
                                            </p:txEl>
                                          </p:spTgt>
                                        </p:tgtEl>
                                      </p:cBhvr>
                                    </p:animEffect>
                                    <p:anim calcmode="lin" valueType="num">
                                      <p:cBhvr>
                                        <p:cTn id="4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1000"/>
                                        <p:tgtEl>
                                          <p:spTgt spid="3">
                                            <p:txEl>
                                              <p:pRg st="8" end="8"/>
                                            </p:txEl>
                                          </p:spTgt>
                                        </p:tgtEl>
                                      </p:cBhvr>
                                    </p:animEffect>
                                    <p:anim calcmode="lin" valueType="num">
                                      <p:cBhvr>
                                        <p:cTn id="4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Effect transition="in" filter="fade">
                                      <p:cBhvr>
                                        <p:cTn id="53" dur="1000"/>
                                        <p:tgtEl>
                                          <p:spTgt spid="3">
                                            <p:txEl>
                                              <p:pRg st="9" end="9"/>
                                            </p:txEl>
                                          </p:spTgt>
                                        </p:tgtEl>
                                      </p:cBhvr>
                                    </p:animEffect>
                                    <p:anim calcmode="lin" valueType="num">
                                      <p:cBhvr>
                                        <p:cTn id="5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3">
                                            <p:txEl>
                                              <p:pRg st="10" end="10"/>
                                            </p:txEl>
                                          </p:spTgt>
                                        </p:tgtEl>
                                        <p:attrNameLst>
                                          <p:attrName>style.visibility</p:attrName>
                                        </p:attrNameLst>
                                      </p:cBhvr>
                                      <p:to>
                                        <p:strVal val="visible"/>
                                      </p:to>
                                    </p:set>
                                    <p:animEffect transition="in" filter="fade">
                                      <p:cBhvr>
                                        <p:cTn id="58" dur="1000"/>
                                        <p:tgtEl>
                                          <p:spTgt spid="3">
                                            <p:txEl>
                                              <p:pRg st="10" end="10"/>
                                            </p:txEl>
                                          </p:spTgt>
                                        </p:tgtEl>
                                      </p:cBhvr>
                                    </p:animEffect>
                                    <p:anim calcmode="lin" valueType="num">
                                      <p:cBhvr>
                                        <p:cTn id="59"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3">
                                            <p:txEl>
                                              <p:pRg st="11" end="11"/>
                                            </p:txEl>
                                          </p:spTgt>
                                        </p:tgtEl>
                                        <p:attrNameLst>
                                          <p:attrName>style.visibility</p:attrName>
                                        </p:attrNameLst>
                                      </p:cBhvr>
                                      <p:to>
                                        <p:strVal val="visible"/>
                                      </p:to>
                                    </p:set>
                                    <p:animEffect transition="in" filter="fade">
                                      <p:cBhvr>
                                        <p:cTn id="65" dur="1000"/>
                                        <p:tgtEl>
                                          <p:spTgt spid="3">
                                            <p:txEl>
                                              <p:pRg st="11" end="11"/>
                                            </p:txEl>
                                          </p:spTgt>
                                        </p:tgtEl>
                                      </p:cBhvr>
                                    </p:animEffect>
                                    <p:anim calcmode="lin" valueType="num">
                                      <p:cBhvr>
                                        <p:cTn id="66"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7"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3">
                                            <p:txEl>
                                              <p:pRg st="12" end="12"/>
                                            </p:txEl>
                                          </p:spTgt>
                                        </p:tgtEl>
                                        <p:attrNameLst>
                                          <p:attrName>style.visibility</p:attrName>
                                        </p:attrNameLst>
                                      </p:cBhvr>
                                      <p:to>
                                        <p:strVal val="visible"/>
                                      </p:to>
                                    </p:set>
                                    <p:animEffect transition="in" filter="fade">
                                      <p:cBhvr>
                                        <p:cTn id="70" dur="1000"/>
                                        <p:tgtEl>
                                          <p:spTgt spid="3">
                                            <p:txEl>
                                              <p:pRg st="12" end="12"/>
                                            </p:txEl>
                                          </p:spTgt>
                                        </p:tgtEl>
                                      </p:cBhvr>
                                    </p:animEffect>
                                    <p:anim calcmode="lin" valueType="num">
                                      <p:cBhvr>
                                        <p:cTn id="71"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3">
            <a:extLst>
              <a:ext uri="{FF2B5EF4-FFF2-40B4-BE49-F238E27FC236}">
                <a16:creationId xmlns:a16="http://schemas.microsoft.com/office/drawing/2014/main" id="{1685F8E3-7316-4E68-90DF-EB8C830CC777}"/>
              </a:ext>
            </a:extLst>
          </p:cNvPr>
          <p:cNvPicPr>
            <a:picLocks noChangeAspect="1"/>
          </p:cNvPicPr>
          <p:nvPr/>
        </p:nvPicPr>
        <p:blipFill rotWithShape="1">
          <a:blip r:embed="rId2">
            <a:alphaModFix amt="40000"/>
          </a:blip>
          <a:srcRect t="15730"/>
          <a:stretch/>
        </p:blipFill>
        <p:spPr>
          <a:xfrm>
            <a:off x="-1" y="10"/>
            <a:ext cx="12191999" cy="6857990"/>
          </a:xfrm>
          <a:prstGeom prst="rect">
            <a:avLst/>
          </a:prstGeom>
        </p:spPr>
      </p:pic>
      <p:sp>
        <p:nvSpPr>
          <p:cNvPr id="2" name="Title 1">
            <a:extLst>
              <a:ext uri="{FF2B5EF4-FFF2-40B4-BE49-F238E27FC236}">
                <a16:creationId xmlns:a16="http://schemas.microsoft.com/office/drawing/2014/main" id="{C8CA60FD-BAF8-4DB7-9B79-E67E9C85E1AE}"/>
              </a:ext>
            </a:extLst>
          </p:cNvPr>
          <p:cNvSpPr>
            <a:spLocks noGrp="1"/>
          </p:cNvSpPr>
          <p:nvPr>
            <p:ph type="ctrTitle"/>
          </p:nvPr>
        </p:nvSpPr>
        <p:spPr>
          <a:xfrm>
            <a:off x="-199010" y="3429000"/>
            <a:ext cx="12000484" cy="2450595"/>
          </a:xfrm>
          <a:solidFill>
            <a:srgbClr val="002060"/>
          </a:solidFill>
          <a:scene3d>
            <a:camera prst="perspectiveLeft"/>
            <a:lightRig rig="threePt" dir="t"/>
          </a:scene3d>
        </p:spPr>
        <p:txBody>
          <a:bodyPr>
            <a:noAutofit/>
          </a:bodyPr>
          <a:lstStyle/>
          <a:p>
            <a:pPr algn="ctr"/>
            <a:br>
              <a:rPr lang="en-IN" b="1" dirty="0">
                <a:solidFill>
                  <a:srgbClr val="00B050"/>
                </a:solidFill>
                <a:latin typeface="Algerian" panose="04020705040A02060702" pitchFamily="82" charset="0"/>
              </a:rPr>
            </a:br>
            <a:r>
              <a:rPr lang="en-IN" sz="5400" b="1" i="1" dirty="0">
                <a:solidFill>
                  <a:srgbClr val="FF0000"/>
                </a:solidFill>
                <a:latin typeface="Algerian" panose="04020705040A02060702" pitchFamily="82" charset="0"/>
              </a:rPr>
              <a:t>App Monitoring(PCF Metrics)</a:t>
            </a:r>
            <a:br>
              <a:rPr lang="en-IN" sz="5400" b="1" i="1" dirty="0">
                <a:solidFill>
                  <a:srgbClr val="FF0000"/>
                </a:solidFill>
                <a:latin typeface="Algerian" panose="04020705040A02060702" pitchFamily="82" charset="0"/>
              </a:rPr>
            </a:br>
            <a:r>
              <a:rPr lang="en-IN" sz="5400" b="1" i="1" dirty="0">
                <a:solidFill>
                  <a:srgbClr val="FF0000"/>
                </a:solidFill>
                <a:latin typeface="Algerian" panose="04020705040A02060702" pitchFamily="82" charset="0"/>
              </a:rPr>
              <a:t> </a:t>
            </a:r>
            <a:r>
              <a:rPr lang="en-IN" sz="5400" b="1" dirty="0">
                <a:solidFill>
                  <a:srgbClr val="FF0000"/>
                </a:solidFill>
                <a:latin typeface="Algerian" panose="04020705040A02060702" pitchFamily="82" charset="0"/>
              </a:rPr>
              <a:t>in PCF??</a:t>
            </a:r>
            <a:br>
              <a:rPr lang="en-IN" b="1" dirty="0">
                <a:solidFill>
                  <a:srgbClr val="00B050"/>
                </a:solidFill>
                <a:latin typeface="Algerian" panose="04020705040A02060702" pitchFamily="82" charset="0"/>
              </a:rPr>
            </a:br>
            <a:endParaRPr lang="en-IN" sz="1600" b="1" dirty="0">
              <a:solidFill>
                <a:srgbClr val="FF0000"/>
              </a:solidFill>
              <a:latin typeface="Algerian" panose="04020705040A02060702" pitchFamily="82" charset="0"/>
            </a:endParaRPr>
          </a:p>
        </p:txBody>
      </p:sp>
      <p:sp>
        <p:nvSpPr>
          <p:cNvPr id="3" name="Subtitle 2">
            <a:extLst>
              <a:ext uri="{FF2B5EF4-FFF2-40B4-BE49-F238E27FC236}">
                <a16:creationId xmlns:a16="http://schemas.microsoft.com/office/drawing/2014/main" id="{B977A0A5-210F-43CE-92F3-26EBBDBF9A7F}"/>
              </a:ext>
            </a:extLst>
          </p:cNvPr>
          <p:cNvSpPr>
            <a:spLocks noGrp="1"/>
          </p:cNvSpPr>
          <p:nvPr>
            <p:ph type="subTitle" idx="1"/>
          </p:nvPr>
        </p:nvSpPr>
        <p:spPr>
          <a:xfrm>
            <a:off x="4991098" y="6009693"/>
            <a:ext cx="2209800" cy="381000"/>
          </a:xfrm>
          <a:solidFill>
            <a:schemeClr val="bg2">
              <a:lumMod val="50000"/>
            </a:schemeClr>
          </a:solidFill>
        </p:spPr>
        <p:txBody>
          <a:bodyPr>
            <a:normAutofit/>
          </a:bodyPr>
          <a:lstStyle/>
          <a:p>
            <a:pPr algn="ctr"/>
            <a:r>
              <a:rPr lang="en-IN" b="1" dirty="0">
                <a:solidFill>
                  <a:srgbClr val="92D050"/>
                </a:solidFill>
              </a:rPr>
              <a:t>-- #</a:t>
            </a:r>
            <a:r>
              <a:rPr lang="en-IN" b="1" dirty="0" err="1">
                <a:solidFill>
                  <a:srgbClr val="92D050"/>
                </a:solidFill>
              </a:rPr>
              <a:t>greenlearner</a:t>
            </a:r>
            <a:r>
              <a:rPr lang="en-IN" b="1" dirty="0">
                <a:solidFill>
                  <a:srgbClr val="92D050"/>
                </a:solidFill>
              </a:rPr>
              <a:t> --</a:t>
            </a:r>
          </a:p>
        </p:txBody>
      </p:sp>
      <p:sp>
        <p:nvSpPr>
          <p:cNvPr id="6" name="Rectangle: Diagonal Corners Snipped 5">
            <a:extLst>
              <a:ext uri="{FF2B5EF4-FFF2-40B4-BE49-F238E27FC236}">
                <a16:creationId xmlns:a16="http://schemas.microsoft.com/office/drawing/2014/main" id="{7F68A108-61ED-4A2D-8AA6-DD65D3D355F6}"/>
              </a:ext>
            </a:extLst>
          </p:cNvPr>
          <p:cNvSpPr/>
          <p:nvPr/>
        </p:nvSpPr>
        <p:spPr>
          <a:xfrm>
            <a:off x="10925175" y="-9525"/>
            <a:ext cx="1266823" cy="800100"/>
          </a:xfrm>
          <a:prstGeom prst="snip2Diag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a:t>#10</a:t>
            </a:r>
            <a:endParaRPr lang="en-IN" sz="3200" dirty="0"/>
          </a:p>
        </p:txBody>
      </p:sp>
      <p:pic>
        <p:nvPicPr>
          <p:cNvPr id="11" name="Picture 10">
            <a:extLst>
              <a:ext uri="{FF2B5EF4-FFF2-40B4-BE49-F238E27FC236}">
                <a16:creationId xmlns:a16="http://schemas.microsoft.com/office/drawing/2014/main" id="{966E71A7-952F-453F-A6DD-9DD1C96EC0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0276" y="541712"/>
            <a:ext cx="8724899" cy="3344487"/>
          </a:xfrm>
          <a:prstGeom prst="rect">
            <a:avLst/>
          </a:prstGeom>
        </p:spPr>
      </p:pic>
      <p:sp>
        <p:nvSpPr>
          <p:cNvPr id="13" name="Rectangle 12">
            <a:extLst>
              <a:ext uri="{FF2B5EF4-FFF2-40B4-BE49-F238E27FC236}">
                <a16:creationId xmlns:a16="http://schemas.microsoft.com/office/drawing/2014/main" id="{1909EE15-70C2-4319-92F4-DA7346AD9C96}"/>
              </a:ext>
            </a:extLst>
          </p:cNvPr>
          <p:cNvSpPr/>
          <p:nvPr/>
        </p:nvSpPr>
        <p:spPr>
          <a:xfrm>
            <a:off x="2200274" y="657807"/>
            <a:ext cx="3219451" cy="156151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rgbClr val="00B050"/>
                </a:solidFill>
                <a:latin typeface="Algerian" panose="04020705040A02060702" pitchFamily="82" charset="0"/>
              </a:rPr>
              <a:t>MICROSERVICES</a:t>
            </a:r>
          </a:p>
          <a:p>
            <a:pPr algn="ctr"/>
            <a:r>
              <a:rPr lang="en-IN" sz="2800" dirty="0">
                <a:solidFill>
                  <a:srgbClr val="00B050"/>
                </a:solidFill>
                <a:latin typeface="Algerian" panose="04020705040A02060702" pitchFamily="82" charset="0"/>
              </a:rPr>
              <a:t>AND</a:t>
            </a:r>
          </a:p>
          <a:p>
            <a:pPr algn="ctr"/>
            <a:r>
              <a:rPr lang="en-IN" sz="2800" dirty="0">
                <a:solidFill>
                  <a:srgbClr val="00B050"/>
                </a:solidFill>
                <a:latin typeface="Algerian" panose="04020705040A02060702" pitchFamily="82" charset="0"/>
              </a:rPr>
              <a:t>CLOUD FOUNDRY</a:t>
            </a:r>
          </a:p>
        </p:txBody>
      </p:sp>
      <p:sp>
        <p:nvSpPr>
          <p:cNvPr id="23" name="Rectangle: Rounded Corners 22">
            <a:extLst>
              <a:ext uri="{FF2B5EF4-FFF2-40B4-BE49-F238E27FC236}">
                <a16:creationId xmlns:a16="http://schemas.microsoft.com/office/drawing/2014/main" id="{38CBEF94-4B9F-4698-BA43-CF1050C17CB4}"/>
              </a:ext>
            </a:extLst>
          </p:cNvPr>
          <p:cNvSpPr/>
          <p:nvPr/>
        </p:nvSpPr>
        <p:spPr>
          <a:xfrm>
            <a:off x="0" y="0"/>
            <a:ext cx="116205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ARVIND</a:t>
            </a:r>
          </a:p>
        </p:txBody>
      </p:sp>
    </p:spTree>
    <p:extLst>
      <p:ext uri="{BB962C8B-B14F-4D97-AF65-F5344CB8AC3E}">
        <p14:creationId xmlns:p14="http://schemas.microsoft.com/office/powerpoint/2010/main" val="34655386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3">
            <a:extLst>
              <a:ext uri="{FF2B5EF4-FFF2-40B4-BE49-F238E27FC236}">
                <a16:creationId xmlns:a16="http://schemas.microsoft.com/office/drawing/2014/main" id="{1685F8E3-7316-4E68-90DF-EB8C830CC777}"/>
              </a:ext>
            </a:extLst>
          </p:cNvPr>
          <p:cNvPicPr>
            <a:picLocks noChangeAspect="1"/>
          </p:cNvPicPr>
          <p:nvPr/>
        </p:nvPicPr>
        <p:blipFill rotWithShape="1">
          <a:blip r:embed="rId2">
            <a:alphaModFix amt="40000"/>
          </a:blip>
          <a:srcRect t="15730"/>
          <a:stretch/>
        </p:blipFill>
        <p:spPr>
          <a:xfrm>
            <a:off x="-1" y="10"/>
            <a:ext cx="12191999" cy="6857990"/>
          </a:xfrm>
          <a:prstGeom prst="rect">
            <a:avLst/>
          </a:prstGeom>
        </p:spPr>
      </p:pic>
      <p:sp>
        <p:nvSpPr>
          <p:cNvPr id="2" name="Title 1">
            <a:extLst>
              <a:ext uri="{FF2B5EF4-FFF2-40B4-BE49-F238E27FC236}">
                <a16:creationId xmlns:a16="http://schemas.microsoft.com/office/drawing/2014/main" id="{C8CA60FD-BAF8-4DB7-9B79-E67E9C85E1AE}"/>
              </a:ext>
            </a:extLst>
          </p:cNvPr>
          <p:cNvSpPr>
            <a:spLocks noGrp="1"/>
          </p:cNvSpPr>
          <p:nvPr>
            <p:ph type="ctrTitle"/>
          </p:nvPr>
        </p:nvSpPr>
        <p:spPr>
          <a:xfrm>
            <a:off x="-199010" y="3429000"/>
            <a:ext cx="12000484" cy="2450595"/>
          </a:xfrm>
          <a:solidFill>
            <a:srgbClr val="002060"/>
          </a:solidFill>
          <a:scene3d>
            <a:camera prst="perspectiveLeft"/>
            <a:lightRig rig="threePt" dir="t"/>
          </a:scene3d>
        </p:spPr>
        <p:txBody>
          <a:bodyPr>
            <a:noAutofit/>
          </a:bodyPr>
          <a:lstStyle/>
          <a:p>
            <a:pPr algn="ctr"/>
            <a:br>
              <a:rPr lang="en-IN" b="1" dirty="0">
                <a:solidFill>
                  <a:srgbClr val="00B050"/>
                </a:solidFill>
                <a:latin typeface="Algerian" panose="04020705040A02060702" pitchFamily="82" charset="0"/>
              </a:rPr>
            </a:br>
            <a:r>
              <a:rPr lang="en-IN" sz="5400" b="1" i="1" dirty="0">
                <a:solidFill>
                  <a:srgbClr val="FF0000"/>
                </a:solidFill>
                <a:latin typeface="Algerian" panose="04020705040A02060702" pitchFamily="82" charset="0"/>
              </a:rPr>
              <a:t>How to learn the </a:t>
            </a:r>
            <a:br>
              <a:rPr lang="en-IN" sz="5400" b="1" i="1" dirty="0">
                <a:solidFill>
                  <a:srgbClr val="FF0000"/>
                </a:solidFill>
                <a:latin typeface="Algerian" panose="04020705040A02060702" pitchFamily="82" charset="0"/>
              </a:rPr>
            </a:br>
            <a:r>
              <a:rPr lang="en-IN" sz="5400" b="1" i="1" dirty="0" err="1">
                <a:solidFill>
                  <a:srgbClr val="FF0000"/>
                </a:solidFill>
                <a:latin typeface="Algerian" panose="04020705040A02060702" pitchFamily="82" charset="0"/>
              </a:rPr>
              <a:t>cf</a:t>
            </a:r>
            <a:r>
              <a:rPr lang="en-IN" sz="5400" b="1" i="1" dirty="0">
                <a:solidFill>
                  <a:srgbClr val="FF0000"/>
                </a:solidFill>
                <a:latin typeface="Algerian" panose="04020705040A02060702" pitchFamily="82" charset="0"/>
              </a:rPr>
              <a:t>  CLI commands</a:t>
            </a:r>
            <a:br>
              <a:rPr lang="en-IN" b="1" dirty="0">
                <a:solidFill>
                  <a:srgbClr val="00B050"/>
                </a:solidFill>
                <a:latin typeface="Algerian" panose="04020705040A02060702" pitchFamily="82" charset="0"/>
              </a:rPr>
            </a:br>
            <a:endParaRPr lang="en-IN" sz="1600" b="1" dirty="0">
              <a:solidFill>
                <a:srgbClr val="FF0000"/>
              </a:solidFill>
              <a:latin typeface="Algerian" panose="04020705040A02060702" pitchFamily="82" charset="0"/>
            </a:endParaRPr>
          </a:p>
        </p:txBody>
      </p:sp>
      <p:sp>
        <p:nvSpPr>
          <p:cNvPr id="3" name="Subtitle 2">
            <a:extLst>
              <a:ext uri="{FF2B5EF4-FFF2-40B4-BE49-F238E27FC236}">
                <a16:creationId xmlns:a16="http://schemas.microsoft.com/office/drawing/2014/main" id="{B977A0A5-210F-43CE-92F3-26EBBDBF9A7F}"/>
              </a:ext>
            </a:extLst>
          </p:cNvPr>
          <p:cNvSpPr>
            <a:spLocks noGrp="1"/>
          </p:cNvSpPr>
          <p:nvPr>
            <p:ph type="subTitle" idx="1"/>
          </p:nvPr>
        </p:nvSpPr>
        <p:spPr>
          <a:xfrm>
            <a:off x="4991098" y="6009693"/>
            <a:ext cx="2209800" cy="381000"/>
          </a:xfrm>
          <a:solidFill>
            <a:schemeClr val="bg2">
              <a:lumMod val="50000"/>
            </a:schemeClr>
          </a:solidFill>
        </p:spPr>
        <p:txBody>
          <a:bodyPr>
            <a:normAutofit/>
          </a:bodyPr>
          <a:lstStyle/>
          <a:p>
            <a:pPr algn="ctr"/>
            <a:r>
              <a:rPr lang="en-IN" b="1" dirty="0">
                <a:solidFill>
                  <a:srgbClr val="92D050"/>
                </a:solidFill>
              </a:rPr>
              <a:t>-- #</a:t>
            </a:r>
            <a:r>
              <a:rPr lang="en-IN" b="1" dirty="0" err="1">
                <a:solidFill>
                  <a:srgbClr val="92D050"/>
                </a:solidFill>
              </a:rPr>
              <a:t>greenlearner</a:t>
            </a:r>
            <a:r>
              <a:rPr lang="en-IN" b="1" dirty="0">
                <a:solidFill>
                  <a:srgbClr val="92D050"/>
                </a:solidFill>
              </a:rPr>
              <a:t> --</a:t>
            </a:r>
          </a:p>
        </p:txBody>
      </p:sp>
      <p:sp>
        <p:nvSpPr>
          <p:cNvPr id="6" name="Rectangle: Diagonal Corners Snipped 5">
            <a:extLst>
              <a:ext uri="{FF2B5EF4-FFF2-40B4-BE49-F238E27FC236}">
                <a16:creationId xmlns:a16="http://schemas.microsoft.com/office/drawing/2014/main" id="{7F68A108-61ED-4A2D-8AA6-DD65D3D355F6}"/>
              </a:ext>
            </a:extLst>
          </p:cNvPr>
          <p:cNvSpPr/>
          <p:nvPr/>
        </p:nvSpPr>
        <p:spPr>
          <a:xfrm>
            <a:off x="10925175" y="-9525"/>
            <a:ext cx="1266823" cy="800100"/>
          </a:xfrm>
          <a:prstGeom prst="snip2Diag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t>#11</a:t>
            </a:r>
          </a:p>
        </p:txBody>
      </p:sp>
      <p:pic>
        <p:nvPicPr>
          <p:cNvPr id="11" name="Picture 10">
            <a:extLst>
              <a:ext uri="{FF2B5EF4-FFF2-40B4-BE49-F238E27FC236}">
                <a16:creationId xmlns:a16="http://schemas.microsoft.com/office/drawing/2014/main" id="{966E71A7-952F-453F-A6DD-9DD1C96EC0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0276" y="541712"/>
            <a:ext cx="8724899" cy="3344487"/>
          </a:xfrm>
          <a:prstGeom prst="rect">
            <a:avLst/>
          </a:prstGeom>
        </p:spPr>
      </p:pic>
      <p:sp>
        <p:nvSpPr>
          <p:cNvPr id="13" name="Rectangle 12">
            <a:extLst>
              <a:ext uri="{FF2B5EF4-FFF2-40B4-BE49-F238E27FC236}">
                <a16:creationId xmlns:a16="http://schemas.microsoft.com/office/drawing/2014/main" id="{1909EE15-70C2-4319-92F4-DA7346AD9C96}"/>
              </a:ext>
            </a:extLst>
          </p:cNvPr>
          <p:cNvSpPr/>
          <p:nvPr/>
        </p:nvSpPr>
        <p:spPr>
          <a:xfrm>
            <a:off x="2200274" y="657807"/>
            <a:ext cx="3219451" cy="156151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rgbClr val="00B050"/>
                </a:solidFill>
                <a:latin typeface="Algerian" panose="04020705040A02060702" pitchFamily="82" charset="0"/>
              </a:rPr>
              <a:t>MICROSERVICES</a:t>
            </a:r>
          </a:p>
          <a:p>
            <a:pPr algn="ctr"/>
            <a:r>
              <a:rPr lang="en-IN" sz="2800" dirty="0">
                <a:solidFill>
                  <a:srgbClr val="00B050"/>
                </a:solidFill>
                <a:latin typeface="Algerian" panose="04020705040A02060702" pitchFamily="82" charset="0"/>
              </a:rPr>
              <a:t>AND</a:t>
            </a:r>
          </a:p>
          <a:p>
            <a:pPr algn="ctr"/>
            <a:r>
              <a:rPr lang="en-IN" sz="2800" dirty="0">
                <a:solidFill>
                  <a:srgbClr val="00B050"/>
                </a:solidFill>
                <a:latin typeface="Algerian" panose="04020705040A02060702" pitchFamily="82" charset="0"/>
              </a:rPr>
              <a:t>CLOUD FOUNDRY</a:t>
            </a:r>
          </a:p>
        </p:txBody>
      </p:sp>
      <p:sp>
        <p:nvSpPr>
          <p:cNvPr id="23" name="Rectangle: Rounded Corners 22">
            <a:extLst>
              <a:ext uri="{FF2B5EF4-FFF2-40B4-BE49-F238E27FC236}">
                <a16:creationId xmlns:a16="http://schemas.microsoft.com/office/drawing/2014/main" id="{38CBEF94-4B9F-4698-BA43-CF1050C17CB4}"/>
              </a:ext>
            </a:extLst>
          </p:cNvPr>
          <p:cNvSpPr/>
          <p:nvPr/>
        </p:nvSpPr>
        <p:spPr>
          <a:xfrm>
            <a:off x="0" y="0"/>
            <a:ext cx="116205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ARVIND</a:t>
            </a:r>
          </a:p>
        </p:txBody>
      </p:sp>
    </p:spTree>
    <p:extLst>
      <p:ext uri="{BB962C8B-B14F-4D97-AF65-F5344CB8AC3E}">
        <p14:creationId xmlns:p14="http://schemas.microsoft.com/office/powerpoint/2010/main" val="27081320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3">
            <a:extLst>
              <a:ext uri="{FF2B5EF4-FFF2-40B4-BE49-F238E27FC236}">
                <a16:creationId xmlns:a16="http://schemas.microsoft.com/office/drawing/2014/main" id="{1685F8E3-7316-4E68-90DF-EB8C830CC777}"/>
              </a:ext>
            </a:extLst>
          </p:cNvPr>
          <p:cNvPicPr>
            <a:picLocks noChangeAspect="1"/>
          </p:cNvPicPr>
          <p:nvPr/>
        </p:nvPicPr>
        <p:blipFill rotWithShape="1">
          <a:blip r:embed="rId2">
            <a:alphaModFix amt="40000"/>
          </a:blip>
          <a:srcRect t="15730"/>
          <a:stretch/>
        </p:blipFill>
        <p:spPr>
          <a:xfrm>
            <a:off x="-1" y="10"/>
            <a:ext cx="12191999" cy="6857990"/>
          </a:xfrm>
          <a:prstGeom prst="rect">
            <a:avLst/>
          </a:prstGeom>
        </p:spPr>
      </p:pic>
      <p:sp>
        <p:nvSpPr>
          <p:cNvPr id="2" name="Title 1">
            <a:extLst>
              <a:ext uri="{FF2B5EF4-FFF2-40B4-BE49-F238E27FC236}">
                <a16:creationId xmlns:a16="http://schemas.microsoft.com/office/drawing/2014/main" id="{C8CA60FD-BAF8-4DB7-9B79-E67E9C85E1AE}"/>
              </a:ext>
            </a:extLst>
          </p:cNvPr>
          <p:cNvSpPr>
            <a:spLocks noGrp="1"/>
          </p:cNvSpPr>
          <p:nvPr>
            <p:ph type="ctrTitle"/>
          </p:nvPr>
        </p:nvSpPr>
        <p:spPr>
          <a:xfrm>
            <a:off x="-199010" y="3429000"/>
            <a:ext cx="12000484" cy="2450595"/>
          </a:xfrm>
          <a:solidFill>
            <a:srgbClr val="002060"/>
          </a:solidFill>
          <a:scene3d>
            <a:camera prst="perspectiveLeft"/>
            <a:lightRig rig="threePt" dir="t"/>
          </a:scene3d>
        </p:spPr>
        <p:txBody>
          <a:bodyPr>
            <a:noAutofit/>
          </a:bodyPr>
          <a:lstStyle/>
          <a:p>
            <a:pPr algn="ctr"/>
            <a:r>
              <a:rPr lang="en-IN" sz="6000" b="1" dirty="0">
                <a:solidFill>
                  <a:srgbClr val="FF0000"/>
                </a:solidFill>
                <a:latin typeface="Algerian" panose="04020705040A02060702" pitchFamily="82" charset="0"/>
              </a:rPr>
              <a:t>Routes </a:t>
            </a:r>
            <a:br>
              <a:rPr lang="en-IN" sz="6000" b="1" dirty="0">
                <a:solidFill>
                  <a:srgbClr val="FF0000"/>
                </a:solidFill>
                <a:latin typeface="Algerian" panose="04020705040A02060702" pitchFamily="82" charset="0"/>
              </a:rPr>
            </a:br>
            <a:r>
              <a:rPr lang="en-IN" sz="6000" b="1" dirty="0">
                <a:solidFill>
                  <a:srgbClr val="FF0000"/>
                </a:solidFill>
                <a:latin typeface="Algerian" panose="04020705040A02060702" pitchFamily="82" charset="0"/>
              </a:rPr>
              <a:t>in PCF</a:t>
            </a:r>
            <a:endParaRPr lang="en-IN" sz="3200" b="1" dirty="0">
              <a:solidFill>
                <a:srgbClr val="FF0000"/>
              </a:solidFill>
              <a:latin typeface="Algerian" panose="04020705040A02060702" pitchFamily="82" charset="0"/>
            </a:endParaRPr>
          </a:p>
        </p:txBody>
      </p:sp>
      <p:sp>
        <p:nvSpPr>
          <p:cNvPr id="3" name="Subtitle 2">
            <a:extLst>
              <a:ext uri="{FF2B5EF4-FFF2-40B4-BE49-F238E27FC236}">
                <a16:creationId xmlns:a16="http://schemas.microsoft.com/office/drawing/2014/main" id="{B977A0A5-210F-43CE-92F3-26EBBDBF9A7F}"/>
              </a:ext>
            </a:extLst>
          </p:cNvPr>
          <p:cNvSpPr>
            <a:spLocks noGrp="1"/>
          </p:cNvSpPr>
          <p:nvPr>
            <p:ph type="subTitle" idx="1"/>
          </p:nvPr>
        </p:nvSpPr>
        <p:spPr>
          <a:xfrm>
            <a:off x="4991098" y="6009693"/>
            <a:ext cx="2209800" cy="381000"/>
          </a:xfrm>
          <a:solidFill>
            <a:schemeClr val="bg2">
              <a:lumMod val="50000"/>
            </a:schemeClr>
          </a:solidFill>
        </p:spPr>
        <p:txBody>
          <a:bodyPr>
            <a:normAutofit/>
          </a:bodyPr>
          <a:lstStyle/>
          <a:p>
            <a:pPr algn="ctr"/>
            <a:r>
              <a:rPr lang="en-IN" b="1" dirty="0">
                <a:solidFill>
                  <a:srgbClr val="92D050"/>
                </a:solidFill>
              </a:rPr>
              <a:t>-- #</a:t>
            </a:r>
            <a:r>
              <a:rPr lang="en-IN" b="1" dirty="0" err="1">
                <a:solidFill>
                  <a:srgbClr val="92D050"/>
                </a:solidFill>
              </a:rPr>
              <a:t>greenlearner</a:t>
            </a:r>
            <a:r>
              <a:rPr lang="en-IN" b="1" dirty="0">
                <a:solidFill>
                  <a:srgbClr val="92D050"/>
                </a:solidFill>
              </a:rPr>
              <a:t> --</a:t>
            </a:r>
          </a:p>
        </p:txBody>
      </p:sp>
      <p:sp>
        <p:nvSpPr>
          <p:cNvPr id="6" name="Rectangle: Diagonal Corners Snipped 5">
            <a:extLst>
              <a:ext uri="{FF2B5EF4-FFF2-40B4-BE49-F238E27FC236}">
                <a16:creationId xmlns:a16="http://schemas.microsoft.com/office/drawing/2014/main" id="{7F68A108-61ED-4A2D-8AA6-DD65D3D355F6}"/>
              </a:ext>
            </a:extLst>
          </p:cNvPr>
          <p:cNvSpPr/>
          <p:nvPr/>
        </p:nvSpPr>
        <p:spPr>
          <a:xfrm>
            <a:off x="10925175" y="-9525"/>
            <a:ext cx="1266823" cy="800100"/>
          </a:xfrm>
          <a:prstGeom prst="snip2Diag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t>#12</a:t>
            </a:r>
          </a:p>
        </p:txBody>
      </p:sp>
      <p:pic>
        <p:nvPicPr>
          <p:cNvPr id="11" name="Picture 10">
            <a:extLst>
              <a:ext uri="{FF2B5EF4-FFF2-40B4-BE49-F238E27FC236}">
                <a16:creationId xmlns:a16="http://schemas.microsoft.com/office/drawing/2014/main" id="{966E71A7-952F-453F-A6DD-9DD1C96EC0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0276" y="541712"/>
            <a:ext cx="8724899" cy="3344487"/>
          </a:xfrm>
          <a:prstGeom prst="rect">
            <a:avLst/>
          </a:prstGeom>
        </p:spPr>
      </p:pic>
      <p:sp>
        <p:nvSpPr>
          <p:cNvPr id="13" name="Rectangle 12">
            <a:extLst>
              <a:ext uri="{FF2B5EF4-FFF2-40B4-BE49-F238E27FC236}">
                <a16:creationId xmlns:a16="http://schemas.microsoft.com/office/drawing/2014/main" id="{1909EE15-70C2-4319-92F4-DA7346AD9C96}"/>
              </a:ext>
            </a:extLst>
          </p:cNvPr>
          <p:cNvSpPr/>
          <p:nvPr/>
        </p:nvSpPr>
        <p:spPr>
          <a:xfrm>
            <a:off x="2200274" y="657807"/>
            <a:ext cx="3219451" cy="156151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rgbClr val="00B050"/>
                </a:solidFill>
                <a:latin typeface="Algerian" panose="04020705040A02060702" pitchFamily="82" charset="0"/>
              </a:rPr>
              <a:t>MICROSERVICES</a:t>
            </a:r>
          </a:p>
          <a:p>
            <a:pPr algn="ctr"/>
            <a:r>
              <a:rPr lang="en-IN" sz="2800" dirty="0">
                <a:solidFill>
                  <a:srgbClr val="00B050"/>
                </a:solidFill>
                <a:latin typeface="Algerian" panose="04020705040A02060702" pitchFamily="82" charset="0"/>
              </a:rPr>
              <a:t>AND</a:t>
            </a:r>
          </a:p>
          <a:p>
            <a:pPr algn="ctr"/>
            <a:r>
              <a:rPr lang="en-IN" sz="2800" dirty="0">
                <a:solidFill>
                  <a:srgbClr val="00B050"/>
                </a:solidFill>
                <a:latin typeface="Algerian" panose="04020705040A02060702" pitchFamily="82" charset="0"/>
              </a:rPr>
              <a:t>CLOUD FOUNDRY</a:t>
            </a:r>
          </a:p>
        </p:txBody>
      </p:sp>
      <p:sp>
        <p:nvSpPr>
          <p:cNvPr id="23" name="Rectangle: Rounded Corners 22">
            <a:extLst>
              <a:ext uri="{FF2B5EF4-FFF2-40B4-BE49-F238E27FC236}">
                <a16:creationId xmlns:a16="http://schemas.microsoft.com/office/drawing/2014/main" id="{38CBEF94-4B9F-4698-BA43-CF1050C17CB4}"/>
              </a:ext>
            </a:extLst>
          </p:cNvPr>
          <p:cNvSpPr/>
          <p:nvPr/>
        </p:nvSpPr>
        <p:spPr>
          <a:xfrm>
            <a:off x="0" y="0"/>
            <a:ext cx="116205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ARVIND</a:t>
            </a:r>
          </a:p>
        </p:txBody>
      </p:sp>
    </p:spTree>
    <p:extLst>
      <p:ext uri="{BB962C8B-B14F-4D97-AF65-F5344CB8AC3E}">
        <p14:creationId xmlns:p14="http://schemas.microsoft.com/office/powerpoint/2010/main" val="33349680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7DF9-5121-449E-BE9E-D21B2DCC5F9D}"/>
              </a:ext>
            </a:extLst>
          </p:cNvPr>
          <p:cNvSpPr>
            <a:spLocks noGrp="1"/>
          </p:cNvSpPr>
          <p:nvPr>
            <p:ph type="title"/>
          </p:nvPr>
        </p:nvSpPr>
        <p:spPr>
          <a:solidFill>
            <a:schemeClr val="accent2">
              <a:lumMod val="20000"/>
              <a:lumOff val="80000"/>
            </a:schemeClr>
          </a:solidFill>
        </p:spPr>
        <p:txBody>
          <a:bodyPr/>
          <a:lstStyle/>
          <a:p>
            <a:r>
              <a:rPr lang="en-IN" dirty="0"/>
              <a:t>What is route??</a:t>
            </a:r>
          </a:p>
        </p:txBody>
      </p:sp>
      <p:sp>
        <p:nvSpPr>
          <p:cNvPr id="3" name="Content Placeholder 2">
            <a:extLst>
              <a:ext uri="{FF2B5EF4-FFF2-40B4-BE49-F238E27FC236}">
                <a16:creationId xmlns:a16="http://schemas.microsoft.com/office/drawing/2014/main" id="{F37DD19B-0598-4B4D-BF8A-02BE9B5CF78E}"/>
              </a:ext>
            </a:extLst>
          </p:cNvPr>
          <p:cNvSpPr>
            <a:spLocks noGrp="1"/>
          </p:cNvSpPr>
          <p:nvPr>
            <p:ph idx="1"/>
          </p:nvPr>
        </p:nvSpPr>
        <p:spPr>
          <a:xfrm>
            <a:off x="581192" y="2009775"/>
            <a:ext cx="11029615" cy="4848225"/>
          </a:xfrm>
          <a:solidFill>
            <a:schemeClr val="accent5">
              <a:lumMod val="20000"/>
              <a:lumOff val="80000"/>
            </a:schemeClr>
          </a:solidFill>
        </p:spPr>
        <p:txBody>
          <a:bodyPr>
            <a:normAutofit/>
          </a:bodyPr>
          <a:lstStyle/>
          <a:p>
            <a:r>
              <a:rPr lang="en-US" dirty="0"/>
              <a:t>The Cloud Foundry </a:t>
            </a:r>
            <a:r>
              <a:rPr lang="en-US" dirty="0" err="1"/>
              <a:t>Gorouter</a:t>
            </a:r>
            <a:r>
              <a:rPr lang="en-US" dirty="0"/>
              <a:t> routes requests to apps by associating an app with an address, known as a route. </a:t>
            </a:r>
          </a:p>
          <a:p>
            <a:r>
              <a:rPr lang="en-US" dirty="0"/>
              <a:t>We call this association a </a:t>
            </a:r>
            <a:r>
              <a:rPr lang="en-US" b="1" dirty="0"/>
              <a:t>mapping</a:t>
            </a:r>
            <a:r>
              <a:rPr lang="en-US" dirty="0"/>
              <a:t>.</a:t>
            </a:r>
          </a:p>
          <a:p>
            <a:r>
              <a:rPr lang="en-US" dirty="0"/>
              <a:t>Routes are globally unique. </a:t>
            </a:r>
          </a:p>
          <a:p>
            <a:pPr lvl="1"/>
            <a:r>
              <a:rPr lang="en-US" dirty="0"/>
              <a:t>Developers in one space cannot create a route with the same URL as developers in another space, regardless of which orgs control these spaces</a:t>
            </a:r>
          </a:p>
          <a:p>
            <a:r>
              <a:rPr lang="en-US" dirty="0"/>
              <a:t>By default, Cloud Foundry only supports routing of HTTP requests to apps.</a:t>
            </a:r>
          </a:p>
          <a:p>
            <a:r>
              <a:rPr lang="en-US" sz="2000" dirty="0"/>
              <a:t>Operations</a:t>
            </a:r>
          </a:p>
          <a:p>
            <a:pPr lvl="1"/>
            <a:r>
              <a:rPr lang="en-US" sz="1700" dirty="0"/>
              <a:t>Create	</a:t>
            </a:r>
          </a:p>
          <a:p>
            <a:pPr lvl="1"/>
            <a:r>
              <a:rPr lang="en-US" sz="1700" dirty="0"/>
              <a:t>Map</a:t>
            </a:r>
          </a:p>
          <a:p>
            <a:pPr lvl="1"/>
            <a:r>
              <a:rPr lang="en-US" sz="1700" dirty="0" err="1"/>
              <a:t>Unmap</a:t>
            </a:r>
            <a:endParaRPr lang="en-US" sz="1700" dirty="0"/>
          </a:p>
          <a:p>
            <a:pPr lvl="1"/>
            <a:r>
              <a:rPr lang="en-US" sz="1700" dirty="0"/>
              <a:t>Delete</a:t>
            </a:r>
            <a:endParaRPr lang="en-IN" sz="1700" dirty="0"/>
          </a:p>
        </p:txBody>
      </p:sp>
    </p:spTree>
    <p:extLst>
      <p:ext uri="{BB962C8B-B14F-4D97-AF65-F5344CB8AC3E}">
        <p14:creationId xmlns:p14="http://schemas.microsoft.com/office/powerpoint/2010/main" val="26126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6" end="6"/>
                                            </p:txEl>
                                          </p:spTgt>
                                        </p:tgtEl>
                                        <p:attrNameLst>
                                          <p:attrName>style.visibility</p:attrName>
                                        </p:attrNameLst>
                                      </p:cBhvr>
                                      <p:to>
                                        <p:strVal val="visible"/>
                                      </p:to>
                                    </p:set>
                                    <p:animEffect transition="in" filter="fade">
                                      <p:cBhvr>
                                        <p:cTn id="52" dur="1000"/>
                                        <p:tgtEl>
                                          <p:spTgt spid="3">
                                            <p:txEl>
                                              <p:pRg st="6" end="6"/>
                                            </p:txEl>
                                          </p:spTgt>
                                        </p:tgtEl>
                                      </p:cBhvr>
                                    </p:animEffect>
                                    <p:anim calcmode="lin" valueType="num">
                                      <p:cBhvr>
                                        <p:cTn id="5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
                                            <p:txEl>
                                              <p:pRg st="7" end="7"/>
                                            </p:txEl>
                                          </p:spTgt>
                                        </p:tgtEl>
                                        <p:attrNameLst>
                                          <p:attrName>style.visibility</p:attrName>
                                        </p:attrNameLst>
                                      </p:cBhvr>
                                      <p:to>
                                        <p:strVal val="visible"/>
                                      </p:to>
                                    </p:set>
                                    <p:animEffect transition="in" filter="fade">
                                      <p:cBhvr>
                                        <p:cTn id="57" dur="1000"/>
                                        <p:tgtEl>
                                          <p:spTgt spid="3">
                                            <p:txEl>
                                              <p:pRg st="7" end="7"/>
                                            </p:txEl>
                                          </p:spTgt>
                                        </p:tgtEl>
                                      </p:cBhvr>
                                    </p:animEffect>
                                    <p:anim calcmode="lin" valueType="num">
                                      <p:cBhvr>
                                        <p:cTn id="5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
                                            <p:txEl>
                                              <p:pRg st="8" end="8"/>
                                            </p:txEl>
                                          </p:spTgt>
                                        </p:tgtEl>
                                        <p:attrNameLst>
                                          <p:attrName>style.visibility</p:attrName>
                                        </p:attrNameLst>
                                      </p:cBhvr>
                                      <p:to>
                                        <p:strVal val="visible"/>
                                      </p:to>
                                    </p:set>
                                    <p:animEffect transition="in" filter="fade">
                                      <p:cBhvr>
                                        <p:cTn id="62" dur="1000"/>
                                        <p:tgtEl>
                                          <p:spTgt spid="3">
                                            <p:txEl>
                                              <p:pRg st="8" end="8"/>
                                            </p:txEl>
                                          </p:spTgt>
                                        </p:tgtEl>
                                      </p:cBhvr>
                                    </p:animEffect>
                                    <p:anim calcmode="lin" valueType="num">
                                      <p:cBhvr>
                                        <p:cTn id="6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8" end="8"/>
                                            </p:tx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Effect transition="in" filter="fade">
                                      <p:cBhvr>
                                        <p:cTn id="67" dur="1000"/>
                                        <p:tgtEl>
                                          <p:spTgt spid="3">
                                            <p:txEl>
                                              <p:pRg st="9" end="9"/>
                                            </p:txEl>
                                          </p:spTgt>
                                        </p:tgtEl>
                                      </p:cBhvr>
                                    </p:animEffect>
                                    <p:anim calcmode="lin" valueType="num">
                                      <p:cBhvr>
                                        <p:cTn id="6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3">
            <a:extLst>
              <a:ext uri="{FF2B5EF4-FFF2-40B4-BE49-F238E27FC236}">
                <a16:creationId xmlns:a16="http://schemas.microsoft.com/office/drawing/2014/main" id="{1685F8E3-7316-4E68-90DF-EB8C830CC777}"/>
              </a:ext>
            </a:extLst>
          </p:cNvPr>
          <p:cNvPicPr>
            <a:picLocks noChangeAspect="1"/>
          </p:cNvPicPr>
          <p:nvPr/>
        </p:nvPicPr>
        <p:blipFill rotWithShape="1">
          <a:blip r:embed="rId2">
            <a:alphaModFix amt="40000"/>
          </a:blip>
          <a:srcRect t="15730"/>
          <a:stretch/>
        </p:blipFill>
        <p:spPr>
          <a:xfrm>
            <a:off x="-1" y="10"/>
            <a:ext cx="12191999" cy="6857990"/>
          </a:xfrm>
          <a:prstGeom prst="rect">
            <a:avLst/>
          </a:prstGeom>
        </p:spPr>
      </p:pic>
      <p:sp>
        <p:nvSpPr>
          <p:cNvPr id="2" name="Title 1">
            <a:extLst>
              <a:ext uri="{FF2B5EF4-FFF2-40B4-BE49-F238E27FC236}">
                <a16:creationId xmlns:a16="http://schemas.microsoft.com/office/drawing/2014/main" id="{C8CA60FD-BAF8-4DB7-9B79-E67E9C85E1AE}"/>
              </a:ext>
            </a:extLst>
          </p:cNvPr>
          <p:cNvSpPr>
            <a:spLocks noGrp="1"/>
          </p:cNvSpPr>
          <p:nvPr>
            <p:ph type="ctrTitle"/>
          </p:nvPr>
        </p:nvSpPr>
        <p:spPr>
          <a:xfrm>
            <a:off x="-199010" y="3448050"/>
            <a:ext cx="12000484" cy="2450595"/>
          </a:xfrm>
          <a:solidFill>
            <a:srgbClr val="002060"/>
          </a:solidFill>
          <a:scene3d>
            <a:camera prst="perspectiveLeft"/>
            <a:lightRig rig="threePt" dir="t"/>
          </a:scene3d>
        </p:spPr>
        <p:txBody>
          <a:bodyPr>
            <a:noAutofit/>
          </a:bodyPr>
          <a:lstStyle/>
          <a:p>
            <a:pPr algn="ctr"/>
            <a:r>
              <a:rPr lang="en-IN" sz="6000" b="1" dirty="0">
                <a:solidFill>
                  <a:srgbClr val="0070C0"/>
                </a:solidFill>
                <a:latin typeface="Algerian" panose="04020705040A02060702" pitchFamily="82" charset="0"/>
              </a:rPr>
              <a:t>Blue</a:t>
            </a:r>
            <a:r>
              <a:rPr lang="en-IN" sz="6000" b="1" dirty="0">
                <a:solidFill>
                  <a:srgbClr val="FF0000"/>
                </a:solidFill>
                <a:latin typeface="Algerian" panose="04020705040A02060702" pitchFamily="82" charset="0"/>
              </a:rPr>
              <a:t> </a:t>
            </a:r>
            <a:r>
              <a:rPr lang="en-IN" sz="6000" b="1" dirty="0">
                <a:solidFill>
                  <a:srgbClr val="00B050"/>
                </a:solidFill>
                <a:latin typeface="Algerian" panose="04020705040A02060702" pitchFamily="82" charset="0"/>
              </a:rPr>
              <a:t>green</a:t>
            </a:r>
            <a:r>
              <a:rPr lang="en-IN" sz="6000" b="1" dirty="0">
                <a:solidFill>
                  <a:srgbClr val="FF0000"/>
                </a:solidFill>
                <a:latin typeface="Algerian" panose="04020705040A02060702" pitchFamily="82" charset="0"/>
              </a:rPr>
              <a:t> </a:t>
            </a:r>
            <a:r>
              <a:rPr lang="en-IN" sz="6000" b="1">
                <a:solidFill>
                  <a:srgbClr val="FF0000"/>
                </a:solidFill>
                <a:latin typeface="Algerian" panose="04020705040A02060702" pitchFamily="82" charset="0"/>
              </a:rPr>
              <a:t>deployment??</a:t>
            </a:r>
            <a:endParaRPr lang="en-IN" sz="3200" b="1" dirty="0">
              <a:solidFill>
                <a:srgbClr val="FF0000"/>
              </a:solidFill>
              <a:latin typeface="Algerian" panose="04020705040A02060702" pitchFamily="82" charset="0"/>
            </a:endParaRPr>
          </a:p>
        </p:txBody>
      </p:sp>
      <p:pic>
        <p:nvPicPr>
          <p:cNvPr id="11" name="Picture 10">
            <a:extLst>
              <a:ext uri="{FF2B5EF4-FFF2-40B4-BE49-F238E27FC236}">
                <a16:creationId xmlns:a16="http://schemas.microsoft.com/office/drawing/2014/main" id="{966E71A7-952F-453F-A6DD-9DD1C96EC0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0276" y="522662"/>
            <a:ext cx="8724899" cy="3344487"/>
          </a:xfrm>
          <a:prstGeom prst="rect">
            <a:avLst/>
          </a:prstGeom>
        </p:spPr>
      </p:pic>
      <p:sp>
        <p:nvSpPr>
          <p:cNvPr id="3" name="Subtitle 2">
            <a:extLst>
              <a:ext uri="{FF2B5EF4-FFF2-40B4-BE49-F238E27FC236}">
                <a16:creationId xmlns:a16="http://schemas.microsoft.com/office/drawing/2014/main" id="{B977A0A5-210F-43CE-92F3-26EBBDBF9A7F}"/>
              </a:ext>
            </a:extLst>
          </p:cNvPr>
          <p:cNvSpPr>
            <a:spLocks noGrp="1"/>
          </p:cNvSpPr>
          <p:nvPr>
            <p:ph type="subTitle" idx="1"/>
          </p:nvPr>
        </p:nvSpPr>
        <p:spPr>
          <a:xfrm>
            <a:off x="4991098" y="6009693"/>
            <a:ext cx="2209800" cy="381000"/>
          </a:xfrm>
          <a:solidFill>
            <a:schemeClr val="bg2">
              <a:lumMod val="50000"/>
            </a:schemeClr>
          </a:solidFill>
        </p:spPr>
        <p:txBody>
          <a:bodyPr>
            <a:normAutofit/>
          </a:bodyPr>
          <a:lstStyle/>
          <a:p>
            <a:pPr algn="ctr"/>
            <a:r>
              <a:rPr lang="en-IN" b="1" dirty="0">
                <a:solidFill>
                  <a:srgbClr val="92D050"/>
                </a:solidFill>
              </a:rPr>
              <a:t>-- #</a:t>
            </a:r>
            <a:r>
              <a:rPr lang="en-IN" b="1" dirty="0" err="1">
                <a:solidFill>
                  <a:srgbClr val="92D050"/>
                </a:solidFill>
              </a:rPr>
              <a:t>greenlearner</a:t>
            </a:r>
            <a:r>
              <a:rPr lang="en-IN" b="1" dirty="0">
                <a:solidFill>
                  <a:srgbClr val="92D050"/>
                </a:solidFill>
              </a:rPr>
              <a:t> --</a:t>
            </a:r>
          </a:p>
        </p:txBody>
      </p:sp>
      <p:sp>
        <p:nvSpPr>
          <p:cNvPr id="6" name="Rectangle: Diagonal Corners Snipped 5">
            <a:extLst>
              <a:ext uri="{FF2B5EF4-FFF2-40B4-BE49-F238E27FC236}">
                <a16:creationId xmlns:a16="http://schemas.microsoft.com/office/drawing/2014/main" id="{7F68A108-61ED-4A2D-8AA6-DD65D3D355F6}"/>
              </a:ext>
            </a:extLst>
          </p:cNvPr>
          <p:cNvSpPr/>
          <p:nvPr/>
        </p:nvSpPr>
        <p:spPr>
          <a:xfrm>
            <a:off x="10925175" y="-9525"/>
            <a:ext cx="1266823" cy="800100"/>
          </a:xfrm>
          <a:prstGeom prst="snip2Diag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t>#13</a:t>
            </a:r>
          </a:p>
        </p:txBody>
      </p:sp>
      <p:sp>
        <p:nvSpPr>
          <p:cNvPr id="13" name="Rectangle 12">
            <a:extLst>
              <a:ext uri="{FF2B5EF4-FFF2-40B4-BE49-F238E27FC236}">
                <a16:creationId xmlns:a16="http://schemas.microsoft.com/office/drawing/2014/main" id="{1909EE15-70C2-4319-92F4-DA7346AD9C96}"/>
              </a:ext>
            </a:extLst>
          </p:cNvPr>
          <p:cNvSpPr/>
          <p:nvPr/>
        </p:nvSpPr>
        <p:spPr>
          <a:xfrm>
            <a:off x="2200274" y="657807"/>
            <a:ext cx="3219451" cy="156151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rgbClr val="00B050"/>
                </a:solidFill>
                <a:latin typeface="Algerian" panose="04020705040A02060702" pitchFamily="82" charset="0"/>
              </a:rPr>
              <a:t>MICROSERVICES</a:t>
            </a:r>
          </a:p>
          <a:p>
            <a:pPr algn="ctr"/>
            <a:r>
              <a:rPr lang="en-IN" sz="2800" dirty="0">
                <a:solidFill>
                  <a:srgbClr val="00B050"/>
                </a:solidFill>
                <a:latin typeface="Algerian" panose="04020705040A02060702" pitchFamily="82" charset="0"/>
              </a:rPr>
              <a:t>AND</a:t>
            </a:r>
          </a:p>
          <a:p>
            <a:pPr algn="ctr"/>
            <a:r>
              <a:rPr lang="en-IN" sz="2800" dirty="0">
                <a:solidFill>
                  <a:srgbClr val="00B050"/>
                </a:solidFill>
                <a:latin typeface="Algerian" panose="04020705040A02060702" pitchFamily="82" charset="0"/>
              </a:rPr>
              <a:t>CLOUD FOUNDRY</a:t>
            </a:r>
          </a:p>
        </p:txBody>
      </p:sp>
      <p:sp>
        <p:nvSpPr>
          <p:cNvPr id="23" name="Rectangle: Rounded Corners 22">
            <a:extLst>
              <a:ext uri="{FF2B5EF4-FFF2-40B4-BE49-F238E27FC236}">
                <a16:creationId xmlns:a16="http://schemas.microsoft.com/office/drawing/2014/main" id="{38CBEF94-4B9F-4698-BA43-CF1050C17CB4}"/>
              </a:ext>
            </a:extLst>
          </p:cNvPr>
          <p:cNvSpPr/>
          <p:nvPr/>
        </p:nvSpPr>
        <p:spPr>
          <a:xfrm>
            <a:off x="0" y="0"/>
            <a:ext cx="116205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ARVIND</a:t>
            </a:r>
          </a:p>
        </p:txBody>
      </p:sp>
    </p:spTree>
    <p:extLst>
      <p:ext uri="{BB962C8B-B14F-4D97-AF65-F5344CB8AC3E}">
        <p14:creationId xmlns:p14="http://schemas.microsoft.com/office/powerpoint/2010/main" val="21057287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7DF9-5121-449E-BE9E-D21B2DCC5F9D}"/>
              </a:ext>
            </a:extLst>
          </p:cNvPr>
          <p:cNvSpPr>
            <a:spLocks noGrp="1"/>
          </p:cNvSpPr>
          <p:nvPr>
            <p:ph type="title"/>
          </p:nvPr>
        </p:nvSpPr>
        <p:spPr>
          <a:solidFill>
            <a:schemeClr val="accent2">
              <a:lumMod val="20000"/>
              <a:lumOff val="80000"/>
            </a:schemeClr>
          </a:solidFill>
        </p:spPr>
        <p:txBody>
          <a:bodyPr/>
          <a:lstStyle/>
          <a:p>
            <a:r>
              <a:rPr lang="en-IN" dirty="0"/>
              <a:t>What  is deployment?</a:t>
            </a:r>
          </a:p>
        </p:txBody>
      </p:sp>
      <p:sp>
        <p:nvSpPr>
          <p:cNvPr id="3" name="Content Placeholder 2">
            <a:extLst>
              <a:ext uri="{FF2B5EF4-FFF2-40B4-BE49-F238E27FC236}">
                <a16:creationId xmlns:a16="http://schemas.microsoft.com/office/drawing/2014/main" id="{F37DD19B-0598-4B4D-BF8A-02BE9B5CF78E}"/>
              </a:ext>
            </a:extLst>
          </p:cNvPr>
          <p:cNvSpPr>
            <a:spLocks noGrp="1"/>
          </p:cNvSpPr>
          <p:nvPr>
            <p:ph idx="1"/>
          </p:nvPr>
        </p:nvSpPr>
        <p:spPr>
          <a:solidFill>
            <a:schemeClr val="accent5">
              <a:lumMod val="20000"/>
              <a:lumOff val="80000"/>
            </a:schemeClr>
          </a:solidFill>
        </p:spPr>
        <p:txBody>
          <a:bodyPr>
            <a:normAutofit/>
          </a:bodyPr>
          <a:lstStyle/>
          <a:p>
            <a:r>
              <a:rPr lang="en-US" dirty="0"/>
              <a:t>The </a:t>
            </a:r>
            <a:r>
              <a:rPr lang="en-US" b="1" dirty="0"/>
              <a:t>application deployment</a:t>
            </a:r>
            <a:r>
              <a:rPr lang="en-US" dirty="0"/>
              <a:t> is where a set of code (web, services, database </a:t>
            </a:r>
            <a:r>
              <a:rPr lang="en-US" dirty="0" err="1"/>
              <a:t>etc</a:t>
            </a:r>
            <a:r>
              <a:rPr lang="en-US" dirty="0"/>
              <a:t>…) is being installed onto a configured system(s) by some type of process.</a:t>
            </a:r>
          </a:p>
          <a:p>
            <a:r>
              <a:rPr lang="en-US" sz="2000" dirty="0"/>
              <a:t>Canary</a:t>
            </a:r>
          </a:p>
          <a:p>
            <a:r>
              <a:rPr lang="en-US" sz="2000" dirty="0"/>
              <a:t>A/B</a:t>
            </a:r>
          </a:p>
          <a:p>
            <a:r>
              <a:rPr lang="en-US" sz="2000" dirty="0"/>
              <a:t>Blue-Green </a:t>
            </a:r>
            <a:endParaRPr lang="en-IN" sz="2000" dirty="0"/>
          </a:p>
        </p:txBody>
      </p:sp>
    </p:spTree>
    <p:extLst>
      <p:ext uri="{BB962C8B-B14F-4D97-AF65-F5344CB8AC3E}">
        <p14:creationId xmlns:p14="http://schemas.microsoft.com/office/powerpoint/2010/main" val="1927714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7DF9-5121-449E-BE9E-D21B2DCC5F9D}"/>
              </a:ext>
            </a:extLst>
          </p:cNvPr>
          <p:cNvSpPr>
            <a:spLocks noGrp="1"/>
          </p:cNvSpPr>
          <p:nvPr>
            <p:ph type="title"/>
          </p:nvPr>
        </p:nvSpPr>
        <p:spPr>
          <a:solidFill>
            <a:schemeClr val="accent2">
              <a:lumMod val="20000"/>
              <a:lumOff val="80000"/>
            </a:schemeClr>
          </a:solidFill>
        </p:spPr>
        <p:txBody>
          <a:bodyPr/>
          <a:lstStyle/>
          <a:p>
            <a:r>
              <a:rPr lang="en-IN" dirty="0"/>
              <a:t>Blue-green deployment</a:t>
            </a:r>
          </a:p>
        </p:txBody>
      </p:sp>
      <p:sp>
        <p:nvSpPr>
          <p:cNvPr id="4" name="Rectangle: Rounded Corners 3">
            <a:extLst>
              <a:ext uri="{FF2B5EF4-FFF2-40B4-BE49-F238E27FC236}">
                <a16:creationId xmlns:a16="http://schemas.microsoft.com/office/drawing/2014/main" id="{BFE9CE63-3CD1-40E2-87AA-CD7D9D4B971C}"/>
              </a:ext>
            </a:extLst>
          </p:cNvPr>
          <p:cNvSpPr/>
          <p:nvPr/>
        </p:nvSpPr>
        <p:spPr>
          <a:xfrm>
            <a:off x="4838700" y="2200275"/>
            <a:ext cx="1524000" cy="13335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a:t>V1</a:t>
            </a:r>
          </a:p>
        </p:txBody>
      </p:sp>
      <p:sp>
        <p:nvSpPr>
          <p:cNvPr id="5" name="Rectangle: Rounded Corners 4">
            <a:extLst>
              <a:ext uri="{FF2B5EF4-FFF2-40B4-BE49-F238E27FC236}">
                <a16:creationId xmlns:a16="http://schemas.microsoft.com/office/drawing/2014/main" id="{4AC00249-34E2-4112-9907-F58EF8B15012}"/>
              </a:ext>
            </a:extLst>
          </p:cNvPr>
          <p:cNvSpPr/>
          <p:nvPr/>
        </p:nvSpPr>
        <p:spPr>
          <a:xfrm>
            <a:off x="4962525" y="3924300"/>
            <a:ext cx="1524000" cy="13335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dirty="0"/>
              <a:t>V2</a:t>
            </a:r>
          </a:p>
        </p:txBody>
      </p:sp>
    </p:spTree>
    <p:extLst>
      <p:ext uri="{BB962C8B-B14F-4D97-AF65-F5344CB8AC3E}">
        <p14:creationId xmlns:p14="http://schemas.microsoft.com/office/powerpoint/2010/main" val="2124279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7DF9-5121-449E-BE9E-D21B2DCC5F9D}"/>
              </a:ext>
            </a:extLst>
          </p:cNvPr>
          <p:cNvSpPr>
            <a:spLocks noGrp="1"/>
          </p:cNvSpPr>
          <p:nvPr>
            <p:ph type="title"/>
          </p:nvPr>
        </p:nvSpPr>
        <p:spPr>
          <a:solidFill>
            <a:schemeClr val="accent2">
              <a:lumMod val="20000"/>
              <a:lumOff val="80000"/>
            </a:schemeClr>
          </a:solidFill>
        </p:spPr>
        <p:txBody>
          <a:bodyPr/>
          <a:lstStyle/>
          <a:p>
            <a:r>
              <a:rPr lang="en-IN" dirty="0"/>
              <a:t>What is cloud foundry??</a:t>
            </a:r>
          </a:p>
        </p:txBody>
      </p:sp>
      <p:sp>
        <p:nvSpPr>
          <p:cNvPr id="3" name="Content Placeholder 2">
            <a:extLst>
              <a:ext uri="{FF2B5EF4-FFF2-40B4-BE49-F238E27FC236}">
                <a16:creationId xmlns:a16="http://schemas.microsoft.com/office/drawing/2014/main" id="{F37DD19B-0598-4B4D-BF8A-02BE9B5CF78E}"/>
              </a:ext>
            </a:extLst>
          </p:cNvPr>
          <p:cNvSpPr>
            <a:spLocks noGrp="1"/>
          </p:cNvSpPr>
          <p:nvPr>
            <p:ph idx="1"/>
          </p:nvPr>
        </p:nvSpPr>
        <p:spPr>
          <a:solidFill>
            <a:schemeClr val="accent5">
              <a:lumMod val="20000"/>
              <a:lumOff val="80000"/>
            </a:schemeClr>
          </a:solidFill>
        </p:spPr>
        <p:txBody>
          <a:bodyPr/>
          <a:lstStyle/>
          <a:p>
            <a:r>
              <a:rPr lang="en-US" b="1" dirty="0"/>
              <a:t>Cloud Foundry </a:t>
            </a:r>
            <a:r>
              <a:rPr lang="en-US" dirty="0"/>
              <a:t>is an open source, multi-cloud application platform as a service (PaaS) governed by the Cloud Foundry Foundation.</a:t>
            </a:r>
          </a:p>
          <a:p>
            <a:r>
              <a:rPr lang="en-US" dirty="0"/>
              <a:t>The software was originally developed by VMware and then transferred to Pivotal Software, a joint venture by EMC, VMware and General Electric.</a:t>
            </a:r>
          </a:p>
          <a:p>
            <a:r>
              <a:rPr lang="en-US" dirty="0"/>
              <a:t>Cloud Foundry is promoted for continuous delivery. It supports the </a:t>
            </a:r>
          </a:p>
          <a:p>
            <a:pPr lvl="1"/>
            <a:r>
              <a:rPr lang="en-US" dirty="0"/>
              <a:t>full application development lifecycle, </a:t>
            </a:r>
          </a:p>
          <a:p>
            <a:pPr lvl="1"/>
            <a:r>
              <a:rPr lang="en-US" dirty="0"/>
              <a:t>from initial development through all testing stages to deployment. </a:t>
            </a:r>
          </a:p>
          <a:p>
            <a:r>
              <a:rPr lang="en-US" dirty="0"/>
              <a:t>Cloud platforms let anyone deploy network apps or services and make them available to the world in a few minutes.</a:t>
            </a:r>
            <a:endParaRPr lang="en-IN" b="1" dirty="0"/>
          </a:p>
        </p:txBody>
      </p:sp>
    </p:spTree>
    <p:extLst>
      <p:ext uri="{BB962C8B-B14F-4D97-AF65-F5344CB8AC3E}">
        <p14:creationId xmlns:p14="http://schemas.microsoft.com/office/powerpoint/2010/main" val="416772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1000"/>
                                        <p:tgtEl>
                                          <p:spTgt spid="3">
                                            <p:txEl>
                                              <p:pRg st="4" end="4"/>
                                            </p:txEl>
                                          </p:spTgt>
                                        </p:tgtEl>
                                      </p:cBhvr>
                                    </p:animEffect>
                                    <p:anim calcmode="lin" valueType="num">
                                      <p:cBhvr>
                                        <p:cTn id="3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fade">
                                      <p:cBhvr>
                                        <p:cTn id="45" dur="1000"/>
                                        <p:tgtEl>
                                          <p:spTgt spid="3">
                                            <p:txEl>
                                              <p:pRg st="5" end="5"/>
                                            </p:txEl>
                                          </p:spTgt>
                                        </p:tgtEl>
                                      </p:cBhvr>
                                    </p:animEffect>
                                    <p:anim calcmode="lin" valueType="num">
                                      <p:cBhvr>
                                        <p:cTn id="4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7DF9-5121-449E-BE9E-D21B2DCC5F9D}"/>
              </a:ext>
            </a:extLst>
          </p:cNvPr>
          <p:cNvSpPr>
            <a:spLocks noGrp="1"/>
          </p:cNvSpPr>
          <p:nvPr>
            <p:ph type="title"/>
          </p:nvPr>
        </p:nvSpPr>
        <p:spPr>
          <a:solidFill>
            <a:schemeClr val="accent2">
              <a:lumMod val="20000"/>
              <a:lumOff val="80000"/>
            </a:schemeClr>
          </a:solidFill>
        </p:spPr>
        <p:txBody>
          <a:bodyPr/>
          <a:lstStyle/>
          <a:p>
            <a:r>
              <a:rPr lang="en-IN" dirty="0"/>
              <a:t>Advantages</a:t>
            </a:r>
          </a:p>
        </p:txBody>
      </p:sp>
      <p:sp>
        <p:nvSpPr>
          <p:cNvPr id="3" name="Content Placeholder 2">
            <a:extLst>
              <a:ext uri="{FF2B5EF4-FFF2-40B4-BE49-F238E27FC236}">
                <a16:creationId xmlns:a16="http://schemas.microsoft.com/office/drawing/2014/main" id="{F37DD19B-0598-4B4D-BF8A-02BE9B5CF78E}"/>
              </a:ext>
            </a:extLst>
          </p:cNvPr>
          <p:cNvSpPr>
            <a:spLocks noGrp="1"/>
          </p:cNvSpPr>
          <p:nvPr>
            <p:ph idx="1"/>
          </p:nvPr>
        </p:nvSpPr>
        <p:spPr>
          <a:solidFill>
            <a:schemeClr val="accent5">
              <a:lumMod val="20000"/>
              <a:lumOff val="80000"/>
            </a:schemeClr>
          </a:solidFill>
        </p:spPr>
        <p:txBody>
          <a:bodyPr>
            <a:normAutofit/>
          </a:bodyPr>
          <a:lstStyle/>
          <a:p>
            <a:endParaRPr lang="en-IN" sz="2000" dirty="0"/>
          </a:p>
        </p:txBody>
      </p:sp>
    </p:spTree>
    <p:extLst>
      <p:ext uri="{BB962C8B-B14F-4D97-AF65-F5344CB8AC3E}">
        <p14:creationId xmlns:p14="http://schemas.microsoft.com/office/powerpoint/2010/main" val="3258339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3">
            <a:extLst>
              <a:ext uri="{FF2B5EF4-FFF2-40B4-BE49-F238E27FC236}">
                <a16:creationId xmlns:a16="http://schemas.microsoft.com/office/drawing/2014/main" id="{1685F8E3-7316-4E68-90DF-EB8C830CC777}"/>
              </a:ext>
            </a:extLst>
          </p:cNvPr>
          <p:cNvPicPr>
            <a:picLocks noChangeAspect="1"/>
          </p:cNvPicPr>
          <p:nvPr/>
        </p:nvPicPr>
        <p:blipFill rotWithShape="1">
          <a:blip r:embed="rId2">
            <a:alphaModFix amt="40000"/>
          </a:blip>
          <a:srcRect t="15730"/>
          <a:stretch/>
        </p:blipFill>
        <p:spPr>
          <a:xfrm>
            <a:off x="-1" y="10"/>
            <a:ext cx="12191999" cy="6857990"/>
          </a:xfrm>
          <a:prstGeom prst="rect">
            <a:avLst/>
          </a:prstGeom>
        </p:spPr>
      </p:pic>
      <p:sp>
        <p:nvSpPr>
          <p:cNvPr id="2" name="Title 1">
            <a:extLst>
              <a:ext uri="{FF2B5EF4-FFF2-40B4-BE49-F238E27FC236}">
                <a16:creationId xmlns:a16="http://schemas.microsoft.com/office/drawing/2014/main" id="{C8CA60FD-BAF8-4DB7-9B79-E67E9C85E1AE}"/>
              </a:ext>
            </a:extLst>
          </p:cNvPr>
          <p:cNvSpPr>
            <a:spLocks noGrp="1"/>
          </p:cNvSpPr>
          <p:nvPr>
            <p:ph type="ctrTitle"/>
          </p:nvPr>
        </p:nvSpPr>
        <p:spPr>
          <a:xfrm>
            <a:off x="-199010" y="3448050"/>
            <a:ext cx="12000484" cy="2450595"/>
          </a:xfrm>
          <a:solidFill>
            <a:srgbClr val="002060"/>
          </a:solidFill>
          <a:scene3d>
            <a:camera prst="perspectiveLeft"/>
            <a:lightRig rig="threePt" dir="t"/>
          </a:scene3d>
        </p:spPr>
        <p:txBody>
          <a:bodyPr>
            <a:noAutofit/>
          </a:bodyPr>
          <a:lstStyle/>
          <a:p>
            <a:pPr algn="ctr"/>
            <a:r>
              <a:rPr lang="en-IN" sz="6000" b="1" dirty="0">
                <a:solidFill>
                  <a:srgbClr val="0070C0"/>
                </a:solidFill>
                <a:latin typeface="Algerian" panose="04020705040A02060702" pitchFamily="82" charset="0"/>
              </a:rPr>
              <a:t>Blue</a:t>
            </a:r>
            <a:r>
              <a:rPr lang="en-IN" sz="6000" b="1" dirty="0">
                <a:solidFill>
                  <a:srgbClr val="FF0000"/>
                </a:solidFill>
                <a:latin typeface="Algerian" panose="04020705040A02060702" pitchFamily="82" charset="0"/>
              </a:rPr>
              <a:t> </a:t>
            </a:r>
            <a:r>
              <a:rPr lang="en-IN" sz="6000" b="1" dirty="0">
                <a:solidFill>
                  <a:srgbClr val="00B050"/>
                </a:solidFill>
                <a:latin typeface="Algerian" panose="04020705040A02060702" pitchFamily="82" charset="0"/>
              </a:rPr>
              <a:t>green</a:t>
            </a:r>
            <a:r>
              <a:rPr lang="en-IN" sz="6000" b="1" dirty="0">
                <a:solidFill>
                  <a:srgbClr val="FF0000"/>
                </a:solidFill>
                <a:latin typeface="Algerian" panose="04020705040A02060702" pitchFamily="82" charset="0"/>
              </a:rPr>
              <a:t> deployment</a:t>
            </a:r>
            <a:br>
              <a:rPr lang="en-IN" sz="6000" b="1">
                <a:solidFill>
                  <a:srgbClr val="FF0000"/>
                </a:solidFill>
                <a:latin typeface="Algerian" panose="04020705040A02060702" pitchFamily="82" charset="0"/>
              </a:rPr>
            </a:br>
            <a:r>
              <a:rPr lang="en-IN" sz="6000" b="1">
                <a:solidFill>
                  <a:srgbClr val="FF0000"/>
                </a:solidFill>
                <a:latin typeface="Algerian" panose="04020705040A02060702" pitchFamily="82" charset="0"/>
              </a:rPr>
              <a:t>with PCF cli</a:t>
            </a:r>
            <a:endParaRPr lang="en-IN" sz="3200" b="1" dirty="0">
              <a:solidFill>
                <a:srgbClr val="FF0000"/>
              </a:solidFill>
              <a:latin typeface="Algerian" panose="04020705040A02060702" pitchFamily="82" charset="0"/>
            </a:endParaRPr>
          </a:p>
        </p:txBody>
      </p:sp>
      <p:sp>
        <p:nvSpPr>
          <p:cNvPr id="3" name="Subtitle 2">
            <a:extLst>
              <a:ext uri="{FF2B5EF4-FFF2-40B4-BE49-F238E27FC236}">
                <a16:creationId xmlns:a16="http://schemas.microsoft.com/office/drawing/2014/main" id="{B977A0A5-210F-43CE-92F3-26EBBDBF9A7F}"/>
              </a:ext>
            </a:extLst>
          </p:cNvPr>
          <p:cNvSpPr>
            <a:spLocks noGrp="1"/>
          </p:cNvSpPr>
          <p:nvPr>
            <p:ph type="subTitle" idx="1"/>
          </p:nvPr>
        </p:nvSpPr>
        <p:spPr>
          <a:xfrm>
            <a:off x="4991098" y="6009693"/>
            <a:ext cx="2209800" cy="381000"/>
          </a:xfrm>
          <a:solidFill>
            <a:schemeClr val="bg2">
              <a:lumMod val="50000"/>
            </a:schemeClr>
          </a:solidFill>
        </p:spPr>
        <p:txBody>
          <a:bodyPr>
            <a:normAutofit/>
          </a:bodyPr>
          <a:lstStyle/>
          <a:p>
            <a:pPr algn="ctr"/>
            <a:r>
              <a:rPr lang="en-IN" b="1" dirty="0">
                <a:solidFill>
                  <a:srgbClr val="92D050"/>
                </a:solidFill>
              </a:rPr>
              <a:t>-- #</a:t>
            </a:r>
            <a:r>
              <a:rPr lang="en-IN" b="1" dirty="0" err="1">
                <a:solidFill>
                  <a:srgbClr val="92D050"/>
                </a:solidFill>
              </a:rPr>
              <a:t>greenlearner</a:t>
            </a:r>
            <a:r>
              <a:rPr lang="en-IN" b="1" dirty="0">
                <a:solidFill>
                  <a:srgbClr val="92D050"/>
                </a:solidFill>
              </a:rPr>
              <a:t> --</a:t>
            </a:r>
          </a:p>
        </p:txBody>
      </p:sp>
      <p:sp>
        <p:nvSpPr>
          <p:cNvPr id="6" name="Rectangle: Diagonal Corners Snipped 5">
            <a:extLst>
              <a:ext uri="{FF2B5EF4-FFF2-40B4-BE49-F238E27FC236}">
                <a16:creationId xmlns:a16="http://schemas.microsoft.com/office/drawing/2014/main" id="{7F68A108-61ED-4A2D-8AA6-DD65D3D355F6}"/>
              </a:ext>
            </a:extLst>
          </p:cNvPr>
          <p:cNvSpPr/>
          <p:nvPr/>
        </p:nvSpPr>
        <p:spPr>
          <a:xfrm>
            <a:off x="10925175" y="-9525"/>
            <a:ext cx="1266823" cy="800100"/>
          </a:xfrm>
          <a:prstGeom prst="snip2Diag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t>#14</a:t>
            </a:r>
          </a:p>
        </p:txBody>
      </p:sp>
      <p:pic>
        <p:nvPicPr>
          <p:cNvPr id="11" name="Picture 10">
            <a:extLst>
              <a:ext uri="{FF2B5EF4-FFF2-40B4-BE49-F238E27FC236}">
                <a16:creationId xmlns:a16="http://schemas.microsoft.com/office/drawing/2014/main" id="{966E71A7-952F-453F-A6DD-9DD1C96EC0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0276" y="541712"/>
            <a:ext cx="8724899" cy="3344487"/>
          </a:xfrm>
          <a:prstGeom prst="rect">
            <a:avLst/>
          </a:prstGeom>
        </p:spPr>
      </p:pic>
      <p:sp>
        <p:nvSpPr>
          <p:cNvPr id="13" name="Rectangle 12">
            <a:extLst>
              <a:ext uri="{FF2B5EF4-FFF2-40B4-BE49-F238E27FC236}">
                <a16:creationId xmlns:a16="http://schemas.microsoft.com/office/drawing/2014/main" id="{1909EE15-70C2-4319-92F4-DA7346AD9C96}"/>
              </a:ext>
            </a:extLst>
          </p:cNvPr>
          <p:cNvSpPr/>
          <p:nvPr/>
        </p:nvSpPr>
        <p:spPr>
          <a:xfrm>
            <a:off x="2200274" y="657807"/>
            <a:ext cx="3219451" cy="156151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rgbClr val="00B050"/>
                </a:solidFill>
                <a:latin typeface="Algerian" panose="04020705040A02060702" pitchFamily="82" charset="0"/>
              </a:rPr>
              <a:t>MICROSERVICES</a:t>
            </a:r>
          </a:p>
          <a:p>
            <a:pPr algn="ctr"/>
            <a:r>
              <a:rPr lang="en-IN" sz="2800" dirty="0">
                <a:solidFill>
                  <a:srgbClr val="00B050"/>
                </a:solidFill>
                <a:latin typeface="Algerian" panose="04020705040A02060702" pitchFamily="82" charset="0"/>
              </a:rPr>
              <a:t>AND</a:t>
            </a:r>
          </a:p>
          <a:p>
            <a:pPr algn="ctr"/>
            <a:r>
              <a:rPr lang="en-IN" sz="2800" dirty="0">
                <a:solidFill>
                  <a:srgbClr val="00B050"/>
                </a:solidFill>
                <a:latin typeface="Algerian" panose="04020705040A02060702" pitchFamily="82" charset="0"/>
              </a:rPr>
              <a:t>CLOUD FOUNDRY</a:t>
            </a:r>
          </a:p>
        </p:txBody>
      </p:sp>
      <p:sp>
        <p:nvSpPr>
          <p:cNvPr id="23" name="Rectangle: Rounded Corners 22">
            <a:extLst>
              <a:ext uri="{FF2B5EF4-FFF2-40B4-BE49-F238E27FC236}">
                <a16:creationId xmlns:a16="http://schemas.microsoft.com/office/drawing/2014/main" id="{38CBEF94-4B9F-4698-BA43-CF1050C17CB4}"/>
              </a:ext>
            </a:extLst>
          </p:cNvPr>
          <p:cNvSpPr/>
          <p:nvPr/>
        </p:nvSpPr>
        <p:spPr>
          <a:xfrm>
            <a:off x="0" y="0"/>
            <a:ext cx="116205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ARVIND</a:t>
            </a:r>
          </a:p>
        </p:txBody>
      </p:sp>
    </p:spTree>
    <p:extLst>
      <p:ext uri="{BB962C8B-B14F-4D97-AF65-F5344CB8AC3E}">
        <p14:creationId xmlns:p14="http://schemas.microsoft.com/office/powerpoint/2010/main" val="18022009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7DF9-5121-449E-BE9E-D21B2DCC5F9D}"/>
              </a:ext>
            </a:extLst>
          </p:cNvPr>
          <p:cNvSpPr>
            <a:spLocks noGrp="1"/>
          </p:cNvSpPr>
          <p:nvPr>
            <p:ph type="title"/>
          </p:nvPr>
        </p:nvSpPr>
        <p:spPr>
          <a:xfrm>
            <a:off x="581192" y="683106"/>
            <a:ext cx="11029616" cy="755169"/>
          </a:xfrm>
          <a:solidFill>
            <a:schemeClr val="accent2">
              <a:lumMod val="20000"/>
              <a:lumOff val="80000"/>
            </a:schemeClr>
          </a:solidFill>
        </p:spPr>
        <p:txBody>
          <a:bodyPr/>
          <a:lstStyle/>
          <a:p>
            <a:r>
              <a:rPr lang="en-IN" dirty="0"/>
              <a:t>Checklist – steps to perform</a:t>
            </a:r>
          </a:p>
        </p:txBody>
      </p:sp>
      <p:sp>
        <p:nvSpPr>
          <p:cNvPr id="3" name="Content Placeholder 2">
            <a:extLst>
              <a:ext uri="{FF2B5EF4-FFF2-40B4-BE49-F238E27FC236}">
                <a16:creationId xmlns:a16="http://schemas.microsoft.com/office/drawing/2014/main" id="{F37DD19B-0598-4B4D-BF8A-02BE9B5CF78E}"/>
              </a:ext>
            </a:extLst>
          </p:cNvPr>
          <p:cNvSpPr>
            <a:spLocks noGrp="1"/>
          </p:cNvSpPr>
          <p:nvPr>
            <p:ph idx="1"/>
          </p:nvPr>
        </p:nvSpPr>
        <p:spPr>
          <a:xfrm>
            <a:off x="581193" y="1619250"/>
            <a:ext cx="5305258" cy="5238750"/>
          </a:xfrm>
          <a:solidFill>
            <a:schemeClr val="accent5">
              <a:lumMod val="20000"/>
              <a:lumOff val="80000"/>
            </a:schemeClr>
          </a:solidFill>
        </p:spPr>
        <p:txBody>
          <a:bodyPr>
            <a:normAutofit/>
          </a:bodyPr>
          <a:lstStyle/>
          <a:p>
            <a:pPr marL="457200" indent="-457200">
              <a:buFont typeface="+mj-lt"/>
              <a:buAutoNum type="arabicPeriod"/>
            </a:pPr>
            <a:r>
              <a:rPr lang="en-IN" sz="2000" dirty="0">
                <a:solidFill>
                  <a:srgbClr val="00B0F0"/>
                </a:solidFill>
              </a:rPr>
              <a:t>Blue-version1</a:t>
            </a:r>
            <a:r>
              <a:rPr lang="en-IN" sz="2000" dirty="0"/>
              <a:t> is in production – R1</a:t>
            </a:r>
          </a:p>
          <a:p>
            <a:pPr marL="457200" indent="-457200">
              <a:buFont typeface="+mj-lt"/>
              <a:buAutoNum type="arabicPeriod"/>
            </a:pPr>
            <a:r>
              <a:rPr lang="en-IN" sz="2000" dirty="0"/>
              <a:t>Deploy </a:t>
            </a:r>
            <a:r>
              <a:rPr lang="en-IN" sz="2000" dirty="0">
                <a:solidFill>
                  <a:srgbClr val="00B050"/>
                </a:solidFill>
              </a:rPr>
              <a:t>green-version2</a:t>
            </a:r>
            <a:r>
              <a:rPr lang="en-IN" sz="2000" dirty="0"/>
              <a:t> – it will get some route – R2</a:t>
            </a:r>
          </a:p>
          <a:p>
            <a:pPr marL="457200" indent="-457200">
              <a:buFont typeface="+mj-lt"/>
              <a:buAutoNum type="arabicPeriod"/>
            </a:pPr>
            <a:r>
              <a:rPr lang="en-IN" sz="2000" dirty="0"/>
              <a:t>Now map R1 to </a:t>
            </a:r>
            <a:r>
              <a:rPr lang="en-IN" sz="2000" b="1" dirty="0">
                <a:solidFill>
                  <a:srgbClr val="00B050"/>
                </a:solidFill>
              </a:rPr>
              <a:t>green-version2</a:t>
            </a:r>
            <a:r>
              <a:rPr lang="en-IN" sz="2000" dirty="0"/>
              <a:t>, so now </a:t>
            </a:r>
            <a:r>
              <a:rPr lang="en-IN" sz="2000" b="1" dirty="0">
                <a:solidFill>
                  <a:srgbClr val="00B050"/>
                </a:solidFill>
              </a:rPr>
              <a:t>green-version2</a:t>
            </a:r>
            <a:r>
              <a:rPr lang="en-IN" sz="2000" dirty="0"/>
              <a:t> has – R1 &amp; R2</a:t>
            </a:r>
          </a:p>
          <a:p>
            <a:pPr marL="457200" indent="-457200">
              <a:buFont typeface="+mj-lt"/>
              <a:buAutoNum type="arabicPeriod"/>
            </a:pPr>
            <a:r>
              <a:rPr lang="en-IN" sz="2000" dirty="0"/>
              <a:t>Un-map R2 from </a:t>
            </a:r>
            <a:r>
              <a:rPr lang="en-IN" sz="2000" b="1" dirty="0">
                <a:solidFill>
                  <a:srgbClr val="00B050"/>
                </a:solidFill>
              </a:rPr>
              <a:t>green-version2</a:t>
            </a:r>
          </a:p>
          <a:p>
            <a:pPr marL="457200" indent="-457200">
              <a:buFont typeface="+mj-lt"/>
              <a:buAutoNum type="arabicPeriod"/>
            </a:pPr>
            <a:r>
              <a:rPr lang="en-IN" sz="2000" dirty="0"/>
              <a:t>Un-map R1 from </a:t>
            </a:r>
            <a:r>
              <a:rPr lang="en-IN" sz="2000" dirty="0">
                <a:solidFill>
                  <a:srgbClr val="00B0F0"/>
                </a:solidFill>
              </a:rPr>
              <a:t>blue-version1</a:t>
            </a:r>
          </a:p>
          <a:p>
            <a:pPr marL="457200" indent="-457200">
              <a:buFont typeface="+mj-lt"/>
              <a:buAutoNum type="arabicPeriod"/>
            </a:pPr>
            <a:r>
              <a:rPr lang="en-IN" sz="2000" dirty="0"/>
              <a:t>Now R1 will send request to </a:t>
            </a:r>
            <a:r>
              <a:rPr lang="en-IN" sz="2000" b="1" dirty="0">
                <a:solidFill>
                  <a:srgbClr val="00B050"/>
                </a:solidFill>
              </a:rPr>
              <a:t>green-version2</a:t>
            </a:r>
            <a:r>
              <a:rPr lang="en-IN" sz="2000" dirty="0"/>
              <a:t> only</a:t>
            </a:r>
          </a:p>
          <a:p>
            <a:pPr marL="457200" indent="-457200">
              <a:buFont typeface="+mj-lt"/>
              <a:buAutoNum type="arabicPeriod"/>
            </a:pPr>
            <a:endParaRPr lang="en-IN" sz="2000" dirty="0"/>
          </a:p>
          <a:p>
            <a:pPr marL="457200" indent="-457200">
              <a:buFont typeface="+mj-lt"/>
              <a:buAutoNum type="arabicPeriod"/>
            </a:pPr>
            <a:endParaRPr lang="en-IN" sz="2000" dirty="0"/>
          </a:p>
        </p:txBody>
      </p:sp>
      <p:sp>
        <p:nvSpPr>
          <p:cNvPr id="6" name="Rectangle 5">
            <a:extLst>
              <a:ext uri="{FF2B5EF4-FFF2-40B4-BE49-F238E27FC236}">
                <a16:creationId xmlns:a16="http://schemas.microsoft.com/office/drawing/2014/main" id="{5D7E3CBB-2D5D-41AE-8F28-B58768757167}"/>
              </a:ext>
            </a:extLst>
          </p:cNvPr>
          <p:cNvSpPr/>
          <p:nvPr/>
        </p:nvSpPr>
        <p:spPr>
          <a:xfrm>
            <a:off x="8562975" y="1514475"/>
            <a:ext cx="3552825" cy="5086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CF22ED07-7251-4E56-BABE-BDD86DFD91A6}"/>
              </a:ext>
            </a:extLst>
          </p:cNvPr>
          <p:cNvSpPr/>
          <p:nvPr/>
        </p:nvSpPr>
        <p:spPr>
          <a:xfrm>
            <a:off x="8982075" y="1752600"/>
            <a:ext cx="2943224" cy="1676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t>blue-version1</a:t>
            </a:r>
          </a:p>
        </p:txBody>
      </p:sp>
      <p:sp>
        <p:nvSpPr>
          <p:cNvPr id="5" name="Rectangle: Rounded Corners 4">
            <a:extLst>
              <a:ext uri="{FF2B5EF4-FFF2-40B4-BE49-F238E27FC236}">
                <a16:creationId xmlns:a16="http://schemas.microsoft.com/office/drawing/2014/main" id="{75022E37-CFC6-4890-81D2-419B672585B3}"/>
              </a:ext>
            </a:extLst>
          </p:cNvPr>
          <p:cNvSpPr/>
          <p:nvPr/>
        </p:nvSpPr>
        <p:spPr>
          <a:xfrm>
            <a:off x="8982075" y="4600574"/>
            <a:ext cx="2943225" cy="167639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t>green-version2</a:t>
            </a:r>
          </a:p>
        </p:txBody>
      </p:sp>
    </p:spTree>
    <p:extLst>
      <p:ext uri="{BB962C8B-B14F-4D97-AF65-F5344CB8AC3E}">
        <p14:creationId xmlns:p14="http://schemas.microsoft.com/office/powerpoint/2010/main" val="2136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7DF9-5121-449E-BE9E-D21B2DCC5F9D}"/>
              </a:ext>
            </a:extLst>
          </p:cNvPr>
          <p:cNvSpPr>
            <a:spLocks noGrp="1"/>
          </p:cNvSpPr>
          <p:nvPr>
            <p:ph type="title"/>
          </p:nvPr>
        </p:nvSpPr>
        <p:spPr>
          <a:solidFill>
            <a:schemeClr val="accent2">
              <a:lumMod val="20000"/>
              <a:lumOff val="80000"/>
            </a:schemeClr>
          </a:solidFill>
        </p:spPr>
        <p:txBody>
          <a:bodyPr/>
          <a:lstStyle/>
          <a:p>
            <a:endParaRPr lang="en-IN" dirty="0"/>
          </a:p>
        </p:txBody>
      </p:sp>
      <p:sp>
        <p:nvSpPr>
          <p:cNvPr id="3" name="Content Placeholder 2">
            <a:extLst>
              <a:ext uri="{FF2B5EF4-FFF2-40B4-BE49-F238E27FC236}">
                <a16:creationId xmlns:a16="http://schemas.microsoft.com/office/drawing/2014/main" id="{F37DD19B-0598-4B4D-BF8A-02BE9B5CF78E}"/>
              </a:ext>
            </a:extLst>
          </p:cNvPr>
          <p:cNvSpPr>
            <a:spLocks noGrp="1"/>
          </p:cNvSpPr>
          <p:nvPr>
            <p:ph idx="1"/>
          </p:nvPr>
        </p:nvSpPr>
        <p:spPr>
          <a:solidFill>
            <a:schemeClr val="accent5">
              <a:lumMod val="20000"/>
              <a:lumOff val="80000"/>
            </a:schemeClr>
          </a:solidFill>
        </p:spPr>
        <p:txBody>
          <a:bodyPr>
            <a:normAutofit/>
          </a:bodyPr>
          <a:lstStyle/>
          <a:p>
            <a:r>
              <a:rPr lang="en-IN" sz="2000" dirty="0">
                <a:hlinkClick r:id="rId2"/>
              </a:rPr>
              <a:t>https://docs.cloudfoundry.org/devguide/deploy-apps/blue-green.html</a:t>
            </a:r>
            <a:endParaRPr lang="en-IN" sz="2000" dirty="0"/>
          </a:p>
        </p:txBody>
      </p:sp>
    </p:spTree>
    <p:extLst>
      <p:ext uri="{BB962C8B-B14F-4D97-AF65-F5344CB8AC3E}">
        <p14:creationId xmlns:p14="http://schemas.microsoft.com/office/powerpoint/2010/main" val="124704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3">
            <a:extLst>
              <a:ext uri="{FF2B5EF4-FFF2-40B4-BE49-F238E27FC236}">
                <a16:creationId xmlns:a16="http://schemas.microsoft.com/office/drawing/2014/main" id="{1685F8E3-7316-4E68-90DF-EB8C830CC777}"/>
              </a:ext>
            </a:extLst>
          </p:cNvPr>
          <p:cNvPicPr>
            <a:picLocks noChangeAspect="1"/>
          </p:cNvPicPr>
          <p:nvPr/>
        </p:nvPicPr>
        <p:blipFill rotWithShape="1">
          <a:blip r:embed="rId2">
            <a:alphaModFix amt="40000"/>
          </a:blip>
          <a:srcRect t="15730"/>
          <a:stretch/>
        </p:blipFill>
        <p:spPr>
          <a:xfrm>
            <a:off x="-1" y="10"/>
            <a:ext cx="12191999" cy="6857990"/>
          </a:xfrm>
          <a:prstGeom prst="rect">
            <a:avLst/>
          </a:prstGeom>
        </p:spPr>
      </p:pic>
      <p:sp>
        <p:nvSpPr>
          <p:cNvPr id="2" name="Title 1">
            <a:extLst>
              <a:ext uri="{FF2B5EF4-FFF2-40B4-BE49-F238E27FC236}">
                <a16:creationId xmlns:a16="http://schemas.microsoft.com/office/drawing/2014/main" id="{C8CA60FD-BAF8-4DB7-9B79-E67E9C85E1AE}"/>
              </a:ext>
            </a:extLst>
          </p:cNvPr>
          <p:cNvSpPr>
            <a:spLocks noGrp="1"/>
          </p:cNvSpPr>
          <p:nvPr>
            <p:ph type="ctrTitle"/>
          </p:nvPr>
        </p:nvSpPr>
        <p:spPr>
          <a:xfrm>
            <a:off x="-199010" y="3448050"/>
            <a:ext cx="12000484" cy="2450595"/>
          </a:xfrm>
          <a:solidFill>
            <a:srgbClr val="002060"/>
          </a:solidFill>
          <a:scene3d>
            <a:camera prst="perspectiveLeft"/>
            <a:lightRig rig="threePt" dir="t"/>
          </a:scene3d>
        </p:spPr>
        <p:txBody>
          <a:bodyPr>
            <a:noAutofit/>
          </a:bodyPr>
          <a:lstStyle/>
          <a:p>
            <a:pPr algn="ctr"/>
            <a:r>
              <a:rPr lang="en-IN" sz="6000" b="1" dirty="0">
                <a:solidFill>
                  <a:srgbClr val="0070C0"/>
                </a:solidFill>
                <a:latin typeface="Algerian" panose="04020705040A02060702" pitchFamily="82" charset="0"/>
              </a:rPr>
              <a:t>Blue</a:t>
            </a:r>
            <a:r>
              <a:rPr lang="en-IN" sz="6000" b="1" dirty="0">
                <a:solidFill>
                  <a:srgbClr val="FF0000"/>
                </a:solidFill>
                <a:latin typeface="Algerian" panose="04020705040A02060702" pitchFamily="82" charset="0"/>
              </a:rPr>
              <a:t> </a:t>
            </a:r>
            <a:r>
              <a:rPr lang="en-IN" sz="6000" b="1" dirty="0">
                <a:solidFill>
                  <a:srgbClr val="00B050"/>
                </a:solidFill>
                <a:latin typeface="Algerian" panose="04020705040A02060702" pitchFamily="82" charset="0"/>
              </a:rPr>
              <a:t>green</a:t>
            </a:r>
            <a:r>
              <a:rPr lang="en-IN" sz="6000" b="1" dirty="0">
                <a:solidFill>
                  <a:srgbClr val="FF0000"/>
                </a:solidFill>
                <a:latin typeface="Algerian" panose="04020705040A02060702" pitchFamily="82" charset="0"/>
              </a:rPr>
              <a:t> deployment</a:t>
            </a:r>
            <a:br>
              <a:rPr lang="en-IN" sz="6000" b="1" dirty="0">
                <a:solidFill>
                  <a:srgbClr val="FF0000"/>
                </a:solidFill>
                <a:latin typeface="Algerian" panose="04020705040A02060702" pitchFamily="82" charset="0"/>
              </a:rPr>
            </a:br>
            <a:r>
              <a:rPr lang="en-IN" sz="6000" b="1" dirty="0">
                <a:solidFill>
                  <a:srgbClr val="FF0000"/>
                </a:solidFill>
                <a:latin typeface="Algerian" panose="04020705040A02060702" pitchFamily="82" charset="0"/>
              </a:rPr>
              <a:t>with PCF dashboard</a:t>
            </a:r>
            <a:endParaRPr lang="en-IN" sz="3200" b="1" dirty="0">
              <a:solidFill>
                <a:srgbClr val="FF0000"/>
              </a:solidFill>
              <a:latin typeface="Algerian" panose="04020705040A02060702" pitchFamily="82" charset="0"/>
            </a:endParaRPr>
          </a:p>
        </p:txBody>
      </p:sp>
      <p:sp>
        <p:nvSpPr>
          <p:cNvPr id="3" name="Subtitle 2">
            <a:extLst>
              <a:ext uri="{FF2B5EF4-FFF2-40B4-BE49-F238E27FC236}">
                <a16:creationId xmlns:a16="http://schemas.microsoft.com/office/drawing/2014/main" id="{B977A0A5-210F-43CE-92F3-26EBBDBF9A7F}"/>
              </a:ext>
            </a:extLst>
          </p:cNvPr>
          <p:cNvSpPr>
            <a:spLocks noGrp="1"/>
          </p:cNvSpPr>
          <p:nvPr>
            <p:ph type="subTitle" idx="1"/>
          </p:nvPr>
        </p:nvSpPr>
        <p:spPr>
          <a:xfrm>
            <a:off x="4991098" y="6009693"/>
            <a:ext cx="2209800" cy="381000"/>
          </a:xfrm>
          <a:solidFill>
            <a:schemeClr val="bg2">
              <a:lumMod val="50000"/>
            </a:schemeClr>
          </a:solidFill>
        </p:spPr>
        <p:txBody>
          <a:bodyPr>
            <a:normAutofit/>
          </a:bodyPr>
          <a:lstStyle/>
          <a:p>
            <a:pPr algn="ctr"/>
            <a:r>
              <a:rPr lang="en-IN" b="1" dirty="0">
                <a:solidFill>
                  <a:srgbClr val="92D050"/>
                </a:solidFill>
              </a:rPr>
              <a:t>-- #</a:t>
            </a:r>
            <a:r>
              <a:rPr lang="en-IN" b="1" dirty="0" err="1">
                <a:solidFill>
                  <a:srgbClr val="92D050"/>
                </a:solidFill>
              </a:rPr>
              <a:t>greenlearner</a:t>
            </a:r>
            <a:r>
              <a:rPr lang="en-IN" b="1" dirty="0">
                <a:solidFill>
                  <a:srgbClr val="92D050"/>
                </a:solidFill>
              </a:rPr>
              <a:t> --</a:t>
            </a:r>
          </a:p>
        </p:txBody>
      </p:sp>
      <p:sp>
        <p:nvSpPr>
          <p:cNvPr id="6" name="Rectangle: Diagonal Corners Snipped 5">
            <a:extLst>
              <a:ext uri="{FF2B5EF4-FFF2-40B4-BE49-F238E27FC236}">
                <a16:creationId xmlns:a16="http://schemas.microsoft.com/office/drawing/2014/main" id="{7F68A108-61ED-4A2D-8AA6-DD65D3D355F6}"/>
              </a:ext>
            </a:extLst>
          </p:cNvPr>
          <p:cNvSpPr/>
          <p:nvPr/>
        </p:nvSpPr>
        <p:spPr>
          <a:xfrm>
            <a:off x="10925175" y="-9525"/>
            <a:ext cx="1266823" cy="800100"/>
          </a:xfrm>
          <a:prstGeom prst="snip2Diag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t>#15</a:t>
            </a:r>
          </a:p>
        </p:txBody>
      </p:sp>
      <p:pic>
        <p:nvPicPr>
          <p:cNvPr id="11" name="Picture 10">
            <a:extLst>
              <a:ext uri="{FF2B5EF4-FFF2-40B4-BE49-F238E27FC236}">
                <a16:creationId xmlns:a16="http://schemas.microsoft.com/office/drawing/2014/main" id="{966E71A7-952F-453F-A6DD-9DD1C96EC0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0276" y="541712"/>
            <a:ext cx="8724899" cy="3344487"/>
          </a:xfrm>
          <a:prstGeom prst="rect">
            <a:avLst/>
          </a:prstGeom>
        </p:spPr>
      </p:pic>
      <p:sp>
        <p:nvSpPr>
          <p:cNvPr id="13" name="Rectangle 12">
            <a:extLst>
              <a:ext uri="{FF2B5EF4-FFF2-40B4-BE49-F238E27FC236}">
                <a16:creationId xmlns:a16="http://schemas.microsoft.com/office/drawing/2014/main" id="{1909EE15-70C2-4319-92F4-DA7346AD9C96}"/>
              </a:ext>
            </a:extLst>
          </p:cNvPr>
          <p:cNvSpPr/>
          <p:nvPr/>
        </p:nvSpPr>
        <p:spPr>
          <a:xfrm>
            <a:off x="2200274" y="657807"/>
            <a:ext cx="3219451" cy="156151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rgbClr val="00B050"/>
                </a:solidFill>
                <a:latin typeface="Algerian" panose="04020705040A02060702" pitchFamily="82" charset="0"/>
              </a:rPr>
              <a:t>MICROSERVICES</a:t>
            </a:r>
          </a:p>
          <a:p>
            <a:pPr algn="ctr"/>
            <a:r>
              <a:rPr lang="en-IN" sz="2800" dirty="0">
                <a:solidFill>
                  <a:srgbClr val="00B050"/>
                </a:solidFill>
                <a:latin typeface="Algerian" panose="04020705040A02060702" pitchFamily="82" charset="0"/>
              </a:rPr>
              <a:t>AND</a:t>
            </a:r>
          </a:p>
          <a:p>
            <a:pPr algn="ctr"/>
            <a:r>
              <a:rPr lang="en-IN" sz="2800" dirty="0">
                <a:solidFill>
                  <a:srgbClr val="00B050"/>
                </a:solidFill>
                <a:latin typeface="Algerian" panose="04020705040A02060702" pitchFamily="82" charset="0"/>
              </a:rPr>
              <a:t>CLOUD FOUNDRY</a:t>
            </a:r>
          </a:p>
        </p:txBody>
      </p:sp>
      <p:sp>
        <p:nvSpPr>
          <p:cNvPr id="23" name="Rectangle: Rounded Corners 22">
            <a:extLst>
              <a:ext uri="{FF2B5EF4-FFF2-40B4-BE49-F238E27FC236}">
                <a16:creationId xmlns:a16="http://schemas.microsoft.com/office/drawing/2014/main" id="{38CBEF94-4B9F-4698-BA43-CF1050C17CB4}"/>
              </a:ext>
            </a:extLst>
          </p:cNvPr>
          <p:cNvSpPr/>
          <p:nvPr/>
        </p:nvSpPr>
        <p:spPr>
          <a:xfrm>
            <a:off x="0" y="0"/>
            <a:ext cx="116205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ARVIND</a:t>
            </a:r>
          </a:p>
        </p:txBody>
      </p:sp>
    </p:spTree>
    <p:extLst>
      <p:ext uri="{BB962C8B-B14F-4D97-AF65-F5344CB8AC3E}">
        <p14:creationId xmlns:p14="http://schemas.microsoft.com/office/powerpoint/2010/main" val="521562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7DF9-5121-449E-BE9E-D21B2DCC5F9D}"/>
              </a:ext>
            </a:extLst>
          </p:cNvPr>
          <p:cNvSpPr>
            <a:spLocks noGrp="1"/>
          </p:cNvSpPr>
          <p:nvPr>
            <p:ph type="title"/>
          </p:nvPr>
        </p:nvSpPr>
        <p:spPr>
          <a:xfrm>
            <a:off x="581192" y="683106"/>
            <a:ext cx="11029616" cy="755169"/>
          </a:xfrm>
          <a:solidFill>
            <a:schemeClr val="accent2">
              <a:lumMod val="20000"/>
              <a:lumOff val="80000"/>
            </a:schemeClr>
          </a:solidFill>
        </p:spPr>
        <p:txBody>
          <a:bodyPr/>
          <a:lstStyle/>
          <a:p>
            <a:r>
              <a:rPr lang="en-IN" dirty="0"/>
              <a:t>Checklist – steps to perform</a:t>
            </a:r>
          </a:p>
        </p:txBody>
      </p:sp>
      <p:sp>
        <p:nvSpPr>
          <p:cNvPr id="3" name="Content Placeholder 2">
            <a:extLst>
              <a:ext uri="{FF2B5EF4-FFF2-40B4-BE49-F238E27FC236}">
                <a16:creationId xmlns:a16="http://schemas.microsoft.com/office/drawing/2014/main" id="{F37DD19B-0598-4B4D-BF8A-02BE9B5CF78E}"/>
              </a:ext>
            </a:extLst>
          </p:cNvPr>
          <p:cNvSpPr>
            <a:spLocks noGrp="1"/>
          </p:cNvSpPr>
          <p:nvPr>
            <p:ph idx="1"/>
          </p:nvPr>
        </p:nvSpPr>
        <p:spPr>
          <a:xfrm>
            <a:off x="581193" y="1619250"/>
            <a:ext cx="5305258" cy="5238750"/>
          </a:xfrm>
          <a:solidFill>
            <a:schemeClr val="accent5">
              <a:lumMod val="20000"/>
              <a:lumOff val="80000"/>
            </a:schemeClr>
          </a:solidFill>
        </p:spPr>
        <p:txBody>
          <a:bodyPr>
            <a:normAutofit/>
          </a:bodyPr>
          <a:lstStyle/>
          <a:p>
            <a:pPr marL="457200" indent="-457200">
              <a:buFont typeface="+mj-lt"/>
              <a:buAutoNum type="arabicPeriod"/>
            </a:pPr>
            <a:r>
              <a:rPr lang="en-IN" sz="2000" dirty="0">
                <a:solidFill>
                  <a:srgbClr val="00B0F0"/>
                </a:solidFill>
              </a:rPr>
              <a:t>Blue-version1</a:t>
            </a:r>
            <a:r>
              <a:rPr lang="en-IN" sz="2000" dirty="0"/>
              <a:t> is in production – R1</a:t>
            </a:r>
          </a:p>
          <a:p>
            <a:pPr marL="457200" indent="-457200">
              <a:buFont typeface="+mj-lt"/>
              <a:buAutoNum type="arabicPeriod"/>
            </a:pPr>
            <a:r>
              <a:rPr lang="en-IN" sz="2000" dirty="0"/>
              <a:t>Deploy </a:t>
            </a:r>
            <a:r>
              <a:rPr lang="en-IN" sz="2000" dirty="0">
                <a:solidFill>
                  <a:srgbClr val="00B050"/>
                </a:solidFill>
              </a:rPr>
              <a:t>green-version2</a:t>
            </a:r>
            <a:r>
              <a:rPr lang="en-IN" sz="2000" dirty="0"/>
              <a:t> – it will get some route – R2</a:t>
            </a:r>
          </a:p>
          <a:p>
            <a:pPr marL="457200" indent="-457200">
              <a:buFont typeface="+mj-lt"/>
              <a:buAutoNum type="arabicPeriod"/>
            </a:pPr>
            <a:r>
              <a:rPr lang="en-IN" sz="2000" dirty="0"/>
              <a:t>Now map R1 to </a:t>
            </a:r>
            <a:r>
              <a:rPr lang="en-IN" sz="2000" b="1" dirty="0">
                <a:solidFill>
                  <a:srgbClr val="00B050"/>
                </a:solidFill>
              </a:rPr>
              <a:t>green-version2</a:t>
            </a:r>
            <a:r>
              <a:rPr lang="en-IN" sz="2000" dirty="0"/>
              <a:t>, so now </a:t>
            </a:r>
            <a:r>
              <a:rPr lang="en-IN" sz="2000" b="1" dirty="0">
                <a:solidFill>
                  <a:srgbClr val="00B050"/>
                </a:solidFill>
              </a:rPr>
              <a:t>green-version2</a:t>
            </a:r>
            <a:r>
              <a:rPr lang="en-IN" sz="2000" dirty="0"/>
              <a:t> has – R1 &amp; R2</a:t>
            </a:r>
          </a:p>
          <a:p>
            <a:pPr marL="457200" indent="-457200">
              <a:buFont typeface="+mj-lt"/>
              <a:buAutoNum type="arabicPeriod"/>
            </a:pPr>
            <a:r>
              <a:rPr lang="en-IN" sz="2000" dirty="0"/>
              <a:t>Un-map R2 from </a:t>
            </a:r>
            <a:r>
              <a:rPr lang="en-IN" sz="2000" b="1" dirty="0">
                <a:solidFill>
                  <a:srgbClr val="00B050"/>
                </a:solidFill>
              </a:rPr>
              <a:t>green-version2</a:t>
            </a:r>
          </a:p>
          <a:p>
            <a:pPr marL="457200" indent="-457200">
              <a:buFont typeface="+mj-lt"/>
              <a:buAutoNum type="arabicPeriod"/>
            </a:pPr>
            <a:r>
              <a:rPr lang="en-IN" sz="2000" dirty="0"/>
              <a:t>Un-map R1 from </a:t>
            </a:r>
            <a:r>
              <a:rPr lang="en-IN" sz="2000" dirty="0">
                <a:solidFill>
                  <a:srgbClr val="00B0F0"/>
                </a:solidFill>
              </a:rPr>
              <a:t>blue-version1</a:t>
            </a:r>
          </a:p>
          <a:p>
            <a:pPr marL="457200" indent="-457200">
              <a:buFont typeface="+mj-lt"/>
              <a:buAutoNum type="arabicPeriod"/>
            </a:pPr>
            <a:r>
              <a:rPr lang="en-IN" sz="2000" dirty="0"/>
              <a:t>Now R1 will send request to </a:t>
            </a:r>
            <a:r>
              <a:rPr lang="en-IN" sz="2000" b="1" dirty="0">
                <a:solidFill>
                  <a:srgbClr val="00B050"/>
                </a:solidFill>
              </a:rPr>
              <a:t>green-version2</a:t>
            </a:r>
            <a:r>
              <a:rPr lang="en-IN" sz="2000" dirty="0"/>
              <a:t> only</a:t>
            </a:r>
          </a:p>
          <a:p>
            <a:pPr marL="457200" indent="-457200">
              <a:buFont typeface="+mj-lt"/>
              <a:buAutoNum type="arabicPeriod"/>
            </a:pPr>
            <a:endParaRPr lang="en-IN" sz="2000" dirty="0"/>
          </a:p>
          <a:p>
            <a:pPr marL="457200" indent="-457200">
              <a:buFont typeface="+mj-lt"/>
              <a:buAutoNum type="arabicPeriod"/>
            </a:pPr>
            <a:endParaRPr lang="en-IN" sz="2000" dirty="0"/>
          </a:p>
        </p:txBody>
      </p:sp>
      <p:sp>
        <p:nvSpPr>
          <p:cNvPr id="6" name="Rectangle 5">
            <a:extLst>
              <a:ext uri="{FF2B5EF4-FFF2-40B4-BE49-F238E27FC236}">
                <a16:creationId xmlns:a16="http://schemas.microsoft.com/office/drawing/2014/main" id="{5D7E3CBB-2D5D-41AE-8F28-B58768757167}"/>
              </a:ext>
            </a:extLst>
          </p:cNvPr>
          <p:cNvSpPr/>
          <p:nvPr/>
        </p:nvSpPr>
        <p:spPr>
          <a:xfrm>
            <a:off x="8562975" y="1514475"/>
            <a:ext cx="3552825" cy="5086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CF22ED07-7251-4E56-BABE-BDD86DFD91A6}"/>
              </a:ext>
            </a:extLst>
          </p:cNvPr>
          <p:cNvSpPr/>
          <p:nvPr/>
        </p:nvSpPr>
        <p:spPr>
          <a:xfrm>
            <a:off x="8982075" y="1752600"/>
            <a:ext cx="2943224" cy="1676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t>blue-version1</a:t>
            </a:r>
          </a:p>
        </p:txBody>
      </p:sp>
      <p:sp>
        <p:nvSpPr>
          <p:cNvPr id="5" name="Rectangle: Rounded Corners 4">
            <a:extLst>
              <a:ext uri="{FF2B5EF4-FFF2-40B4-BE49-F238E27FC236}">
                <a16:creationId xmlns:a16="http://schemas.microsoft.com/office/drawing/2014/main" id="{75022E37-CFC6-4890-81D2-419B672585B3}"/>
              </a:ext>
            </a:extLst>
          </p:cNvPr>
          <p:cNvSpPr/>
          <p:nvPr/>
        </p:nvSpPr>
        <p:spPr>
          <a:xfrm>
            <a:off x="8982075" y="4600574"/>
            <a:ext cx="2943225" cy="167639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t>green-version2</a:t>
            </a:r>
          </a:p>
        </p:txBody>
      </p:sp>
    </p:spTree>
    <p:extLst>
      <p:ext uri="{BB962C8B-B14F-4D97-AF65-F5344CB8AC3E}">
        <p14:creationId xmlns:p14="http://schemas.microsoft.com/office/powerpoint/2010/main" val="1128960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7DF9-5121-449E-BE9E-D21B2DCC5F9D}"/>
              </a:ext>
            </a:extLst>
          </p:cNvPr>
          <p:cNvSpPr>
            <a:spLocks noGrp="1"/>
          </p:cNvSpPr>
          <p:nvPr>
            <p:ph type="title"/>
          </p:nvPr>
        </p:nvSpPr>
        <p:spPr>
          <a:solidFill>
            <a:schemeClr val="accent2">
              <a:lumMod val="20000"/>
              <a:lumOff val="80000"/>
            </a:schemeClr>
          </a:solidFill>
        </p:spPr>
        <p:txBody>
          <a:bodyPr/>
          <a:lstStyle/>
          <a:p>
            <a:endParaRPr lang="en-IN" dirty="0"/>
          </a:p>
        </p:txBody>
      </p:sp>
      <p:sp>
        <p:nvSpPr>
          <p:cNvPr id="3" name="Content Placeholder 2">
            <a:extLst>
              <a:ext uri="{FF2B5EF4-FFF2-40B4-BE49-F238E27FC236}">
                <a16:creationId xmlns:a16="http://schemas.microsoft.com/office/drawing/2014/main" id="{F37DD19B-0598-4B4D-BF8A-02BE9B5CF78E}"/>
              </a:ext>
            </a:extLst>
          </p:cNvPr>
          <p:cNvSpPr>
            <a:spLocks noGrp="1"/>
          </p:cNvSpPr>
          <p:nvPr>
            <p:ph idx="1"/>
          </p:nvPr>
        </p:nvSpPr>
        <p:spPr>
          <a:solidFill>
            <a:schemeClr val="accent5">
              <a:lumMod val="20000"/>
              <a:lumOff val="80000"/>
            </a:schemeClr>
          </a:solidFill>
        </p:spPr>
        <p:txBody>
          <a:bodyPr>
            <a:normAutofit/>
          </a:bodyPr>
          <a:lstStyle/>
          <a:p>
            <a:r>
              <a:rPr lang="en-IN" sz="2000" dirty="0">
                <a:hlinkClick r:id="rId2"/>
              </a:rPr>
              <a:t>https://docs.cloudfoundry.org/devguide/deploy-apps/blue-green.html</a:t>
            </a:r>
            <a:endParaRPr lang="en-IN" sz="2000" dirty="0"/>
          </a:p>
        </p:txBody>
      </p:sp>
    </p:spTree>
    <p:extLst>
      <p:ext uri="{BB962C8B-B14F-4D97-AF65-F5344CB8AC3E}">
        <p14:creationId xmlns:p14="http://schemas.microsoft.com/office/powerpoint/2010/main" val="2857714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3">
            <a:extLst>
              <a:ext uri="{FF2B5EF4-FFF2-40B4-BE49-F238E27FC236}">
                <a16:creationId xmlns:a16="http://schemas.microsoft.com/office/drawing/2014/main" id="{1685F8E3-7316-4E68-90DF-EB8C830CC777}"/>
              </a:ext>
            </a:extLst>
          </p:cNvPr>
          <p:cNvPicPr>
            <a:picLocks noChangeAspect="1"/>
          </p:cNvPicPr>
          <p:nvPr/>
        </p:nvPicPr>
        <p:blipFill rotWithShape="1">
          <a:blip r:embed="rId2">
            <a:alphaModFix amt="40000"/>
          </a:blip>
          <a:srcRect t="15730"/>
          <a:stretch/>
        </p:blipFill>
        <p:spPr>
          <a:xfrm>
            <a:off x="-1" y="10"/>
            <a:ext cx="12191999" cy="6857990"/>
          </a:xfrm>
          <a:prstGeom prst="rect">
            <a:avLst/>
          </a:prstGeom>
        </p:spPr>
      </p:pic>
      <p:sp>
        <p:nvSpPr>
          <p:cNvPr id="2" name="Title 1">
            <a:extLst>
              <a:ext uri="{FF2B5EF4-FFF2-40B4-BE49-F238E27FC236}">
                <a16:creationId xmlns:a16="http://schemas.microsoft.com/office/drawing/2014/main" id="{C8CA60FD-BAF8-4DB7-9B79-E67E9C85E1AE}"/>
              </a:ext>
            </a:extLst>
          </p:cNvPr>
          <p:cNvSpPr>
            <a:spLocks noGrp="1"/>
          </p:cNvSpPr>
          <p:nvPr>
            <p:ph type="ctrTitle"/>
          </p:nvPr>
        </p:nvSpPr>
        <p:spPr>
          <a:xfrm>
            <a:off x="-199010" y="3448050"/>
            <a:ext cx="12000484" cy="2450595"/>
          </a:xfrm>
          <a:solidFill>
            <a:srgbClr val="002060"/>
          </a:solidFill>
          <a:scene3d>
            <a:camera prst="perspectiveLeft"/>
            <a:lightRig rig="threePt" dir="t"/>
          </a:scene3d>
        </p:spPr>
        <p:txBody>
          <a:bodyPr>
            <a:noAutofit/>
          </a:bodyPr>
          <a:lstStyle/>
          <a:p>
            <a:pPr algn="ctr"/>
            <a:r>
              <a:rPr lang="en-IN" sz="7200" b="1" dirty="0">
                <a:solidFill>
                  <a:srgbClr val="FF0000"/>
                </a:solidFill>
                <a:latin typeface="Algerian" panose="04020705040A02060702" pitchFamily="82" charset="0"/>
              </a:rPr>
              <a:t>Services in PCF</a:t>
            </a:r>
            <a:endParaRPr lang="en-IN" sz="3200" b="1" dirty="0">
              <a:solidFill>
                <a:srgbClr val="FF0000"/>
              </a:solidFill>
              <a:latin typeface="Algerian" panose="04020705040A02060702" pitchFamily="82" charset="0"/>
            </a:endParaRPr>
          </a:p>
        </p:txBody>
      </p:sp>
      <p:sp>
        <p:nvSpPr>
          <p:cNvPr id="3" name="Subtitle 2">
            <a:extLst>
              <a:ext uri="{FF2B5EF4-FFF2-40B4-BE49-F238E27FC236}">
                <a16:creationId xmlns:a16="http://schemas.microsoft.com/office/drawing/2014/main" id="{B977A0A5-210F-43CE-92F3-26EBBDBF9A7F}"/>
              </a:ext>
            </a:extLst>
          </p:cNvPr>
          <p:cNvSpPr>
            <a:spLocks noGrp="1"/>
          </p:cNvSpPr>
          <p:nvPr>
            <p:ph type="subTitle" idx="1"/>
          </p:nvPr>
        </p:nvSpPr>
        <p:spPr>
          <a:xfrm>
            <a:off x="4991098" y="6009693"/>
            <a:ext cx="2209800" cy="381000"/>
          </a:xfrm>
          <a:solidFill>
            <a:schemeClr val="bg2">
              <a:lumMod val="50000"/>
            </a:schemeClr>
          </a:solidFill>
        </p:spPr>
        <p:txBody>
          <a:bodyPr>
            <a:normAutofit/>
          </a:bodyPr>
          <a:lstStyle/>
          <a:p>
            <a:pPr algn="ctr"/>
            <a:r>
              <a:rPr lang="en-IN" b="1" dirty="0">
                <a:solidFill>
                  <a:srgbClr val="92D050"/>
                </a:solidFill>
              </a:rPr>
              <a:t>-- #</a:t>
            </a:r>
            <a:r>
              <a:rPr lang="en-IN" b="1" dirty="0" err="1">
                <a:solidFill>
                  <a:srgbClr val="92D050"/>
                </a:solidFill>
              </a:rPr>
              <a:t>greenlearner</a:t>
            </a:r>
            <a:r>
              <a:rPr lang="en-IN" b="1" dirty="0">
                <a:solidFill>
                  <a:srgbClr val="92D050"/>
                </a:solidFill>
              </a:rPr>
              <a:t> --</a:t>
            </a:r>
          </a:p>
        </p:txBody>
      </p:sp>
      <p:sp>
        <p:nvSpPr>
          <p:cNvPr id="6" name="Rectangle: Diagonal Corners Snipped 5">
            <a:extLst>
              <a:ext uri="{FF2B5EF4-FFF2-40B4-BE49-F238E27FC236}">
                <a16:creationId xmlns:a16="http://schemas.microsoft.com/office/drawing/2014/main" id="{7F68A108-61ED-4A2D-8AA6-DD65D3D355F6}"/>
              </a:ext>
            </a:extLst>
          </p:cNvPr>
          <p:cNvSpPr/>
          <p:nvPr/>
        </p:nvSpPr>
        <p:spPr>
          <a:xfrm>
            <a:off x="10925175" y="-9525"/>
            <a:ext cx="1266823" cy="800100"/>
          </a:xfrm>
          <a:prstGeom prst="snip2Diag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a:t>#16</a:t>
            </a:r>
            <a:endParaRPr lang="en-IN" sz="3200" dirty="0"/>
          </a:p>
        </p:txBody>
      </p:sp>
      <p:pic>
        <p:nvPicPr>
          <p:cNvPr id="11" name="Picture 10">
            <a:extLst>
              <a:ext uri="{FF2B5EF4-FFF2-40B4-BE49-F238E27FC236}">
                <a16:creationId xmlns:a16="http://schemas.microsoft.com/office/drawing/2014/main" id="{966E71A7-952F-453F-A6DD-9DD1C96EC0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0276" y="541712"/>
            <a:ext cx="8724899" cy="3344487"/>
          </a:xfrm>
          <a:prstGeom prst="rect">
            <a:avLst/>
          </a:prstGeom>
        </p:spPr>
      </p:pic>
      <p:sp>
        <p:nvSpPr>
          <p:cNvPr id="13" name="Rectangle 12">
            <a:extLst>
              <a:ext uri="{FF2B5EF4-FFF2-40B4-BE49-F238E27FC236}">
                <a16:creationId xmlns:a16="http://schemas.microsoft.com/office/drawing/2014/main" id="{1909EE15-70C2-4319-92F4-DA7346AD9C96}"/>
              </a:ext>
            </a:extLst>
          </p:cNvPr>
          <p:cNvSpPr/>
          <p:nvPr/>
        </p:nvSpPr>
        <p:spPr>
          <a:xfrm>
            <a:off x="2200274" y="657807"/>
            <a:ext cx="3219451" cy="156151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rgbClr val="00B050"/>
                </a:solidFill>
                <a:latin typeface="Algerian" panose="04020705040A02060702" pitchFamily="82" charset="0"/>
              </a:rPr>
              <a:t>MICROSERVICES</a:t>
            </a:r>
          </a:p>
          <a:p>
            <a:pPr algn="ctr"/>
            <a:r>
              <a:rPr lang="en-IN" sz="2800" dirty="0">
                <a:solidFill>
                  <a:srgbClr val="00B050"/>
                </a:solidFill>
                <a:latin typeface="Algerian" panose="04020705040A02060702" pitchFamily="82" charset="0"/>
              </a:rPr>
              <a:t>AND</a:t>
            </a:r>
          </a:p>
          <a:p>
            <a:pPr algn="ctr"/>
            <a:r>
              <a:rPr lang="en-IN" sz="2800" dirty="0">
                <a:solidFill>
                  <a:srgbClr val="00B050"/>
                </a:solidFill>
                <a:latin typeface="Algerian" panose="04020705040A02060702" pitchFamily="82" charset="0"/>
              </a:rPr>
              <a:t>CLOUD FOUNDRY</a:t>
            </a:r>
          </a:p>
        </p:txBody>
      </p:sp>
      <p:sp>
        <p:nvSpPr>
          <p:cNvPr id="23" name="Rectangle: Rounded Corners 22">
            <a:extLst>
              <a:ext uri="{FF2B5EF4-FFF2-40B4-BE49-F238E27FC236}">
                <a16:creationId xmlns:a16="http://schemas.microsoft.com/office/drawing/2014/main" id="{38CBEF94-4B9F-4698-BA43-CF1050C17CB4}"/>
              </a:ext>
            </a:extLst>
          </p:cNvPr>
          <p:cNvSpPr/>
          <p:nvPr/>
        </p:nvSpPr>
        <p:spPr>
          <a:xfrm>
            <a:off x="0" y="0"/>
            <a:ext cx="116205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ARVIND</a:t>
            </a:r>
          </a:p>
        </p:txBody>
      </p:sp>
    </p:spTree>
    <p:extLst>
      <p:ext uri="{BB962C8B-B14F-4D97-AF65-F5344CB8AC3E}">
        <p14:creationId xmlns:p14="http://schemas.microsoft.com/office/powerpoint/2010/main" val="18042134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7DF9-5121-449E-BE9E-D21B2DCC5F9D}"/>
              </a:ext>
            </a:extLst>
          </p:cNvPr>
          <p:cNvSpPr>
            <a:spLocks noGrp="1"/>
          </p:cNvSpPr>
          <p:nvPr>
            <p:ph type="title"/>
          </p:nvPr>
        </p:nvSpPr>
        <p:spPr>
          <a:solidFill>
            <a:schemeClr val="accent2">
              <a:lumMod val="20000"/>
              <a:lumOff val="80000"/>
            </a:schemeClr>
          </a:solidFill>
        </p:spPr>
        <p:txBody>
          <a:bodyPr/>
          <a:lstStyle/>
          <a:p>
            <a:r>
              <a:rPr lang="en-IN" dirty="0"/>
              <a:t>Services</a:t>
            </a:r>
          </a:p>
        </p:txBody>
      </p:sp>
      <p:sp>
        <p:nvSpPr>
          <p:cNvPr id="3" name="Content Placeholder 2">
            <a:extLst>
              <a:ext uri="{FF2B5EF4-FFF2-40B4-BE49-F238E27FC236}">
                <a16:creationId xmlns:a16="http://schemas.microsoft.com/office/drawing/2014/main" id="{F37DD19B-0598-4B4D-BF8A-02BE9B5CF78E}"/>
              </a:ext>
            </a:extLst>
          </p:cNvPr>
          <p:cNvSpPr>
            <a:spLocks noGrp="1"/>
          </p:cNvSpPr>
          <p:nvPr>
            <p:ph idx="1"/>
          </p:nvPr>
        </p:nvSpPr>
        <p:spPr>
          <a:solidFill>
            <a:schemeClr val="accent5">
              <a:lumMod val="20000"/>
              <a:lumOff val="80000"/>
            </a:schemeClr>
          </a:solidFill>
        </p:spPr>
        <p:txBody>
          <a:bodyPr>
            <a:normAutofit/>
          </a:bodyPr>
          <a:lstStyle/>
          <a:p>
            <a:r>
              <a:rPr lang="en-IN" sz="2000" dirty="0"/>
              <a:t>Marketplaces</a:t>
            </a:r>
          </a:p>
          <a:p>
            <a:r>
              <a:rPr lang="en-IN" sz="2000" dirty="0"/>
              <a:t>User defined</a:t>
            </a:r>
          </a:p>
        </p:txBody>
      </p:sp>
    </p:spTree>
    <p:extLst>
      <p:ext uri="{BB962C8B-B14F-4D97-AF65-F5344CB8AC3E}">
        <p14:creationId xmlns:p14="http://schemas.microsoft.com/office/powerpoint/2010/main" val="562554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7DF9-5121-449E-BE9E-D21B2DCC5F9D}"/>
              </a:ext>
            </a:extLst>
          </p:cNvPr>
          <p:cNvSpPr>
            <a:spLocks noGrp="1"/>
          </p:cNvSpPr>
          <p:nvPr>
            <p:ph type="title"/>
          </p:nvPr>
        </p:nvSpPr>
        <p:spPr>
          <a:solidFill>
            <a:schemeClr val="accent2">
              <a:lumMod val="20000"/>
              <a:lumOff val="80000"/>
            </a:schemeClr>
          </a:solidFill>
        </p:spPr>
        <p:txBody>
          <a:bodyPr/>
          <a:lstStyle/>
          <a:p>
            <a:r>
              <a:rPr lang="en-IN"/>
              <a:t>references</a:t>
            </a:r>
            <a:endParaRPr lang="en-IN" dirty="0"/>
          </a:p>
        </p:txBody>
      </p:sp>
      <p:sp>
        <p:nvSpPr>
          <p:cNvPr id="3" name="Content Placeholder 2">
            <a:extLst>
              <a:ext uri="{FF2B5EF4-FFF2-40B4-BE49-F238E27FC236}">
                <a16:creationId xmlns:a16="http://schemas.microsoft.com/office/drawing/2014/main" id="{F37DD19B-0598-4B4D-BF8A-02BE9B5CF78E}"/>
              </a:ext>
            </a:extLst>
          </p:cNvPr>
          <p:cNvSpPr>
            <a:spLocks noGrp="1"/>
          </p:cNvSpPr>
          <p:nvPr>
            <p:ph idx="1"/>
          </p:nvPr>
        </p:nvSpPr>
        <p:spPr>
          <a:solidFill>
            <a:schemeClr val="accent5">
              <a:lumMod val="20000"/>
              <a:lumOff val="80000"/>
            </a:schemeClr>
          </a:solidFill>
        </p:spPr>
        <p:txBody>
          <a:bodyPr/>
          <a:lstStyle/>
          <a:p>
            <a:r>
              <a:rPr lang="en-IN" dirty="0">
                <a:hlinkClick r:id="rId2"/>
              </a:rPr>
              <a:t>https://www.cloudfoundry.org/the-foundry/pivotal-cloud-foundry/</a:t>
            </a:r>
            <a:endParaRPr lang="en-IN" dirty="0"/>
          </a:p>
          <a:p>
            <a:r>
              <a:rPr lang="en-IN" dirty="0">
                <a:hlinkClick r:id="rId3"/>
              </a:rPr>
              <a:t>https://pivotal.io/why-pivotal</a:t>
            </a:r>
            <a:endParaRPr lang="en-IN" dirty="0"/>
          </a:p>
          <a:p>
            <a:r>
              <a:rPr lang="en-IN" dirty="0">
                <a:hlinkClick r:id="rId4"/>
              </a:rPr>
              <a:t>https://docs.pivotal.io/pivotalcf/2-3/concepts/overview.html</a:t>
            </a:r>
            <a:endParaRPr lang="en-IN" dirty="0"/>
          </a:p>
          <a:p>
            <a:r>
              <a:rPr lang="en-IN" dirty="0">
                <a:hlinkClick r:id="rId5"/>
              </a:rPr>
              <a:t>https://en.wikipedia.org/wiki/Cloud_Foundry</a:t>
            </a:r>
            <a:endParaRPr lang="en-IN" dirty="0"/>
          </a:p>
          <a:p>
            <a:r>
              <a:rPr lang="en-IN" dirty="0">
                <a:hlinkClick r:id="rId6"/>
              </a:rPr>
              <a:t>https://docs.pivotal.io/</a:t>
            </a:r>
            <a:endParaRPr lang="en-IN" dirty="0"/>
          </a:p>
          <a:p>
            <a:r>
              <a:rPr lang="en-IN" dirty="0">
                <a:hlinkClick r:id="rId7"/>
              </a:rPr>
              <a:t>https://pivotal.io/platform/pcf-tutorials/getting-started-with-pivotal-cloud-foundry</a:t>
            </a:r>
            <a:endParaRPr lang="en-IN" dirty="0"/>
          </a:p>
          <a:p>
            <a:r>
              <a:rPr lang="en-IN" dirty="0">
                <a:hlinkClick r:id="rId8"/>
              </a:rPr>
              <a:t>https://pivotal.io/platform/pcf-tutorials/getting-started-with-pivotal-cloud-foundry/next-steps</a:t>
            </a:r>
            <a:endParaRPr lang="en-IN" b="1" dirty="0"/>
          </a:p>
        </p:txBody>
      </p:sp>
    </p:spTree>
    <p:extLst>
      <p:ext uri="{BB962C8B-B14F-4D97-AF65-F5344CB8AC3E}">
        <p14:creationId xmlns:p14="http://schemas.microsoft.com/office/powerpoint/2010/main" val="3860478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7DF9-5121-449E-BE9E-D21B2DCC5F9D}"/>
              </a:ext>
            </a:extLst>
          </p:cNvPr>
          <p:cNvSpPr>
            <a:spLocks noGrp="1"/>
          </p:cNvSpPr>
          <p:nvPr>
            <p:ph type="title"/>
          </p:nvPr>
        </p:nvSpPr>
        <p:spPr>
          <a:solidFill>
            <a:schemeClr val="accent2">
              <a:lumMod val="20000"/>
              <a:lumOff val="80000"/>
            </a:schemeClr>
          </a:solidFill>
        </p:spPr>
        <p:txBody>
          <a:bodyPr/>
          <a:lstStyle/>
          <a:p>
            <a:r>
              <a:rPr lang="en-IN" dirty="0"/>
              <a:t>Cloud services</a:t>
            </a:r>
          </a:p>
        </p:txBody>
      </p:sp>
      <p:pic>
        <p:nvPicPr>
          <p:cNvPr id="2050" name="Picture 2" descr="At the top left of the image is a column with the header 'Traditional IT', below which are nine black boxes labeled 'Applications', 'Data', 'Runtime', 'Middleware', 'O/S', 'Virtualization', 'Servers', 'Storage', and 'Networking'. A vertical line runs along the left side of the nine boxes and is labeled 'You Manage'. At the top center of the image is a column with the header 'IaaS', below which are four black boxes labeled 'Applications', 'Data', 'Runtime', and 'Middleware', followed by five white boxes labeled 'O/S', 'Virtualization', 'Servers', 'Storage', and 'Networking'. A vertical line runs along the left side the four black boxes and is labeled 'You Manage'. A vertical line runs along the right side of the five white boxes and is labeled 'IaaS Provider'. At the top right of the image is a column with the header 'Platform', below which are two black boxes labeled 'Applications' and 'Data', followed by seven white boxes labeled 'Runtime', 'Middleware', 'O/S', 'Virtualization', 'Servers', 'Storage', and 'Networking'. A vertical line runs along the left side the two black boxes and is labeled 'You Manage'. A vertical line runs along the right side of the seven white boxes and is labeled 'Cloud Foundry on IaaS'. At the bottom left of the image is a vertical blue dashed line that is labeled 'Agility and Cost Savings' with an arrow that points to the top of the image. Also at the bottom left of the image is a horizontal blue dashed line that is labeled 'Cloud Enablement' with an arrow that points to the bottom right of the image. At the bottom of the image is the text 'IaaS=Infrastructure as a Service (AWS, vSphere, OpenStack, etc.)'.">
            <a:extLst>
              <a:ext uri="{FF2B5EF4-FFF2-40B4-BE49-F238E27FC236}">
                <a16:creationId xmlns:a16="http://schemas.microsoft.com/office/drawing/2014/main" id="{8DF97B94-D21E-486A-B0A8-2980758B93E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22187" y="1862301"/>
            <a:ext cx="9747626" cy="48909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9726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7DF9-5121-449E-BE9E-D21B2DCC5F9D}"/>
              </a:ext>
            </a:extLst>
          </p:cNvPr>
          <p:cNvSpPr>
            <a:spLocks noGrp="1"/>
          </p:cNvSpPr>
          <p:nvPr>
            <p:ph type="title"/>
          </p:nvPr>
        </p:nvSpPr>
        <p:spPr>
          <a:solidFill>
            <a:schemeClr val="accent2">
              <a:lumMod val="20000"/>
              <a:lumOff val="80000"/>
            </a:schemeClr>
          </a:solidFill>
        </p:spPr>
        <p:txBody>
          <a:bodyPr/>
          <a:lstStyle/>
          <a:p>
            <a:r>
              <a:rPr lang="en-IN" dirty="0"/>
              <a:t>What is Pivotal Cloud Foundry??</a:t>
            </a:r>
          </a:p>
        </p:txBody>
      </p:sp>
      <p:sp>
        <p:nvSpPr>
          <p:cNvPr id="3" name="Content Placeholder 2">
            <a:extLst>
              <a:ext uri="{FF2B5EF4-FFF2-40B4-BE49-F238E27FC236}">
                <a16:creationId xmlns:a16="http://schemas.microsoft.com/office/drawing/2014/main" id="{F37DD19B-0598-4B4D-BF8A-02BE9B5CF78E}"/>
              </a:ext>
            </a:extLst>
          </p:cNvPr>
          <p:cNvSpPr>
            <a:spLocks noGrp="1"/>
          </p:cNvSpPr>
          <p:nvPr>
            <p:ph idx="1"/>
          </p:nvPr>
        </p:nvSpPr>
        <p:spPr>
          <a:solidFill>
            <a:schemeClr val="accent5">
              <a:lumMod val="20000"/>
              <a:lumOff val="80000"/>
            </a:schemeClr>
          </a:solidFill>
        </p:spPr>
        <p:txBody>
          <a:bodyPr/>
          <a:lstStyle/>
          <a:p>
            <a:r>
              <a:rPr lang="en-US" b="1" dirty="0"/>
              <a:t>Pivotal Inc. is the company behind development and support for cloud foundry</a:t>
            </a:r>
            <a:endParaRPr lang="en-IN" b="1" dirty="0"/>
          </a:p>
        </p:txBody>
      </p:sp>
    </p:spTree>
    <p:extLst>
      <p:ext uri="{BB962C8B-B14F-4D97-AF65-F5344CB8AC3E}">
        <p14:creationId xmlns:p14="http://schemas.microsoft.com/office/powerpoint/2010/main" val="2478659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7DF9-5121-449E-BE9E-D21B2DCC5F9D}"/>
              </a:ext>
            </a:extLst>
          </p:cNvPr>
          <p:cNvSpPr>
            <a:spLocks noGrp="1"/>
          </p:cNvSpPr>
          <p:nvPr>
            <p:ph type="title"/>
          </p:nvPr>
        </p:nvSpPr>
        <p:spPr>
          <a:solidFill>
            <a:schemeClr val="accent2">
              <a:lumMod val="20000"/>
              <a:lumOff val="80000"/>
            </a:schemeClr>
          </a:solidFill>
        </p:spPr>
        <p:txBody>
          <a:bodyPr/>
          <a:lstStyle/>
          <a:p>
            <a:r>
              <a:rPr lang="en-IN" dirty="0"/>
              <a:t>Supported languages/frameworks</a:t>
            </a:r>
          </a:p>
        </p:txBody>
      </p:sp>
      <p:pic>
        <p:nvPicPr>
          <p:cNvPr id="4" name="Content Placeholder 3">
            <a:extLst>
              <a:ext uri="{FF2B5EF4-FFF2-40B4-BE49-F238E27FC236}">
                <a16:creationId xmlns:a16="http://schemas.microsoft.com/office/drawing/2014/main" id="{D4B3B49F-7BEE-4DF6-8E50-FDA1514D8EF4}"/>
              </a:ext>
            </a:extLst>
          </p:cNvPr>
          <p:cNvPicPr>
            <a:picLocks noGrp="1" noChangeAspect="1"/>
          </p:cNvPicPr>
          <p:nvPr>
            <p:ph idx="1"/>
          </p:nvPr>
        </p:nvPicPr>
        <p:blipFill>
          <a:blip r:embed="rId2"/>
          <a:stretch>
            <a:fillRect/>
          </a:stretch>
        </p:blipFill>
        <p:spPr>
          <a:xfrm>
            <a:off x="581025" y="2382297"/>
            <a:ext cx="11029950" cy="35523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83447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7DF9-5121-449E-BE9E-D21B2DCC5F9D}"/>
              </a:ext>
            </a:extLst>
          </p:cNvPr>
          <p:cNvSpPr>
            <a:spLocks noGrp="1"/>
          </p:cNvSpPr>
          <p:nvPr>
            <p:ph type="title"/>
          </p:nvPr>
        </p:nvSpPr>
        <p:spPr>
          <a:solidFill>
            <a:schemeClr val="accent2">
              <a:lumMod val="20000"/>
              <a:lumOff val="80000"/>
            </a:schemeClr>
          </a:solidFill>
        </p:spPr>
        <p:txBody>
          <a:bodyPr/>
          <a:lstStyle/>
          <a:p>
            <a:r>
              <a:rPr lang="en-IN" dirty="0"/>
              <a:t>Why PCF??</a:t>
            </a:r>
          </a:p>
        </p:txBody>
      </p:sp>
      <p:sp>
        <p:nvSpPr>
          <p:cNvPr id="3" name="Content Placeholder 2">
            <a:extLst>
              <a:ext uri="{FF2B5EF4-FFF2-40B4-BE49-F238E27FC236}">
                <a16:creationId xmlns:a16="http://schemas.microsoft.com/office/drawing/2014/main" id="{F37DD19B-0598-4B4D-BF8A-02BE9B5CF78E}"/>
              </a:ext>
            </a:extLst>
          </p:cNvPr>
          <p:cNvSpPr>
            <a:spLocks noGrp="1"/>
          </p:cNvSpPr>
          <p:nvPr>
            <p:ph idx="1"/>
          </p:nvPr>
        </p:nvSpPr>
        <p:spPr>
          <a:solidFill>
            <a:schemeClr val="accent5">
              <a:lumMod val="20000"/>
              <a:lumOff val="80000"/>
            </a:schemeClr>
          </a:solidFill>
        </p:spPr>
        <p:txBody>
          <a:bodyPr/>
          <a:lstStyle/>
          <a:p>
            <a:r>
              <a:rPr lang="en-IN" dirty="0"/>
              <a:t>Easy and quick deployment</a:t>
            </a:r>
          </a:p>
          <a:p>
            <a:r>
              <a:rPr lang="en-IN" dirty="0"/>
              <a:t>No worry about which cloud is in the backend</a:t>
            </a:r>
          </a:p>
          <a:p>
            <a:r>
              <a:rPr lang="en-IN" dirty="0"/>
              <a:t>Migration among different cloud providers like </a:t>
            </a:r>
            <a:r>
              <a:rPr lang="en-IN" b="1" dirty="0" err="1"/>
              <a:t>aws</a:t>
            </a:r>
            <a:r>
              <a:rPr lang="en-IN" b="1" dirty="0"/>
              <a:t>, </a:t>
            </a:r>
            <a:r>
              <a:rPr lang="en-IN" b="1" dirty="0" err="1"/>
              <a:t>gcp</a:t>
            </a:r>
            <a:r>
              <a:rPr lang="en-IN" b="1" dirty="0"/>
              <a:t>, azure</a:t>
            </a:r>
          </a:p>
        </p:txBody>
      </p:sp>
    </p:spTree>
    <p:extLst>
      <p:ext uri="{BB962C8B-B14F-4D97-AF65-F5344CB8AC3E}">
        <p14:creationId xmlns:p14="http://schemas.microsoft.com/office/powerpoint/2010/main" val="2355286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3">
            <a:extLst>
              <a:ext uri="{FF2B5EF4-FFF2-40B4-BE49-F238E27FC236}">
                <a16:creationId xmlns:a16="http://schemas.microsoft.com/office/drawing/2014/main" id="{1685F8E3-7316-4E68-90DF-EB8C830CC777}"/>
              </a:ext>
            </a:extLst>
          </p:cNvPr>
          <p:cNvPicPr>
            <a:picLocks noChangeAspect="1"/>
          </p:cNvPicPr>
          <p:nvPr/>
        </p:nvPicPr>
        <p:blipFill rotWithShape="1">
          <a:blip r:embed="rId3">
            <a:alphaModFix amt="40000"/>
          </a:blip>
          <a:srcRect t="15730"/>
          <a:stretch/>
        </p:blipFill>
        <p:spPr>
          <a:xfrm>
            <a:off x="-1" y="10"/>
            <a:ext cx="12191999" cy="6857990"/>
          </a:xfrm>
          <a:prstGeom prst="rect">
            <a:avLst/>
          </a:prstGeom>
        </p:spPr>
      </p:pic>
      <p:sp>
        <p:nvSpPr>
          <p:cNvPr id="2" name="Title 1">
            <a:extLst>
              <a:ext uri="{FF2B5EF4-FFF2-40B4-BE49-F238E27FC236}">
                <a16:creationId xmlns:a16="http://schemas.microsoft.com/office/drawing/2014/main" id="{C8CA60FD-BAF8-4DB7-9B79-E67E9C85E1AE}"/>
              </a:ext>
            </a:extLst>
          </p:cNvPr>
          <p:cNvSpPr>
            <a:spLocks noGrp="1"/>
          </p:cNvSpPr>
          <p:nvPr>
            <p:ph type="ctrTitle"/>
          </p:nvPr>
        </p:nvSpPr>
        <p:spPr>
          <a:xfrm>
            <a:off x="-875284" y="319098"/>
            <a:ext cx="12000484" cy="2624128"/>
          </a:xfrm>
          <a:solidFill>
            <a:srgbClr val="002060"/>
          </a:solidFill>
          <a:scene3d>
            <a:camera prst="perspectiveLeft"/>
            <a:lightRig rig="threePt" dir="t"/>
          </a:scene3d>
        </p:spPr>
        <p:txBody>
          <a:bodyPr>
            <a:noAutofit/>
          </a:bodyPr>
          <a:lstStyle/>
          <a:p>
            <a:pPr algn="ctr"/>
            <a:r>
              <a:rPr lang="en-IN" sz="4000" dirty="0">
                <a:solidFill>
                  <a:schemeClr val="tx1"/>
                </a:solidFill>
              </a:rPr>
              <a:t>Microservices deployment</a:t>
            </a:r>
            <a:br>
              <a:rPr lang="en-IN" sz="4000" dirty="0">
                <a:solidFill>
                  <a:schemeClr val="tx1"/>
                </a:solidFill>
              </a:rPr>
            </a:br>
            <a:r>
              <a:rPr lang="en-IN" sz="4000" dirty="0">
                <a:solidFill>
                  <a:schemeClr val="tx1"/>
                </a:solidFill>
              </a:rPr>
              <a:t>with</a:t>
            </a:r>
            <a:br>
              <a:rPr lang="en-IN" sz="4000" dirty="0">
                <a:solidFill>
                  <a:schemeClr val="tx1"/>
                </a:solidFill>
              </a:rPr>
            </a:br>
            <a:r>
              <a:rPr lang="en-IN" sz="7200" b="1" dirty="0">
                <a:solidFill>
                  <a:srgbClr val="00B050"/>
                </a:solidFill>
                <a:latin typeface="Algerian" panose="04020705040A02060702" pitchFamily="82" charset="0"/>
              </a:rPr>
              <a:t>pivotal cloud foundry</a:t>
            </a:r>
            <a:endParaRPr lang="en-IN" sz="4000" b="1" dirty="0">
              <a:solidFill>
                <a:srgbClr val="00B050"/>
              </a:solidFill>
              <a:latin typeface="Algerian" panose="04020705040A02060702" pitchFamily="82" charset="0"/>
            </a:endParaRPr>
          </a:p>
        </p:txBody>
      </p:sp>
      <p:sp>
        <p:nvSpPr>
          <p:cNvPr id="3" name="Subtitle 2">
            <a:extLst>
              <a:ext uri="{FF2B5EF4-FFF2-40B4-BE49-F238E27FC236}">
                <a16:creationId xmlns:a16="http://schemas.microsoft.com/office/drawing/2014/main" id="{B977A0A5-210F-43CE-92F3-26EBBDBF9A7F}"/>
              </a:ext>
            </a:extLst>
          </p:cNvPr>
          <p:cNvSpPr>
            <a:spLocks noGrp="1"/>
          </p:cNvSpPr>
          <p:nvPr>
            <p:ph type="subTitle" idx="1"/>
          </p:nvPr>
        </p:nvSpPr>
        <p:spPr>
          <a:xfrm>
            <a:off x="438148" y="6024550"/>
            <a:ext cx="2209800" cy="381000"/>
          </a:xfrm>
          <a:solidFill>
            <a:schemeClr val="bg2">
              <a:lumMod val="50000"/>
            </a:schemeClr>
          </a:solidFill>
        </p:spPr>
        <p:txBody>
          <a:bodyPr>
            <a:normAutofit/>
          </a:bodyPr>
          <a:lstStyle/>
          <a:p>
            <a:pPr algn="ctr"/>
            <a:r>
              <a:rPr lang="en-IN" b="1" dirty="0">
                <a:solidFill>
                  <a:srgbClr val="92D050"/>
                </a:solidFill>
              </a:rPr>
              <a:t>-- #</a:t>
            </a:r>
            <a:r>
              <a:rPr lang="en-IN" b="1" dirty="0" err="1">
                <a:solidFill>
                  <a:srgbClr val="92D050"/>
                </a:solidFill>
              </a:rPr>
              <a:t>greenlearner</a:t>
            </a:r>
            <a:r>
              <a:rPr lang="en-IN" b="1" dirty="0">
                <a:solidFill>
                  <a:srgbClr val="92D050"/>
                </a:solidFill>
              </a:rPr>
              <a:t> --</a:t>
            </a:r>
          </a:p>
        </p:txBody>
      </p:sp>
      <p:sp>
        <p:nvSpPr>
          <p:cNvPr id="5" name="Rectangle: Rounded Corners 4">
            <a:extLst>
              <a:ext uri="{FF2B5EF4-FFF2-40B4-BE49-F238E27FC236}">
                <a16:creationId xmlns:a16="http://schemas.microsoft.com/office/drawing/2014/main" id="{76C32B0D-A755-4D59-9865-7607C564096C}"/>
              </a:ext>
            </a:extLst>
          </p:cNvPr>
          <p:cNvSpPr/>
          <p:nvPr/>
        </p:nvSpPr>
        <p:spPr>
          <a:xfrm>
            <a:off x="0" y="0"/>
            <a:ext cx="116205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ARVIND</a:t>
            </a:r>
          </a:p>
        </p:txBody>
      </p:sp>
      <p:sp>
        <p:nvSpPr>
          <p:cNvPr id="6" name="Rectangle: Diagonal Corners Snipped 5">
            <a:extLst>
              <a:ext uri="{FF2B5EF4-FFF2-40B4-BE49-F238E27FC236}">
                <a16:creationId xmlns:a16="http://schemas.microsoft.com/office/drawing/2014/main" id="{7F68A108-61ED-4A2D-8AA6-DD65D3D355F6}"/>
              </a:ext>
            </a:extLst>
          </p:cNvPr>
          <p:cNvSpPr/>
          <p:nvPr/>
        </p:nvSpPr>
        <p:spPr>
          <a:xfrm>
            <a:off x="10620374" y="0"/>
            <a:ext cx="1571624" cy="942975"/>
          </a:xfrm>
          <a:prstGeom prst="snip2Diag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a:t>#2</a:t>
            </a:r>
          </a:p>
        </p:txBody>
      </p:sp>
      <p:pic>
        <p:nvPicPr>
          <p:cNvPr id="8" name="Picture 7">
            <a:extLst>
              <a:ext uri="{FF2B5EF4-FFF2-40B4-BE49-F238E27FC236}">
                <a16:creationId xmlns:a16="http://schemas.microsoft.com/office/drawing/2014/main" id="{6A083B05-A47B-4EA9-AC3F-640C686DF2D4}"/>
              </a:ext>
            </a:extLst>
          </p:cNvPr>
          <p:cNvPicPr>
            <a:picLocks noChangeAspect="1"/>
          </p:cNvPicPr>
          <p:nvPr/>
        </p:nvPicPr>
        <p:blipFill>
          <a:blip r:embed="rId4"/>
          <a:stretch>
            <a:fillRect/>
          </a:stretch>
        </p:blipFill>
        <p:spPr>
          <a:xfrm>
            <a:off x="6953758" y="4967285"/>
            <a:ext cx="3038475" cy="1438265"/>
          </a:xfrm>
          <a:prstGeom prst="rect">
            <a:avLst/>
          </a:prstGeom>
          <a:ln>
            <a:solidFill>
              <a:schemeClr val="accent1"/>
            </a:solidFill>
          </a:ln>
          <a:effectLst>
            <a:outerShdw blurRad="292100" dist="139700" dir="2700000" algn="tl" rotWithShape="0">
              <a:srgbClr val="333333">
                <a:alpha val="65000"/>
              </a:srgbClr>
            </a:outerShdw>
          </a:effectLst>
        </p:spPr>
      </p:pic>
      <p:sp>
        <p:nvSpPr>
          <p:cNvPr id="4" name="Rectangle: Single Corner Snipped 3">
            <a:extLst>
              <a:ext uri="{FF2B5EF4-FFF2-40B4-BE49-F238E27FC236}">
                <a16:creationId xmlns:a16="http://schemas.microsoft.com/office/drawing/2014/main" id="{A8FC4A95-24ED-41D8-B143-A469200B40DB}"/>
              </a:ext>
            </a:extLst>
          </p:cNvPr>
          <p:cNvSpPr/>
          <p:nvPr/>
        </p:nvSpPr>
        <p:spPr>
          <a:xfrm>
            <a:off x="762000" y="3076575"/>
            <a:ext cx="7486650" cy="2247900"/>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4400" b="1" dirty="0" err="1">
                <a:solidFill>
                  <a:srgbClr val="002060"/>
                </a:solidFill>
                <a:latin typeface="Algerian" panose="04020705040A02060702" pitchFamily="82" charset="0"/>
              </a:rPr>
              <a:t>pcf</a:t>
            </a:r>
            <a:endParaRPr lang="en-IN" sz="4400" b="1" dirty="0">
              <a:solidFill>
                <a:srgbClr val="002060"/>
              </a:solidFill>
              <a:latin typeface="Algerian" panose="04020705040A02060702" pitchFamily="82" charset="0"/>
            </a:endParaRPr>
          </a:p>
          <a:p>
            <a:pPr algn="ctr"/>
            <a:r>
              <a:rPr lang="en-IN" sz="4400" dirty="0">
                <a:solidFill>
                  <a:srgbClr val="7030A0"/>
                </a:solidFill>
                <a:latin typeface="Algerian" panose="04020705040A02060702" pitchFamily="82" charset="0"/>
              </a:rPr>
              <a:t>ENVIRONMENT SETUP</a:t>
            </a:r>
          </a:p>
          <a:p>
            <a:pPr algn="ctr"/>
            <a:r>
              <a:rPr lang="en-IN" sz="4400" dirty="0">
                <a:solidFill>
                  <a:srgbClr val="7030A0"/>
                </a:solidFill>
                <a:latin typeface="Algerian" panose="04020705040A02060702" pitchFamily="82" charset="0"/>
              </a:rPr>
              <a:t>GETTING READY</a:t>
            </a:r>
          </a:p>
        </p:txBody>
      </p:sp>
    </p:spTree>
    <p:extLst>
      <p:ext uri="{BB962C8B-B14F-4D97-AF65-F5344CB8AC3E}">
        <p14:creationId xmlns:p14="http://schemas.microsoft.com/office/powerpoint/2010/main" val="425941790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Override1.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ppt/theme/themeOverride2.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docProps/app.xml><?xml version="1.0" encoding="utf-8"?>
<Properties xmlns="http://schemas.openxmlformats.org/officeDocument/2006/extended-properties" xmlns:vt="http://schemas.openxmlformats.org/officeDocument/2006/docPropsVTypes">
  <Template/>
  <TotalTime>8216</TotalTime>
  <Words>1447</Words>
  <Application>Microsoft Office PowerPoint</Application>
  <PresentationFormat>Widescreen</PresentationFormat>
  <Paragraphs>280</Paragraphs>
  <Slides>49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Algerian</vt:lpstr>
      <vt:lpstr>Arial</vt:lpstr>
      <vt:lpstr>Franklin Gothic Book</vt:lpstr>
      <vt:lpstr>Franklin Gothic Demi</vt:lpstr>
      <vt:lpstr>Wingdings 2</vt:lpstr>
      <vt:lpstr>DividendVTI</vt:lpstr>
      <vt:lpstr>Microservices deployment with pivotal cloud foundry</vt:lpstr>
      <vt:lpstr>About me</vt:lpstr>
      <vt:lpstr> Introduction</vt:lpstr>
      <vt:lpstr>What is cloud foundry??</vt:lpstr>
      <vt:lpstr>Cloud services</vt:lpstr>
      <vt:lpstr>What is Pivotal Cloud Foundry??</vt:lpstr>
      <vt:lpstr>Supported languages/frameworks</vt:lpstr>
      <vt:lpstr>Why PCF??</vt:lpstr>
      <vt:lpstr>Microservices deployment with pivotal cloud foundry</vt:lpstr>
      <vt:lpstr> ENVIRONMENT SETUP PCF CLI installation </vt:lpstr>
      <vt:lpstr>Steps to perform</vt:lpstr>
      <vt:lpstr>PowerPoint Presentation</vt:lpstr>
      <vt:lpstr>PowerPoint Presentation</vt:lpstr>
      <vt:lpstr>ORG</vt:lpstr>
      <vt:lpstr>SPACE</vt:lpstr>
      <vt:lpstr> Deploying first application to PCF using CLI </vt:lpstr>
      <vt:lpstr>Steps to perform</vt:lpstr>
      <vt:lpstr>Sample application to be pushed/deployed</vt:lpstr>
      <vt:lpstr> What is Buildpack?  </vt:lpstr>
      <vt:lpstr>buildpack</vt:lpstr>
      <vt:lpstr>Buildpack packager</vt:lpstr>
      <vt:lpstr> Deploying application using manifest </vt:lpstr>
      <vt:lpstr>Manifest.yml</vt:lpstr>
      <vt:lpstr> What is Scaling?? </vt:lpstr>
      <vt:lpstr>Scaling</vt:lpstr>
      <vt:lpstr>Vertical scaling (Scale up)</vt:lpstr>
      <vt:lpstr>horizontal scaling (Scale out)</vt:lpstr>
      <vt:lpstr> AUTO Scaling up and down  in PCF?? </vt:lpstr>
      <vt:lpstr>Cf scale</vt:lpstr>
      <vt:lpstr>Auto scaling with PCF dashboard</vt:lpstr>
      <vt:lpstr> Logging in PCF?? </vt:lpstr>
      <vt:lpstr>Cf logs</vt:lpstr>
      <vt:lpstr> App Monitoring(PCF Metrics)  in PCF?? </vt:lpstr>
      <vt:lpstr> How to learn the  cf  CLI commands </vt:lpstr>
      <vt:lpstr>Routes  in PCF</vt:lpstr>
      <vt:lpstr>What is route??</vt:lpstr>
      <vt:lpstr>Blue green deployment??</vt:lpstr>
      <vt:lpstr>What  is deployment?</vt:lpstr>
      <vt:lpstr>Blue-green deployment</vt:lpstr>
      <vt:lpstr>Advantages</vt:lpstr>
      <vt:lpstr>Blue green deployment with PCF cli</vt:lpstr>
      <vt:lpstr>Checklist – steps to perform</vt:lpstr>
      <vt:lpstr>PowerPoint Presentation</vt:lpstr>
      <vt:lpstr>Blue green deployment with PCF dashboard</vt:lpstr>
      <vt:lpstr>Checklist – steps to perform</vt:lpstr>
      <vt:lpstr>PowerPoint Presentation</vt:lpstr>
      <vt:lpstr>Services in PCF</vt:lpstr>
      <vt:lpstr>Services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 deployment with pivotal cloud foundry</dc:title>
  <dc:creator>Arvind Maurya</dc:creator>
  <cp:lastModifiedBy>Arvind Maurya</cp:lastModifiedBy>
  <cp:revision>198</cp:revision>
  <dcterms:created xsi:type="dcterms:W3CDTF">2019-12-05T18:41:14Z</dcterms:created>
  <dcterms:modified xsi:type="dcterms:W3CDTF">2019-12-21T07:54:11Z</dcterms:modified>
</cp:coreProperties>
</file>