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217A05-16D5-4784-A466-40C101A7D57A}">
  <a:tblStyle styleId="{AD217A05-16D5-4784-A466-40C101A7D5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Interested in football at all?</a:t>
            </a:r>
            <a:endParaRPr sz="1050"/>
          </a:p>
          <a:p>
            <a:pPr indent="0" lvl="0" marL="0" rtl="0" algn="l">
              <a:spcBef>
                <a:spcPts val="0"/>
              </a:spcBef>
              <a:spcAft>
                <a:spcPts val="0"/>
              </a:spcAft>
              <a:buClr>
                <a:srgbClr val="000000"/>
              </a:buClr>
              <a:buSzPts val="1100"/>
              <a:buFont typeface="Arial"/>
              <a:buNone/>
            </a:pPr>
            <a:r>
              <a:rPr lang="en" sz="1050"/>
              <a:t>You’re welcome to ask questions at any time.</a:t>
            </a:r>
            <a:endParaRPr sz="105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0135743b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0135743b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All the players are in groups, more data can be removed.</a:t>
            </a:r>
            <a:endParaRPr sz="1050"/>
          </a:p>
          <a:p>
            <a:pPr indent="0" lvl="0" marL="0" rtl="0" algn="l">
              <a:spcBef>
                <a:spcPts val="0"/>
              </a:spcBef>
              <a:spcAft>
                <a:spcPts val="0"/>
              </a:spcAft>
              <a:buClr>
                <a:srgbClr val="000000"/>
              </a:buClr>
              <a:buSzPts val="1100"/>
              <a:buFont typeface="Arial"/>
              <a:buNone/>
            </a:pPr>
            <a:r>
              <a:rPr lang="en" sz="1050"/>
              <a:t>e.g. not interested in the outfield attributes of a goalkeeper.</a:t>
            </a:r>
            <a:endParaRPr sz="1050"/>
          </a:p>
          <a:p>
            <a:pPr indent="0" lvl="0" marL="0" rtl="0" algn="l">
              <a:spcBef>
                <a:spcPts val="0"/>
              </a:spcBef>
              <a:spcAft>
                <a:spcPts val="0"/>
              </a:spcAft>
              <a:buClr>
                <a:srgbClr val="000000"/>
              </a:buClr>
              <a:buSzPts val="1100"/>
              <a:buFont typeface="Arial"/>
              <a:buNone/>
            </a:pPr>
            <a:r>
              <a:rPr lang="en" sz="1050"/>
              <a:t>If at least one player from a set has a particular stat that is above 85, then it is worth looking at. If that’s not the case the we aren’t particularly interested in the attribute.</a:t>
            </a:r>
            <a:endParaRPr sz="105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0135743b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0135743b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Main analysis part of the presentation.</a:t>
            </a:r>
            <a:endParaRPr sz="1050"/>
          </a:p>
          <a:p>
            <a:pPr indent="0" lvl="0" marL="0" rtl="0" algn="l">
              <a:spcBef>
                <a:spcPts val="0"/>
              </a:spcBef>
              <a:spcAft>
                <a:spcPts val="0"/>
              </a:spcAft>
              <a:buClr>
                <a:srgbClr val="000000"/>
              </a:buClr>
              <a:buSzPts val="1100"/>
              <a:buFont typeface="Arial"/>
              <a:buNone/>
            </a:pPr>
            <a:r>
              <a:rPr lang="en" sz="1050"/>
              <a:t>There will be visualizations - that I made in Tableau - to look at any stats that are particularly high or low for each player</a:t>
            </a:r>
            <a:endParaRPr sz="1050"/>
          </a:p>
          <a:p>
            <a:pPr indent="0" lvl="0" marL="0" rtl="0" algn="l">
              <a:spcBef>
                <a:spcPts val="0"/>
              </a:spcBef>
              <a:spcAft>
                <a:spcPts val="0"/>
              </a:spcAft>
              <a:buClr>
                <a:srgbClr val="000000"/>
              </a:buClr>
              <a:buSzPts val="1100"/>
              <a:buFont typeface="Arial"/>
              <a:buNone/>
            </a:pPr>
            <a:r>
              <a:rPr lang="en" sz="1050"/>
              <a:t>This is followed by a table where we look at the mean values of every attribute. Which will help us decide which stats are the most important.</a:t>
            </a:r>
            <a:endParaRPr sz="1050"/>
          </a:p>
          <a:p>
            <a:pPr indent="0" lvl="0" marL="0" rtl="0" algn="l">
              <a:spcBef>
                <a:spcPts val="0"/>
              </a:spcBef>
              <a:spcAft>
                <a:spcPts val="0"/>
              </a:spcAft>
              <a:buClr>
                <a:srgbClr val="000000"/>
              </a:buClr>
              <a:buSzPts val="1100"/>
              <a:buFont typeface="Arial"/>
              <a:buNone/>
            </a:pPr>
            <a:r>
              <a:rPr lang="en" sz="1050"/>
              <a:t>We will do this for every positional group that we are analysing.</a:t>
            </a:r>
            <a:endParaRPr sz="105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135743b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135743b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Grouped by attribute and colour coded by player.</a:t>
            </a:r>
            <a:endParaRPr sz="1050"/>
          </a:p>
          <a:p>
            <a:pPr indent="0" lvl="0" marL="0" rtl="0" algn="l">
              <a:spcBef>
                <a:spcPts val="0"/>
              </a:spcBef>
              <a:spcAft>
                <a:spcPts val="0"/>
              </a:spcAft>
              <a:buClr>
                <a:srgbClr val="000000"/>
              </a:buClr>
              <a:buSzPts val="1100"/>
              <a:buFont typeface="Arial"/>
              <a:buNone/>
            </a:pPr>
            <a:r>
              <a:rPr lang="en" sz="1050"/>
              <a:t>GK Reflexes stats are consistently very high (De Gea’s stat is exceptionally high).</a:t>
            </a:r>
            <a:endParaRPr sz="1050"/>
          </a:p>
          <a:p>
            <a:pPr indent="0" lvl="0" marL="0" rtl="0" algn="l">
              <a:spcBef>
                <a:spcPts val="0"/>
              </a:spcBef>
              <a:spcAft>
                <a:spcPts val="0"/>
              </a:spcAft>
              <a:buClr>
                <a:srgbClr val="000000"/>
              </a:buClr>
              <a:buSzPts val="1100"/>
              <a:buFont typeface="Arial"/>
              <a:buNone/>
            </a:pPr>
            <a:r>
              <a:rPr lang="en" sz="1050"/>
              <a:t>GK Kicking has the widest range, and contains the lowest and 2nd lowest value. It’s a nice stat to have for GKs but not vital.</a:t>
            </a:r>
            <a:endParaRPr sz="1050"/>
          </a:p>
          <a:p>
            <a:pPr indent="0" lvl="0" marL="0" rtl="0" algn="l">
              <a:spcBef>
                <a:spcPts val="0"/>
              </a:spcBef>
              <a:spcAft>
                <a:spcPts val="0"/>
              </a:spcAft>
              <a:buClr>
                <a:srgbClr val="000000"/>
              </a:buClr>
              <a:buSzPts val="1100"/>
              <a:buFont typeface="Arial"/>
              <a:buNone/>
            </a:pPr>
            <a:r>
              <a:rPr lang="en" sz="1050"/>
              <a:t>If a GK had 72 reflexes for example (like Courtois’ kicking), then they probably wouldn’t be top 25</a:t>
            </a:r>
            <a:endParaRPr sz="105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0135743b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0135743b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Ordered by the mean value</a:t>
            </a:r>
            <a:endParaRPr sz="1050"/>
          </a:p>
          <a:p>
            <a:pPr indent="0" lvl="0" marL="0" rtl="0" algn="l">
              <a:spcBef>
                <a:spcPts val="0"/>
              </a:spcBef>
              <a:spcAft>
                <a:spcPts val="0"/>
              </a:spcAft>
              <a:buClr>
                <a:srgbClr val="000000"/>
              </a:buClr>
              <a:buSzPts val="1100"/>
              <a:buFont typeface="Arial"/>
              <a:buNone/>
            </a:pPr>
            <a:r>
              <a:rPr lang="en" sz="1050"/>
              <a:t>Top goalkeepers are more likely to have very high reflexes.</a:t>
            </a:r>
            <a:endParaRPr sz="1050"/>
          </a:p>
          <a:p>
            <a:pPr indent="0" lvl="0" marL="0" rtl="0" algn="l">
              <a:spcBef>
                <a:spcPts val="0"/>
              </a:spcBef>
              <a:spcAft>
                <a:spcPts val="0"/>
              </a:spcAft>
              <a:buClr>
                <a:srgbClr val="000000"/>
              </a:buClr>
              <a:buSzPts val="1100"/>
              <a:buFont typeface="Arial"/>
              <a:buNone/>
            </a:pPr>
            <a:r>
              <a:rPr lang="en" sz="1050"/>
              <a:t>All these stats are important, however, reflexes are probably the most important and kicking the least.</a:t>
            </a:r>
            <a:endParaRPr sz="105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135743b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0135743b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Reactions are consistently fairly low. (35 stats in total most were dropped though)</a:t>
            </a:r>
            <a:endParaRPr/>
          </a:p>
          <a:p>
            <a:pPr indent="0" lvl="0" marL="0" rtl="0" algn="l">
              <a:spcBef>
                <a:spcPts val="0"/>
              </a:spcBef>
              <a:spcAft>
                <a:spcPts val="0"/>
              </a:spcAft>
              <a:buClr>
                <a:srgbClr val="000000"/>
              </a:buClr>
              <a:buSzPts val="1100"/>
              <a:buFont typeface="Arial"/>
              <a:buNone/>
            </a:pPr>
            <a:r>
              <a:rPr lang="en" sz="1050"/>
              <a:t>Standing tackle and jumping are the most vital.</a:t>
            </a:r>
            <a:endParaRPr sz="1050"/>
          </a:p>
          <a:p>
            <a:pPr indent="0" lvl="0" marL="0" rtl="0" algn="l">
              <a:spcBef>
                <a:spcPts val="0"/>
              </a:spcBef>
              <a:spcAft>
                <a:spcPts val="0"/>
              </a:spcAft>
              <a:buClr>
                <a:srgbClr val="000000"/>
              </a:buClr>
              <a:buSzPts val="1100"/>
              <a:buFont typeface="Arial"/>
              <a:buNone/>
            </a:pPr>
            <a:r>
              <a:rPr lang="en" sz="1050"/>
              <a:t>All stats are important, Reactions and Strength less important.</a:t>
            </a:r>
            <a:endParaRPr sz="105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0135743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0135743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Higher on the table = more likely to be key stats</a:t>
            </a:r>
            <a:endParaRPr sz="1050"/>
          </a:p>
          <a:p>
            <a:pPr indent="0" lvl="0" marL="0" rtl="0" algn="l">
              <a:spcBef>
                <a:spcPts val="0"/>
              </a:spcBef>
              <a:spcAft>
                <a:spcPts val="0"/>
              </a:spcAft>
              <a:buNone/>
            </a:pPr>
            <a:r>
              <a:rPr lang="en" sz="1050"/>
              <a:t>Jumping higher than expected, but makes sense</a:t>
            </a:r>
            <a:endParaRPr sz="105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0135743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0135743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Graph is too big to reliably extract information.</a:t>
            </a:r>
            <a:endParaRPr sz="1050"/>
          </a:p>
          <a:p>
            <a:pPr indent="0" lvl="0" marL="0" rtl="0" algn="l">
              <a:spcBef>
                <a:spcPts val="0"/>
              </a:spcBef>
              <a:spcAft>
                <a:spcPts val="0"/>
              </a:spcAft>
              <a:buClr>
                <a:srgbClr val="000000"/>
              </a:buClr>
              <a:buSzPts val="1100"/>
              <a:buFont typeface="Arial"/>
              <a:buNone/>
            </a:pPr>
            <a:r>
              <a:rPr lang="en" sz="1050"/>
              <a:t>Easier to see variances on the colour coded table</a:t>
            </a:r>
            <a:endParaRPr sz="1050"/>
          </a:p>
          <a:p>
            <a:pPr indent="0" lvl="0" marL="0" rtl="0" algn="l">
              <a:spcBef>
                <a:spcPts val="0"/>
              </a:spcBef>
              <a:spcAft>
                <a:spcPts val="0"/>
              </a:spcAft>
              <a:buClr>
                <a:srgbClr val="000000"/>
              </a:buClr>
              <a:buSzPts val="1100"/>
              <a:buFont typeface="Arial"/>
              <a:buNone/>
            </a:pPr>
            <a:r>
              <a:rPr lang="en" sz="1050"/>
              <a:t>Jumping doesn’t matter too much. Griezmann is probably only good at it because he’s a very explosive player</a:t>
            </a:r>
            <a:endParaRPr sz="1050"/>
          </a:p>
          <a:p>
            <a:pPr indent="0" lvl="0" marL="0" rtl="0" algn="l">
              <a:spcBef>
                <a:spcPts val="0"/>
              </a:spcBef>
              <a:spcAft>
                <a:spcPts val="0"/>
              </a:spcAft>
              <a:buClr>
                <a:srgbClr val="000000"/>
              </a:buClr>
              <a:buSzPts val="1100"/>
              <a:buFont typeface="Arial"/>
              <a:buNone/>
            </a:pPr>
            <a:r>
              <a:rPr lang="en" sz="1050"/>
              <a:t>Interceptions and Standing tackle are important for CDMs, and more important than sliding tackle.</a:t>
            </a:r>
            <a:endParaRPr sz="1050"/>
          </a:p>
          <a:p>
            <a:pPr indent="0" lvl="0" marL="0" rtl="0" algn="l">
              <a:spcBef>
                <a:spcPts val="0"/>
              </a:spcBef>
              <a:spcAft>
                <a:spcPts val="0"/>
              </a:spcAft>
              <a:buClr>
                <a:srgbClr val="000000"/>
              </a:buClr>
              <a:buSzPts val="1100"/>
              <a:buFont typeface="Arial"/>
              <a:buNone/>
            </a:pPr>
            <a:r>
              <a:rPr lang="en" sz="1050"/>
              <a:t>Reactions, Short Passing, Ball Control, Vision and Composure for all CMs</a:t>
            </a:r>
            <a:endParaRPr sz="1050"/>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0135743b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0135743b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Table of averages gives a lot of info on core stats</a:t>
            </a:r>
            <a:endParaRPr/>
          </a:p>
          <a:p>
            <a:pPr indent="0" lvl="0" marL="0" rtl="0" algn="l">
              <a:spcBef>
                <a:spcPts val="0"/>
              </a:spcBef>
              <a:spcAft>
                <a:spcPts val="0"/>
              </a:spcAft>
              <a:buClr>
                <a:srgbClr val="000000"/>
              </a:buClr>
              <a:buSzPts val="1100"/>
              <a:buFont typeface="Arial"/>
              <a:buNone/>
            </a:pPr>
            <a:r>
              <a:rPr lang="en"/>
              <a:t>Reactions, Short Passing, Ball Control, Vision and Composure are core attributes for midfielders of any type.</a:t>
            </a:r>
            <a:endParaRPr/>
          </a:p>
          <a:p>
            <a:pPr indent="0" lvl="0" marL="0" rtl="0" algn="l">
              <a:spcBef>
                <a:spcPts val="0"/>
              </a:spcBef>
              <a:spcAft>
                <a:spcPts val="0"/>
              </a:spcAft>
              <a:buClr>
                <a:srgbClr val="000000"/>
              </a:buClr>
              <a:buSzPts val="1100"/>
              <a:buFont typeface="Arial"/>
              <a:buNone/>
            </a:pPr>
            <a:r>
              <a:rPr lang="en" sz="1050"/>
              <a:t>Physical attributes, aside from Stamina, in general appear to be less important.</a:t>
            </a:r>
            <a:endParaRPr sz="1050"/>
          </a:p>
          <a:p>
            <a:pPr indent="0" lvl="0" marL="0" rtl="0" algn="l">
              <a:spcBef>
                <a:spcPts val="0"/>
              </a:spcBef>
              <a:spcAft>
                <a:spcPts val="0"/>
              </a:spcAft>
              <a:buClr>
                <a:srgbClr val="000000"/>
              </a:buClr>
              <a:buSzPts val="1100"/>
              <a:buFont typeface="Arial"/>
              <a:buNone/>
            </a:pPr>
            <a:r>
              <a:rPr lang="en" sz="1050"/>
              <a:t>Technical attributes are key.</a:t>
            </a:r>
            <a:endParaRPr sz="105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0135743b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0135743b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Dybala is noticeably less proficient than the other 3.</a:t>
            </a:r>
            <a:endParaRPr sz="1050"/>
          </a:p>
          <a:p>
            <a:pPr indent="0" lvl="0" marL="0" rtl="0" algn="l">
              <a:spcBef>
                <a:spcPts val="0"/>
              </a:spcBef>
              <a:spcAft>
                <a:spcPts val="0"/>
              </a:spcAft>
              <a:buClr>
                <a:srgbClr val="000000"/>
              </a:buClr>
              <a:buSzPts val="1100"/>
              <a:buFont typeface="Arial"/>
              <a:buNone/>
            </a:pPr>
            <a:r>
              <a:rPr lang="en" sz="1050"/>
              <a:t>Dribbling and ball control are key technical skills.</a:t>
            </a:r>
            <a:endParaRPr sz="1050"/>
          </a:p>
          <a:p>
            <a:pPr indent="0" lvl="0" marL="0" rtl="0" algn="l">
              <a:spcBef>
                <a:spcPts val="0"/>
              </a:spcBef>
              <a:spcAft>
                <a:spcPts val="0"/>
              </a:spcAft>
              <a:buClr>
                <a:srgbClr val="000000"/>
              </a:buClr>
              <a:buSzPts val="1100"/>
              <a:buFont typeface="Arial"/>
              <a:buNone/>
            </a:pPr>
            <a:r>
              <a:rPr lang="en" sz="1050"/>
              <a:t>Agility and acceleration are key physical skills.</a:t>
            </a:r>
            <a:endParaRPr sz="1050"/>
          </a:p>
          <a:p>
            <a:pPr indent="0" lvl="0" marL="0" rtl="0" algn="l">
              <a:spcBef>
                <a:spcPts val="0"/>
              </a:spcBef>
              <a:spcAft>
                <a:spcPts val="0"/>
              </a:spcAft>
              <a:buClr>
                <a:srgbClr val="000000"/>
              </a:buClr>
              <a:buSzPts val="1100"/>
              <a:buFont typeface="Arial"/>
              <a:buNone/>
            </a:pPr>
            <a:r>
              <a:rPr lang="en" sz="1050"/>
              <a:t>All of these are vital when taking on defenders.</a:t>
            </a:r>
            <a:endParaRPr sz="105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0135743b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0135743b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Surprising that Crossing did not make it onto the list.</a:t>
            </a:r>
            <a:endParaRPr sz="1050"/>
          </a:p>
          <a:p>
            <a:pPr indent="0" lvl="0" marL="0" rtl="0" algn="l">
              <a:spcBef>
                <a:spcPts val="0"/>
              </a:spcBef>
              <a:spcAft>
                <a:spcPts val="0"/>
              </a:spcAft>
              <a:buClr>
                <a:srgbClr val="000000"/>
              </a:buClr>
              <a:buSzPts val="1100"/>
              <a:buFont typeface="Arial"/>
              <a:buNone/>
            </a:pPr>
            <a:r>
              <a:rPr lang="en" sz="1050"/>
              <a:t>Probably because all the players featured are Inside Forwards rather than Traditional Wingers.</a:t>
            </a:r>
            <a:endParaRPr sz="1050"/>
          </a:p>
          <a:p>
            <a:pPr indent="0" lvl="0" marL="0" rtl="0" algn="l">
              <a:spcBef>
                <a:spcPts val="0"/>
              </a:spcBef>
              <a:spcAft>
                <a:spcPts val="0"/>
              </a:spcAft>
              <a:buClr>
                <a:srgbClr val="000000"/>
              </a:buClr>
              <a:buSzPts val="1100"/>
              <a:buFont typeface="Arial"/>
              <a:buNone/>
            </a:pPr>
            <a:r>
              <a:rPr lang="en" sz="1050"/>
              <a:t>Balance is high on average, but a couple players had low balance whilst other had very high</a:t>
            </a:r>
            <a:endParaRPr sz="1050"/>
          </a:p>
          <a:p>
            <a:pPr indent="0" lvl="0" marL="0" rtl="0" algn="l">
              <a:spcBef>
                <a:spcPts val="0"/>
              </a:spcBef>
              <a:spcAft>
                <a:spcPts val="0"/>
              </a:spcAft>
              <a:buClr>
                <a:srgbClr val="000000"/>
              </a:buClr>
              <a:buSzPts val="1100"/>
              <a:buFont typeface="Arial"/>
              <a:buNone/>
            </a:pPr>
            <a:r>
              <a:rPr lang="en" sz="1050"/>
              <a:t>Stats are mainly geared towards dribbling past players.</a:t>
            </a:r>
            <a:endParaRPr sz="1050"/>
          </a:p>
          <a:p>
            <a:pPr indent="0" lvl="0" marL="0" rtl="0" algn="l">
              <a:spcBef>
                <a:spcPts val="0"/>
              </a:spcBef>
              <a:spcAft>
                <a:spcPts val="0"/>
              </a:spcAft>
              <a:buClr>
                <a:srgbClr val="000000"/>
              </a:buClr>
              <a:buSzPts val="1100"/>
              <a:buFont typeface="Arial"/>
              <a:buNone/>
            </a:pPr>
            <a:r>
              <a:rPr lang="en" sz="1050"/>
              <a:t>Finishing, composure and reactions are very high too, suggesting that modern wide players are expected to score goals whilst under pressure.</a:t>
            </a:r>
            <a:endParaRPr sz="105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135743b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135743b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Original dataset contained all the players in the game, and contained several rows and columns that we weren’t particularly interested in.</a:t>
            </a:r>
            <a:endParaRPr sz="1050"/>
          </a:p>
          <a:p>
            <a:pPr indent="0" lvl="0" marL="0" rtl="0" algn="l">
              <a:spcBef>
                <a:spcPts val="0"/>
              </a:spcBef>
              <a:spcAft>
                <a:spcPts val="0"/>
              </a:spcAft>
              <a:buClr>
                <a:srgbClr val="000000"/>
              </a:buClr>
              <a:buSzPts val="1100"/>
              <a:buFont typeface="Arial"/>
              <a:buNone/>
            </a:pPr>
            <a:r>
              <a:rPr lang="en" sz="1050"/>
              <a:t>Out of 18k players, we only wanted the top 25 (sorted by Overall Rating). The other rows were removed.</a:t>
            </a:r>
            <a:endParaRPr sz="1050"/>
          </a:p>
          <a:p>
            <a:pPr indent="0" lvl="0" marL="0" rtl="0" algn="l">
              <a:spcBef>
                <a:spcPts val="0"/>
              </a:spcBef>
              <a:spcAft>
                <a:spcPts val="0"/>
              </a:spcAft>
              <a:buClr>
                <a:srgbClr val="000000"/>
              </a:buClr>
              <a:buSzPts val="1100"/>
              <a:buFont typeface="Arial"/>
              <a:buNone/>
            </a:pPr>
            <a:r>
              <a:rPr lang="en" sz="1050"/>
              <a:t>Some columns also features data we weren’t interested in - such as Club, Nationality, Value and Wages.</a:t>
            </a:r>
            <a:endParaRPr sz="105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0135743b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0135743b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Cristiano has really well rounded stats. Balance doesn’t seem as important as the others.</a:t>
            </a:r>
            <a:endParaRPr sz="1050"/>
          </a:p>
          <a:p>
            <a:pPr indent="0" lvl="0" marL="0" rtl="0" algn="l">
              <a:spcBef>
                <a:spcPts val="0"/>
              </a:spcBef>
              <a:spcAft>
                <a:spcPts val="0"/>
              </a:spcAft>
              <a:buClr>
                <a:srgbClr val="000000"/>
              </a:buClr>
              <a:buSzPts val="1100"/>
              <a:buFont typeface="Arial"/>
              <a:buNone/>
            </a:pPr>
            <a:r>
              <a:rPr lang="en" sz="1050"/>
              <a:t>Would like to investigate the relationship between Aggression and Work Rate.</a:t>
            </a:r>
            <a:endParaRPr sz="1050"/>
          </a:p>
          <a:p>
            <a:pPr indent="0" lvl="0" marL="0" rtl="0" algn="l">
              <a:spcBef>
                <a:spcPts val="0"/>
              </a:spcBef>
              <a:spcAft>
                <a:spcPts val="0"/>
              </a:spcAft>
              <a:buNone/>
            </a:pPr>
            <a:r>
              <a:rPr lang="en" sz="1050"/>
              <a:t>Some strikers are good at jumping and heading. Probably depends on their body type.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0135743b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0135743b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All about getting into the right positions and scoring goals. </a:t>
            </a:r>
            <a:endParaRPr sz="1050"/>
          </a:p>
          <a:p>
            <a:pPr indent="0" lvl="0" marL="0" rtl="0" algn="l">
              <a:spcBef>
                <a:spcPts val="0"/>
              </a:spcBef>
              <a:spcAft>
                <a:spcPts val="0"/>
              </a:spcAft>
              <a:buClr>
                <a:srgbClr val="000000"/>
              </a:buClr>
              <a:buSzPts val="1100"/>
              <a:buFont typeface="Arial"/>
              <a:buNone/>
            </a:pPr>
            <a:r>
              <a:rPr lang="en" sz="1050"/>
              <a:t>Dribbling is surprisingly high (almost same as wingers), would’ve expected the average to be around 90 (below finishing).</a:t>
            </a:r>
            <a:endParaRPr sz="1050"/>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0135743b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0135743b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Messi and Ronaldo skew the the mean slightly, since they are significantly better than everyone else in the dataset.</a:t>
            </a:r>
            <a:endParaRPr sz="1050"/>
          </a:p>
          <a:p>
            <a:pPr indent="0" lvl="0" marL="0" rtl="0" algn="l">
              <a:spcBef>
                <a:spcPts val="0"/>
              </a:spcBef>
              <a:spcAft>
                <a:spcPts val="0"/>
              </a:spcAft>
              <a:buClr>
                <a:srgbClr val="000000"/>
              </a:buClr>
              <a:buSzPts val="1100"/>
              <a:buFont typeface="Arial"/>
              <a:buNone/>
            </a:pPr>
            <a:r>
              <a:rPr lang="en" sz="1050"/>
              <a:t>Multiple peak ages for different players.</a:t>
            </a:r>
            <a:endParaRPr sz="1050"/>
          </a:p>
          <a:p>
            <a:pPr indent="0" lvl="0" marL="0" rtl="0" algn="l">
              <a:spcBef>
                <a:spcPts val="0"/>
              </a:spcBef>
              <a:spcAft>
                <a:spcPts val="0"/>
              </a:spcAft>
              <a:buClr>
                <a:srgbClr val="000000"/>
              </a:buClr>
              <a:buSzPts val="1100"/>
              <a:buFont typeface="Arial"/>
              <a:buNone/>
            </a:pPr>
            <a:r>
              <a:rPr lang="en" sz="1050"/>
              <a:t>The majority of stats per position were roughly what we expected.</a:t>
            </a:r>
            <a:endParaRPr sz="1050"/>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0135743b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0135743b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Bimodal distribution in the age distribution histogram not considered. First peak at 27 was expected. But a second peak was much later at 32 was not.</a:t>
            </a:r>
            <a:endParaRPr sz="1050"/>
          </a:p>
          <a:p>
            <a:pPr indent="0" lvl="0" marL="0" rtl="0" algn="l">
              <a:spcBef>
                <a:spcPts val="0"/>
              </a:spcBef>
              <a:spcAft>
                <a:spcPts val="0"/>
              </a:spcAft>
              <a:buClr>
                <a:srgbClr val="000000"/>
              </a:buClr>
              <a:buSzPts val="1100"/>
              <a:buFont typeface="Arial"/>
              <a:buNone/>
            </a:pPr>
            <a:r>
              <a:rPr lang="en" sz="1050"/>
              <a:t>Reactions were vital for more attacking players, but still important all round. Even for defenders and goalkeepers.</a:t>
            </a:r>
            <a:endParaRPr sz="1050"/>
          </a:p>
          <a:p>
            <a:pPr indent="0" lvl="0" marL="0" rtl="0" algn="l">
              <a:spcBef>
                <a:spcPts val="0"/>
              </a:spcBef>
              <a:spcAft>
                <a:spcPts val="0"/>
              </a:spcAft>
              <a:buClr>
                <a:srgbClr val="000000"/>
              </a:buClr>
              <a:buSzPts val="1100"/>
              <a:buFont typeface="Arial"/>
              <a:buNone/>
            </a:pPr>
            <a:r>
              <a:rPr lang="en" sz="1050"/>
              <a:t>Crossing was less important than expected since there were no Traditional Wingers, only wide players who play the Inside Forward role.</a:t>
            </a:r>
            <a:endParaRPr sz="1050"/>
          </a:p>
          <a:p>
            <a:pPr indent="0" lvl="0" marL="0" rtl="0" algn="l">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0afc5d39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0afc5d39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Stats by Age to see when stats peak. Could look at historical data. </a:t>
            </a:r>
            <a:endParaRPr sz="1050"/>
          </a:p>
          <a:p>
            <a:pPr indent="0" lvl="0" marL="0" rtl="0" algn="l">
              <a:spcBef>
                <a:spcPts val="0"/>
              </a:spcBef>
              <a:spcAft>
                <a:spcPts val="0"/>
              </a:spcAft>
              <a:buClr>
                <a:srgbClr val="000000"/>
              </a:buClr>
              <a:buSzPts val="1100"/>
              <a:buFont typeface="Arial"/>
              <a:buNone/>
            </a:pPr>
            <a:r>
              <a:rPr lang="en" sz="1050"/>
              <a:t>Central midfielders could’ve been split into CDMs and CAMs.</a:t>
            </a:r>
            <a:endParaRPr sz="1050"/>
          </a:p>
          <a:p>
            <a:pPr indent="0" lvl="0" marL="0" rtl="0" algn="l">
              <a:spcBef>
                <a:spcPts val="0"/>
              </a:spcBef>
              <a:spcAft>
                <a:spcPts val="0"/>
              </a:spcAft>
              <a:buClr>
                <a:srgbClr val="000000"/>
              </a:buClr>
              <a:buSzPts val="1100"/>
              <a:buFont typeface="Arial"/>
              <a:buNone/>
            </a:pPr>
            <a:r>
              <a:rPr lang="en"/>
              <a:t>See what stats young players lack in. Would help influence what they train.</a:t>
            </a:r>
            <a:endParaRPr/>
          </a:p>
          <a:p>
            <a:pPr indent="0" lvl="0" marL="0" rtl="0" algn="l">
              <a:spcBef>
                <a:spcPts val="0"/>
              </a:spcBef>
              <a:spcAft>
                <a:spcPts val="0"/>
              </a:spcAft>
              <a:buClr>
                <a:srgbClr val="000000"/>
              </a:buClr>
              <a:buSzPts val="1100"/>
              <a:buFont typeface="Arial"/>
              <a:buNone/>
            </a:pPr>
            <a:r>
              <a:t/>
            </a:r>
            <a:endParaRPr sz="1050"/>
          </a:p>
          <a:p>
            <a:pPr indent="0" lvl="0" marL="0" rtl="0" algn="l">
              <a:spcBef>
                <a:spcPts val="0"/>
              </a:spcBef>
              <a:spcAft>
                <a:spcPts val="0"/>
              </a:spcAft>
              <a:buClr>
                <a:srgbClr val="000000"/>
              </a:buClr>
              <a:buSzPts val="1100"/>
              <a:buFont typeface="Arial"/>
              <a:buNone/>
            </a:pPr>
            <a:r>
              <a:rPr lang="en" sz="1050"/>
              <a:t>Not experienced with Tableau.</a:t>
            </a:r>
            <a:endParaRPr sz="1050"/>
          </a:p>
          <a:p>
            <a:pPr indent="0" lvl="0" marL="0" rtl="0" algn="l">
              <a:spcBef>
                <a:spcPts val="0"/>
              </a:spcBef>
              <a:spcAft>
                <a:spcPts val="0"/>
              </a:spcAft>
              <a:buClr>
                <a:srgbClr val="000000"/>
              </a:buClr>
              <a:buSzPts val="1100"/>
              <a:buFont typeface="Arial"/>
              <a:buNone/>
            </a:pPr>
            <a:r>
              <a:rPr lang="en" sz="1050"/>
              <a:t>Data libraries such as PyPlot’s histograms and customising the number of bins - needed to google</a:t>
            </a:r>
            <a:endParaRPr sz="1050"/>
          </a:p>
          <a:p>
            <a:pPr indent="0" lvl="0" marL="0" rtl="0" algn="l">
              <a:spcBef>
                <a:spcPts val="0"/>
              </a:spcBef>
              <a:spcAft>
                <a:spcPts val="0"/>
              </a:spcAft>
              <a:buClr>
                <a:srgbClr val="000000"/>
              </a:buClr>
              <a:buSzPts val="1100"/>
              <a:buFont typeface="Arial"/>
              <a:buNone/>
            </a:pPr>
            <a:r>
              <a:rPr lang="en" sz="1050"/>
              <a:t>Wrote reports and made presentations in university, and not so much since</a:t>
            </a:r>
            <a:endParaRPr sz="105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135743b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135743b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Sample size is only 25 because to focus purely on the elite players</a:t>
            </a:r>
            <a:endParaRPr sz="105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afc5d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afc5d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GK - Reflexes, Handling, Diving, Positioning and Kicking. Also Reactions.</a:t>
            </a:r>
            <a:endParaRPr sz="1050"/>
          </a:p>
          <a:p>
            <a:pPr indent="0" lvl="0" marL="0" rtl="0" algn="l">
              <a:spcBef>
                <a:spcPts val="0"/>
              </a:spcBef>
              <a:spcAft>
                <a:spcPts val="0"/>
              </a:spcAft>
              <a:buClr>
                <a:srgbClr val="000000"/>
              </a:buClr>
              <a:buSzPts val="1100"/>
              <a:buFont typeface="Arial"/>
              <a:buNone/>
            </a:pPr>
            <a:r>
              <a:rPr lang="en" sz="1050"/>
              <a:t>CB - Such as tackling, marking and interceptions.</a:t>
            </a:r>
            <a:endParaRPr sz="1050"/>
          </a:p>
          <a:p>
            <a:pPr indent="0" lvl="0" marL="0" rtl="0" algn="l">
              <a:spcBef>
                <a:spcPts val="0"/>
              </a:spcBef>
              <a:spcAft>
                <a:spcPts val="0"/>
              </a:spcAft>
              <a:buClr>
                <a:srgbClr val="000000"/>
              </a:buClr>
              <a:buSzPts val="1100"/>
              <a:buFont typeface="Arial"/>
              <a:buNone/>
            </a:pPr>
            <a:r>
              <a:rPr lang="en" sz="1050"/>
              <a:t>CM - Will have very different stats depending on their main role, hope to find out core stats that are vital to all midfielders. These are likely to be Passing, Composure and Vision - stats that help create goals and dictate the game.</a:t>
            </a:r>
            <a:endParaRPr sz="1050"/>
          </a:p>
          <a:p>
            <a:pPr indent="0" lvl="0" marL="0" rtl="0" algn="l">
              <a:spcBef>
                <a:spcPts val="0"/>
              </a:spcBef>
              <a:spcAft>
                <a:spcPts val="0"/>
              </a:spcAft>
              <a:buClr>
                <a:srgbClr val="000000"/>
              </a:buClr>
              <a:buSzPts val="1100"/>
              <a:buFont typeface="Arial"/>
              <a:buNone/>
            </a:pPr>
            <a:r>
              <a:rPr lang="en" sz="1050"/>
              <a:t>WM - Wide players are expected to be fast and able to get past players with the ball.</a:t>
            </a:r>
            <a:endParaRPr sz="1050"/>
          </a:p>
          <a:p>
            <a:pPr indent="0" lvl="0" marL="0" rtl="0" algn="l">
              <a:spcBef>
                <a:spcPts val="0"/>
              </a:spcBef>
              <a:spcAft>
                <a:spcPts val="0"/>
              </a:spcAft>
              <a:buClr>
                <a:srgbClr val="000000"/>
              </a:buClr>
              <a:buSzPts val="1100"/>
              <a:buFont typeface="Arial"/>
              <a:buNone/>
            </a:pPr>
            <a:r>
              <a:rPr lang="en" sz="1050"/>
              <a:t>ST - Needs to be very good at getting into the right positions and scoring goals.</a:t>
            </a:r>
            <a:endParaRPr sz="1050"/>
          </a:p>
          <a:p>
            <a:pPr indent="0" lvl="0" marL="0" rtl="0" algn="l">
              <a:spcBef>
                <a:spcPts val="0"/>
              </a:spcBef>
              <a:spcAft>
                <a:spcPts val="0"/>
              </a:spcAft>
              <a:buClr>
                <a:srgbClr val="000000"/>
              </a:buClr>
              <a:buSzPts val="1100"/>
              <a:buFont typeface="Arial"/>
              <a:buNone/>
            </a:pPr>
            <a:r>
              <a:rPr lang="en" sz="1050"/>
              <a:t>27 years old seems like a good point where players have developed technical and mental attributes, but they are still in top physical condition.</a:t>
            </a:r>
            <a:endParaRPr sz="105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135743b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135743b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General information about the analysis process.</a:t>
            </a:r>
            <a:endParaRPr sz="1050"/>
          </a:p>
          <a:p>
            <a:pPr indent="0" lvl="0" marL="0" rtl="0" algn="l">
              <a:spcBef>
                <a:spcPts val="0"/>
              </a:spcBef>
              <a:spcAft>
                <a:spcPts val="0"/>
              </a:spcAft>
              <a:buClr>
                <a:srgbClr val="000000"/>
              </a:buClr>
              <a:buSzPts val="1100"/>
              <a:buFont typeface="Arial"/>
              <a:buNone/>
            </a:pPr>
            <a:r>
              <a:rPr lang="en" sz="1050"/>
              <a:t>Python because:  comfortable with it, capable of doing what I needed, a skills to develop further.</a:t>
            </a:r>
            <a:endParaRPr sz="1050"/>
          </a:p>
          <a:p>
            <a:pPr indent="0" lvl="0" marL="0" rtl="0" algn="l">
              <a:spcBef>
                <a:spcPts val="0"/>
              </a:spcBef>
              <a:spcAft>
                <a:spcPts val="0"/>
              </a:spcAft>
              <a:buClr>
                <a:srgbClr val="000000"/>
              </a:buClr>
              <a:buSzPts val="1100"/>
              <a:buFont typeface="Arial"/>
              <a:buNone/>
            </a:pPr>
            <a:r>
              <a:rPr lang="en" sz="1050"/>
              <a:t>Club, Nationality, Image links, etc were removed, only really interested in attributes.</a:t>
            </a:r>
            <a:endParaRPr sz="1050"/>
          </a:p>
          <a:p>
            <a:pPr indent="0" lvl="0" marL="0" rtl="0" algn="l">
              <a:spcBef>
                <a:spcPts val="0"/>
              </a:spcBef>
              <a:spcAft>
                <a:spcPts val="0"/>
              </a:spcAft>
              <a:buClr>
                <a:srgbClr val="000000"/>
              </a:buClr>
              <a:buSzPts val="1100"/>
              <a:buFont typeface="Arial"/>
              <a:buNone/>
            </a:pPr>
            <a:r>
              <a:rPr lang="en" sz="1050"/>
              <a:t>Overall Rating and Age are relevant to all players. A simple visualization was produced using PyPlot.</a:t>
            </a:r>
            <a:endParaRPr sz="1050"/>
          </a:p>
          <a:p>
            <a:pPr indent="0" lvl="0" marL="0" rtl="0" algn="l">
              <a:spcBef>
                <a:spcPts val="0"/>
              </a:spcBef>
              <a:spcAft>
                <a:spcPts val="0"/>
              </a:spcAft>
              <a:buClr>
                <a:srgbClr val="000000"/>
              </a:buClr>
              <a:buSzPts val="1100"/>
              <a:buFont typeface="Arial"/>
              <a:buNone/>
            </a:pPr>
            <a:r>
              <a:rPr lang="en" sz="1050"/>
              <a:t>Players were sorted into groups by main playing position.</a:t>
            </a:r>
            <a:endParaRPr sz="1050"/>
          </a:p>
          <a:p>
            <a:pPr indent="0" lvl="0" marL="0" rtl="0" algn="l">
              <a:spcBef>
                <a:spcPts val="0"/>
              </a:spcBef>
              <a:spcAft>
                <a:spcPts val="0"/>
              </a:spcAft>
              <a:buClr>
                <a:srgbClr val="000000"/>
              </a:buClr>
              <a:buSzPts val="1100"/>
              <a:buFont typeface="Arial"/>
              <a:buNone/>
            </a:pPr>
            <a:r>
              <a:rPr lang="en" sz="1050"/>
              <a:t>In a category, if no players had a rating of above 85 in a particular attribute column, that column was removed for that group.</a:t>
            </a:r>
            <a:endParaRPr sz="1050"/>
          </a:p>
          <a:p>
            <a:pPr indent="0" lvl="0" marL="0" rtl="0" algn="l">
              <a:spcBef>
                <a:spcPts val="0"/>
              </a:spcBef>
              <a:spcAft>
                <a:spcPts val="0"/>
              </a:spcAft>
              <a:buClr>
                <a:srgbClr val="000000"/>
              </a:buClr>
              <a:buSzPts val="1100"/>
              <a:buFont typeface="Arial"/>
              <a:buNone/>
            </a:pPr>
            <a:r>
              <a:rPr lang="en" sz="1050"/>
              <a:t>Analysed and visualised the data.</a:t>
            </a:r>
            <a:endParaRPr sz="1050"/>
          </a:p>
          <a:p>
            <a:pPr indent="0" lvl="0" marL="0" rtl="0" algn="l">
              <a:spcBef>
                <a:spcPts val="0"/>
              </a:spcBef>
              <a:spcAft>
                <a:spcPts val="0"/>
              </a:spcAft>
              <a:buClr>
                <a:srgbClr val="000000"/>
              </a:buClr>
              <a:buSzPts val="1100"/>
              <a:buFont typeface="Arial"/>
              <a:buNone/>
            </a:pPr>
            <a:r>
              <a:rPr lang="en" sz="1050"/>
              <a:t>Discussed the things I expected, and things that I was surprised about + any reflections I had</a:t>
            </a:r>
            <a:endParaRPr sz="105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135743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135743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All the attribute related stats are out of a maximum of 99 - including the Overall Rating stat here.</a:t>
            </a:r>
            <a:endParaRPr sz="1050"/>
          </a:p>
          <a:p>
            <a:pPr indent="0" lvl="0" marL="0" rtl="0" algn="l">
              <a:spcBef>
                <a:spcPts val="0"/>
              </a:spcBef>
              <a:spcAft>
                <a:spcPts val="0"/>
              </a:spcAft>
              <a:buClr>
                <a:srgbClr val="000000"/>
              </a:buClr>
              <a:buSzPts val="1100"/>
              <a:buFont typeface="Arial"/>
              <a:buNone/>
            </a:pPr>
            <a:r>
              <a:rPr lang="en" sz="1050"/>
              <a:t>For the Overall Rating, it’s important to note that the mean and median values are much closer to the minimum.</a:t>
            </a:r>
            <a:endParaRPr sz="1050"/>
          </a:p>
          <a:p>
            <a:pPr indent="0" lvl="0" marL="0" rtl="0" algn="l">
              <a:spcBef>
                <a:spcPts val="0"/>
              </a:spcBef>
              <a:spcAft>
                <a:spcPts val="0"/>
              </a:spcAft>
              <a:buClr>
                <a:srgbClr val="000000"/>
              </a:buClr>
              <a:buSzPts val="1100"/>
              <a:buFont typeface="Arial"/>
              <a:buNone/>
            </a:pPr>
            <a:r>
              <a:rPr lang="en" sz="1050"/>
              <a:t>Meanwhile for age, it is closer to the middle. (Midpoint is 28.5)</a:t>
            </a:r>
            <a:endParaRPr sz="105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135743b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135743b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Visualisation of players by Overall.</a:t>
            </a:r>
            <a:endParaRPr sz="1050"/>
          </a:p>
          <a:p>
            <a:pPr indent="0" lvl="0" marL="0" rtl="0" algn="l">
              <a:spcBef>
                <a:spcPts val="0"/>
              </a:spcBef>
              <a:spcAft>
                <a:spcPts val="0"/>
              </a:spcAft>
              <a:buClr>
                <a:srgbClr val="000000"/>
              </a:buClr>
              <a:buSzPts val="1100"/>
              <a:buFont typeface="Arial"/>
              <a:buNone/>
            </a:pPr>
            <a:r>
              <a:rPr lang="en" sz="1050"/>
              <a:t>We can see why the mean and median were much closer to the minimum overall.</a:t>
            </a:r>
            <a:endParaRPr sz="1050"/>
          </a:p>
          <a:p>
            <a:pPr indent="0" lvl="0" marL="0" rtl="0" algn="l">
              <a:spcBef>
                <a:spcPts val="0"/>
              </a:spcBef>
              <a:spcAft>
                <a:spcPts val="0"/>
              </a:spcAft>
              <a:buClr>
                <a:srgbClr val="000000"/>
              </a:buClr>
              <a:buSzPts val="1100"/>
              <a:buFont typeface="Arial"/>
              <a:buNone/>
            </a:pPr>
            <a:r>
              <a:rPr lang="en" sz="1050"/>
              <a:t>Messi and Ronaldo much better than the others.</a:t>
            </a:r>
            <a:endParaRPr sz="1050"/>
          </a:p>
          <a:p>
            <a:pPr indent="0" lvl="0" marL="0" rtl="0" algn="l">
              <a:spcBef>
                <a:spcPts val="0"/>
              </a:spcBef>
              <a:spcAft>
                <a:spcPts val="0"/>
              </a:spcAft>
              <a:buClr>
                <a:srgbClr val="000000"/>
              </a:buClr>
              <a:buSzPts val="1100"/>
              <a:buFont typeface="Arial"/>
              <a:buNone/>
            </a:pPr>
            <a:r>
              <a:rPr lang="en" sz="1050"/>
              <a:t>Most players between 89 and 91, with only 3 players between 92 and 94.</a:t>
            </a:r>
            <a:endParaRPr sz="105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135743b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135743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50"/>
              <a:t>Age distribution histogram.</a:t>
            </a:r>
            <a:endParaRPr sz="1050"/>
          </a:p>
          <a:p>
            <a:pPr indent="0" lvl="0" marL="0" rtl="0" algn="l">
              <a:spcBef>
                <a:spcPts val="0"/>
              </a:spcBef>
              <a:spcAft>
                <a:spcPts val="0"/>
              </a:spcAft>
              <a:buClr>
                <a:srgbClr val="000000"/>
              </a:buClr>
              <a:buSzPts val="1100"/>
              <a:buFont typeface="Arial"/>
              <a:buNone/>
            </a:pPr>
            <a:r>
              <a:rPr lang="en" sz="1050"/>
              <a:t>Small sample size with lots of bins in the histogram means findings might not be totally accurate - but still gives us a rough idea.</a:t>
            </a:r>
            <a:endParaRPr sz="1050"/>
          </a:p>
          <a:p>
            <a:pPr indent="0" lvl="0" marL="0" rtl="0" algn="l">
              <a:spcBef>
                <a:spcPts val="0"/>
              </a:spcBef>
              <a:spcAft>
                <a:spcPts val="0"/>
              </a:spcAft>
              <a:buClr>
                <a:srgbClr val="000000"/>
              </a:buClr>
              <a:buSzPts val="1100"/>
              <a:buFont typeface="Arial"/>
              <a:buNone/>
            </a:pPr>
            <a:r>
              <a:rPr lang="en" sz="1050"/>
              <a:t>With more time, a full attribute analysis would’ve been done for players near the peaks. For now, used football knowledge to come to an well educated guess.</a:t>
            </a:r>
            <a:endParaRPr sz="1050"/>
          </a:p>
          <a:p>
            <a:pPr indent="0" lvl="0" marL="0" rtl="0" algn="l">
              <a:spcBef>
                <a:spcPts val="0"/>
              </a:spcBef>
              <a:spcAft>
                <a:spcPts val="0"/>
              </a:spcAft>
              <a:buClr>
                <a:srgbClr val="000000"/>
              </a:buClr>
              <a:buSzPts val="1100"/>
              <a:buFont typeface="Arial"/>
              <a:buNone/>
            </a:pPr>
            <a:r>
              <a:rPr lang="en" sz="1050"/>
              <a:t>We assume that players are more likely to be near their peak in order to be in the top 25 players. This may not be true for players that are much better than the other players in the sample - such as Messi and Ronaldo.</a:t>
            </a:r>
            <a:endParaRPr sz="105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0135743b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0135743b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t>P</a:t>
            </a:r>
            <a:r>
              <a:rPr lang="en" sz="1050"/>
              <a:t>ick their favourite player from the list.</a:t>
            </a:r>
            <a:endParaRPr sz="1050"/>
          </a:p>
          <a:p>
            <a:pPr indent="0" lvl="0" marL="0" rtl="0" algn="l">
              <a:spcBef>
                <a:spcPts val="0"/>
              </a:spcBef>
              <a:spcAft>
                <a:spcPts val="0"/>
              </a:spcAft>
              <a:buClr>
                <a:srgbClr val="000000"/>
              </a:buClr>
              <a:buSzPts val="1100"/>
              <a:buFont typeface="Arial"/>
              <a:buNone/>
            </a:pPr>
            <a:r>
              <a:rPr lang="en" sz="1050"/>
              <a:t>No full backs, irrelevant category.</a:t>
            </a:r>
            <a:endParaRPr sz="1050"/>
          </a:p>
          <a:p>
            <a:pPr indent="0" lvl="0" marL="0" rtl="0" algn="l">
              <a:spcBef>
                <a:spcPts val="0"/>
              </a:spcBef>
              <a:spcAft>
                <a:spcPts val="0"/>
              </a:spcAft>
              <a:buClr>
                <a:srgbClr val="000000"/>
              </a:buClr>
              <a:buSzPts val="1100"/>
              <a:buFont typeface="Arial"/>
              <a:buNone/>
            </a:pPr>
            <a:r>
              <a:rPr lang="en" sz="1050"/>
              <a:t>Central midfielders include both defensive and attacking midfielders.</a:t>
            </a:r>
            <a:endParaRPr sz="1050"/>
          </a:p>
          <a:p>
            <a:pPr indent="0" lvl="0" marL="0" rtl="0" algn="l">
              <a:spcBef>
                <a:spcPts val="0"/>
              </a:spcBef>
              <a:spcAft>
                <a:spcPts val="0"/>
              </a:spcAft>
              <a:buClr>
                <a:srgbClr val="000000"/>
              </a:buClr>
              <a:buSzPts val="1100"/>
              <a:buFont typeface="Arial"/>
              <a:buNone/>
            </a:pPr>
            <a:r>
              <a:rPr lang="en" sz="1050"/>
              <a:t>Griezmann could be in CM, Winger or Striker. He's listed as CAM in the dataset so grouped with CM.</a:t>
            </a:r>
            <a:endParaRPr sz="1050"/>
          </a:p>
          <a:p>
            <a:pPr indent="0" lvl="0" marL="0" rtl="0" algn="l">
              <a:spcBef>
                <a:spcPts val="0"/>
              </a:spcBef>
              <a:spcAft>
                <a:spcPts val="0"/>
              </a:spcAft>
              <a:buClr>
                <a:srgbClr val="000000"/>
              </a:buClr>
              <a:buSzPts val="1100"/>
              <a:buFont typeface="Arial"/>
              <a:buNone/>
            </a:pPr>
            <a:r>
              <a:rPr lang="en" sz="1050"/>
              <a:t>It might’ve been a good idea to separate CMs into multiple categories.</a:t>
            </a:r>
            <a:endParaRPr sz="105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Fifa 19 Data Analysis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Akbar Moledina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Irrelevant Data by Position</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For each position category, unimportant attributes for that particular position were removed</a:t>
            </a:r>
            <a:endParaRPr sz="1600"/>
          </a:p>
          <a:p>
            <a:pPr indent="-330200" lvl="0" marL="457200" rtl="0" algn="l">
              <a:spcBef>
                <a:spcPts val="0"/>
              </a:spcBef>
              <a:spcAft>
                <a:spcPts val="0"/>
              </a:spcAft>
              <a:buSzPts val="1600"/>
              <a:buChar char="➢"/>
            </a:pPr>
            <a:r>
              <a:rPr lang="en" sz="1600"/>
              <a:t>This was done by removing all columns that contained no attributes rated above </a:t>
            </a:r>
            <a:r>
              <a:rPr lang="en" sz="1600"/>
              <a:t>85 </a:t>
            </a:r>
            <a:r>
              <a:rPr lang="en" sz="1600"/>
              <a:t>for a particular position</a:t>
            </a:r>
            <a:endParaRPr sz="1600"/>
          </a:p>
          <a:p>
            <a:pPr indent="-330200" lvl="0" marL="457200" rtl="0" algn="l">
              <a:spcBef>
                <a:spcPts val="0"/>
              </a:spcBef>
              <a:spcAft>
                <a:spcPts val="0"/>
              </a:spcAft>
              <a:buSzPts val="1600"/>
              <a:buChar char="➢"/>
            </a:pPr>
            <a:r>
              <a:rPr lang="en" sz="1600"/>
              <a:t>As a result, only columns that contain one or more values above 85 are retained for </a:t>
            </a:r>
            <a:r>
              <a:rPr lang="en" sz="1600"/>
              <a:t>further</a:t>
            </a:r>
            <a:r>
              <a:rPr lang="en" sz="1600"/>
              <a:t> analysis</a:t>
            </a:r>
            <a:endParaRPr sz="1600"/>
          </a:p>
          <a:p>
            <a:pPr indent="-330200" lvl="0" marL="457200" rtl="0" algn="l">
              <a:spcBef>
                <a:spcPts val="0"/>
              </a:spcBef>
              <a:spcAft>
                <a:spcPts val="0"/>
              </a:spcAft>
              <a:buSzPts val="1600"/>
              <a:buChar char="➢"/>
            </a:pPr>
            <a:r>
              <a:rPr lang="en" sz="1600"/>
              <a:t>This allowed focus on attributes that the players were really good at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Positional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22762" y="196050"/>
            <a:ext cx="9098474" cy="4751399"/>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Average Stats for Goalkeepers</a:t>
            </a:r>
            <a:endParaRPr/>
          </a:p>
        </p:txBody>
      </p:sp>
      <p:graphicFrame>
        <p:nvGraphicFramePr>
          <p:cNvPr id="206" name="Google Shape;206;p25"/>
          <p:cNvGraphicFramePr/>
          <p:nvPr/>
        </p:nvGraphicFramePr>
        <p:xfrm>
          <a:off x="952500" y="1428750"/>
          <a:ext cx="3000000" cy="3000000"/>
        </p:xfrm>
        <a:graphic>
          <a:graphicData uri="http://schemas.openxmlformats.org/drawingml/2006/table">
            <a:tbl>
              <a:tblPr>
                <a:noFill/>
                <a:tableStyleId>{AD217A05-16D5-4784-A466-40C101A7D57A}</a:tableStyleId>
              </a:tblPr>
              <a:tblGrid>
                <a:gridCol w="3619500"/>
                <a:gridCol w="3619500"/>
              </a:tblGrid>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GK Reflexes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89.6</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GK Handling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GK Diving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87.6</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GK Positioning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86.8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Reactions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85.8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GK Kicking</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83.2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a:off x="752638" y="28475"/>
            <a:ext cx="7638725" cy="5086549"/>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Average Stats for Central Defenders</a:t>
            </a:r>
            <a:endParaRPr/>
          </a:p>
        </p:txBody>
      </p:sp>
      <p:graphicFrame>
        <p:nvGraphicFramePr>
          <p:cNvPr id="217" name="Google Shape;217;p27"/>
          <p:cNvGraphicFramePr/>
          <p:nvPr/>
        </p:nvGraphicFramePr>
        <p:xfrm>
          <a:off x="952500" y="1146175"/>
          <a:ext cx="3000000" cy="3000000"/>
        </p:xfrm>
        <a:graphic>
          <a:graphicData uri="http://schemas.openxmlformats.org/drawingml/2006/table">
            <a:tbl>
              <a:tblPr>
                <a:noFill/>
                <a:tableStyleId>{AD217A05-16D5-4784-A466-40C101A7D57A}</a:tableStyleId>
              </a:tblPr>
              <a:tblGrid>
                <a:gridCol w="3619500"/>
                <a:gridCol w="3619500"/>
              </a:tblGrid>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Standing Tackle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91.3</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Jumping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91.0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Marking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90.0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Sliding Tackle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90.0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Aggression</a:t>
                      </a:r>
                      <a:endParaRPr/>
                    </a:p>
                  </a:txBody>
                  <a:tcPr marT="91425" marB="91425" marR="91425" marL="91425">
                    <a:lnL cap="flat" cmpd="sng" w="2857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89.7</a:t>
                      </a:r>
                      <a:endParaRPr/>
                    </a:p>
                  </a:txBody>
                  <a:tcPr marT="91425" marB="91425" marR="91425" marL="91425">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Interceptions</a:t>
                      </a:r>
                      <a:endParaRPr/>
                    </a:p>
                  </a:txBody>
                  <a:tcPr marT="91425" marB="91425" marR="91425" marL="91425">
                    <a:lnL cap="flat" cmpd="sng" w="2857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88.7</a:t>
                      </a:r>
                      <a:endParaRPr/>
                    </a:p>
                  </a:txBody>
                  <a:tcPr marT="91425" marB="91425" marR="91425" marL="91425">
                    <a:lnR cap="flat" cmpd="sng" w="2857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Heading Accuracy</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88.7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Strength</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86.7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Reactions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84.0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28"/>
          <p:cNvPicPr preferRelativeResize="0"/>
          <p:nvPr/>
        </p:nvPicPr>
        <p:blipFill>
          <a:blip r:embed="rId3">
            <a:alphaModFix/>
          </a:blip>
          <a:stretch>
            <a:fillRect/>
          </a:stretch>
        </p:blipFill>
        <p:spPr>
          <a:xfrm>
            <a:off x="237887" y="163438"/>
            <a:ext cx="8668224" cy="4816625"/>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Average Stats for Central Midfielders</a:t>
            </a:r>
            <a:endParaRPr/>
          </a:p>
        </p:txBody>
      </p:sp>
      <p:graphicFrame>
        <p:nvGraphicFramePr>
          <p:cNvPr id="228" name="Google Shape;228;p29"/>
          <p:cNvGraphicFramePr/>
          <p:nvPr/>
        </p:nvGraphicFramePr>
        <p:xfrm>
          <a:off x="952500" y="1146175"/>
          <a:ext cx="3000000" cy="3000000"/>
        </p:xfrm>
        <a:graphic>
          <a:graphicData uri="http://schemas.openxmlformats.org/drawingml/2006/table">
            <a:tbl>
              <a:tblPr>
                <a:noFill/>
                <a:tableStyleId>{AD217A05-16D5-4784-A466-40C101A7D57A}</a:tableStyleId>
              </a:tblPr>
              <a:tblGrid>
                <a:gridCol w="1206500"/>
                <a:gridCol w="1206500"/>
                <a:gridCol w="1206500"/>
                <a:gridCol w="1206500"/>
                <a:gridCol w="1206500"/>
                <a:gridCol w="1206500"/>
              </a:tblGrid>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Reactions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90.0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Agility</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81.7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Aggression</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71.3</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Short Pass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89.7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Crossing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80.4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Marking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71.1</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Ball Control</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89.4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Balance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79.4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Interceptions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70.0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Vision</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87.6</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Long Shots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77.9</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Stand Tackle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70.0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Composure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Shot Power</a:t>
                      </a:r>
                      <a:endParaRPr/>
                    </a:p>
                  </a:txBody>
                  <a:tcPr marT="91425" marB="91425" marR="91425" marL="91425">
                    <a:lnL cap="flat" cmpd="sng" w="2857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77.3</a:t>
                      </a:r>
                      <a:endParaRPr/>
                    </a:p>
                  </a:txBody>
                  <a:tcPr marT="91425" marB="91425" marR="91425" marL="91425">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SprintSpeed</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69.9</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Long Pass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85.4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Curve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76.7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Jumping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65.4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Stamina</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85.3</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Finishing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75.4</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Slide </a:t>
                      </a:r>
                      <a:r>
                        <a:rPr lang="en">
                          <a:solidFill>
                            <a:schemeClr val="dk1"/>
                          </a:solidFill>
                        </a:rPr>
                        <a:t>Tackle</a:t>
                      </a:r>
                      <a:endParaRPr/>
                    </a:p>
                  </a:txBody>
                  <a:tcPr marT="91425" marB="91425" marR="91425" marL="91425">
                    <a:lnL cap="flat" cmpd="sng" w="2857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62.1</a:t>
                      </a:r>
                      <a:endParaRPr/>
                    </a:p>
                  </a:txBody>
                  <a:tcPr marT="91425" marB="91425" marR="91425" marL="91425">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Dribbling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84.7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Acceleration</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73.1</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chemeClr val="dk1"/>
                          </a:solidFill>
                        </a:rPr>
                        <a:t>-</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Positioning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81.9</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Volleys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72.7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chemeClr val="dk1"/>
                          </a:solidFill>
                        </a:rPr>
                        <a:t>-</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0"/>
          <p:cNvPicPr preferRelativeResize="0"/>
          <p:nvPr/>
        </p:nvPicPr>
        <p:blipFill>
          <a:blip r:embed="rId3">
            <a:alphaModFix/>
          </a:blip>
          <a:stretch>
            <a:fillRect/>
          </a:stretch>
        </p:blipFill>
        <p:spPr>
          <a:xfrm>
            <a:off x="17512" y="470688"/>
            <a:ext cx="9108973" cy="4202125"/>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Stats for Wingers</a:t>
            </a:r>
            <a:endParaRPr/>
          </a:p>
        </p:txBody>
      </p:sp>
      <p:graphicFrame>
        <p:nvGraphicFramePr>
          <p:cNvPr id="239" name="Google Shape;239;p31"/>
          <p:cNvGraphicFramePr/>
          <p:nvPr/>
        </p:nvGraphicFramePr>
        <p:xfrm>
          <a:off x="952500" y="1109200"/>
          <a:ext cx="3000000" cy="3000000"/>
        </p:xfrm>
        <a:graphic>
          <a:graphicData uri="http://schemas.openxmlformats.org/drawingml/2006/table">
            <a:tbl>
              <a:tblPr>
                <a:noFill/>
                <a:tableStyleId>{AD217A05-16D5-4784-A466-40C101A7D57A}</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rPr lang="en">
                          <a:solidFill>
                            <a:srgbClr val="FFFFFF"/>
                          </a:solidFill>
                        </a:rPr>
                        <a:t>Dribbling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95.0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Finishing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87.5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Ball Control</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94.2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Short Passing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Agility</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93.2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FK Accuracy</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87.0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Acceleration</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91.5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Sprint Speed</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86.8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Composure</a:t>
                      </a:r>
                      <a:endParaRPr/>
                    </a:p>
                  </a:txBody>
                  <a:tcPr marT="91425" marB="91425" marR="91425" marL="91425">
                    <a:lnL cap="flat" cmpd="sng" w="2857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91.2</a:t>
                      </a:r>
                      <a:endParaRPr/>
                    </a:p>
                  </a:txBody>
                  <a:tcPr marT="91425" marB="91425" marR="91425" marL="91425">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Long Shots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86.0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Reactions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91.2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Volleys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84.5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Balance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89.5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Shot Power</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82.2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Vision</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89.2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Penalties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82.0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Positioning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88.5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Long Passing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80.8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Curve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88.0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Data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FIFA 19 complete player dataset - obtained from kaggle.com</a:t>
            </a:r>
            <a:endParaRPr sz="1600"/>
          </a:p>
          <a:p>
            <a:pPr indent="-330200" lvl="0" marL="457200" rtl="0" algn="l">
              <a:spcBef>
                <a:spcPts val="0"/>
              </a:spcBef>
              <a:spcAft>
                <a:spcPts val="0"/>
              </a:spcAft>
              <a:buSzPts val="1600"/>
              <a:buChar char="➢"/>
            </a:pPr>
            <a:r>
              <a:rPr lang="en" sz="1600"/>
              <a:t>18207 rows and 89 columns</a:t>
            </a:r>
            <a:endParaRPr sz="1600"/>
          </a:p>
          <a:p>
            <a:pPr indent="-330200" lvl="0" marL="457200" rtl="0" algn="l">
              <a:spcBef>
                <a:spcPts val="0"/>
              </a:spcBef>
              <a:spcAft>
                <a:spcPts val="0"/>
              </a:spcAft>
              <a:buSzPts val="1600"/>
              <a:buChar char="➢"/>
            </a:pPr>
            <a:r>
              <a:rPr lang="en" sz="1600"/>
              <a:t>We are only interested in the top 25 rows ordered by the Overall column, which will give us the top 25 players in Fifa 19</a:t>
            </a:r>
            <a:endParaRPr sz="1600"/>
          </a:p>
          <a:p>
            <a:pPr indent="-330200" lvl="0" marL="457200" rtl="0" algn="l">
              <a:spcBef>
                <a:spcPts val="0"/>
              </a:spcBef>
              <a:spcAft>
                <a:spcPts val="0"/>
              </a:spcAft>
              <a:buSzPts val="1600"/>
              <a:buChar char="➢"/>
            </a:pPr>
            <a:r>
              <a:rPr lang="en" sz="1600"/>
              <a:t>36 of the 89 columns are used in the analysis</a:t>
            </a:r>
            <a:endParaRPr sz="1600"/>
          </a:p>
          <a:p>
            <a:pPr indent="-330200" lvl="0" marL="457200" rtl="0" algn="l">
              <a:spcBef>
                <a:spcPts val="0"/>
              </a:spcBef>
              <a:spcAft>
                <a:spcPts val="0"/>
              </a:spcAft>
              <a:buSzPts val="1600"/>
              <a:buChar char="➢"/>
            </a:pPr>
            <a:r>
              <a:rPr lang="en" sz="1600"/>
              <a:t>All of the irrelevant data was removed at the start of the project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2"/>
          <p:cNvPicPr preferRelativeResize="0"/>
          <p:nvPr/>
        </p:nvPicPr>
        <p:blipFill>
          <a:blip r:embed="rId3">
            <a:alphaModFix/>
          </a:blip>
          <a:stretch>
            <a:fillRect/>
          </a:stretch>
        </p:blipFill>
        <p:spPr>
          <a:xfrm>
            <a:off x="193613" y="312538"/>
            <a:ext cx="8756774" cy="4518426"/>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graphicFrame>
        <p:nvGraphicFramePr>
          <p:cNvPr id="249" name="Google Shape;249;p33"/>
          <p:cNvGraphicFramePr/>
          <p:nvPr/>
        </p:nvGraphicFramePr>
        <p:xfrm>
          <a:off x="952500" y="1104275"/>
          <a:ext cx="3000000" cy="3000000"/>
        </p:xfrm>
        <a:graphic>
          <a:graphicData uri="http://schemas.openxmlformats.org/drawingml/2006/table">
            <a:tbl>
              <a:tblPr>
                <a:noFill/>
                <a:tableStyleId>{AD217A05-16D5-4784-A466-40C101A7D57A}</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rPr lang="en">
                          <a:solidFill>
                            <a:srgbClr val="FFFFFF"/>
                          </a:solidFill>
                        </a:rPr>
                        <a:t>Positioning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92.7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Long Shots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84.8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Finishing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92.3</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Heading Accuracy</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83.7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Reactions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91.7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Jumping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82.5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Shot Power</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88.7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Acceleration</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80.5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Ball Control</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88.0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Curve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80.2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Composure</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Agility</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80.2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Volleys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87.2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Sprint Speed</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78.7</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Penalties</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86.0</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FK Accuracy</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77.2</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Stamina</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85.5</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Aggression</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75.8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chemeClr val="lt1"/>
                          </a:solidFill>
                        </a:rPr>
                        <a:t>Dribbling</a:t>
                      </a:r>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chemeClr val="lt1"/>
                          </a:solidFill>
                        </a:rPr>
                        <a:t>84.8</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Balance</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75.3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250" name="Google Shape;25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Average Stats for Strikers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56" name="Google Shape;256;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Messi and Ronaldo have a much higher Overall Rating than the average</a:t>
            </a:r>
            <a:endParaRPr sz="1600"/>
          </a:p>
          <a:p>
            <a:pPr indent="-330200" lvl="0" marL="457200" rtl="0" algn="l">
              <a:spcBef>
                <a:spcPts val="0"/>
              </a:spcBef>
              <a:spcAft>
                <a:spcPts val="0"/>
              </a:spcAft>
              <a:buSzPts val="1600"/>
              <a:buChar char="➢"/>
            </a:pPr>
            <a:r>
              <a:rPr lang="en" sz="1600"/>
              <a:t>The mean age was 28.84</a:t>
            </a:r>
            <a:endParaRPr sz="1600"/>
          </a:p>
          <a:p>
            <a:pPr indent="-330200" lvl="0" marL="457200" rtl="0" algn="l">
              <a:spcBef>
                <a:spcPts val="0"/>
              </a:spcBef>
              <a:spcAft>
                <a:spcPts val="0"/>
              </a:spcAft>
              <a:buSzPts val="1600"/>
              <a:buChar char="➢"/>
            </a:pPr>
            <a:r>
              <a:rPr lang="en" sz="1600"/>
              <a:t>General peak age for pace reliant players of this calibre was around 27</a:t>
            </a:r>
            <a:endParaRPr sz="1600"/>
          </a:p>
          <a:p>
            <a:pPr indent="-330200" lvl="0" marL="457200" rtl="0" algn="l">
              <a:spcBef>
                <a:spcPts val="0"/>
              </a:spcBef>
              <a:spcAft>
                <a:spcPts val="0"/>
              </a:spcAft>
              <a:buSzPts val="1600"/>
              <a:buChar char="➢"/>
            </a:pPr>
            <a:r>
              <a:rPr lang="en" sz="1600"/>
              <a:t>For more technical or defensive players it was found to be around 32</a:t>
            </a:r>
            <a:endParaRPr sz="1600"/>
          </a:p>
          <a:p>
            <a:pPr indent="-330200" lvl="0" marL="457200" rtl="0" algn="l">
              <a:spcBef>
                <a:spcPts val="0"/>
              </a:spcBef>
              <a:spcAft>
                <a:spcPts val="0"/>
              </a:spcAft>
              <a:buSzPts val="1600"/>
              <a:buChar char="➢"/>
            </a:pPr>
            <a:r>
              <a:rPr lang="en" sz="1600"/>
              <a:t>Vital stats by position:</a:t>
            </a:r>
            <a:endParaRPr sz="1600"/>
          </a:p>
          <a:p>
            <a:pPr indent="-317500" lvl="1" marL="914400" rtl="0" algn="l">
              <a:spcBef>
                <a:spcPts val="0"/>
              </a:spcBef>
              <a:spcAft>
                <a:spcPts val="0"/>
              </a:spcAft>
              <a:buSzPts val="1400"/>
              <a:buChar char="○"/>
            </a:pPr>
            <a:r>
              <a:rPr lang="en" sz="1400"/>
              <a:t>Goalkeepers - Reflexes, Handling and Diving</a:t>
            </a:r>
            <a:endParaRPr sz="1400"/>
          </a:p>
          <a:p>
            <a:pPr indent="-317500" lvl="1" marL="914400" rtl="0" algn="l">
              <a:spcBef>
                <a:spcPts val="0"/>
              </a:spcBef>
              <a:spcAft>
                <a:spcPts val="0"/>
              </a:spcAft>
              <a:buSzPts val="1400"/>
              <a:buChar char="○"/>
            </a:pPr>
            <a:r>
              <a:rPr lang="en" sz="1400"/>
              <a:t>Central Defenders - Standing Tackle, Jumping, Marking and Sliding Tackle</a:t>
            </a:r>
            <a:endParaRPr sz="1400"/>
          </a:p>
          <a:p>
            <a:pPr indent="-317500" lvl="1" marL="914400" rtl="0" algn="l">
              <a:spcBef>
                <a:spcPts val="0"/>
              </a:spcBef>
              <a:spcAft>
                <a:spcPts val="0"/>
              </a:spcAft>
              <a:buSzPts val="1400"/>
              <a:buChar char="○"/>
            </a:pPr>
            <a:r>
              <a:rPr lang="en" sz="1400"/>
              <a:t>Central Midfielders - Reactions, Short Pass, Ball Control, Vision and Composure</a:t>
            </a:r>
            <a:endParaRPr sz="1400"/>
          </a:p>
          <a:p>
            <a:pPr indent="-317500" lvl="1" marL="914400" rtl="0" algn="l">
              <a:spcBef>
                <a:spcPts val="0"/>
              </a:spcBef>
              <a:spcAft>
                <a:spcPts val="0"/>
              </a:spcAft>
              <a:buSzPts val="1400"/>
              <a:buChar char="○"/>
            </a:pPr>
            <a:r>
              <a:rPr lang="en" sz="1400"/>
              <a:t>Wingers - Dribbling, Ball Control, Agility and Reactions</a:t>
            </a:r>
            <a:endParaRPr sz="1400"/>
          </a:p>
          <a:p>
            <a:pPr indent="-317500" lvl="1" marL="914400" rtl="0" algn="l">
              <a:spcBef>
                <a:spcPts val="0"/>
              </a:spcBef>
              <a:spcAft>
                <a:spcPts val="0"/>
              </a:spcAft>
              <a:buSzPts val="1400"/>
              <a:buChar char="○"/>
            </a:pPr>
            <a:r>
              <a:rPr lang="en" sz="1400"/>
              <a:t>Strikers - Dribbling, Finishing, Positioning and Reactions</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2" name="Google Shape;262;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There were a few surprising things that were found out while carrying out analysis on this set of data.</a:t>
            </a:r>
            <a:endParaRPr sz="1600"/>
          </a:p>
          <a:p>
            <a:pPr indent="-330200" lvl="0" marL="457200" rtl="0" algn="l">
              <a:spcBef>
                <a:spcPts val="1600"/>
              </a:spcBef>
              <a:spcAft>
                <a:spcPts val="0"/>
              </a:spcAft>
              <a:buSzPts val="1600"/>
              <a:buChar char="➢"/>
            </a:pPr>
            <a:r>
              <a:rPr lang="en" sz="1600"/>
              <a:t>It was expected that players peak age would be late 20s, however, the histogram showed a bimodal distribution</a:t>
            </a:r>
            <a:endParaRPr sz="1600"/>
          </a:p>
          <a:p>
            <a:pPr indent="-330200" lvl="0" marL="457200" rtl="0" algn="l">
              <a:spcBef>
                <a:spcPts val="0"/>
              </a:spcBef>
              <a:spcAft>
                <a:spcPts val="0"/>
              </a:spcAft>
              <a:buSzPts val="1600"/>
              <a:buChar char="➢"/>
            </a:pPr>
            <a:r>
              <a:rPr lang="en" sz="1600"/>
              <a:t>Reactions was a key stat for almost all positions</a:t>
            </a:r>
            <a:endParaRPr sz="1600"/>
          </a:p>
          <a:p>
            <a:pPr indent="-330200" lvl="0" marL="457200" rtl="0" algn="l">
              <a:spcBef>
                <a:spcPts val="0"/>
              </a:spcBef>
              <a:spcAft>
                <a:spcPts val="0"/>
              </a:spcAft>
              <a:buSzPts val="1600"/>
              <a:buChar char="➢"/>
            </a:pPr>
            <a:r>
              <a:rPr lang="en" sz="1600"/>
              <a:t>Crossing was thought </a:t>
            </a:r>
            <a:r>
              <a:rPr lang="en" sz="1600"/>
              <a:t>to be</a:t>
            </a:r>
            <a:r>
              <a:rPr lang="en" sz="1600"/>
              <a:t> vital for wingers</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268" name="Google Shape;268;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If I was to spend more time on the project I’d:</a:t>
            </a:r>
            <a:endParaRPr sz="1600"/>
          </a:p>
          <a:p>
            <a:pPr indent="-317500" lvl="1" marL="914400" rtl="0" algn="l">
              <a:spcBef>
                <a:spcPts val="0"/>
              </a:spcBef>
              <a:spcAft>
                <a:spcPts val="0"/>
              </a:spcAft>
              <a:buSzPts val="1400"/>
              <a:buChar char="○"/>
            </a:pPr>
            <a:r>
              <a:rPr lang="en" sz="1400"/>
              <a:t>Compare promising young players to the top 25</a:t>
            </a:r>
            <a:endParaRPr sz="1400"/>
          </a:p>
          <a:p>
            <a:pPr indent="-317500" lvl="1" marL="914400" rtl="0" algn="l">
              <a:spcBef>
                <a:spcPts val="0"/>
              </a:spcBef>
              <a:spcAft>
                <a:spcPts val="0"/>
              </a:spcAft>
              <a:buSzPts val="1400"/>
              <a:buChar char="○"/>
            </a:pPr>
            <a:r>
              <a:rPr lang="en" sz="1400"/>
              <a:t>Analyse Attributes by Age further</a:t>
            </a:r>
            <a:endParaRPr sz="1400"/>
          </a:p>
          <a:p>
            <a:pPr indent="-317500" lvl="1" marL="914400" rtl="0" algn="l">
              <a:spcBef>
                <a:spcPts val="0"/>
              </a:spcBef>
              <a:spcAft>
                <a:spcPts val="0"/>
              </a:spcAft>
              <a:buSzPts val="1400"/>
              <a:buChar char="○"/>
            </a:pPr>
            <a:r>
              <a:rPr lang="en" sz="1400"/>
              <a:t>Look at how </a:t>
            </a:r>
            <a:r>
              <a:rPr lang="en" sz="1400"/>
              <a:t>Aggression</a:t>
            </a:r>
            <a:r>
              <a:rPr lang="en" sz="1400"/>
              <a:t> is related to Work Rate, and which positions require high Work Rates</a:t>
            </a:r>
            <a:endParaRPr sz="1400"/>
          </a:p>
          <a:p>
            <a:pPr indent="-317500" lvl="1" marL="914400" rtl="0" algn="l">
              <a:spcBef>
                <a:spcPts val="0"/>
              </a:spcBef>
              <a:spcAft>
                <a:spcPts val="0"/>
              </a:spcAft>
              <a:buSzPts val="1400"/>
              <a:buChar char="○"/>
            </a:pPr>
            <a:r>
              <a:rPr lang="en" sz="1400"/>
              <a:t>Have multiple categories for different types of Central Midfielders</a:t>
            </a:r>
            <a:endParaRPr sz="1400"/>
          </a:p>
          <a:p>
            <a:pPr indent="-330200" lvl="0" marL="457200" rtl="0" algn="l">
              <a:spcBef>
                <a:spcPts val="0"/>
              </a:spcBef>
              <a:spcAft>
                <a:spcPts val="0"/>
              </a:spcAft>
              <a:buSzPts val="1600"/>
              <a:buChar char="➢"/>
            </a:pPr>
            <a:r>
              <a:rPr lang="en" sz="1600"/>
              <a:t>Some of the difficulties I had were:</a:t>
            </a:r>
            <a:endParaRPr sz="1600"/>
          </a:p>
          <a:p>
            <a:pPr indent="-317500" lvl="1" marL="914400" rtl="0" algn="l">
              <a:spcBef>
                <a:spcPts val="0"/>
              </a:spcBef>
              <a:spcAft>
                <a:spcPts val="0"/>
              </a:spcAft>
              <a:buSzPts val="1400"/>
              <a:buChar char="○"/>
            </a:pPr>
            <a:r>
              <a:rPr lang="en" sz="1400"/>
              <a:t>Keeping visualizations simple enough for presentation slides</a:t>
            </a:r>
            <a:endParaRPr sz="1400"/>
          </a:p>
          <a:p>
            <a:pPr indent="-317500" lvl="1" marL="914400" rtl="0" algn="l">
              <a:spcBef>
                <a:spcPts val="0"/>
              </a:spcBef>
              <a:spcAft>
                <a:spcPts val="0"/>
              </a:spcAft>
              <a:buSzPts val="1400"/>
              <a:buChar char="○"/>
            </a:pPr>
            <a:r>
              <a:rPr lang="en" sz="1400"/>
              <a:t>Some of the features that I needed to use from Python’s data libraries were new to me</a:t>
            </a:r>
            <a:endParaRPr sz="1400"/>
          </a:p>
          <a:p>
            <a:pPr indent="-317500" lvl="1" marL="914400" rtl="0" algn="l">
              <a:spcBef>
                <a:spcPts val="0"/>
              </a:spcBef>
              <a:spcAft>
                <a:spcPts val="0"/>
              </a:spcAft>
              <a:buSzPts val="1400"/>
              <a:buChar char="○"/>
            </a:pPr>
            <a:r>
              <a:rPr lang="en" sz="1400"/>
              <a:t>Not hugely </a:t>
            </a:r>
            <a:r>
              <a:rPr lang="en" sz="1400"/>
              <a:t>experienced with writing reports or making presentations</a:t>
            </a:r>
            <a:r>
              <a:rPr lang="en" sz="1400"/>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It was considered optimal to try to answer the main question</a:t>
            </a:r>
            <a:r>
              <a:rPr lang="en" sz="1600"/>
              <a:t> I had</a:t>
            </a:r>
            <a:r>
              <a:rPr lang="en" sz="1600"/>
              <a:t> about the data in a clean and straightforward manner. </a:t>
            </a:r>
            <a:endParaRPr sz="1600"/>
          </a:p>
          <a:p>
            <a:pPr indent="0" lvl="0" marL="0" rtl="0" algn="l">
              <a:spcBef>
                <a:spcPts val="1600"/>
              </a:spcBef>
              <a:spcAft>
                <a:spcPts val="0"/>
              </a:spcAft>
              <a:buNone/>
            </a:pPr>
            <a:r>
              <a:rPr lang="en" sz="1600"/>
              <a:t>This project examined and analysed the 25 highest rated players on Fifa 19. It attempted to look at which attributes made these players some of the best in their respective positions. </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Goalkeepers - proficient at the five goalkeeping attributes</a:t>
            </a:r>
            <a:endParaRPr sz="1600"/>
          </a:p>
          <a:p>
            <a:pPr indent="-330200" lvl="0" marL="457200" rtl="0" algn="l">
              <a:spcBef>
                <a:spcPts val="0"/>
              </a:spcBef>
              <a:spcAft>
                <a:spcPts val="0"/>
              </a:spcAft>
              <a:buSzPts val="1600"/>
              <a:buChar char="➢"/>
            </a:pPr>
            <a:r>
              <a:rPr lang="en" sz="1600"/>
              <a:t>Central Defenders </a:t>
            </a:r>
            <a:r>
              <a:rPr lang="en" sz="1600"/>
              <a:t>- physically strong, good in the air and have strong technical defensive attributes </a:t>
            </a:r>
            <a:endParaRPr sz="1600"/>
          </a:p>
          <a:p>
            <a:pPr indent="-330200" lvl="0" marL="457200" rtl="0" algn="l">
              <a:spcBef>
                <a:spcPts val="0"/>
              </a:spcBef>
              <a:spcAft>
                <a:spcPts val="0"/>
              </a:spcAft>
              <a:buSzPts val="1600"/>
              <a:buChar char="➢"/>
            </a:pPr>
            <a:r>
              <a:rPr lang="en" sz="1600"/>
              <a:t>Midfielders - the most technical set of players; blend of attacking and defensive stats</a:t>
            </a:r>
            <a:endParaRPr sz="1600"/>
          </a:p>
          <a:p>
            <a:pPr indent="-330200" lvl="0" marL="457200" rtl="0" algn="l">
              <a:spcBef>
                <a:spcPts val="0"/>
              </a:spcBef>
              <a:spcAft>
                <a:spcPts val="0"/>
              </a:spcAft>
              <a:buSzPts val="1600"/>
              <a:buChar char="➢"/>
            </a:pPr>
            <a:r>
              <a:rPr lang="en" sz="1600"/>
              <a:t>Wide players - very fast, good at crossing, dribbling and ball control</a:t>
            </a:r>
            <a:endParaRPr sz="1600"/>
          </a:p>
          <a:p>
            <a:pPr indent="-330200" lvl="0" marL="457200" rtl="0" algn="l">
              <a:spcBef>
                <a:spcPts val="0"/>
              </a:spcBef>
              <a:spcAft>
                <a:spcPts val="0"/>
              </a:spcAft>
              <a:buSzPts val="1600"/>
              <a:buChar char="➢"/>
            </a:pPr>
            <a:r>
              <a:rPr lang="en" sz="1600"/>
              <a:t>Strikers - high finishing, composure and positioning stats</a:t>
            </a:r>
            <a:endParaRPr sz="1600"/>
          </a:p>
          <a:p>
            <a:pPr indent="-330200" lvl="0" marL="457200" rtl="0" algn="l">
              <a:spcBef>
                <a:spcPts val="0"/>
              </a:spcBef>
              <a:spcAft>
                <a:spcPts val="0"/>
              </a:spcAft>
              <a:buSzPts val="1600"/>
              <a:buChar char="➢"/>
            </a:pPr>
            <a:r>
              <a:rPr lang="en" sz="1600"/>
              <a:t>The peak age to be around 27</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Process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Python was chosen as the main tool for the process</a:t>
            </a:r>
            <a:endParaRPr sz="1600"/>
          </a:p>
          <a:p>
            <a:pPr indent="-330200" lvl="0" marL="457200" rtl="0" algn="l">
              <a:spcBef>
                <a:spcPts val="0"/>
              </a:spcBef>
              <a:spcAft>
                <a:spcPts val="0"/>
              </a:spcAft>
              <a:buSzPts val="1600"/>
              <a:buChar char="➢"/>
            </a:pPr>
            <a:r>
              <a:rPr lang="en" sz="1600"/>
              <a:t>The data was examined and information that was not needed was removed</a:t>
            </a:r>
            <a:endParaRPr sz="1600"/>
          </a:p>
          <a:p>
            <a:pPr indent="-330200" lvl="0" marL="457200" rtl="0" algn="l">
              <a:spcBef>
                <a:spcPts val="0"/>
              </a:spcBef>
              <a:spcAft>
                <a:spcPts val="0"/>
              </a:spcAft>
              <a:buSzPts val="1600"/>
              <a:buChar char="➢"/>
            </a:pPr>
            <a:r>
              <a:rPr lang="en" sz="1600"/>
              <a:t>Looked at Overall Rating and Age for the top 25 players</a:t>
            </a:r>
            <a:endParaRPr sz="1600"/>
          </a:p>
          <a:p>
            <a:pPr indent="-330200" lvl="0" marL="457200" rtl="0" algn="l">
              <a:spcBef>
                <a:spcPts val="0"/>
              </a:spcBef>
              <a:spcAft>
                <a:spcPts val="0"/>
              </a:spcAft>
              <a:buSzPts val="1600"/>
              <a:buChar char="➢"/>
            </a:pPr>
            <a:r>
              <a:rPr lang="en" sz="1600"/>
              <a:t>Visualised the spread of Overall and Age</a:t>
            </a:r>
            <a:endParaRPr sz="1600"/>
          </a:p>
          <a:p>
            <a:pPr indent="-330200" lvl="0" marL="457200" rtl="0" algn="l">
              <a:spcBef>
                <a:spcPts val="0"/>
              </a:spcBef>
              <a:spcAft>
                <a:spcPts val="0"/>
              </a:spcAft>
              <a:buSzPts val="1600"/>
              <a:buChar char="➢"/>
            </a:pPr>
            <a:r>
              <a:rPr lang="en" sz="1600"/>
              <a:t>Sorted the players into positional categories</a:t>
            </a:r>
            <a:endParaRPr sz="1600"/>
          </a:p>
          <a:p>
            <a:pPr indent="-330200" lvl="0" marL="457200" rtl="0" algn="l">
              <a:spcBef>
                <a:spcPts val="0"/>
              </a:spcBef>
              <a:spcAft>
                <a:spcPts val="0"/>
              </a:spcAft>
              <a:buSzPts val="1600"/>
              <a:buChar char="➢"/>
            </a:pPr>
            <a:r>
              <a:rPr lang="en" sz="1600"/>
              <a:t>Additional data was removed, specific to each position category</a:t>
            </a:r>
            <a:endParaRPr sz="1600"/>
          </a:p>
          <a:p>
            <a:pPr indent="-330200" lvl="0" marL="457200" rtl="0" algn="l">
              <a:spcBef>
                <a:spcPts val="0"/>
              </a:spcBef>
              <a:spcAft>
                <a:spcPts val="0"/>
              </a:spcAft>
              <a:buSzPts val="1600"/>
              <a:buChar char="➢"/>
            </a:pPr>
            <a:r>
              <a:rPr lang="en" sz="1600"/>
              <a:t>Analysis of attributes was performed on these groups of players</a:t>
            </a:r>
            <a:endParaRPr sz="1600"/>
          </a:p>
          <a:p>
            <a:pPr indent="-330200" lvl="0" marL="457200" rtl="0" algn="l">
              <a:spcBef>
                <a:spcPts val="0"/>
              </a:spcBef>
              <a:spcAft>
                <a:spcPts val="0"/>
              </a:spcAft>
              <a:buSzPts val="1600"/>
              <a:buChar char="➢"/>
            </a:pPr>
            <a:r>
              <a:rPr lang="en" sz="1600"/>
              <a:t>Visualizations were produced when needed</a:t>
            </a:r>
            <a:endParaRPr sz="1600"/>
          </a:p>
          <a:p>
            <a:pPr indent="-330200" lvl="0" marL="457200" rtl="0" algn="l">
              <a:spcBef>
                <a:spcPts val="0"/>
              </a:spcBef>
              <a:spcAft>
                <a:spcPts val="0"/>
              </a:spcAft>
              <a:buSzPts val="1600"/>
              <a:buChar char="➢"/>
            </a:pPr>
            <a:r>
              <a:rPr lang="en" sz="1600"/>
              <a:t>Answers and conclusions were drawn, to address the project’s purpose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Rating and Age</a:t>
            </a:r>
            <a:endParaRPr/>
          </a:p>
        </p:txBody>
      </p:sp>
      <p:graphicFrame>
        <p:nvGraphicFramePr>
          <p:cNvPr id="165" name="Google Shape;165;p18"/>
          <p:cNvGraphicFramePr/>
          <p:nvPr/>
        </p:nvGraphicFramePr>
        <p:xfrm>
          <a:off x="1857375" y="1785050"/>
          <a:ext cx="3000000" cy="3000000"/>
        </p:xfrm>
        <a:graphic>
          <a:graphicData uri="http://schemas.openxmlformats.org/drawingml/2006/table">
            <a:tbl>
              <a:tblPr>
                <a:noFill/>
                <a:tableStyleId>{AD217A05-16D5-4784-A466-40C101A7D57A}</a:tableStyleId>
              </a:tblPr>
              <a:tblGrid>
                <a:gridCol w="1809750"/>
                <a:gridCol w="1809750"/>
                <a:gridCol w="1809750"/>
              </a:tblGrid>
              <a:tr h="381000">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Overall Rating</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Age</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rgbClr val="FFFFFF"/>
                          </a:solidFill>
                        </a:rPr>
                        <a:t>Min</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89</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24</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Max</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94</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33</a:t>
                      </a:r>
                      <a:endParaRPr/>
                    </a:p>
                  </a:txBody>
                  <a:tcPr marT="91425" marB="91425" marR="91425" marL="91425">
                    <a:lnR cap="flat" cmpd="sng" w="28575">
                      <a:solidFill>
                        <a:srgbClr val="9E9E9E"/>
                      </a:solidFill>
                      <a:prstDash val="solid"/>
                      <a:round/>
                      <a:headEnd len="sm" w="sm" type="none"/>
                      <a:tailEnd len="sm" w="sm" type="none"/>
                    </a:lnR>
                  </a:tcPr>
                </a:tc>
              </a:tr>
              <a:tr h="381000">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Mean</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90.2</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Clr>
                          <a:srgbClr val="000000"/>
                        </a:buClr>
                        <a:buSzPts val="1100"/>
                        <a:buFont typeface="Arial"/>
                        <a:buNone/>
                      </a:pPr>
                      <a:r>
                        <a:rPr lang="en">
                          <a:solidFill>
                            <a:srgbClr val="FFFFFF"/>
                          </a:solidFill>
                        </a:rPr>
                        <a:t>28.84</a:t>
                      </a:r>
                      <a:endParaRPr/>
                    </a:p>
                  </a:txBody>
                  <a:tcPr marT="91425" marB="91425" marR="91425" marL="91425">
                    <a:lnR cap="flat" cmpd="sng" w="28575">
                      <a:solidFill>
                        <a:srgbClr val="9E9E9E"/>
                      </a:solidFill>
                      <a:prstDash val="solid"/>
                      <a:round/>
                      <a:headEnd len="sm" w="sm" type="none"/>
                      <a:tailEnd len="sm" w="sm" type="none"/>
                    </a:lnR>
                  </a:tcPr>
                </a:tc>
              </a:tr>
              <a:tr h="381000">
                <a:tc>
                  <a:txBody>
                    <a:bodyPr>
                      <a:noAutofit/>
                    </a:bodyPr>
                    <a:lstStyle/>
                    <a:p>
                      <a:pPr indent="0" lvl="0" marL="0" rtl="0" algn="l">
                        <a:spcBef>
                          <a:spcPts val="0"/>
                        </a:spcBef>
                        <a:spcAft>
                          <a:spcPts val="0"/>
                        </a:spcAft>
                        <a:buNone/>
                      </a:pPr>
                      <a:r>
                        <a:rPr lang="en">
                          <a:solidFill>
                            <a:srgbClr val="FFFFFF"/>
                          </a:solidFill>
                        </a:rPr>
                        <a:t>Median</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90.0</a:t>
                      </a:r>
                      <a:endParaRPr>
                        <a:solidFill>
                          <a:srgbClr val="FFFFFF"/>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29.0</a:t>
                      </a:r>
                      <a:endParaRPr>
                        <a:solidFill>
                          <a:srgbClr val="FFFFFF"/>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Players by Overall Rating</a:t>
            </a:r>
            <a:endParaRPr/>
          </a:p>
        </p:txBody>
      </p:sp>
      <p:pic>
        <p:nvPicPr>
          <p:cNvPr id="171" name="Google Shape;171;p19"/>
          <p:cNvPicPr preferRelativeResize="0"/>
          <p:nvPr/>
        </p:nvPicPr>
        <p:blipFill>
          <a:blip r:embed="rId3">
            <a:alphaModFix/>
          </a:blip>
          <a:stretch>
            <a:fillRect/>
          </a:stretch>
        </p:blipFill>
        <p:spPr>
          <a:xfrm>
            <a:off x="2570988" y="1200375"/>
            <a:ext cx="4002025" cy="356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Distribution</a:t>
            </a:r>
            <a:endParaRPr/>
          </a:p>
        </p:txBody>
      </p:sp>
      <p:sp>
        <p:nvSpPr>
          <p:cNvPr id="177" name="Google Shape;177;p20"/>
          <p:cNvSpPr txBox="1"/>
          <p:nvPr>
            <p:ph idx="1" type="body"/>
          </p:nvPr>
        </p:nvSpPr>
        <p:spPr>
          <a:xfrm>
            <a:off x="4124700" y="1152475"/>
            <a:ext cx="4707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appears to be a bimodal distribution, one peak at 27 and another at 32</a:t>
            </a:r>
            <a:endParaRPr sz="1400"/>
          </a:p>
          <a:p>
            <a:pPr indent="-317500" lvl="0" marL="457200" rtl="0" algn="l">
              <a:spcBef>
                <a:spcPts val="0"/>
              </a:spcBef>
              <a:spcAft>
                <a:spcPts val="0"/>
              </a:spcAft>
              <a:buSzPts val="1400"/>
              <a:buChar char="➢"/>
            </a:pPr>
            <a:r>
              <a:rPr lang="en" sz="1400"/>
              <a:t>Relatively small sample size spread across 10 bins in the histogram</a:t>
            </a:r>
            <a:endParaRPr sz="1400"/>
          </a:p>
          <a:p>
            <a:pPr indent="-317500" lvl="0" marL="457200" rtl="0" algn="l">
              <a:spcBef>
                <a:spcPts val="0"/>
              </a:spcBef>
              <a:spcAft>
                <a:spcPts val="0"/>
              </a:spcAft>
              <a:buSzPts val="1400"/>
              <a:buChar char="➢"/>
            </a:pPr>
            <a:r>
              <a:rPr lang="en" sz="1400"/>
              <a:t>Players aged 27 appear to generally be more reliant on pace, such as Griezmann and Hazard</a:t>
            </a:r>
            <a:endParaRPr sz="1400"/>
          </a:p>
          <a:p>
            <a:pPr indent="-317500" lvl="0" marL="457200" rtl="0" algn="l">
              <a:spcBef>
                <a:spcPts val="0"/>
              </a:spcBef>
              <a:spcAft>
                <a:spcPts val="0"/>
              </a:spcAft>
              <a:buSzPts val="1400"/>
              <a:buChar char="➢"/>
            </a:pPr>
            <a:r>
              <a:rPr lang="en" sz="1400"/>
              <a:t>32 year old players seem to either be defensive players or very technical players - like Ramos, Godin and Modrić</a:t>
            </a:r>
            <a:endParaRPr sz="1400"/>
          </a:p>
          <a:p>
            <a:pPr indent="-311150" lvl="0" marL="457200" rtl="0" algn="l">
              <a:spcBef>
                <a:spcPts val="0"/>
              </a:spcBef>
              <a:spcAft>
                <a:spcPts val="0"/>
              </a:spcAft>
              <a:buSzPts val="1300"/>
              <a:buChar char="➢"/>
            </a:pPr>
            <a:r>
              <a:rPr lang="en" sz="1400"/>
              <a:t>Assuming that players in </a:t>
            </a:r>
            <a:r>
              <a:rPr lang="en" sz="1400"/>
              <a:t>their</a:t>
            </a:r>
            <a:r>
              <a:rPr lang="en" sz="1400"/>
              <a:t> peak are more likely to be in the top 25 players, the histogram gives some insight on the peak age for certain types of football players</a:t>
            </a:r>
            <a:endParaRPr/>
          </a:p>
        </p:txBody>
      </p:sp>
      <p:pic>
        <p:nvPicPr>
          <p:cNvPr id="178" name="Google Shape;178;p20"/>
          <p:cNvPicPr preferRelativeResize="0"/>
          <p:nvPr/>
        </p:nvPicPr>
        <p:blipFill>
          <a:blip r:embed="rId3">
            <a:alphaModFix/>
          </a:blip>
          <a:stretch>
            <a:fillRect/>
          </a:stretch>
        </p:blipFill>
        <p:spPr>
          <a:xfrm>
            <a:off x="311700" y="1593850"/>
            <a:ext cx="361950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Players by Position</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Goalkeepers</a:t>
            </a:r>
            <a:endParaRPr sz="1400"/>
          </a:p>
          <a:p>
            <a:pPr indent="-304800" lvl="1" marL="914400" rtl="0" algn="l">
              <a:spcBef>
                <a:spcPts val="0"/>
              </a:spcBef>
              <a:spcAft>
                <a:spcPts val="0"/>
              </a:spcAft>
              <a:buSzPts val="1200"/>
              <a:buChar char="○"/>
            </a:pPr>
            <a:r>
              <a:rPr lang="en" sz="1200"/>
              <a:t>De Gea, Oblak, ter Stegen, Courtois, Neuer</a:t>
            </a:r>
            <a:endParaRPr sz="1200"/>
          </a:p>
          <a:p>
            <a:pPr indent="-317500" lvl="0" marL="457200" rtl="0" algn="l">
              <a:spcBef>
                <a:spcPts val="0"/>
              </a:spcBef>
              <a:spcAft>
                <a:spcPts val="0"/>
              </a:spcAft>
              <a:buSzPts val="1400"/>
              <a:buChar char="➢"/>
            </a:pPr>
            <a:r>
              <a:rPr lang="en" sz="1400"/>
              <a:t>Central Defenders</a:t>
            </a:r>
            <a:endParaRPr sz="1400"/>
          </a:p>
          <a:p>
            <a:pPr indent="-304800" lvl="1" marL="914400" rtl="0" algn="l">
              <a:spcBef>
                <a:spcPts val="0"/>
              </a:spcBef>
              <a:spcAft>
                <a:spcPts val="0"/>
              </a:spcAft>
              <a:buSzPts val="1200"/>
              <a:buChar char="○"/>
            </a:pPr>
            <a:r>
              <a:rPr lang="en" sz="1200"/>
              <a:t>Ramos, Godin, Chiellini</a:t>
            </a:r>
            <a:endParaRPr sz="1200"/>
          </a:p>
          <a:p>
            <a:pPr indent="-317500" lvl="0" marL="457200" rtl="0" algn="l">
              <a:spcBef>
                <a:spcPts val="0"/>
              </a:spcBef>
              <a:spcAft>
                <a:spcPts val="0"/>
              </a:spcAft>
              <a:buSzPts val="1400"/>
              <a:buChar char="➢"/>
            </a:pPr>
            <a:r>
              <a:rPr lang="en" sz="1400"/>
              <a:t>Full Backs</a:t>
            </a:r>
            <a:endParaRPr sz="1400"/>
          </a:p>
          <a:p>
            <a:pPr indent="-304800" lvl="1" marL="914400" rtl="0" algn="l">
              <a:spcBef>
                <a:spcPts val="0"/>
              </a:spcBef>
              <a:spcAft>
                <a:spcPts val="0"/>
              </a:spcAft>
              <a:buSzPts val="1200"/>
              <a:buChar char="○"/>
            </a:pPr>
            <a:r>
              <a:rPr lang="en" sz="1200"/>
              <a:t>N/A</a:t>
            </a:r>
            <a:endParaRPr sz="1200"/>
          </a:p>
          <a:p>
            <a:pPr indent="-317500" lvl="0" marL="457200" rtl="0" algn="l">
              <a:spcBef>
                <a:spcPts val="0"/>
              </a:spcBef>
              <a:spcAft>
                <a:spcPts val="0"/>
              </a:spcAft>
              <a:buSzPts val="1400"/>
              <a:buChar char="➢"/>
            </a:pPr>
            <a:r>
              <a:rPr lang="en" sz="1400"/>
              <a:t>Central Midfielders</a:t>
            </a:r>
            <a:endParaRPr sz="1400"/>
          </a:p>
          <a:p>
            <a:pPr indent="-304800" lvl="1" marL="914400" rtl="0" algn="l">
              <a:spcBef>
                <a:spcPts val="0"/>
              </a:spcBef>
              <a:spcAft>
                <a:spcPts val="0"/>
              </a:spcAft>
              <a:buSzPts val="1200"/>
              <a:buChar char="○"/>
            </a:pPr>
            <a:r>
              <a:rPr lang="en" sz="1200"/>
              <a:t>De Bruyne, Modrić, Kroos, Silva, Kanté, Griezmann, Busquets</a:t>
            </a:r>
            <a:endParaRPr sz="1200"/>
          </a:p>
          <a:p>
            <a:pPr indent="-317500" lvl="0" marL="457200" rtl="0" algn="l">
              <a:spcBef>
                <a:spcPts val="0"/>
              </a:spcBef>
              <a:spcAft>
                <a:spcPts val="0"/>
              </a:spcAft>
              <a:buSzPts val="1400"/>
              <a:buChar char="➢"/>
            </a:pPr>
            <a:r>
              <a:rPr lang="en" sz="1400"/>
              <a:t>Wingers</a:t>
            </a:r>
            <a:endParaRPr sz="1400"/>
          </a:p>
          <a:p>
            <a:pPr indent="-304800" lvl="1" marL="914400" rtl="0" algn="l">
              <a:spcBef>
                <a:spcPts val="0"/>
              </a:spcBef>
              <a:spcAft>
                <a:spcPts val="0"/>
              </a:spcAft>
              <a:buSzPts val="1200"/>
              <a:buChar char="○"/>
            </a:pPr>
            <a:r>
              <a:rPr lang="en" sz="1200"/>
              <a:t>Messi, Neymar, Hazard, Dybala</a:t>
            </a:r>
            <a:endParaRPr sz="1200"/>
          </a:p>
          <a:p>
            <a:pPr indent="-317500" lvl="0" marL="457200" rtl="0" algn="l">
              <a:spcBef>
                <a:spcPts val="0"/>
              </a:spcBef>
              <a:spcAft>
                <a:spcPts val="0"/>
              </a:spcAft>
              <a:buSzPts val="1400"/>
              <a:buChar char="➢"/>
            </a:pPr>
            <a:r>
              <a:rPr lang="en" sz="1400"/>
              <a:t>Strikers</a:t>
            </a:r>
            <a:endParaRPr sz="1400"/>
          </a:p>
          <a:p>
            <a:pPr indent="-304800" lvl="1" marL="914400" rtl="0" algn="l">
              <a:spcBef>
                <a:spcPts val="0"/>
              </a:spcBef>
              <a:spcAft>
                <a:spcPts val="0"/>
              </a:spcAft>
              <a:buSzPts val="1200"/>
              <a:buChar char="○"/>
            </a:pPr>
            <a:r>
              <a:rPr lang="en" sz="1200"/>
              <a:t>Ronaldo, </a:t>
            </a:r>
            <a:r>
              <a:rPr lang="en" sz="1200"/>
              <a:t>Suárez</a:t>
            </a:r>
            <a:r>
              <a:rPr lang="en" sz="1200"/>
              <a:t>, </a:t>
            </a:r>
            <a:r>
              <a:rPr lang="en" sz="1200"/>
              <a:t>Lewandowski</a:t>
            </a:r>
            <a:r>
              <a:rPr lang="en" sz="1200"/>
              <a:t>, Kane, Cavani, </a:t>
            </a:r>
            <a:r>
              <a:rPr lang="en" sz="1200"/>
              <a:t>Agüero</a:t>
            </a:r>
            <a:r>
              <a:rPr lang="en" sz="1200"/>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