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rimson Pro Bold"/>
      <p:bold r:id="rId18"/>
    </p:embeddedFont>
    <p:embeddedFont>
      <p:font typeface="Crimson Pro Bold Italics"/>
      <p:boldItalic r:id="rId19"/>
    </p:embeddedFont>
    <p:embeddedFont>
      <p:font typeface="Open Sans"/>
      <p:regular r:id="rId20"/>
    </p:embeddedFont>
    <p:embeddedFont>
      <p:font typeface="Open Sans Bold"/>
      <p:bold r:id="rId21"/>
    </p:embeddedFont>
    <p:embeddedFont>
      <p:font typeface="Open Sans Italics"/>
      <p:italic r:id="rId22"/>
    </p:embeddedFont>
    <p:embeddedFont>
      <p:font typeface="Consolas" panose="020B0609020204030204"/>
      <p:regular r:id="rId23"/>
      <p:bold r:id="rId24"/>
      <p:italic r:id="rId25"/>
      <p:boldItalic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3.fntdata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Akbarhusain12/Sales_Prediction_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gamma.app/?utm_source=made-with-gamma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841344" y="2264844"/>
            <a:ext cx="17728875" cy="1294125"/>
            <a:chOff x="0" y="0"/>
            <a:chExt cx="23638500" cy="1725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38500" cy="1725500"/>
            </a:xfrm>
            <a:custGeom>
              <a:avLst/>
              <a:gdLst/>
              <a:ahLst/>
              <a:cxnLst/>
              <a:rect l="l" t="t" r="r" b="b"/>
              <a:pathLst>
                <a:path w="23638500" h="1725500">
                  <a:moveTo>
                    <a:pt x="0" y="0"/>
                  </a:moveTo>
                  <a:lnTo>
                    <a:pt x="23638500" y="0"/>
                  </a:lnTo>
                  <a:lnTo>
                    <a:pt x="23638500" y="1725500"/>
                  </a:lnTo>
                  <a:lnTo>
                    <a:pt x="0" y="17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23638500" cy="19064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260"/>
                </a:lnSpc>
              </a:pPr>
              <a:r>
                <a:rPr lang="en-US" sz="618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Project Title : </a:t>
              </a:r>
              <a:r>
                <a:rPr lang="en-US" sz="6185" b="1" i="1">
                  <a:solidFill>
                    <a:srgbClr val="443728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Sales Forecasting System – PredictX</a:t>
              </a:r>
              <a:endParaRPr lang="en-US" sz="6185" b="1" i="1">
                <a:solidFill>
                  <a:srgbClr val="443728"/>
                </a:solidFill>
                <a:latin typeface="Crimson Pro Bold Italics"/>
                <a:ea typeface="Crimson Pro Bold Italics"/>
                <a:cs typeface="Crimson Pro Bold Italics"/>
                <a:sym typeface="Crimson Pro Bold Italic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3986576"/>
            <a:ext cx="5670750" cy="1035000"/>
            <a:chOff x="0" y="0"/>
            <a:chExt cx="7561000" cy="138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61000" cy="1380000"/>
            </a:xfrm>
            <a:custGeom>
              <a:avLst/>
              <a:gdLst/>
              <a:ahLst/>
              <a:cxnLst/>
              <a:rect l="l" t="t" r="r" b="b"/>
              <a:pathLst>
                <a:path w="7561000" h="1380000">
                  <a:moveTo>
                    <a:pt x="0" y="0"/>
                  </a:moveTo>
                  <a:lnTo>
                    <a:pt x="7561000" y="0"/>
                  </a:lnTo>
                  <a:lnTo>
                    <a:pt x="7561000" y="1380000"/>
                  </a:lnTo>
                  <a:lnTo>
                    <a:pt x="0" y="13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61925"/>
              <a:ext cx="7561000" cy="1541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15"/>
                </a:lnSpc>
              </a:pPr>
              <a:r>
                <a:rPr lang="en-US" sz="5060" b="1" i="1">
                  <a:solidFill>
                    <a:srgbClr val="443728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SEC : MCA-B</a:t>
              </a:r>
              <a:endParaRPr lang="en-US" sz="5060" b="1" i="1">
                <a:solidFill>
                  <a:srgbClr val="443728"/>
                </a:solidFill>
                <a:latin typeface="Crimson Pro Bold Italics"/>
                <a:ea typeface="Crimson Pro Bold Italics"/>
                <a:cs typeface="Crimson Pro Bold Italics"/>
                <a:sym typeface="Crimson Pro Bold Italic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5449146"/>
            <a:ext cx="4252875" cy="776625"/>
            <a:chOff x="0" y="0"/>
            <a:chExt cx="5670500" cy="1035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670500" cy="1035500"/>
            </a:xfrm>
            <a:custGeom>
              <a:avLst/>
              <a:gdLst/>
              <a:ahLst/>
              <a:cxnLst/>
              <a:rect l="l" t="t" r="r" b="b"/>
              <a:pathLst>
                <a:path w="5670500" h="1035500">
                  <a:moveTo>
                    <a:pt x="0" y="0"/>
                  </a:moveTo>
                  <a:lnTo>
                    <a:pt x="5670500" y="0"/>
                  </a:lnTo>
                  <a:lnTo>
                    <a:pt x="5670500" y="1035500"/>
                  </a:lnTo>
                  <a:lnTo>
                    <a:pt x="0" y="103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5670500" cy="1149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885"/>
                </a:lnSpc>
              </a:pPr>
              <a:r>
                <a:rPr lang="en-US" sz="3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Subject : JAVA</a:t>
              </a:r>
              <a:endParaRPr lang="en-US" sz="3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6846562"/>
            <a:ext cx="6787875" cy="646875"/>
            <a:chOff x="0" y="0"/>
            <a:chExt cx="9050500" cy="8625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050500" cy="862500"/>
            </a:xfrm>
            <a:custGeom>
              <a:avLst/>
              <a:gdLst/>
              <a:ahLst/>
              <a:cxnLst/>
              <a:rect l="l" t="t" r="r" b="b"/>
              <a:pathLst>
                <a:path w="9050500" h="862500">
                  <a:moveTo>
                    <a:pt x="0" y="0"/>
                  </a:moveTo>
                  <a:lnTo>
                    <a:pt x="9050500" y="0"/>
                  </a:lnTo>
                  <a:lnTo>
                    <a:pt x="9050500" y="862500"/>
                  </a:lnTo>
                  <a:lnTo>
                    <a:pt x="0" y="862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9050500" cy="967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60"/>
                </a:lnSpc>
              </a:pPr>
              <a:r>
                <a:rPr lang="en-US" sz="33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Presented By : AKBARHUSAIN</a:t>
              </a:r>
              <a:endParaRPr lang="en-US" sz="33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688891"/>
            <a:ext cx="9534525" cy="1021864"/>
            <a:chOff x="0" y="-181187"/>
            <a:chExt cx="12712700" cy="13624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700940" cy="1181298"/>
            </a:xfrm>
            <a:custGeom>
              <a:avLst/>
              <a:gdLst/>
              <a:ahLst/>
              <a:cxnLst/>
              <a:rect l="l" t="t" r="r" b="b"/>
              <a:pathLst>
                <a:path w="10700940" h="1181298">
                  <a:moveTo>
                    <a:pt x="0" y="0"/>
                  </a:moveTo>
                  <a:lnTo>
                    <a:pt x="10700940" y="0"/>
                  </a:lnTo>
                  <a:lnTo>
                    <a:pt x="10700940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1187"/>
              <a:ext cx="12712700" cy="136228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Addressing Key Challenges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86284" y="3271838"/>
            <a:ext cx="2729061" cy="1645593"/>
            <a:chOff x="0" y="0"/>
            <a:chExt cx="3638748" cy="2194123"/>
          </a:xfrm>
        </p:grpSpPr>
        <p:sp>
          <p:nvSpPr>
            <p:cNvPr id="10" name="Freeform 10"/>
            <p:cNvSpPr/>
            <p:nvPr/>
          </p:nvSpPr>
          <p:spPr>
            <a:xfrm>
              <a:off x="7874" y="7874"/>
              <a:ext cx="3622929" cy="2178304"/>
            </a:xfrm>
            <a:custGeom>
              <a:avLst/>
              <a:gdLst/>
              <a:ahLst/>
              <a:cxnLst/>
              <a:rect l="l" t="t" r="r" b="b"/>
              <a:pathLst>
                <a:path w="3622929" h="2178304">
                  <a:moveTo>
                    <a:pt x="0" y="158877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3463671" y="0"/>
                  </a:lnTo>
                  <a:cubicBezTo>
                    <a:pt x="3551555" y="0"/>
                    <a:pt x="3622929" y="71120"/>
                    <a:pt x="3622929" y="158750"/>
                  </a:cubicBezTo>
                  <a:lnTo>
                    <a:pt x="3622929" y="2019554"/>
                  </a:lnTo>
                  <a:cubicBezTo>
                    <a:pt x="3622929" y="2107184"/>
                    <a:pt x="3551682" y="2178304"/>
                    <a:pt x="3463671" y="2178304"/>
                  </a:cubicBezTo>
                  <a:lnTo>
                    <a:pt x="159258" y="2178304"/>
                  </a:lnTo>
                  <a:cubicBezTo>
                    <a:pt x="71374" y="2178304"/>
                    <a:pt x="0" y="2107184"/>
                    <a:pt x="0" y="2019554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638677" cy="2194179"/>
            </a:xfrm>
            <a:custGeom>
              <a:avLst/>
              <a:gdLst/>
              <a:ahLst/>
              <a:cxnLst/>
              <a:rect l="l" t="t" r="r" b="b"/>
              <a:pathLst>
                <a:path w="3638677" h="2194179">
                  <a:moveTo>
                    <a:pt x="0" y="166751"/>
                  </a:moveTo>
                  <a:cubicBezTo>
                    <a:pt x="0" y="74676"/>
                    <a:pt x="74803" y="0"/>
                    <a:pt x="167132" y="0"/>
                  </a:cubicBezTo>
                  <a:lnTo>
                    <a:pt x="3471545" y="0"/>
                  </a:lnTo>
                  <a:lnTo>
                    <a:pt x="3471545" y="7874"/>
                  </a:lnTo>
                  <a:lnTo>
                    <a:pt x="3471545" y="0"/>
                  </a:lnTo>
                  <a:cubicBezTo>
                    <a:pt x="3563874" y="0"/>
                    <a:pt x="3638677" y="74676"/>
                    <a:pt x="3638677" y="166751"/>
                  </a:cubicBezTo>
                  <a:lnTo>
                    <a:pt x="3630803" y="166751"/>
                  </a:lnTo>
                  <a:lnTo>
                    <a:pt x="3638677" y="166751"/>
                  </a:lnTo>
                  <a:lnTo>
                    <a:pt x="3638677" y="2027428"/>
                  </a:lnTo>
                  <a:lnTo>
                    <a:pt x="3630803" y="2027428"/>
                  </a:lnTo>
                  <a:lnTo>
                    <a:pt x="3638677" y="2027428"/>
                  </a:lnTo>
                  <a:cubicBezTo>
                    <a:pt x="3638677" y="2119503"/>
                    <a:pt x="3563874" y="2194179"/>
                    <a:pt x="3471545" y="2194179"/>
                  </a:cubicBezTo>
                  <a:lnTo>
                    <a:pt x="3471545" y="2186305"/>
                  </a:lnTo>
                  <a:lnTo>
                    <a:pt x="3471545" y="2194179"/>
                  </a:lnTo>
                  <a:lnTo>
                    <a:pt x="167132" y="2194179"/>
                  </a:lnTo>
                  <a:lnTo>
                    <a:pt x="167132" y="2186305"/>
                  </a:lnTo>
                  <a:lnTo>
                    <a:pt x="167132" y="2194179"/>
                  </a:lnTo>
                  <a:cubicBezTo>
                    <a:pt x="74803" y="2194179"/>
                    <a:pt x="0" y="2119503"/>
                    <a:pt x="0" y="2027428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2027428"/>
                  </a:lnTo>
                  <a:lnTo>
                    <a:pt x="7874" y="2027428"/>
                  </a:lnTo>
                  <a:lnTo>
                    <a:pt x="15748" y="2027428"/>
                  </a:lnTo>
                  <a:cubicBezTo>
                    <a:pt x="15748" y="2110740"/>
                    <a:pt x="83439" y="2178304"/>
                    <a:pt x="167005" y="2178304"/>
                  </a:cubicBezTo>
                  <a:lnTo>
                    <a:pt x="3471545" y="2178304"/>
                  </a:lnTo>
                  <a:cubicBezTo>
                    <a:pt x="3555111" y="2178304"/>
                    <a:pt x="3622802" y="2110740"/>
                    <a:pt x="3622802" y="2027428"/>
                  </a:cubicBezTo>
                  <a:lnTo>
                    <a:pt x="3622802" y="166751"/>
                  </a:lnTo>
                  <a:cubicBezTo>
                    <a:pt x="3622802" y="83439"/>
                    <a:pt x="3555111" y="15875"/>
                    <a:pt x="3471545" y="15875"/>
                  </a:cubicBezTo>
                  <a:lnTo>
                    <a:pt x="167132" y="15875"/>
                  </a:lnTo>
                  <a:lnTo>
                    <a:pt x="167132" y="7874"/>
                  </a:lnTo>
                  <a:lnTo>
                    <a:pt x="167132" y="15748"/>
                  </a:lnTo>
                  <a:cubicBezTo>
                    <a:pt x="83566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sp>
        <p:nvSpPr>
          <p:cNvPr id="12" name="Freeform 12" descr="preencoded.png"/>
          <p:cNvSpPr/>
          <p:nvPr/>
        </p:nvSpPr>
        <p:spPr>
          <a:xfrm>
            <a:off x="2151459" y="3845421"/>
            <a:ext cx="398710" cy="498276"/>
          </a:xfrm>
          <a:custGeom>
            <a:avLst/>
            <a:gdLst/>
            <a:ahLst/>
            <a:cxnLst/>
            <a:rect l="l" t="t" r="r" b="b"/>
            <a:pathLst>
              <a:path w="398710" h="498276">
                <a:moveTo>
                  <a:pt x="0" y="0"/>
                </a:moveTo>
                <a:lnTo>
                  <a:pt x="398710" y="0"/>
                </a:lnTo>
                <a:lnTo>
                  <a:pt x="398710" y="498276"/>
                </a:lnTo>
                <a:lnTo>
                  <a:pt x="0" y="49827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939"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3992910" y="3561309"/>
            <a:ext cx="3544044" cy="442912"/>
            <a:chOff x="0" y="0"/>
            <a:chExt cx="4725392" cy="590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Quality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3992905" y="4174344"/>
            <a:ext cx="8151750" cy="453750"/>
            <a:chOff x="0" y="0"/>
            <a:chExt cx="10869000" cy="605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869000" cy="605000"/>
            </a:xfrm>
            <a:custGeom>
              <a:avLst/>
              <a:gdLst/>
              <a:ahLst/>
              <a:cxnLst/>
              <a:rect l="l" t="t" r="r" b="b"/>
              <a:pathLst>
                <a:path w="10869000" h="605000">
                  <a:moveTo>
                    <a:pt x="0" y="0"/>
                  </a:moveTo>
                  <a:lnTo>
                    <a:pt x="10869000" y="0"/>
                  </a:lnTo>
                  <a:lnTo>
                    <a:pt x="10869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71450"/>
              <a:ext cx="10869000" cy="776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Inconsistent data formats are validated and cleaned.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3851076" y="4892427"/>
            <a:ext cx="13303002" cy="19050"/>
            <a:chOff x="0" y="0"/>
            <a:chExt cx="17737337" cy="25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737328" cy="25400"/>
            </a:xfrm>
            <a:custGeom>
              <a:avLst/>
              <a:gdLst/>
              <a:ahLst/>
              <a:cxnLst/>
              <a:rect l="l" t="t" r="r" b="b"/>
              <a:pathLst>
                <a:path w="17737328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628" y="0"/>
                  </a:lnTo>
                  <a:cubicBezTo>
                    <a:pt x="17731614" y="0"/>
                    <a:pt x="17737328" y="5715"/>
                    <a:pt x="17737328" y="12700"/>
                  </a:cubicBezTo>
                  <a:cubicBezTo>
                    <a:pt x="17737328" y="19685"/>
                    <a:pt x="17731614" y="25400"/>
                    <a:pt x="1772462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21" name="Group 21"/>
          <p:cNvGrpSpPr/>
          <p:nvPr/>
        </p:nvGrpSpPr>
        <p:grpSpPr>
          <a:xfrm rot="0">
            <a:off x="986284" y="5047208"/>
            <a:ext cx="5446365" cy="1645592"/>
            <a:chOff x="0" y="0"/>
            <a:chExt cx="7261820" cy="2194123"/>
          </a:xfrm>
        </p:grpSpPr>
        <p:sp>
          <p:nvSpPr>
            <p:cNvPr id="22" name="Freeform 22"/>
            <p:cNvSpPr/>
            <p:nvPr/>
          </p:nvSpPr>
          <p:spPr>
            <a:xfrm>
              <a:off x="7874" y="7874"/>
              <a:ext cx="7246112" cy="2178304"/>
            </a:xfrm>
            <a:custGeom>
              <a:avLst/>
              <a:gdLst/>
              <a:ahLst/>
              <a:cxnLst/>
              <a:rect l="l" t="t" r="r" b="b"/>
              <a:pathLst>
                <a:path w="7246112" h="2178304">
                  <a:moveTo>
                    <a:pt x="0" y="158877"/>
                  </a:moveTo>
                  <a:cubicBezTo>
                    <a:pt x="0" y="71120"/>
                    <a:pt x="71501" y="0"/>
                    <a:pt x="159639" y="0"/>
                  </a:cubicBezTo>
                  <a:lnTo>
                    <a:pt x="7086473" y="0"/>
                  </a:lnTo>
                  <a:cubicBezTo>
                    <a:pt x="7174611" y="0"/>
                    <a:pt x="7246112" y="71120"/>
                    <a:pt x="7246112" y="158750"/>
                  </a:cubicBezTo>
                  <a:lnTo>
                    <a:pt x="7246112" y="2019554"/>
                  </a:lnTo>
                  <a:cubicBezTo>
                    <a:pt x="7246112" y="2107184"/>
                    <a:pt x="7174611" y="2178304"/>
                    <a:pt x="7086473" y="2178304"/>
                  </a:cubicBezTo>
                  <a:lnTo>
                    <a:pt x="159639" y="2178304"/>
                  </a:lnTo>
                  <a:cubicBezTo>
                    <a:pt x="71501" y="2178304"/>
                    <a:pt x="0" y="2107184"/>
                    <a:pt x="0" y="2019554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7261860" cy="2194179"/>
            </a:xfrm>
            <a:custGeom>
              <a:avLst/>
              <a:gdLst/>
              <a:ahLst/>
              <a:cxnLst/>
              <a:rect l="l" t="t" r="r" b="b"/>
              <a:pathLst>
                <a:path w="7261860" h="2194179">
                  <a:moveTo>
                    <a:pt x="0" y="166751"/>
                  </a:moveTo>
                  <a:cubicBezTo>
                    <a:pt x="0" y="74549"/>
                    <a:pt x="75057" y="0"/>
                    <a:pt x="167513" y="0"/>
                  </a:cubicBezTo>
                  <a:lnTo>
                    <a:pt x="7094347" y="0"/>
                  </a:lnTo>
                  <a:lnTo>
                    <a:pt x="7094347" y="7874"/>
                  </a:lnTo>
                  <a:lnTo>
                    <a:pt x="7094347" y="0"/>
                  </a:lnTo>
                  <a:cubicBezTo>
                    <a:pt x="7186803" y="0"/>
                    <a:pt x="7261860" y="74549"/>
                    <a:pt x="7261860" y="166751"/>
                  </a:cubicBezTo>
                  <a:lnTo>
                    <a:pt x="7253986" y="166751"/>
                  </a:lnTo>
                  <a:lnTo>
                    <a:pt x="7261860" y="166751"/>
                  </a:lnTo>
                  <a:lnTo>
                    <a:pt x="7261860" y="2027428"/>
                  </a:lnTo>
                  <a:lnTo>
                    <a:pt x="7253986" y="2027428"/>
                  </a:lnTo>
                  <a:lnTo>
                    <a:pt x="7261860" y="2027428"/>
                  </a:lnTo>
                  <a:cubicBezTo>
                    <a:pt x="7261860" y="2119503"/>
                    <a:pt x="7186803" y="2194179"/>
                    <a:pt x="7094347" y="2194179"/>
                  </a:cubicBezTo>
                  <a:lnTo>
                    <a:pt x="7094347" y="2186305"/>
                  </a:lnTo>
                  <a:lnTo>
                    <a:pt x="7094347" y="2194179"/>
                  </a:lnTo>
                  <a:lnTo>
                    <a:pt x="167513" y="2194179"/>
                  </a:lnTo>
                  <a:lnTo>
                    <a:pt x="167513" y="2186305"/>
                  </a:lnTo>
                  <a:lnTo>
                    <a:pt x="167513" y="2194179"/>
                  </a:lnTo>
                  <a:cubicBezTo>
                    <a:pt x="75057" y="2194179"/>
                    <a:pt x="0" y="2119503"/>
                    <a:pt x="0" y="2027428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2027428"/>
                  </a:lnTo>
                  <a:lnTo>
                    <a:pt x="7874" y="2027428"/>
                  </a:lnTo>
                  <a:lnTo>
                    <a:pt x="15748" y="2027428"/>
                  </a:lnTo>
                  <a:cubicBezTo>
                    <a:pt x="15748" y="2110740"/>
                    <a:pt x="83566" y="2178304"/>
                    <a:pt x="167386" y="2178304"/>
                  </a:cubicBezTo>
                  <a:lnTo>
                    <a:pt x="7094347" y="2178304"/>
                  </a:lnTo>
                  <a:cubicBezTo>
                    <a:pt x="7178167" y="2178304"/>
                    <a:pt x="7245985" y="2110740"/>
                    <a:pt x="7245985" y="2027428"/>
                  </a:cubicBezTo>
                  <a:lnTo>
                    <a:pt x="7245985" y="166751"/>
                  </a:lnTo>
                  <a:cubicBezTo>
                    <a:pt x="7245985" y="83439"/>
                    <a:pt x="7178167" y="15875"/>
                    <a:pt x="7094347" y="15875"/>
                  </a:cubicBezTo>
                  <a:lnTo>
                    <a:pt x="167513" y="15875"/>
                  </a:lnTo>
                  <a:lnTo>
                    <a:pt x="167513" y="7874"/>
                  </a:lnTo>
                  <a:lnTo>
                    <a:pt x="167513" y="15748"/>
                  </a:lnTo>
                  <a:cubicBezTo>
                    <a:pt x="83693" y="15748"/>
                    <a:pt x="15875" y="83312"/>
                    <a:pt x="15875" y="166624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sp>
        <p:nvSpPr>
          <p:cNvPr id="24" name="Freeform 24" descr="preencoded.png"/>
          <p:cNvSpPr/>
          <p:nvPr/>
        </p:nvSpPr>
        <p:spPr>
          <a:xfrm>
            <a:off x="3510111" y="5620791"/>
            <a:ext cx="398710" cy="498276"/>
          </a:xfrm>
          <a:custGeom>
            <a:avLst/>
            <a:gdLst/>
            <a:ahLst/>
            <a:cxnLst/>
            <a:rect l="l" t="t" r="r" b="b"/>
            <a:pathLst>
              <a:path w="398710" h="498276">
                <a:moveTo>
                  <a:pt x="0" y="0"/>
                </a:moveTo>
                <a:lnTo>
                  <a:pt x="398710" y="0"/>
                </a:lnTo>
                <a:lnTo>
                  <a:pt x="398710" y="498277"/>
                </a:lnTo>
                <a:lnTo>
                  <a:pt x="0" y="49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9"/>
            </a:stretch>
          </a:blipFill>
        </p:spPr>
      </p:sp>
      <p:grpSp>
        <p:nvGrpSpPr>
          <p:cNvPr id="25" name="Group 25"/>
          <p:cNvGrpSpPr/>
          <p:nvPr/>
        </p:nvGrpSpPr>
        <p:grpSpPr>
          <a:xfrm rot="0">
            <a:off x="6710214" y="5336679"/>
            <a:ext cx="3544044" cy="442912"/>
            <a:chOff x="0" y="0"/>
            <a:chExt cx="4725392" cy="5905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Model Accuracy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6710220" y="5949688"/>
            <a:ext cx="8489625" cy="453750"/>
            <a:chOff x="0" y="0"/>
            <a:chExt cx="11319500" cy="605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319500" cy="605000"/>
            </a:xfrm>
            <a:custGeom>
              <a:avLst/>
              <a:gdLst/>
              <a:ahLst/>
              <a:cxnLst/>
              <a:rect l="l" t="t" r="r" b="b"/>
              <a:pathLst>
                <a:path w="11319500" h="605000">
                  <a:moveTo>
                    <a:pt x="0" y="0"/>
                  </a:moveTo>
                  <a:lnTo>
                    <a:pt x="11319500" y="0"/>
                  </a:lnTo>
                  <a:lnTo>
                    <a:pt x="113195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71450"/>
              <a:ext cx="11319500" cy="776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Predictions are improved through retraining and tuning.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6568380" y="6667797"/>
            <a:ext cx="10585698" cy="19050"/>
            <a:chOff x="0" y="0"/>
            <a:chExt cx="14114263" cy="25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4114272" cy="25400"/>
            </a:xfrm>
            <a:custGeom>
              <a:avLst/>
              <a:gdLst/>
              <a:ahLst/>
              <a:cxnLst/>
              <a:rect l="l" t="t" r="r" b="b"/>
              <a:pathLst>
                <a:path w="14114272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572" y="0"/>
                  </a:lnTo>
                  <a:cubicBezTo>
                    <a:pt x="14108557" y="0"/>
                    <a:pt x="14114272" y="5715"/>
                    <a:pt x="14114272" y="12700"/>
                  </a:cubicBezTo>
                  <a:cubicBezTo>
                    <a:pt x="14114272" y="19685"/>
                    <a:pt x="14108557" y="25400"/>
                    <a:pt x="1410157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33" name="Group 33"/>
          <p:cNvGrpSpPr/>
          <p:nvPr/>
        </p:nvGrpSpPr>
        <p:grpSpPr>
          <a:xfrm rot="0">
            <a:off x="986284" y="6822579"/>
            <a:ext cx="8163669" cy="1645592"/>
            <a:chOff x="0" y="0"/>
            <a:chExt cx="10884892" cy="2194123"/>
          </a:xfrm>
        </p:grpSpPr>
        <p:sp>
          <p:nvSpPr>
            <p:cNvPr id="34" name="Freeform 34"/>
            <p:cNvSpPr/>
            <p:nvPr/>
          </p:nvSpPr>
          <p:spPr>
            <a:xfrm>
              <a:off x="7874" y="7874"/>
              <a:ext cx="10869041" cy="2178304"/>
            </a:xfrm>
            <a:custGeom>
              <a:avLst/>
              <a:gdLst/>
              <a:ahLst/>
              <a:cxnLst/>
              <a:rect l="l" t="t" r="r" b="b"/>
              <a:pathLst>
                <a:path w="10869041" h="2178304">
                  <a:moveTo>
                    <a:pt x="0" y="158877"/>
                  </a:moveTo>
                  <a:cubicBezTo>
                    <a:pt x="0" y="71120"/>
                    <a:pt x="71501" y="0"/>
                    <a:pt x="159766" y="0"/>
                  </a:cubicBezTo>
                  <a:lnTo>
                    <a:pt x="10709402" y="0"/>
                  </a:lnTo>
                  <a:cubicBezTo>
                    <a:pt x="10797540" y="0"/>
                    <a:pt x="10869041" y="71120"/>
                    <a:pt x="10869041" y="158750"/>
                  </a:cubicBezTo>
                  <a:lnTo>
                    <a:pt x="10869041" y="2019554"/>
                  </a:lnTo>
                  <a:cubicBezTo>
                    <a:pt x="10869041" y="2107184"/>
                    <a:pt x="10797540" y="2178304"/>
                    <a:pt x="10709402" y="2178304"/>
                  </a:cubicBezTo>
                  <a:lnTo>
                    <a:pt x="159766" y="2178304"/>
                  </a:lnTo>
                  <a:cubicBezTo>
                    <a:pt x="71628" y="2178304"/>
                    <a:pt x="127" y="2107184"/>
                    <a:pt x="127" y="2019554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0884916" cy="2194179"/>
            </a:xfrm>
            <a:custGeom>
              <a:avLst/>
              <a:gdLst/>
              <a:ahLst/>
              <a:cxnLst/>
              <a:rect l="l" t="t" r="r" b="b"/>
              <a:pathLst>
                <a:path w="10884916" h="2194179">
                  <a:moveTo>
                    <a:pt x="0" y="166751"/>
                  </a:moveTo>
                  <a:cubicBezTo>
                    <a:pt x="0" y="74549"/>
                    <a:pt x="75057" y="0"/>
                    <a:pt x="167640" y="0"/>
                  </a:cubicBezTo>
                  <a:lnTo>
                    <a:pt x="10717276" y="0"/>
                  </a:lnTo>
                  <a:lnTo>
                    <a:pt x="10717276" y="7874"/>
                  </a:lnTo>
                  <a:lnTo>
                    <a:pt x="10717276" y="0"/>
                  </a:lnTo>
                  <a:cubicBezTo>
                    <a:pt x="10809859" y="0"/>
                    <a:pt x="10884916" y="74549"/>
                    <a:pt x="10884916" y="166751"/>
                  </a:cubicBezTo>
                  <a:lnTo>
                    <a:pt x="10877042" y="166751"/>
                  </a:lnTo>
                  <a:lnTo>
                    <a:pt x="10884916" y="166751"/>
                  </a:lnTo>
                  <a:lnTo>
                    <a:pt x="10884916" y="2027428"/>
                  </a:lnTo>
                  <a:lnTo>
                    <a:pt x="10877042" y="2027428"/>
                  </a:lnTo>
                  <a:lnTo>
                    <a:pt x="10884916" y="2027428"/>
                  </a:lnTo>
                  <a:cubicBezTo>
                    <a:pt x="10884916" y="2119503"/>
                    <a:pt x="10809859" y="2194179"/>
                    <a:pt x="10717276" y="2194179"/>
                  </a:cubicBezTo>
                  <a:lnTo>
                    <a:pt x="10717276" y="2186305"/>
                  </a:lnTo>
                  <a:lnTo>
                    <a:pt x="10717276" y="2194179"/>
                  </a:lnTo>
                  <a:lnTo>
                    <a:pt x="167640" y="2194179"/>
                  </a:lnTo>
                  <a:lnTo>
                    <a:pt x="167640" y="2186305"/>
                  </a:lnTo>
                  <a:lnTo>
                    <a:pt x="167640" y="2194179"/>
                  </a:lnTo>
                  <a:cubicBezTo>
                    <a:pt x="75057" y="2194179"/>
                    <a:pt x="0" y="2119630"/>
                    <a:pt x="0" y="2027428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2027428"/>
                  </a:lnTo>
                  <a:lnTo>
                    <a:pt x="7874" y="2027428"/>
                  </a:lnTo>
                  <a:lnTo>
                    <a:pt x="15748" y="2027428"/>
                  </a:lnTo>
                  <a:cubicBezTo>
                    <a:pt x="15748" y="2110740"/>
                    <a:pt x="83693" y="2178304"/>
                    <a:pt x="167513" y="2178304"/>
                  </a:cubicBezTo>
                  <a:lnTo>
                    <a:pt x="10717276" y="2178304"/>
                  </a:lnTo>
                  <a:cubicBezTo>
                    <a:pt x="10801096" y="2178304"/>
                    <a:pt x="10869041" y="2110740"/>
                    <a:pt x="10869041" y="2027428"/>
                  </a:cubicBezTo>
                  <a:lnTo>
                    <a:pt x="10869041" y="166751"/>
                  </a:lnTo>
                  <a:cubicBezTo>
                    <a:pt x="10869041" y="83439"/>
                    <a:pt x="10801096" y="15875"/>
                    <a:pt x="10717276" y="15875"/>
                  </a:cubicBezTo>
                  <a:lnTo>
                    <a:pt x="167640" y="15875"/>
                  </a:lnTo>
                  <a:lnTo>
                    <a:pt x="167640" y="7874"/>
                  </a:lnTo>
                  <a:lnTo>
                    <a:pt x="167640" y="15748"/>
                  </a:lnTo>
                  <a:cubicBezTo>
                    <a:pt x="83820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sp>
        <p:nvSpPr>
          <p:cNvPr id="36" name="Freeform 36" descr="preencoded.png"/>
          <p:cNvSpPr/>
          <p:nvPr/>
        </p:nvSpPr>
        <p:spPr>
          <a:xfrm>
            <a:off x="4868764" y="7396162"/>
            <a:ext cx="398710" cy="498276"/>
          </a:xfrm>
          <a:custGeom>
            <a:avLst/>
            <a:gdLst/>
            <a:ahLst/>
            <a:cxnLst/>
            <a:rect l="l" t="t" r="r" b="b"/>
            <a:pathLst>
              <a:path w="398710" h="498276">
                <a:moveTo>
                  <a:pt x="0" y="0"/>
                </a:moveTo>
                <a:lnTo>
                  <a:pt x="398710" y="0"/>
                </a:lnTo>
                <a:lnTo>
                  <a:pt x="398710" y="498277"/>
                </a:lnTo>
                <a:lnTo>
                  <a:pt x="0" y="49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39"/>
            </a:stretch>
          </a:blipFill>
        </p:spPr>
      </p:sp>
      <p:grpSp>
        <p:nvGrpSpPr>
          <p:cNvPr id="37" name="Group 37"/>
          <p:cNvGrpSpPr/>
          <p:nvPr/>
        </p:nvGrpSpPr>
        <p:grpSpPr>
          <a:xfrm rot="0">
            <a:off x="9427518" y="7112050"/>
            <a:ext cx="3544044" cy="442912"/>
            <a:chOff x="0" y="0"/>
            <a:chExt cx="4725392" cy="59055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Scalability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9427534" y="7725062"/>
            <a:ext cx="8151750" cy="453750"/>
            <a:chOff x="0" y="0"/>
            <a:chExt cx="10869000" cy="605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869000" cy="605000"/>
            </a:xfrm>
            <a:custGeom>
              <a:avLst/>
              <a:gdLst/>
              <a:ahLst/>
              <a:cxnLst/>
              <a:rect l="l" t="t" r="r" b="b"/>
              <a:pathLst>
                <a:path w="10869000" h="605000">
                  <a:moveTo>
                    <a:pt x="0" y="0"/>
                  </a:moveTo>
                  <a:lnTo>
                    <a:pt x="10869000" y="0"/>
                  </a:lnTo>
                  <a:lnTo>
                    <a:pt x="10869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171450"/>
              <a:ext cx="10869000" cy="776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Large datasets are handled via database optimization.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843236"/>
            <a:ext cx="7910810" cy="885974"/>
            <a:chOff x="0" y="0"/>
            <a:chExt cx="10547747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47747" cy="1181298"/>
            </a:xfrm>
            <a:custGeom>
              <a:avLst/>
              <a:gdLst/>
              <a:ahLst/>
              <a:cxnLst/>
              <a:rect l="l" t="t" r="r" b="b"/>
              <a:pathLst>
                <a:path w="10547747" h="1181298">
                  <a:moveTo>
                    <a:pt x="0" y="0"/>
                  </a:moveTo>
                  <a:lnTo>
                    <a:pt x="10547747" y="0"/>
                  </a:lnTo>
                  <a:lnTo>
                    <a:pt x="1054774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10547747" cy="13622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Conclusion &amp; GitHub Link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5" y="3154406"/>
            <a:ext cx="5605875" cy="442875"/>
            <a:chOff x="0" y="0"/>
            <a:chExt cx="7474500" cy="590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74500" cy="590500"/>
            </a:xfrm>
            <a:custGeom>
              <a:avLst/>
              <a:gdLst/>
              <a:ahLst/>
              <a:cxnLst/>
              <a:rect l="l" t="t" r="r" b="b"/>
              <a:pathLst>
                <a:path w="7474500" h="590500">
                  <a:moveTo>
                    <a:pt x="0" y="0"/>
                  </a:moveTo>
                  <a:lnTo>
                    <a:pt x="7474500" y="0"/>
                  </a:lnTo>
                  <a:lnTo>
                    <a:pt x="7474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7474500" cy="68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685"/>
                </a:lnSpc>
              </a:pPr>
              <a:r>
                <a:rPr lang="en-US" sz="312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Summary of Project Impact</a:t>
              </a:r>
              <a:endParaRPr lang="en-US" sz="312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4022531"/>
            <a:ext cx="17074875" cy="453750"/>
            <a:chOff x="0" y="0"/>
            <a:chExt cx="22766500" cy="605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766500" cy="605000"/>
            </a:xfrm>
            <a:custGeom>
              <a:avLst/>
              <a:gdLst/>
              <a:ahLst/>
              <a:cxnLst/>
              <a:rect l="l" t="t" r="r" b="b"/>
              <a:pathLst>
                <a:path w="22766500" h="605000">
                  <a:moveTo>
                    <a:pt x="0" y="0"/>
                  </a:moveTo>
                  <a:lnTo>
                    <a:pt x="22766500" y="0"/>
                  </a:lnTo>
                  <a:lnTo>
                    <a:pt x="227665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0"/>
              <a:ext cx="22766500" cy="79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Successfully developed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Real-Time Sales Forecasting System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integrated with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Recommendation Engine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38" y="4575274"/>
            <a:ext cx="16303500" cy="453750"/>
            <a:chOff x="0" y="0"/>
            <a:chExt cx="21738000" cy="605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738000" cy="605000"/>
            </a:xfrm>
            <a:custGeom>
              <a:avLst/>
              <a:gdLst/>
              <a:ahLst/>
              <a:cxnLst/>
              <a:rect l="l" t="t" r="r" b="b"/>
              <a:pathLst>
                <a:path w="21738000" h="605000">
                  <a:moveTo>
                    <a:pt x="0" y="0"/>
                  </a:moveTo>
                  <a:lnTo>
                    <a:pt x="21738000" y="0"/>
                  </a:lnTo>
                  <a:lnTo>
                    <a:pt x="21738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0"/>
              <a:ext cx="21738000" cy="79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Enhanced business decision-making by predicting future sales trends using machine learning.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992238" y="5128022"/>
            <a:ext cx="16303526" cy="453629"/>
            <a:chOff x="0" y="0"/>
            <a:chExt cx="21738035" cy="6048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90500"/>
              <a:ext cx="21738035" cy="7953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Implemented a seamless UI using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HTML, CSS, and JavaScript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, connected to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Java backend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with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MySQL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database.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992238" y="6390020"/>
            <a:ext cx="16303500" cy="453750"/>
            <a:chOff x="0" y="0"/>
            <a:chExt cx="21738000" cy="605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738000" cy="605000"/>
            </a:xfrm>
            <a:custGeom>
              <a:avLst/>
              <a:gdLst/>
              <a:ahLst/>
              <a:cxnLst/>
              <a:rect l="l" t="t" r="r" b="b"/>
              <a:pathLst>
                <a:path w="21738000" h="605000">
                  <a:moveTo>
                    <a:pt x="0" y="0"/>
                  </a:moveTo>
                  <a:lnTo>
                    <a:pt x="21738000" y="0"/>
                  </a:lnTo>
                  <a:lnTo>
                    <a:pt x="21738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21738000" cy="79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Replaced traditional file upload with a real-time dashboard for better user experience and live predictions.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992238" y="7317629"/>
            <a:ext cx="3544125" cy="442875"/>
            <a:chOff x="0" y="0"/>
            <a:chExt cx="4725500" cy="5905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25500" cy="590500"/>
            </a:xfrm>
            <a:custGeom>
              <a:avLst/>
              <a:gdLst/>
              <a:ahLst/>
              <a:cxnLst/>
              <a:rect l="l" t="t" r="r" b="b"/>
              <a:pathLst>
                <a:path w="4725500" h="590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0"/>
              <a:ext cx="4725500" cy="68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685"/>
                </a:lnSpc>
              </a:pPr>
              <a:r>
                <a:rPr lang="en-US" sz="312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GitHub Repository</a:t>
              </a:r>
              <a:endParaRPr lang="en-US" sz="312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992238" y="7980461"/>
            <a:ext cx="16303526" cy="463154"/>
            <a:chOff x="0" y="0"/>
            <a:chExt cx="21738035" cy="61753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1738034" cy="617538"/>
            </a:xfrm>
            <a:custGeom>
              <a:avLst/>
              <a:gdLst/>
              <a:ahLst/>
              <a:cxnLst/>
              <a:rect l="l" t="t" r="r" b="b"/>
              <a:pathLst>
                <a:path w="21738034" h="617538">
                  <a:moveTo>
                    <a:pt x="0" y="0"/>
                  </a:moveTo>
                  <a:lnTo>
                    <a:pt x="21738034" y="0"/>
                  </a:lnTo>
                  <a:lnTo>
                    <a:pt x="21738034" y="617538"/>
                  </a:lnTo>
                  <a:lnTo>
                    <a:pt x="0" y="617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90500"/>
              <a:ext cx="21738035" cy="8080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🔗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560" u="sng">
                  <a:solidFill>
                    <a:srgbClr val="0563C1"/>
                  </a:solidFill>
                  <a:latin typeface="Open Sans"/>
                  <a:ea typeface="Open Sans"/>
                  <a:cs typeface="Open Sans"/>
                  <a:sym typeface="Open Sans"/>
                  <a:hlinkClick r:id="rId1" tooltip="https://github.com/Akbarhusain12/Sales_Prediction_Java"/>
                </a:rPr>
                <a:t>https://github.com/Akbarhusain12/Sales_Prediction_Java</a:t>
              </a:r>
              <a:endParaRPr lang="en-US" sz="2560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1" tooltip="https://github.com/Akbarhusain12/Sales_Prediction_Jav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4683375" y="2506781"/>
            <a:ext cx="8921250" cy="1165500"/>
            <a:chOff x="0" y="0"/>
            <a:chExt cx="11895000" cy="1554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895000" cy="1554000"/>
            </a:xfrm>
            <a:custGeom>
              <a:avLst/>
              <a:gdLst/>
              <a:ahLst/>
              <a:cxnLst/>
              <a:rect l="l" t="t" r="r" b="b"/>
              <a:pathLst>
                <a:path w="11895000" h="1554000">
                  <a:moveTo>
                    <a:pt x="0" y="0"/>
                  </a:moveTo>
                  <a:lnTo>
                    <a:pt x="11895000" y="0"/>
                  </a:lnTo>
                  <a:lnTo>
                    <a:pt x="11895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09550"/>
              <a:ext cx="11895000" cy="17635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10010"/>
                </a:lnSpc>
              </a:pPr>
              <a:r>
                <a:rPr lang="en-US" sz="668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PROBLEM STATEMENT</a:t>
              </a:r>
              <a:endParaRPr lang="en-US" sz="668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3876080"/>
            <a:ext cx="16303500" cy="1165500"/>
            <a:chOff x="0" y="0"/>
            <a:chExt cx="21738000" cy="1554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00" cy="1554000"/>
            </a:xfrm>
            <a:custGeom>
              <a:avLst/>
              <a:gdLst/>
              <a:ahLst/>
              <a:cxnLst/>
              <a:rect l="l" t="t" r="r" b="b"/>
              <a:pathLst>
                <a:path w="21738000" h="1554000">
                  <a:moveTo>
                    <a:pt x="0" y="0"/>
                  </a:moveTo>
                  <a:lnTo>
                    <a:pt x="21738000" y="0"/>
                  </a:lnTo>
                  <a:lnTo>
                    <a:pt x="21738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38125"/>
              <a:ext cx="21738000" cy="1792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27990" lvl="1" indent="-213995" algn="l">
                <a:lnSpc>
                  <a:spcPts val="6475"/>
                </a:lnSpc>
                <a:buFont typeface="Arial" panose="020B0604020202020204"/>
                <a:buChar char="•"/>
              </a:pPr>
              <a:r>
                <a:rPr lang="en-US" sz="3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Inaccurate forecasts result in inventory mismanagement, leading to $50K annual losses.</a:t>
              </a:r>
              <a:endParaRPr lang="en-US" sz="3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5245392"/>
            <a:ext cx="16303500" cy="1418865"/>
            <a:chOff x="0" y="0"/>
            <a:chExt cx="21738000" cy="18918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38000" cy="1554000"/>
            </a:xfrm>
            <a:custGeom>
              <a:avLst/>
              <a:gdLst/>
              <a:ahLst/>
              <a:cxnLst/>
              <a:rect l="l" t="t" r="r" b="b"/>
              <a:pathLst>
                <a:path w="21738000" h="1554000">
                  <a:moveTo>
                    <a:pt x="0" y="0"/>
                  </a:moveTo>
                  <a:lnTo>
                    <a:pt x="21738000" y="0"/>
                  </a:lnTo>
                  <a:lnTo>
                    <a:pt x="21738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99695"/>
              <a:ext cx="21738000" cy="1792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27990" lvl="1" indent="-213995" algn="l">
                <a:lnSpc>
                  <a:spcPts val="6475"/>
                </a:lnSpc>
                <a:buFont typeface="Arial" panose="020B0604020202020204"/>
                <a:buChar char="•"/>
              </a:pPr>
              <a:r>
                <a:rPr lang="en-US" sz="3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Inefficient resource allocation hinders productivity.</a:t>
              </a:r>
              <a:endParaRPr lang="en-US" sz="3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6614705"/>
            <a:ext cx="16303500" cy="1165500"/>
            <a:chOff x="0" y="0"/>
            <a:chExt cx="21738000" cy="1554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738000" cy="1554000"/>
            </a:xfrm>
            <a:custGeom>
              <a:avLst/>
              <a:gdLst/>
              <a:ahLst/>
              <a:cxnLst/>
              <a:rect l="l" t="t" r="r" b="b"/>
              <a:pathLst>
                <a:path w="21738000" h="1554000">
                  <a:moveTo>
                    <a:pt x="0" y="0"/>
                  </a:moveTo>
                  <a:lnTo>
                    <a:pt x="21738000" y="0"/>
                  </a:lnTo>
                  <a:lnTo>
                    <a:pt x="21738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38125"/>
              <a:ext cx="21738000" cy="1792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27990" lvl="1" indent="-213995" algn="l">
                <a:lnSpc>
                  <a:spcPts val="6475"/>
                </a:lnSpc>
                <a:buFont typeface="Arial" panose="020B0604020202020204"/>
                <a:buChar char="•"/>
              </a:pPr>
              <a:r>
                <a:rPr lang="en-US" sz="3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Missed sales opportunities impact revenue growth.</a:t>
              </a:r>
              <a:endParaRPr lang="en-US" sz="3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50" y="1425251"/>
            <a:ext cx="16303500" cy="2309250"/>
            <a:chOff x="0" y="0"/>
            <a:chExt cx="21738000" cy="3079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38000" cy="3079000"/>
            </a:xfrm>
            <a:custGeom>
              <a:avLst/>
              <a:gdLst/>
              <a:ahLst/>
              <a:cxnLst/>
              <a:rect l="l" t="t" r="r" b="b"/>
              <a:pathLst>
                <a:path w="21738000" h="3079000">
                  <a:moveTo>
                    <a:pt x="0" y="0"/>
                  </a:moveTo>
                  <a:lnTo>
                    <a:pt x="21738000" y="0"/>
                  </a:lnTo>
                  <a:lnTo>
                    <a:pt x="21738000" y="3079000"/>
                  </a:lnTo>
                  <a:lnTo>
                    <a:pt x="0" y="307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47650"/>
              <a:ext cx="21738000" cy="3326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📉</a:t>
              </a:r>
              <a:r>
                <a:rPr lang="en-US" sz="343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Challenges in Sales Prediction</a:t>
              </a:r>
              <a:endParaRPr lang="en-US" sz="3435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Manual forecasting methods are time-consuming, error-prone, and often lack accuracy due to dynamic market trends.</a:t>
              </a:r>
              <a:endParaRPr lang="en-US" sz="3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4537861"/>
            <a:ext cx="16303500" cy="3451875"/>
            <a:chOff x="0" y="0"/>
            <a:chExt cx="21738000" cy="4602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00" cy="4602500"/>
            </a:xfrm>
            <a:custGeom>
              <a:avLst/>
              <a:gdLst/>
              <a:ahLst/>
              <a:cxnLst/>
              <a:rect l="l" t="t" r="r" b="b"/>
              <a:pathLst>
                <a:path w="21738000" h="4602500">
                  <a:moveTo>
                    <a:pt x="0" y="0"/>
                  </a:moveTo>
                  <a:lnTo>
                    <a:pt x="21738000" y="0"/>
                  </a:lnTo>
                  <a:lnTo>
                    <a:pt x="21738000" y="4602500"/>
                  </a:lnTo>
                  <a:lnTo>
                    <a:pt x="0" y="4602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47650"/>
              <a:ext cx="21738000" cy="48501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🤖</a:t>
              </a:r>
              <a:r>
                <a:rPr lang="en-US" sz="343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Need for Automation</a:t>
              </a:r>
              <a:endParaRPr lang="en-US" sz="3435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Businesses require an intelligent system that can automatically analyze historical data, predict future sales, and assist in data-driven decision-making.</a:t>
              </a:r>
              <a:endParaRPr lang="en-US" sz="3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7850237" y="3364409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0975"/>
              <a:ext cx="12594035" cy="25435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PredictX: Revolutionizing Sales Forecasting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7850237" y="5561559"/>
            <a:ext cx="9445526" cy="1360885"/>
            <a:chOff x="0" y="0"/>
            <a:chExt cx="12594035" cy="18145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1814513"/>
            </a:xfrm>
            <a:custGeom>
              <a:avLst/>
              <a:gdLst/>
              <a:ahLst/>
              <a:cxnLst/>
              <a:rect l="l" t="t" r="r" b="b"/>
              <a:pathLst>
                <a:path w="12594035" h="1814513">
                  <a:moveTo>
                    <a:pt x="0" y="0"/>
                  </a:moveTo>
                  <a:lnTo>
                    <a:pt x="12594035" y="0"/>
                  </a:lnTo>
                  <a:lnTo>
                    <a:pt x="1259403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0"/>
              <a:ext cx="12594035" cy="2005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495"/>
                </a:lnSpc>
              </a:pP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2810" i="1">
                  <a:solidFill>
                    <a:srgbClr val="443728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Sales Forecasting System</a:t>
              </a: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aims to predict product sales based on store and item codes using machine learning and provide real-time recommendations to support inventory and discount strategies.</a:t>
              </a:r>
              <a:endParaRPr lang="en-US" sz="28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-762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544044"/>
          </a:xfrm>
          <a:custGeom>
            <a:avLst/>
            <a:gdLst/>
            <a:ahLst/>
            <a:cxnLst/>
            <a:rect l="l" t="t" r="r" b="b"/>
            <a:pathLst>
              <a:path w="18288000" h="3544044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20"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992238" y="4683462"/>
            <a:ext cx="12711430" cy="1021864"/>
            <a:chOff x="0" y="-181187"/>
            <a:chExt cx="16948574" cy="13624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20181" cy="1181298"/>
            </a:xfrm>
            <a:custGeom>
              <a:avLst/>
              <a:gdLst/>
              <a:ahLst/>
              <a:cxnLst/>
              <a:rect l="l" t="t" r="r" b="b"/>
              <a:pathLst>
                <a:path w="15420181" h="1181298">
                  <a:moveTo>
                    <a:pt x="0" y="0"/>
                  </a:moveTo>
                  <a:lnTo>
                    <a:pt x="15420181" y="0"/>
                  </a:lnTo>
                  <a:lnTo>
                    <a:pt x="15420181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1187"/>
              <a:ext cx="16948574" cy="136228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Technology Stack: Java &amp; Modern Web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sp>
        <p:nvSpPr>
          <p:cNvPr id="10" name="Freeform 10" descr="preencoded.png"/>
          <p:cNvSpPr/>
          <p:nvPr/>
        </p:nvSpPr>
        <p:spPr>
          <a:xfrm>
            <a:off x="992238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19" y="0"/>
                </a:lnTo>
                <a:lnTo>
                  <a:pt x="708719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1984474" y="6130529"/>
            <a:ext cx="2764631" cy="442912"/>
            <a:chOff x="0" y="0"/>
            <a:chExt cx="3686175" cy="590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6175" cy="590550"/>
            </a:xfrm>
            <a:custGeom>
              <a:avLst/>
              <a:gdLst/>
              <a:ahLst/>
              <a:cxnLst/>
              <a:rect l="l" t="t" r="r" b="b"/>
              <a:pathLst>
                <a:path w="3686175" h="590550">
                  <a:moveTo>
                    <a:pt x="0" y="0"/>
                  </a:moveTo>
                  <a:lnTo>
                    <a:pt x="3686175" y="0"/>
                  </a:lnTo>
                  <a:lnTo>
                    <a:pt x="3686175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3686175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Backend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984474" y="6743551"/>
            <a:ext cx="2764631" cy="1360885"/>
            <a:chOff x="0" y="0"/>
            <a:chExt cx="3686175" cy="18145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86175" cy="1814513"/>
            </a:xfrm>
            <a:custGeom>
              <a:avLst/>
              <a:gdLst/>
              <a:ahLst/>
              <a:cxnLst/>
              <a:rect l="l" t="t" r="r" b="b"/>
              <a:pathLst>
                <a:path w="3686175" h="1814513">
                  <a:moveTo>
                    <a:pt x="0" y="0"/>
                  </a:moveTo>
                  <a:lnTo>
                    <a:pt x="3686175" y="0"/>
                  </a:lnTo>
                  <a:lnTo>
                    <a:pt x="368617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0"/>
              <a:ext cx="3686175" cy="2005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Java (Core Java, File I/O, Collections, and Custom ML Logic)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" name="Freeform 17" descr="preencoded.png"/>
          <p:cNvSpPr/>
          <p:nvPr/>
        </p:nvSpPr>
        <p:spPr>
          <a:xfrm>
            <a:off x="5174308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0">
            <a:off x="6166545" y="6130529"/>
            <a:ext cx="2764780" cy="442912"/>
            <a:chOff x="0" y="0"/>
            <a:chExt cx="3686373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86373" cy="590550"/>
            </a:xfrm>
            <a:custGeom>
              <a:avLst/>
              <a:gdLst/>
              <a:ahLst/>
              <a:cxnLst/>
              <a:rect l="l" t="t" r="r" b="b"/>
              <a:pathLst>
                <a:path w="3686373" h="590550">
                  <a:moveTo>
                    <a:pt x="0" y="0"/>
                  </a:moveTo>
                  <a:lnTo>
                    <a:pt x="3686373" y="0"/>
                  </a:lnTo>
                  <a:lnTo>
                    <a:pt x="3686373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3686373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Frontend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6166545" y="6743551"/>
            <a:ext cx="2764780" cy="1814512"/>
            <a:chOff x="0" y="0"/>
            <a:chExt cx="3686373" cy="24193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86373" cy="2419350"/>
            </a:xfrm>
            <a:custGeom>
              <a:avLst/>
              <a:gdLst/>
              <a:ahLst/>
              <a:cxnLst/>
              <a:rect l="l" t="t" r="r" b="b"/>
              <a:pathLst>
                <a:path w="3686373" h="2419350">
                  <a:moveTo>
                    <a:pt x="0" y="0"/>
                  </a:moveTo>
                  <a:lnTo>
                    <a:pt x="3686373" y="0"/>
                  </a:lnTo>
                  <a:lnTo>
                    <a:pt x="368637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3686373" cy="26098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HTML, CSS, JavaScript for interactive and responsive UI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Freeform 24" descr="preencoded.png"/>
          <p:cNvSpPr/>
          <p:nvPr/>
        </p:nvSpPr>
        <p:spPr>
          <a:xfrm>
            <a:off x="9356526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 rot="0">
            <a:off x="10348764" y="6130529"/>
            <a:ext cx="2764780" cy="442912"/>
            <a:chOff x="0" y="0"/>
            <a:chExt cx="3686373" cy="5905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86373" cy="590550"/>
            </a:xfrm>
            <a:custGeom>
              <a:avLst/>
              <a:gdLst/>
              <a:ahLst/>
              <a:cxnLst/>
              <a:rect l="l" t="t" r="r" b="b"/>
              <a:pathLst>
                <a:path w="3686373" h="590550">
                  <a:moveTo>
                    <a:pt x="0" y="0"/>
                  </a:moveTo>
                  <a:lnTo>
                    <a:pt x="3686373" y="0"/>
                  </a:lnTo>
                  <a:lnTo>
                    <a:pt x="3686373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104775"/>
              <a:ext cx="3686373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MySQL Database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0348764" y="6743551"/>
            <a:ext cx="2764780" cy="1360885"/>
            <a:chOff x="0" y="0"/>
            <a:chExt cx="3686373" cy="18145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686373" cy="1814513"/>
            </a:xfrm>
            <a:custGeom>
              <a:avLst/>
              <a:gdLst/>
              <a:ahLst/>
              <a:cxnLst/>
              <a:rect l="l" t="t" r="r" b="b"/>
              <a:pathLst>
                <a:path w="3686373" h="1814513">
                  <a:moveTo>
                    <a:pt x="0" y="0"/>
                  </a:moveTo>
                  <a:lnTo>
                    <a:pt x="3686373" y="0"/>
                  </a:lnTo>
                  <a:lnTo>
                    <a:pt x="368637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90500"/>
              <a:ext cx="3686373" cy="2005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Efficient data storage, retrieval, and management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Freeform 31" descr="preencoded.png"/>
          <p:cNvSpPr/>
          <p:nvPr/>
        </p:nvSpPr>
        <p:spPr>
          <a:xfrm>
            <a:off x="13538746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0">
            <a:off x="14530964" y="6130531"/>
            <a:ext cx="3757125" cy="442875"/>
            <a:chOff x="0" y="0"/>
            <a:chExt cx="5009500" cy="590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009500" cy="590500"/>
            </a:xfrm>
            <a:custGeom>
              <a:avLst/>
              <a:gdLst/>
              <a:ahLst/>
              <a:cxnLst/>
              <a:rect l="l" t="t" r="r" b="b"/>
              <a:pathLst>
                <a:path w="5009500" h="590500">
                  <a:moveTo>
                    <a:pt x="0" y="0"/>
                  </a:moveTo>
                  <a:lnTo>
                    <a:pt x="5009500" y="0"/>
                  </a:lnTo>
                  <a:lnTo>
                    <a:pt x="5009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104775"/>
              <a:ext cx="5009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Machine Learning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 rot="0">
            <a:off x="14530982" y="6743551"/>
            <a:ext cx="2764780" cy="2268141"/>
            <a:chOff x="0" y="0"/>
            <a:chExt cx="3686373" cy="302418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686373" cy="3024188"/>
            </a:xfrm>
            <a:custGeom>
              <a:avLst/>
              <a:gdLst/>
              <a:ahLst/>
              <a:cxnLst/>
              <a:rect l="l" t="t" r="r" b="b"/>
              <a:pathLst>
                <a:path w="3686373" h="3024188">
                  <a:moveTo>
                    <a:pt x="0" y="0"/>
                  </a:moveTo>
                  <a:lnTo>
                    <a:pt x="3686373" y="0"/>
                  </a:lnTo>
                  <a:lnTo>
                    <a:pt x="3686373" y="3024188"/>
                  </a:lnTo>
                  <a:lnTo>
                    <a:pt x="0" y="3024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171450"/>
              <a:ext cx="3686373" cy="31956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 ML model implemented in Java for sales prediction using regression algorithms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7850237" y="848469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0975"/>
              <a:ext cx="12594035" cy="25435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Core Modules &amp; System Architecture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7844284" y="3182542"/>
            <a:ext cx="649781" cy="649781"/>
            <a:chOff x="0" y="0"/>
            <a:chExt cx="866375" cy="866375"/>
          </a:xfrm>
        </p:grpSpPr>
        <p:sp>
          <p:nvSpPr>
            <p:cNvPr id="11" name="Freeform 11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8771632" y="3188495"/>
            <a:ext cx="3544125" cy="442875"/>
            <a:chOff x="0" y="0"/>
            <a:chExt cx="4725500" cy="590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25500" cy="590500"/>
            </a:xfrm>
            <a:custGeom>
              <a:avLst/>
              <a:gdLst/>
              <a:ahLst/>
              <a:cxnLst/>
              <a:rect l="l" t="t" r="r" b="b"/>
              <a:pathLst>
                <a:path w="4725500" h="590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04775"/>
              <a:ext cx="4725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Input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8771632" y="3801517"/>
            <a:ext cx="8524125" cy="453750"/>
            <a:chOff x="0" y="0"/>
            <a:chExt cx="11365500" cy="605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65500" cy="605000"/>
            </a:xfrm>
            <a:custGeom>
              <a:avLst/>
              <a:gdLst/>
              <a:ahLst/>
              <a:cxnLst/>
              <a:rect l="l" t="t" r="r" b="b"/>
              <a:pathLst>
                <a:path w="11365500" h="605000">
                  <a:moveTo>
                    <a:pt x="0" y="0"/>
                  </a:moveTo>
                  <a:lnTo>
                    <a:pt x="11365500" y="0"/>
                  </a:lnTo>
                  <a:lnTo>
                    <a:pt x="113655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200025"/>
              <a:ext cx="11365500" cy="8050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Facilitates sales data upload and processing for analysis.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7844284" y="5027712"/>
            <a:ext cx="649781" cy="649781"/>
            <a:chOff x="0" y="0"/>
            <a:chExt cx="866375" cy="866375"/>
          </a:xfrm>
        </p:grpSpPr>
        <p:sp>
          <p:nvSpPr>
            <p:cNvPr id="20" name="Freeform 20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22" name="Group 22"/>
          <p:cNvGrpSpPr/>
          <p:nvPr/>
        </p:nvGrpSpPr>
        <p:grpSpPr>
          <a:xfrm rot="0">
            <a:off x="8771632" y="5033665"/>
            <a:ext cx="3544125" cy="442875"/>
            <a:chOff x="0" y="0"/>
            <a:chExt cx="4725500" cy="590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25500" cy="590500"/>
            </a:xfrm>
            <a:custGeom>
              <a:avLst/>
              <a:gdLst/>
              <a:ahLst/>
              <a:cxnLst/>
              <a:rect l="l" t="t" r="r" b="b"/>
              <a:pathLst>
                <a:path w="4725500" h="590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104775"/>
              <a:ext cx="4725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Forecasting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8771632" y="5646687"/>
            <a:ext cx="8524131" cy="453629"/>
            <a:chOff x="0" y="0"/>
            <a:chExt cx="11365508" cy="6048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200025"/>
              <a:ext cx="11365508" cy="8048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Trains ML models and generates sales predictions.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7844284" y="6696819"/>
            <a:ext cx="649784" cy="649784"/>
            <a:chOff x="0" y="0"/>
            <a:chExt cx="866378" cy="866378"/>
          </a:xfrm>
        </p:grpSpPr>
        <p:sp>
          <p:nvSpPr>
            <p:cNvPr id="29" name="Freeform 29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31" name="Group 31"/>
          <p:cNvGrpSpPr/>
          <p:nvPr/>
        </p:nvGrpSpPr>
        <p:grpSpPr>
          <a:xfrm rot="0">
            <a:off x="8771632" y="6702772"/>
            <a:ext cx="3544044" cy="442912"/>
            <a:chOff x="0" y="0"/>
            <a:chExt cx="4725392" cy="5905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104775"/>
              <a:ext cx="4725392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Reporting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8771632" y="7315795"/>
            <a:ext cx="8524131" cy="453629"/>
            <a:chOff x="0" y="0"/>
            <a:chExt cx="11365508" cy="60483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00025"/>
              <a:ext cx="11365508" cy="8048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Visualizes sales forecasts through charts and reports.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7844284" y="8365927"/>
            <a:ext cx="649784" cy="649784"/>
            <a:chOff x="0" y="0"/>
            <a:chExt cx="866378" cy="866378"/>
          </a:xfrm>
        </p:grpSpPr>
        <p:sp>
          <p:nvSpPr>
            <p:cNvPr id="38" name="Freeform 38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40" name="Group 40"/>
          <p:cNvGrpSpPr/>
          <p:nvPr/>
        </p:nvGrpSpPr>
        <p:grpSpPr>
          <a:xfrm rot="0">
            <a:off x="8771622" y="8371875"/>
            <a:ext cx="5170875" cy="442875"/>
            <a:chOff x="0" y="0"/>
            <a:chExt cx="6894500" cy="5905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894500" cy="590500"/>
            </a:xfrm>
            <a:custGeom>
              <a:avLst/>
              <a:gdLst/>
              <a:ahLst/>
              <a:cxnLst/>
              <a:rect l="l" t="t" r="r" b="b"/>
              <a:pathLst>
                <a:path w="6894500" h="590500">
                  <a:moveTo>
                    <a:pt x="0" y="0"/>
                  </a:moveTo>
                  <a:lnTo>
                    <a:pt x="6894500" y="0"/>
                  </a:lnTo>
                  <a:lnTo>
                    <a:pt x="6894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104775"/>
              <a:ext cx="6894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User Management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43" name="Group 43"/>
          <p:cNvGrpSpPr/>
          <p:nvPr/>
        </p:nvGrpSpPr>
        <p:grpSpPr>
          <a:xfrm rot="0">
            <a:off x="8771632" y="8984902"/>
            <a:ext cx="8524131" cy="453629"/>
            <a:chOff x="0" y="0"/>
            <a:chExt cx="11365508" cy="60483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200025"/>
              <a:ext cx="11365508" cy="8048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Controls access and permissions within the system.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272381"/>
            <a:ext cx="12246610" cy="1022015"/>
            <a:chOff x="0" y="-181187"/>
            <a:chExt cx="16328813" cy="13626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08999" cy="1181500"/>
            </a:xfrm>
            <a:custGeom>
              <a:avLst/>
              <a:gdLst/>
              <a:ahLst/>
              <a:cxnLst/>
              <a:rect l="l" t="t" r="r" b="b"/>
              <a:pathLst>
                <a:path w="14308999" h="1181500">
                  <a:moveTo>
                    <a:pt x="0" y="0"/>
                  </a:moveTo>
                  <a:lnTo>
                    <a:pt x="14308999" y="0"/>
                  </a:lnTo>
                  <a:lnTo>
                    <a:pt x="14308999" y="1181500"/>
                  </a:lnTo>
                  <a:lnTo>
                    <a:pt x="0" y="1181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1187"/>
              <a:ext cx="16328813" cy="13622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Database Design &amp; Folder Structure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1752219"/>
            <a:ext cx="3633000" cy="519750"/>
            <a:chOff x="0" y="0"/>
            <a:chExt cx="4844000" cy="693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844000" cy="693000"/>
            </a:xfrm>
            <a:custGeom>
              <a:avLst/>
              <a:gdLst/>
              <a:ahLst/>
              <a:cxnLst/>
              <a:rect l="l" t="t" r="r" b="b"/>
              <a:pathLst>
                <a:path w="4844000" h="693000">
                  <a:moveTo>
                    <a:pt x="0" y="0"/>
                  </a:moveTo>
                  <a:lnTo>
                    <a:pt x="4844000" y="0"/>
                  </a:lnTo>
                  <a:lnTo>
                    <a:pt x="4844000" y="693000"/>
                  </a:lnTo>
                  <a:lnTo>
                    <a:pt x="0" y="69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4844000" cy="7977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60"/>
                </a:lnSpc>
              </a:pPr>
              <a:r>
                <a:rPr lang="en-US" sz="33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Database Design</a:t>
              </a:r>
              <a:endParaRPr lang="en-US" sz="33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2604345"/>
            <a:ext cx="8002125" cy="1064250"/>
            <a:chOff x="0" y="0"/>
            <a:chExt cx="10669500" cy="1419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system is structured around key relational tables to support efficient sales forecasting and data management: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4445691"/>
            <a:ext cx="8002125" cy="1064250"/>
            <a:chOff x="0" y="0"/>
            <a:chExt cx="10669500" cy="1419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Sales_Data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Stores transactional records including store code, item code, quantity sold, and date.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992250" y="5859109"/>
            <a:ext cx="8002125" cy="1064250"/>
            <a:chOff x="0" y="0"/>
            <a:chExt cx="10669500" cy="1419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9050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Products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Contains product details such as item code, name, and category.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895125" y="7137110"/>
            <a:ext cx="8196375" cy="1064250"/>
            <a:chOff x="0" y="0"/>
            <a:chExt cx="10928500" cy="1419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928500" cy="1419000"/>
            </a:xfrm>
            <a:custGeom>
              <a:avLst/>
              <a:gdLst/>
              <a:ahLst/>
              <a:cxnLst/>
              <a:rect l="l" t="t" r="r" b="b"/>
              <a:pathLst>
                <a:path w="10928500" h="1419000">
                  <a:moveTo>
                    <a:pt x="0" y="0"/>
                  </a:moveTo>
                  <a:lnTo>
                    <a:pt x="10928500" y="0"/>
                  </a:lnTo>
                  <a:lnTo>
                    <a:pt x="10928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10928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Customers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Holds customer information for personalized recommendations.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895095" y="8415629"/>
            <a:ext cx="8099280" cy="1296660"/>
            <a:chOff x="-129540" y="-309880"/>
            <a:chExt cx="10799040" cy="172888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-129540" y="-30988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Forecasts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Stores predicted sales data, timestamped for traceability and decision-making.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9713058" y="1752219"/>
            <a:ext cx="3633000" cy="519750"/>
            <a:chOff x="0" y="0"/>
            <a:chExt cx="4844000" cy="693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44000" cy="693000"/>
            </a:xfrm>
            <a:custGeom>
              <a:avLst/>
              <a:gdLst/>
              <a:ahLst/>
              <a:cxnLst/>
              <a:rect l="l" t="t" r="r" b="b"/>
              <a:pathLst>
                <a:path w="4844000" h="693000">
                  <a:moveTo>
                    <a:pt x="0" y="0"/>
                  </a:moveTo>
                  <a:lnTo>
                    <a:pt x="4844000" y="0"/>
                  </a:lnTo>
                  <a:lnTo>
                    <a:pt x="4844000" y="693000"/>
                  </a:lnTo>
                  <a:lnTo>
                    <a:pt x="0" y="69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04775"/>
              <a:ext cx="4844000" cy="7977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60"/>
                </a:lnSpc>
              </a:pPr>
              <a:r>
                <a:rPr lang="en-US" sz="33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Folder Structure</a:t>
              </a:r>
              <a:endParaRPr lang="en-US" sz="33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9713058" y="2604345"/>
            <a:ext cx="8002125" cy="2128500"/>
            <a:chOff x="0" y="0"/>
            <a:chExt cx="10669500" cy="2838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669500" cy="2838000"/>
            </a:xfrm>
            <a:custGeom>
              <a:avLst/>
              <a:gdLst/>
              <a:ahLst/>
              <a:cxnLst/>
              <a:rect l="l" t="t" r="r" b="b"/>
              <a:pathLst>
                <a:path w="10669500" h="2838000">
                  <a:moveTo>
                    <a:pt x="0" y="0"/>
                  </a:moveTo>
                  <a:lnTo>
                    <a:pt x="10669500" y="0"/>
                  </a:lnTo>
                  <a:lnTo>
                    <a:pt x="10669500" y="2838000"/>
                  </a:lnTo>
                  <a:lnTo>
                    <a:pt x="0" y="283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238125"/>
              <a:ext cx="10669500" cy="3076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src/Predictx/</a:t>
              </a:r>
              <a:endParaRPr lang="en-US" sz="2560">
                <a:solidFill>
                  <a:srgbClr val="44372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Contains all the core Java source code including backend logic, ML prediction classes, controllers, and service layers.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9713058" y="5088035"/>
            <a:ext cx="8002125" cy="2128500"/>
            <a:chOff x="0" y="0"/>
            <a:chExt cx="10669500" cy="2838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669500" cy="2838000"/>
            </a:xfrm>
            <a:custGeom>
              <a:avLst/>
              <a:gdLst/>
              <a:ahLst/>
              <a:cxnLst/>
              <a:rect l="l" t="t" r="r" b="b"/>
              <a:pathLst>
                <a:path w="10669500" h="2838000">
                  <a:moveTo>
                    <a:pt x="0" y="0"/>
                  </a:moveTo>
                  <a:lnTo>
                    <a:pt x="10669500" y="0"/>
                  </a:lnTo>
                  <a:lnTo>
                    <a:pt x="10669500" y="2838000"/>
                  </a:lnTo>
                  <a:lnTo>
                    <a:pt x="0" y="283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219075"/>
              <a:ext cx="10669500" cy="3057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highlight>
                    <a:srgbClr val="FFFF00"/>
                  </a:highlight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src/resources</a:t>
              </a:r>
              <a:endParaRPr lang="en-US" sz="2435">
                <a:solidFill>
                  <a:srgbClr val="44372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Stores configuration files such as database connection properties, logging configurations, and ML model settings if needed.</a:t>
              </a:r>
              <a:endParaRPr lang="en-US" sz="2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9713058" y="7571724"/>
            <a:ext cx="8002125" cy="2128500"/>
            <a:chOff x="0" y="0"/>
            <a:chExt cx="10669500" cy="2838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669500" cy="2838000"/>
            </a:xfrm>
            <a:custGeom>
              <a:avLst/>
              <a:gdLst/>
              <a:ahLst/>
              <a:cxnLst/>
              <a:rect l="l" t="t" r="r" b="b"/>
              <a:pathLst>
                <a:path w="10669500" h="2838000">
                  <a:moveTo>
                    <a:pt x="0" y="0"/>
                  </a:moveTo>
                  <a:lnTo>
                    <a:pt x="10669500" y="0"/>
                  </a:lnTo>
                  <a:lnTo>
                    <a:pt x="10669500" y="2838000"/>
                  </a:lnTo>
                  <a:lnTo>
                    <a:pt x="0" y="283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219075"/>
              <a:ext cx="10669500" cy="3057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highlight>
                    <a:srgbClr val="FFFF00"/>
                  </a:highlight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src/main/webapp</a:t>
              </a:r>
              <a:endParaRPr lang="en-US" sz="2435">
                <a:solidFill>
                  <a:srgbClr val="44372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Includes all frontend components like HTML, CSS, and JavaScript files used to create a user-friendly UI and dashboard.</a:t>
              </a:r>
              <a:endParaRPr lang="en-US" sz="2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>
            <a:hlinkClick r:id="rId1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880319" y="830312"/>
            <a:ext cx="9669364" cy="1686222"/>
            <a:chOff x="0" y="-152400"/>
            <a:chExt cx="12892485" cy="22482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892485" cy="2095897"/>
            </a:xfrm>
            <a:custGeom>
              <a:avLst/>
              <a:gdLst/>
              <a:ahLst/>
              <a:cxnLst/>
              <a:rect l="l" t="t" r="r" b="b"/>
              <a:pathLst>
                <a:path w="12892485" h="2095897">
                  <a:moveTo>
                    <a:pt x="0" y="0"/>
                  </a:moveTo>
                  <a:lnTo>
                    <a:pt x="12892485" y="0"/>
                  </a:lnTo>
                  <a:lnTo>
                    <a:pt x="12892485" y="2095897"/>
                  </a:lnTo>
                  <a:lnTo>
                    <a:pt x="0" y="2095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52400"/>
              <a:ext cx="12892193" cy="156464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425"/>
                </a:lnSpc>
              </a:pPr>
              <a:r>
                <a:rPr lang="en-US" sz="4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Forecasting Algorithm</a:t>
              </a:r>
              <a:endParaRPr lang="en-US" sz="4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sp>
        <p:nvSpPr>
          <p:cNvPr id="11" name="Freeform 11" descr="preencoded.png"/>
          <p:cNvSpPr/>
          <p:nvPr/>
        </p:nvSpPr>
        <p:spPr>
          <a:xfrm>
            <a:off x="880319" y="2893814"/>
            <a:ext cx="1257597" cy="2744689"/>
          </a:xfrm>
          <a:custGeom>
            <a:avLst/>
            <a:gdLst/>
            <a:ahLst/>
            <a:cxnLst/>
            <a:rect l="l" t="t" r="r" b="b"/>
            <a:pathLst>
              <a:path w="1257597" h="2744689">
                <a:moveTo>
                  <a:pt x="0" y="0"/>
                </a:moveTo>
                <a:lnTo>
                  <a:pt x="1257597" y="0"/>
                </a:lnTo>
                <a:lnTo>
                  <a:pt x="1257597" y="2744688"/>
                </a:lnTo>
                <a:lnTo>
                  <a:pt x="0" y="2744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0"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2515180" y="2893802"/>
            <a:ext cx="3144375" cy="393000"/>
            <a:chOff x="0" y="0"/>
            <a:chExt cx="4192500" cy="524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192500" cy="524000"/>
            </a:xfrm>
            <a:custGeom>
              <a:avLst/>
              <a:gdLst/>
              <a:ahLst/>
              <a:cxnLst/>
              <a:rect l="l" t="t" r="r" b="b"/>
              <a:pathLst>
                <a:path w="4192500" h="524000">
                  <a:moveTo>
                    <a:pt x="0" y="0"/>
                  </a:moveTo>
                  <a:lnTo>
                    <a:pt x="4192500" y="0"/>
                  </a:lnTo>
                  <a:lnTo>
                    <a:pt x="4192500" y="524000"/>
                  </a:lnTo>
                  <a:lnTo>
                    <a:pt x="0" y="52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4192500" cy="619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30"/>
                </a:lnSpc>
              </a:pPr>
              <a:r>
                <a:rPr lang="en-US" sz="2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Model Type</a:t>
              </a:r>
              <a:endParaRPr lang="en-US" sz="2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2515179" y="3561941"/>
            <a:ext cx="8034375" cy="804750"/>
            <a:chOff x="0" y="0"/>
            <a:chExt cx="10712500" cy="1073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12500" cy="1073000"/>
            </a:xfrm>
            <a:custGeom>
              <a:avLst/>
              <a:gdLst/>
              <a:ahLst/>
              <a:cxnLst/>
              <a:rect l="l" t="t" r="r" b="b"/>
              <a:pathLst>
                <a:path w="10712500" h="1073000">
                  <a:moveTo>
                    <a:pt x="0" y="0"/>
                  </a:moveTo>
                  <a:lnTo>
                    <a:pt x="10712500" y="0"/>
                  </a:lnTo>
                  <a:lnTo>
                    <a:pt x="10712500" y="1073000"/>
                  </a:lnTo>
                  <a:lnTo>
                    <a:pt x="0" y="107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61925"/>
              <a:ext cx="10712500" cy="123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15"/>
                </a:lnSpc>
              </a:pP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A </a:t>
              </a:r>
              <a:r>
                <a:rPr lang="en-US" sz="243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linear regression model</a:t>
              </a: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is used for predicting sales trends over time based on storeCode, itemCode, and sales history.</a:t>
              </a:r>
              <a:endParaRPr lang="en-US" sz="2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" name="Freeform 18" descr="preencoded.png"/>
          <p:cNvSpPr/>
          <p:nvPr/>
        </p:nvSpPr>
        <p:spPr>
          <a:xfrm>
            <a:off x="880319" y="5638502"/>
            <a:ext cx="1257597" cy="1851869"/>
          </a:xfrm>
          <a:custGeom>
            <a:avLst/>
            <a:gdLst/>
            <a:ahLst/>
            <a:cxnLst/>
            <a:rect l="l" t="t" r="r" b="b"/>
            <a:pathLst>
              <a:path w="1257597" h="1851869">
                <a:moveTo>
                  <a:pt x="0" y="0"/>
                </a:moveTo>
                <a:lnTo>
                  <a:pt x="1257597" y="0"/>
                </a:lnTo>
                <a:lnTo>
                  <a:pt x="1257597" y="1851869"/>
                </a:lnTo>
                <a:lnTo>
                  <a:pt x="0" y="18518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93"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2515187" y="5412124"/>
            <a:ext cx="3144375" cy="457875"/>
            <a:chOff x="0" y="0"/>
            <a:chExt cx="4192500" cy="610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192500" cy="610500"/>
            </a:xfrm>
            <a:custGeom>
              <a:avLst/>
              <a:gdLst/>
              <a:ahLst/>
              <a:cxnLst/>
              <a:rect l="l" t="t" r="r" b="b"/>
              <a:pathLst>
                <a:path w="4192500" h="610500">
                  <a:moveTo>
                    <a:pt x="0" y="0"/>
                  </a:moveTo>
                  <a:lnTo>
                    <a:pt x="4192500" y="0"/>
                  </a:lnTo>
                  <a:lnTo>
                    <a:pt x="4192500" y="610500"/>
                  </a:lnTo>
                  <a:lnTo>
                    <a:pt x="0" y="61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95250"/>
              <a:ext cx="4192500" cy="70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30"/>
                </a:lnSpc>
              </a:pPr>
              <a:r>
                <a:rPr lang="en-US" sz="2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Parameter Tuning</a:t>
              </a:r>
              <a:endParaRPr lang="en-US" sz="2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2515187" y="6046054"/>
            <a:ext cx="8034375" cy="937875"/>
            <a:chOff x="0" y="0"/>
            <a:chExt cx="10712500" cy="1250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712500" cy="1250500"/>
            </a:xfrm>
            <a:custGeom>
              <a:avLst/>
              <a:gdLst/>
              <a:ahLst/>
              <a:cxnLst/>
              <a:rect l="l" t="t" r="r" b="b"/>
              <a:pathLst>
                <a:path w="10712500" h="1250500">
                  <a:moveTo>
                    <a:pt x="0" y="0"/>
                  </a:moveTo>
                  <a:lnTo>
                    <a:pt x="10712500" y="0"/>
                  </a:lnTo>
                  <a:lnTo>
                    <a:pt x="10712500" y="1250500"/>
                  </a:lnTo>
                  <a:lnTo>
                    <a:pt x="0" y="125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161925"/>
              <a:ext cx="10712500" cy="14124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75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Parameters like sales window size and feature weighting are </a:t>
              </a:r>
              <a:r>
                <a:rPr lang="en-US" sz="231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tuned manually</a:t>
              </a: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within the Java logic to improve prediction accuracy.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" name="Freeform 25" descr="preencoded.png"/>
          <p:cNvSpPr/>
          <p:nvPr/>
        </p:nvSpPr>
        <p:spPr>
          <a:xfrm>
            <a:off x="880319" y="7490371"/>
            <a:ext cx="1257597" cy="1851869"/>
          </a:xfrm>
          <a:custGeom>
            <a:avLst/>
            <a:gdLst/>
            <a:ahLst/>
            <a:cxnLst/>
            <a:rect l="l" t="t" r="r" b="b"/>
            <a:pathLst>
              <a:path w="1257597" h="1851869">
                <a:moveTo>
                  <a:pt x="0" y="0"/>
                </a:moveTo>
                <a:lnTo>
                  <a:pt x="1257597" y="0"/>
                </a:lnTo>
                <a:lnTo>
                  <a:pt x="1257597" y="1851869"/>
                </a:lnTo>
                <a:lnTo>
                  <a:pt x="0" y="1851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93"/>
            </a:stretch>
          </a:blipFill>
        </p:spPr>
      </p:sp>
      <p:grpSp>
        <p:nvGrpSpPr>
          <p:cNvPr id="26" name="Group 26"/>
          <p:cNvGrpSpPr/>
          <p:nvPr/>
        </p:nvGrpSpPr>
        <p:grpSpPr>
          <a:xfrm rot="0">
            <a:off x="2515187" y="7741871"/>
            <a:ext cx="3144375" cy="457875"/>
            <a:chOff x="0" y="0"/>
            <a:chExt cx="4192500" cy="6105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192500" cy="610500"/>
            </a:xfrm>
            <a:custGeom>
              <a:avLst/>
              <a:gdLst/>
              <a:ahLst/>
              <a:cxnLst/>
              <a:rect l="l" t="t" r="r" b="b"/>
              <a:pathLst>
                <a:path w="4192500" h="610500">
                  <a:moveTo>
                    <a:pt x="0" y="0"/>
                  </a:moveTo>
                  <a:lnTo>
                    <a:pt x="4192500" y="0"/>
                  </a:lnTo>
                  <a:lnTo>
                    <a:pt x="4192500" y="610500"/>
                  </a:lnTo>
                  <a:lnTo>
                    <a:pt x="0" y="61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95250"/>
              <a:ext cx="4192500" cy="70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30"/>
                </a:lnSpc>
              </a:pPr>
              <a:r>
                <a:rPr lang="en-US" sz="2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Evaluation Metric</a:t>
              </a:r>
              <a:endParaRPr lang="en-US" sz="2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2515187" y="8375804"/>
            <a:ext cx="8034375" cy="937875"/>
            <a:chOff x="0" y="0"/>
            <a:chExt cx="10712500" cy="12505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712500" cy="1250500"/>
            </a:xfrm>
            <a:custGeom>
              <a:avLst/>
              <a:gdLst/>
              <a:ahLst/>
              <a:cxnLst/>
              <a:rect l="l" t="t" r="r" b="b"/>
              <a:pathLst>
                <a:path w="10712500" h="1250500">
                  <a:moveTo>
                    <a:pt x="0" y="0"/>
                  </a:moveTo>
                  <a:lnTo>
                    <a:pt x="10712500" y="0"/>
                  </a:lnTo>
                  <a:lnTo>
                    <a:pt x="10712500" y="1250500"/>
                  </a:lnTo>
                  <a:lnTo>
                    <a:pt x="0" y="125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61925"/>
              <a:ext cx="10712500" cy="14124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75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 performance is evaluated using </a:t>
              </a:r>
              <a:r>
                <a:rPr lang="en-US" sz="231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Mean Absolute Error (MAE)</a:t>
              </a: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during testing phases to maintain prediction reliability.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751995"/>
            <a:ext cx="13760450" cy="1021864"/>
            <a:chOff x="0" y="-181187"/>
            <a:chExt cx="18347267" cy="13624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41167" cy="1181298"/>
            </a:xfrm>
            <a:custGeom>
              <a:avLst/>
              <a:gdLst/>
              <a:ahLst/>
              <a:cxnLst/>
              <a:rect l="l" t="t" r="r" b="b"/>
              <a:pathLst>
                <a:path w="16641167" h="1181298">
                  <a:moveTo>
                    <a:pt x="0" y="0"/>
                  </a:moveTo>
                  <a:lnTo>
                    <a:pt x="16641167" y="0"/>
                  </a:lnTo>
                  <a:lnTo>
                    <a:pt x="1664116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1187"/>
              <a:ext cx="18347267" cy="136228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UI/Prediction Screenshots &amp; Key Features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sp>
        <p:nvSpPr>
          <p:cNvPr id="9" name="Freeform 9" descr="preencoded.png"/>
          <p:cNvSpPr/>
          <p:nvPr/>
        </p:nvSpPr>
        <p:spPr>
          <a:xfrm>
            <a:off x="992238" y="3340894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1" y="0"/>
                </a:lnTo>
                <a:lnTo>
                  <a:pt x="5150941" y="3183433"/>
                </a:lnTo>
                <a:lnTo>
                  <a:pt x="0" y="318343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05"/>
            </a:stretch>
          </a:blipFill>
        </p:spPr>
      </p:sp>
      <p:grpSp>
        <p:nvGrpSpPr>
          <p:cNvPr id="10" name="Group 10"/>
          <p:cNvGrpSpPr/>
          <p:nvPr/>
        </p:nvGrpSpPr>
        <p:grpSpPr>
          <a:xfrm rot="0">
            <a:off x="992238" y="6878688"/>
            <a:ext cx="3544044" cy="442912"/>
            <a:chOff x="0" y="0"/>
            <a:chExt cx="4725392" cy="5905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Input Module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992238" y="7491710"/>
            <a:ext cx="5150941" cy="907256"/>
            <a:chOff x="0" y="0"/>
            <a:chExt cx="6867922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867922" cy="1209675"/>
            </a:xfrm>
            <a:custGeom>
              <a:avLst/>
              <a:gdLst/>
              <a:ahLst/>
              <a:cxnLst/>
              <a:rect l="l" t="t" r="r" b="b"/>
              <a:pathLst>
                <a:path w="6867922" h="1209675">
                  <a:moveTo>
                    <a:pt x="0" y="0"/>
                  </a:moveTo>
                  <a:lnTo>
                    <a:pt x="6867922" y="0"/>
                  </a:lnTo>
                  <a:lnTo>
                    <a:pt x="6867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71450"/>
              <a:ext cx="6867922" cy="1381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Easy uploading of sales data for processing.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Freeform 16" descr="preencoded.png"/>
          <p:cNvSpPr/>
          <p:nvPr/>
        </p:nvSpPr>
        <p:spPr>
          <a:xfrm>
            <a:off x="6568380" y="3340894"/>
            <a:ext cx="5151090" cy="3183583"/>
          </a:xfrm>
          <a:custGeom>
            <a:avLst/>
            <a:gdLst/>
            <a:ahLst/>
            <a:cxnLst/>
            <a:rect l="l" t="t" r="r" b="b"/>
            <a:pathLst>
              <a:path w="5151090" h="3183583">
                <a:moveTo>
                  <a:pt x="0" y="0"/>
                </a:moveTo>
                <a:lnTo>
                  <a:pt x="5151090" y="0"/>
                </a:lnTo>
                <a:lnTo>
                  <a:pt x="5151090" y="3183582"/>
                </a:lnTo>
                <a:lnTo>
                  <a:pt x="0" y="3183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7"/>
            </a:stretch>
          </a:blipFill>
        </p:spPr>
      </p:sp>
      <p:grpSp>
        <p:nvGrpSpPr>
          <p:cNvPr id="17" name="Group 17"/>
          <p:cNvGrpSpPr/>
          <p:nvPr/>
        </p:nvGrpSpPr>
        <p:grpSpPr>
          <a:xfrm rot="0">
            <a:off x="6568380" y="6878836"/>
            <a:ext cx="3544044" cy="442912"/>
            <a:chOff x="0" y="0"/>
            <a:chExt cx="4725392" cy="5905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Forecasting Module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6568380" y="7491859"/>
            <a:ext cx="5151090" cy="907256"/>
            <a:chOff x="0" y="0"/>
            <a:chExt cx="6868120" cy="12096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868120" cy="1209675"/>
            </a:xfrm>
            <a:custGeom>
              <a:avLst/>
              <a:gdLst/>
              <a:ahLst/>
              <a:cxnLst/>
              <a:rect l="l" t="t" r="r" b="b"/>
              <a:pathLst>
                <a:path w="6868120" h="1209675">
                  <a:moveTo>
                    <a:pt x="0" y="0"/>
                  </a:moveTo>
                  <a:lnTo>
                    <a:pt x="6868120" y="0"/>
                  </a:lnTo>
                  <a:lnTo>
                    <a:pt x="686812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71450"/>
              <a:ext cx="6868120" cy="1381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Viewing sales predictions in tables and charts.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" name="Freeform 23" descr="preencoded.png"/>
          <p:cNvSpPr/>
          <p:nvPr/>
        </p:nvSpPr>
        <p:spPr>
          <a:xfrm>
            <a:off x="12144672" y="3340894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2" y="0"/>
                </a:lnTo>
                <a:lnTo>
                  <a:pt x="5150942" y="3183433"/>
                </a:lnTo>
                <a:lnTo>
                  <a:pt x="0" y="3183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5"/>
            </a:stretch>
          </a:blipFill>
        </p:spPr>
      </p:sp>
      <p:grpSp>
        <p:nvGrpSpPr>
          <p:cNvPr id="24" name="Group 24"/>
          <p:cNvGrpSpPr/>
          <p:nvPr/>
        </p:nvGrpSpPr>
        <p:grpSpPr>
          <a:xfrm rot="0">
            <a:off x="12144672" y="6878688"/>
            <a:ext cx="3544044" cy="442912"/>
            <a:chOff x="0" y="0"/>
            <a:chExt cx="4725392" cy="5905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Reporting Module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2144672" y="7491710"/>
            <a:ext cx="5150941" cy="907256"/>
            <a:chOff x="0" y="0"/>
            <a:chExt cx="6867922" cy="12096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867922" cy="1209675"/>
            </a:xfrm>
            <a:custGeom>
              <a:avLst/>
              <a:gdLst/>
              <a:ahLst/>
              <a:cxnLst/>
              <a:rect l="l" t="t" r="r" b="b"/>
              <a:pathLst>
                <a:path w="6867922" h="1209675">
                  <a:moveTo>
                    <a:pt x="0" y="0"/>
                  </a:moveTo>
                  <a:lnTo>
                    <a:pt x="6867922" y="0"/>
                  </a:lnTo>
                  <a:lnTo>
                    <a:pt x="6867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71450"/>
              <a:ext cx="6867922" cy="1381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Interactive sales dashboard for insights.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3834</Words>
  <Application>WPS Slides</Application>
  <PresentationFormat>On-screen Show 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Crimson Pro Bold</vt:lpstr>
      <vt:lpstr>Crimson Pro Bold Italics</vt:lpstr>
      <vt:lpstr>Open Sans</vt:lpstr>
      <vt:lpstr>Open Sans Bold</vt:lpstr>
      <vt:lpstr>Arial</vt:lpstr>
      <vt:lpstr>Open Sans Italics</vt:lpstr>
      <vt:lpstr>Consolas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_ Sales Forecasting System – PredictX.pptx</dc:title>
  <dc:creator/>
  <cp:lastModifiedBy>Akbar Husain</cp:lastModifiedBy>
  <cp:revision>7</cp:revision>
  <dcterms:created xsi:type="dcterms:W3CDTF">2006-08-16T00:00:00Z</dcterms:created>
  <dcterms:modified xsi:type="dcterms:W3CDTF">2025-04-20T17:16:19Z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6F01AE3F387B4A47BB57C16C7C0F3A41_12</vt:lpwstr>
  </property>
  <property fmtid="{D5CDD505-2E9C-101B-9397-08002B2CF9AE}" pid="3" name="KSOProductBuildVer">
    <vt:lpwstr>1033-12.2.0.20795</vt:lpwstr>
  </property>
</Properties>
</file>