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1"/>
  </p:sldMasterIdLst>
  <p:notesMasterIdLst>
    <p:notesMasterId r:id="rId19"/>
  </p:notesMasterIdLst>
  <p:sldIdLst>
    <p:sldId id="256" r:id="rId2"/>
    <p:sldId id="259" r:id="rId3"/>
    <p:sldId id="260" r:id="rId4"/>
    <p:sldId id="282" r:id="rId5"/>
    <p:sldId id="284" r:id="rId6"/>
    <p:sldId id="286" r:id="rId7"/>
    <p:sldId id="287" r:id="rId8"/>
    <p:sldId id="289" r:id="rId9"/>
    <p:sldId id="291" r:id="rId10"/>
    <p:sldId id="293" r:id="rId11"/>
    <p:sldId id="261" r:id="rId12"/>
    <p:sldId id="269" r:id="rId13"/>
    <p:sldId id="272" r:id="rId14"/>
    <p:sldId id="274" r:id="rId15"/>
    <p:sldId id="278" r:id="rId16"/>
    <p:sldId id="280" r:id="rId17"/>
    <p:sldId id="294" r:id="rId18"/>
  </p:sldIdLst>
  <p:sldSz cx="24387175" cy="13716000"/>
  <p:notesSz cx="13716000" cy="243871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sters" id="{05DEDE1B-6DED-B900-C259-7C1813C0CC65}">
          <p14:sldIdLst>
            <p14:sldId id="256"/>
            <p14:sldId id="259"/>
            <p14:sldId id="260"/>
            <p14:sldId id="282"/>
            <p14:sldId id="284"/>
            <p14:sldId id="286"/>
            <p14:sldId id="287"/>
            <p14:sldId id="289"/>
            <p14:sldId id="291"/>
            <p14:sldId id="293"/>
            <p14:sldId id="261"/>
            <p14:sldId id="269"/>
            <p14:sldId id="272"/>
            <p14:sldId id="274"/>
            <p14:sldId id="278"/>
            <p14:sldId id="280"/>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0"/>
  </p:normalViewPr>
  <p:slideViewPr>
    <p:cSldViewPr snapToGrid="0" snapToObjects="1">
      <p:cViewPr varScale="1">
        <p:scale>
          <a:sx n="41" d="100"/>
          <a:sy n="41" d="100"/>
        </p:scale>
        <p:origin x="72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Reinforcement%20project%20last%20completed%20(1).xlsm"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[Reinforcement project last completed (1).xlsm]5)Time-Based Analysis !PivotTable10</c:name>
    <c:fmtId val="7"/>
  </c:pivotSource>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IN"/>
              <a:t>Time-Based Analysis</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ivotFmts>
      <c:pivotFmt>
        <c:idx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34925" cap="rnd" cmpd="sng" algn="ctr">
            <a:solidFill>
              <a:schemeClr val="accent5"/>
            </a:solidFill>
            <a:round/>
          </a:ln>
          <a:effectLst>
            <a:outerShdw blurRad="57150" dist="19050" dir="5400000" algn="ctr" rotWithShape="0">
              <a:srgbClr val="000000">
                <a:alpha val="63000"/>
              </a:srgbClr>
            </a:outerShdw>
          </a:effectLst>
        </c:spPr>
        <c:marker>
          <c:symbol val="circle"/>
          <c:size val="6"/>
          <c:spPr>
            <a:solidFill>
              <a:srgbClr val="FF0000"/>
            </a:solidFill>
            <a:ln w="9525" cap="flat" cmpd="sng" algn="ctr">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34925" cap="rnd" cmpd="sng" algn="ctr">
            <a:solidFill>
              <a:schemeClr val="accent5"/>
            </a:solidFill>
            <a:round/>
          </a:ln>
          <a:effectLst>
            <a:outerShdw blurRad="57150" dist="19050" dir="5400000" algn="ctr" rotWithShape="0">
              <a:srgbClr val="000000">
                <a:alpha val="63000"/>
              </a:srgbClr>
            </a:outerShdw>
          </a:effectLst>
        </c:spPr>
        <c:marker>
          <c:symbol val="circle"/>
          <c:size val="6"/>
          <c:spPr>
            <a:solidFill>
              <a:srgbClr val="FF0000"/>
            </a:solidFill>
            <a:ln w="9525" cap="flat" cmpd="sng" algn="ctr">
              <a:solidFill>
                <a:schemeClr val="accent5"/>
              </a:solidFill>
              <a:round/>
            </a:ln>
            <a:effectLst>
              <a:outerShdw blurRad="57150" dist="19050" dir="5400000" algn="ctr" rotWithShape="0">
                <a:srgbClr val="000000">
                  <a:alpha val="63000"/>
                </a:srgbClr>
              </a:outerShdw>
            </a:effectLst>
          </c:spPr>
        </c:marker>
      </c:pivotFmt>
      <c:pivotFmt>
        <c:idx val="2"/>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34925" cap="rnd" cmpd="sng" algn="ctr">
            <a:solidFill>
              <a:schemeClr val="accent5"/>
            </a:solidFill>
            <a:round/>
          </a:ln>
          <a:effectLst>
            <a:outerShdw blurRad="57150" dist="19050" dir="5400000" algn="ctr" rotWithShape="0">
              <a:srgbClr val="000000">
                <a:alpha val="63000"/>
              </a:srgbClr>
            </a:outerShdw>
          </a:effectLst>
        </c:spPr>
        <c:marker>
          <c:symbol val="circle"/>
          <c:size val="6"/>
          <c:spPr>
            <a:solidFill>
              <a:srgbClr val="FF0000"/>
            </a:solidFill>
            <a:ln w="9525" cap="flat" cmpd="sng" algn="ctr">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5">
                  <a:tint val="60000"/>
                  <a:lumMod val="110000"/>
                </a:schemeClr>
              </a:gs>
              <a:gs pos="100000">
                <a:schemeClr val="accent5">
                  <a:tint val="88000"/>
                </a:schemeClr>
              </a:gs>
            </a:gsLst>
            <a:lin ang="5400000" scaled="0"/>
          </a:gradFill>
          <a:ln w="34925" cap="rnd" cmpd="sng" algn="ctr">
            <a:solidFill>
              <a:schemeClr val="accent5"/>
            </a:solidFill>
            <a:round/>
          </a:ln>
          <a:effectLst>
            <a:outerShdw blurRad="57150" dist="19050" dir="5400000" algn="ctr" rotWithShape="0">
              <a:srgbClr val="000000">
                <a:alpha val="63000"/>
              </a:srgbClr>
            </a:outerShdw>
          </a:effectLst>
        </c:spPr>
        <c:marker>
          <c:symbol val="circle"/>
          <c:size val="6"/>
          <c:spPr>
            <a:solidFill>
              <a:srgbClr val="FF0000"/>
            </a:solidFill>
            <a:ln w="9525" cap="flat" cmpd="sng" algn="ctr">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'5)Time-Based Analysis '!$B$5</c:f>
              <c:strCache>
                <c:ptCount val="1"/>
                <c:pt idx="0">
                  <c:v>Total</c:v>
                </c:pt>
              </c:strCache>
            </c:strRef>
          </c:tx>
          <c:spPr>
            <a:ln w="22225" cap="rnd" cmpd="sng" algn="ctr">
              <a:solidFill>
                <a:schemeClr val="accent5"/>
              </a:solidFill>
              <a:round/>
            </a:ln>
            <a:effectLst/>
          </c:spPr>
          <c:marker>
            <c:symbol val="none"/>
          </c:marker>
          <c:dLbls>
            <c:spPr>
              <a:solidFill>
                <a:srgbClr val="FFFF00"/>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trendline>
            <c:spPr>
              <a:ln w="9525" cap="rnd">
                <a:solidFill>
                  <a:schemeClr val="accent5"/>
                </a:solidFill>
              </a:ln>
              <a:effectLst/>
            </c:spPr>
            <c:trendlineType val="linear"/>
            <c:dispRSqr val="0"/>
            <c:dispEq val="0"/>
          </c:trendline>
          <c:cat>
            <c:multiLvlStrRef>
              <c:f>'5)Time-Based Analysis '!$A$6:$A$74</c:f>
              <c:multiLvlStrCache>
                <c:ptCount val="48"/>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lvl>
                <c:lvl>
                  <c:pt idx="0">
                    <c:v>Qtr1</c:v>
                  </c:pt>
                  <c:pt idx="3">
                    <c:v>Qtr2</c:v>
                  </c:pt>
                  <c:pt idx="6">
                    <c:v>Qtr3</c:v>
                  </c:pt>
                  <c:pt idx="9">
                    <c:v>Qtr4</c:v>
                  </c:pt>
                  <c:pt idx="12">
                    <c:v>Qtr1</c:v>
                  </c:pt>
                  <c:pt idx="15">
                    <c:v>Qtr2</c:v>
                  </c:pt>
                  <c:pt idx="18">
                    <c:v>Qtr3</c:v>
                  </c:pt>
                  <c:pt idx="21">
                    <c:v>Qtr4</c:v>
                  </c:pt>
                  <c:pt idx="24">
                    <c:v>Qtr1</c:v>
                  </c:pt>
                  <c:pt idx="27">
                    <c:v>Qtr2</c:v>
                  </c:pt>
                  <c:pt idx="30">
                    <c:v>Qtr3</c:v>
                  </c:pt>
                  <c:pt idx="33">
                    <c:v>Qtr4</c:v>
                  </c:pt>
                  <c:pt idx="36">
                    <c:v>Qtr1</c:v>
                  </c:pt>
                  <c:pt idx="39">
                    <c:v>Qtr2</c:v>
                  </c:pt>
                  <c:pt idx="42">
                    <c:v>Qtr3</c:v>
                  </c:pt>
                  <c:pt idx="45">
                    <c:v>Qtr4</c:v>
                  </c:pt>
                </c:lvl>
                <c:lvl>
                  <c:pt idx="0">
                    <c:v>2014</c:v>
                  </c:pt>
                  <c:pt idx="12">
                    <c:v>2015</c:v>
                  </c:pt>
                  <c:pt idx="24">
                    <c:v>2016</c:v>
                  </c:pt>
                  <c:pt idx="36">
                    <c:v>2017</c:v>
                  </c:pt>
                </c:lvl>
              </c:multiLvlStrCache>
            </c:multiLvlStrRef>
          </c:cat>
          <c:val>
            <c:numRef>
              <c:f>'5)Time-Based Analysis '!$B$6:$B$74</c:f>
              <c:numCache>
                <c:formatCode>General</c:formatCode>
                <c:ptCount val="48"/>
                <c:pt idx="0">
                  <c:v>14229.915436499999</c:v>
                </c:pt>
                <c:pt idx="1">
                  <c:v>4517.9740960000008</c:v>
                </c:pt>
                <c:pt idx="2">
                  <c:v>55521.472153000068</c:v>
                </c:pt>
                <c:pt idx="3">
                  <c:v>28264.958413499993</c:v>
                </c:pt>
                <c:pt idx="4">
                  <c:v>23605.943306000001</c:v>
                </c:pt>
                <c:pt idx="5">
                  <c:v>34550.654448080029</c:v>
                </c:pt>
                <c:pt idx="6">
                  <c:v>33893.280536499995</c:v>
                </c:pt>
                <c:pt idx="7">
                  <c:v>27875.34249675</c:v>
                </c:pt>
                <c:pt idx="8">
                  <c:v>81637.152745540006</c:v>
                </c:pt>
                <c:pt idx="9">
                  <c:v>31413.083141999974</c:v>
                </c:pt>
                <c:pt idx="10">
                  <c:v>78515.897430009936</c:v>
                </c:pt>
                <c:pt idx="11">
                  <c:v>69446.25594225002</c:v>
                </c:pt>
                <c:pt idx="12">
                  <c:v>18119.596151680002</c:v>
                </c:pt>
                <c:pt idx="13">
                  <c:v>11943.084406999997</c:v>
                </c:pt>
                <c:pt idx="14">
                  <c:v>38693.956405200006</c:v>
                </c:pt>
                <c:pt idx="15">
                  <c:v>34151.219683249983</c:v>
                </c:pt>
                <c:pt idx="16">
                  <c:v>30090.880480749987</c:v>
                </c:pt>
                <c:pt idx="17">
                  <c:v>24757.777296</c:v>
                </c:pt>
                <c:pt idx="18">
                  <c:v>28727.411170000007</c:v>
                </c:pt>
                <c:pt idx="19">
                  <c:v>36847.716764060009</c:v>
                </c:pt>
                <c:pt idx="20">
                  <c:v>64519.110270500008</c:v>
                </c:pt>
                <c:pt idx="21">
                  <c:v>31357.267257750016</c:v>
                </c:pt>
                <c:pt idx="22">
                  <c:v>75892.509969350082</c:v>
                </c:pt>
                <c:pt idx="23">
                  <c:v>74803.367291060043</c:v>
                </c:pt>
                <c:pt idx="24">
                  <c:v>18522.316276999998</c:v>
                </c:pt>
                <c:pt idx="25">
                  <c:v>22965.942548999999</c:v>
                </c:pt>
                <c:pt idx="26">
                  <c:v>51637.221540600018</c:v>
                </c:pt>
                <c:pt idx="27">
                  <c:v>38695.512490999979</c:v>
                </c:pt>
                <c:pt idx="28">
                  <c:v>56903.934803999975</c:v>
                </c:pt>
                <c:pt idx="29">
                  <c:v>40286.461980499997</c:v>
                </c:pt>
                <c:pt idx="30">
                  <c:v>39198.030496499981</c:v>
                </c:pt>
                <c:pt idx="31">
                  <c:v>31061.22895979002</c:v>
                </c:pt>
                <c:pt idx="32">
                  <c:v>73296.222116470031</c:v>
                </c:pt>
                <c:pt idx="33">
                  <c:v>59639.523817999994</c:v>
                </c:pt>
                <c:pt idx="34">
                  <c:v>79285.824319139982</c:v>
                </c:pt>
                <c:pt idx="35">
                  <c:v>96904.262979200066</c:v>
                </c:pt>
                <c:pt idx="36">
                  <c:v>43922.531741999992</c:v>
                </c:pt>
                <c:pt idx="37">
                  <c:v>19887.229121020006</c:v>
                </c:pt>
                <c:pt idx="38">
                  <c:v>58824.072968640023</c:v>
                </c:pt>
                <c:pt idx="39">
                  <c:v>36457.202337830007</c:v>
                </c:pt>
                <c:pt idx="40">
                  <c:v>43963.637122159984</c:v>
                </c:pt>
                <c:pt idx="41">
                  <c:v>52917.01171531</c:v>
                </c:pt>
                <c:pt idx="42">
                  <c:v>45200.272351500011</c:v>
                </c:pt>
                <c:pt idx="43">
                  <c:v>63026.194066000011</c:v>
                </c:pt>
                <c:pt idx="44">
                  <c:v>87742.330251000007</c:v>
                </c:pt>
                <c:pt idx="45">
                  <c:v>77654.178259059976</c:v>
                </c:pt>
                <c:pt idx="46">
                  <c:v>118260.03446110002</c:v>
                </c:pt>
                <c:pt idx="47">
                  <c:v>83725.256089040005</c:v>
                </c:pt>
              </c:numCache>
            </c:numRef>
          </c:val>
          <c:smooth val="0"/>
          <c:extLst>
            <c:ext xmlns:c16="http://schemas.microsoft.com/office/drawing/2014/chart" uri="{C3380CC4-5D6E-409C-BE32-E72D297353CC}">
              <c16:uniqueId val="{00000001-6B41-417B-BCA0-928241202A83}"/>
            </c:ext>
          </c:extLst>
        </c:ser>
        <c:dLbls>
          <c:dLblPos val="ctr"/>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538244879"/>
        <c:axId val="1538237679"/>
      </c:lineChart>
      <c:catAx>
        <c:axId val="1538244879"/>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538237679"/>
        <c:crosses val="autoZero"/>
        <c:auto val="1"/>
        <c:lblAlgn val="ctr"/>
        <c:lblOffset val="100"/>
        <c:noMultiLvlLbl val="0"/>
      </c:catAx>
      <c:valAx>
        <c:axId val="153823767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538244879"/>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5525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1743" y="3539081"/>
            <a:ext cx="18882526" cy="3657602"/>
          </a:xfrm>
        </p:spPr>
        <p:txBody>
          <a:bodyPr anchor="b">
            <a:normAutofit/>
          </a:bodyPr>
          <a:lstStyle>
            <a:lvl1pPr algn="ctr">
              <a:defRPr sz="10800"/>
            </a:lvl1pPr>
          </a:lstStyle>
          <a:p>
            <a:r>
              <a:rPr lang="en-US"/>
              <a:t>Click to edit Master title style</a:t>
            </a:r>
            <a:endParaRPr lang="en-US" dirty="0"/>
          </a:p>
        </p:txBody>
      </p:sp>
      <p:sp>
        <p:nvSpPr>
          <p:cNvPr id="3" name="Subtitle 2"/>
          <p:cNvSpPr>
            <a:spLocks noGrp="1"/>
          </p:cNvSpPr>
          <p:nvPr>
            <p:ph type="subTitle" idx="1"/>
          </p:nvPr>
        </p:nvSpPr>
        <p:spPr>
          <a:xfrm>
            <a:off x="2741743" y="7196679"/>
            <a:ext cx="18882526" cy="2099734"/>
          </a:xfrm>
        </p:spPr>
        <p:txBody>
          <a:bodyPr anchor="t"/>
          <a:lstStyle>
            <a:lvl1pPr marL="0" indent="0" algn="ctr">
              <a:buNone/>
              <a:defRPr>
                <a:solidFill>
                  <a:schemeClr val="tx1"/>
                </a:solidFill>
              </a:defRPr>
            </a:lvl1pPr>
            <a:lvl2pPr marL="914400" indent="0" algn="ctr">
              <a:buNone/>
              <a:defRPr>
                <a:solidFill>
                  <a:schemeClr val="tx1">
                    <a:tint val="75000"/>
                  </a:schemeClr>
                </a:solidFill>
              </a:defRPr>
            </a:lvl2pPr>
            <a:lvl3pPr marL="1828800" indent="0" algn="ctr">
              <a:buNone/>
              <a:defRPr>
                <a:solidFill>
                  <a:schemeClr val="tx1">
                    <a:tint val="75000"/>
                  </a:schemeClr>
                </a:solidFill>
              </a:defRPr>
            </a:lvl3pPr>
            <a:lvl4pPr marL="2743200" indent="0" algn="ctr">
              <a:buNone/>
              <a:defRPr>
                <a:solidFill>
                  <a:schemeClr val="tx1">
                    <a:tint val="75000"/>
                  </a:schemeClr>
                </a:solidFill>
              </a:defRPr>
            </a:lvl4pPr>
            <a:lvl5pPr marL="3657600" indent="0" algn="ctr">
              <a:buNone/>
              <a:defRPr>
                <a:solidFill>
                  <a:schemeClr val="tx1">
                    <a:tint val="75000"/>
                  </a:schemeClr>
                </a:solidFill>
              </a:defRPr>
            </a:lvl5pPr>
            <a:lvl6pPr marL="4572000" indent="0" algn="ctr">
              <a:buNone/>
              <a:defRPr>
                <a:solidFill>
                  <a:schemeClr val="tx1">
                    <a:tint val="75000"/>
                  </a:schemeClr>
                </a:solidFill>
              </a:defRPr>
            </a:lvl6pPr>
            <a:lvl7pPr marL="5486400" indent="0" algn="ctr">
              <a:buNone/>
              <a:defRPr>
                <a:solidFill>
                  <a:schemeClr val="tx1">
                    <a:tint val="75000"/>
                  </a:schemeClr>
                </a:solidFill>
              </a:defRPr>
            </a:lvl7pPr>
            <a:lvl8pPr marL="6400800" indent="0" algn="ctr">
              <a:buNone/>
              <a:defRPr>
                <a:solidFill>
                  <a:schemeClr val="tx1">
                    <a:tint val="75000"/>
                  </a:schemeClr>
                </a:solidFill>
              </a:defRPr>
            </a:lvl8pPr>
            <a:lvl9pPr marL="7315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971024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8031" y="1095614"/>
            <a:ext cx="20286239" cy="7633612"/>
          </a:xfrm>
          <a:prstGeom prst="rect">
            <a:avLst/>
          </a:prstGeom>
        </p:spPr>
      </p:pic>
      <p:sp>
        <p:nvSpPr>
          <p:cNvPr id="2" name="Title 1"/>
          <p:cNvSpPr>
            <a:spLocks noGrp="1"/>
          </p:cNvSpPr>
          <p:nvPr>
            <p:ph type="title"/>
          </p:nvPr>
        </p:nvSpPr>
        <p:spPr>
          <a:xfrm>
            <a:off x="1827850" y="9130510"/>
            <a:ext cx="20713349" cy="1086944"/>
          </a:xfrm>
        </p:spPr>
        <p:txBody>
          <a:bodyPr anchor="b">
            <a:normAutofit/>
          </a:bodyPr>
          <a:lstStyle>
            <a:lvl1pPr algn="ctr">
              <a:defRPr sz="5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39002" y="1390019"/>
            <a:ext cx="19693256" cy="7051342"/>
          </a:xfrm>
          <a:effectLst>
            <a:outerShdw blurRad="38100" dist="25400" dir="4440000">
              <a:srgbClr val="000000">
                <a:alpha val="36000"/>
              </a:srgbClr>
            </a:outerShdw>
          </a:effectLst>
        </p:spPr>
        <p:txBody>
          <a:bodyPr anchor="t">
            <a:normAutofit/>
          </a:bodyPr>
          <a:lstStyle>
            <a:lvl1pPr marL="0" indent="0" algn="ctr">
              <a:buNone/>
              <a:defRPr sz="4000"/>
            </a:lvl1pPr>
            <a:lvl2pPr marL="914400" indent="0">
              <a:buNone/>
              <a:defRPr sz="4000"/>
            </a:lvl2pPr>
            <a:lvl3pPr marL="1828800" indent="0">
              <a:buNone/>
              <a:defRPr sz="4000"/>
            </a:lvl3pPr>
            <a:lvl4pPr marL="2743200" indent="0">
              <a:buNone/>
              <a:defRPr sz="4000"/>
            </a:lvl4pPr>
            <a:lvl5pPr marL="3657600" indent="0">
              <a:buNone/>
              <a:defRPr sz="4000"/>
            </a:lvl5pPr>
            <a:lvl6pPr marL="4572000" indent="0">
              <a:buNone/>
              <a:defRPr sz="4000"/>
            </a:lvl6pPr>
            <a:lvl7pPr marL="5486400" indent="0">
              <a:buNone/>
              <a:defRPr sz="4000"/>
            </a:lvl7pPr>
            <a:lvl8pPr marL="6400800" indent="0">
              <a:buNone/>
              <a:defRPr sz="4000"/>
            </a:lvl8pPr>
            <a:lvl9pPr marL="7315200" indent="0">
              <a:buNone/>
              <a:defRPr sz="4000"/>
            </a:lvl9pPr>
          </a:lstStyle>
          <a:p>
            <a:r>
              <a:rPr lang="en-US"/>
              <a:t>Click icon to add picture</a:t>
            </a:r>
            <a:endParaRPr lang="en-US" dirty="0"/>
          </a:p>
        </p:txBody>
      </p:sp>
      <p:sp>
        <p:nvSpPr>
          <p:cNvPr id="4" name="Text Placeholder 3"/>
          <p:cNvSpPr>
            <a:spLocks noGrp="1"/>
          </p:cNvSpPr>
          <p:nvPr>
            <p:ph type="body" sz="half" idx="2"/>
          </p:nvPr>
        </p:nvSpPr>
        <p:spPr>
          <a:xfrm>
            <a:off x="1827828" y="10217456"/>
            <a:ext cx="20710220" cy="1364944"/>
          </a:xfrm>
        </p:spPr>
        <p:txBody>
          <a:bodyPr anchor="t"/>
          <a:lstStyle>
            <a:lvl1pPr marL="0" indent="0" algn="ctr">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025093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827828" y="1216874"/>
            <a:ext cx="20710220" cy="7068688"/>
          </a:xfrm>
        </p:spPr>
        <p:txBody>
          <a:bodyPr anchor="ctr"/>
          <a:lstStyle>
            <a:lvl1pPr>
              <a:defRPr sz="6400"/>
            </a:lvl1pPr>
          </a:lstStyle>
          <a:p>
            <a:r>
              <a:rPr lang="en-US"/>
              <a:t>Click to edit Master title style</a:t>
            </a:r>
            <a:endParaRPr lang="en-US" dirty="0"/>
          </a:p>
        </p:txBody>
      </p:sp>
      <p:sp>
        <p:nvSpPr>
          <p:cNvPr id="4" name="Text Placeholder 3"/>
          <p:cNvSpPr>
            <a:spLocks noGrp="1"/>
          </p:cNvSpPr>
          <p:nvPr>
            <p:ph type="body" sz="half" idx="2"/>
          </p:nvPr>
        </p:nvSpPr>
        <p:spPr>
          <a:xfrm>
            <a:off x="1827827" y="8590360"/>
            <a:ext cx="20710222" cy="3003652"/>
          </a:xfrm>
        </p:spPr>
        <p:txBody>
          <a:bodyPr anchor="ctr"/>
          <a:lstStyle>
            <a:lvl1pPr marL="0" indent="0" algn="ctr">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30395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92800" y="1219200"/>
            <a:ext cx="18607927" cy="5985808"/>
          </a:xfrm>
        </p:spPr>
        <p:txBody>
          <a:bodyPr anchor="ctr"/>
          <a:lstStyle>
            <a:lvl1pPr>
              <a:defRPr sz="6400"/>
            </a:lvl1pPr>
          </a:lstStyle>
          <a:p>
            <a:r>
              <a:rPr lang="en-US"/>
              <a:t>Click to edit Master title style</a:t>
            </a:r>
            <a:endParaRPr lang="en-US" dirty="0"/>
          </a:p>
        </p:txBody>
      </p:sp>
      <p:sp>
        <p:nvSpPr>
          <p:cNvPr id="12" name="Text Placeholder 3"/>
          <p:cNvSpPr>
            <a:spLocks noGrp="1"/>
          </p:cNvSpPr>
          <p:nvPr>
            <p:ph type="body" sz="half" idx="13"/>
          </p:nvPr>
        </p:nvSpPr>
        <p:spPr>
          <a:xfrm>
            <a:off x="3441737" y="7220065"/>
            <a:ext cx="17506877" cy="1065498"/>
          </a:xfrm>
        </p:spPr>
        <p:txBody>
          <a:bodyPr anchor="t">
            <a:normAutofit/>
          </a:bodyPr>
          <a:lstStyle>
            <a:lvl1pPr marL="0" indent="0" algn="r">
              <a:buNone/>
              <a:defRPr sz="28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4" name="Text Placeholder 3"/>
          <p:cNvSpPr>
            <a:spLocks noGrp="1"/>
          </p:cNvSpPr>
          <p:nvPr>
            <p:ph type="body" sz="half" idx="2"/>
          </p:nvPr>
        </p:nvSpPr>
        <p:spPr>
          <a:xfrm>
            <a:off x="1827827" y="8608706"/>
            <a:ext cx="20710222" cy="2978992"/>
          </a:xfrm>
        </p:spPr>
        <p:txBody>
          <a:bodyPr anchor="ctr">
            <a:normAutofit/>
          </a:bodyPr>
          <a:lstStyle>
            <a:lvl1pPr marL="0" indent="0" algn="ctr">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1981458" y="1769592"/>
            <a:ext cx="1219359" cy="1169552"/>
          </a:xfrm>
          <a:prstGeom prst="rect">
            <a:avLst/>
          </a:prstGeom>
        </p:spPr>
        <p:txBody>
          <a:bodyPr vert="horz" lIns="182880" tIns="91440" rIns="182880" bIns="9144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6000" dirty="0">
                <a:solidFill>
                  <a:schemeClr val="tx1"/>
                </a:solidFill>
                <a:effectLst/>
              </a:rPr>
              <a:t>“</a:t>
            </a:r>
          </a:p>
        </p:txBody>
      </p:sp>
      <p:sp>
        <p:nvSpPr>
          <p:cNvPr id="13" name="TextBox 12"/>
          <p:cNvSpPr txBox="1"/>
          <p:nvPr/>
        </p:nvSpPr>
        <p:spPr>
          <a:xfrm>
            <a:off x="21012167" y="5856516"/>
            <a:ext cx="1219359" cy="1169552"/>
          </a:xfrm>
          <a:prstGeom prst="rect">
            <a:avLst/>
          </a:prstGeom>
        </p:spPr>
        <p:txBody>
          <a:bodyPr vert="horz" lIns="182880" tIns="91440" rIns="182880" bIns="9144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6000" dirty="0">
                <a:solidFill>
                  <a:schemeClr val="tx1"/>
                </a:solidFill>
                <a:effectLst/>
              </a:rPr>
              <a:t>”</a:t>
            </a:r>
          </a:p>
        </p:txBody>
      </p:sp>
    </p:spTree>
    <p:extLst>
      <p:ext uri="{BB962C8B-B14F-4D97-AF65-F5344CB8AC3E}">
        <p14:creationId xmlns:p14="http://schemas.microsoft.com/office/powerpoint/2010/main" val="11607977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827827" y="4253885"/>
            <a:ext cx="20710222" cy="5023670"/>
          </a:xfrm>
        </p:spPr>
        <p:txBody>
          <a:bodyPr anchor="b"/>
          <a:lstStyle>
            <a:lvl1pPr>
              <a:defRPr sz="6400"/>
            </a:lvl1pPr>
          </a:lstStyle>
          <a:p>
            <a:r>
              <a:rPr lang="en-US"/>
              <a:t>Click to edit Master title style</a:t>
            </a:r>
            <a:endParaRPr lang="en-US" dirty="0"/>
          </a:p>
        </p:txBody>
      </p:sp>
      <p:sp>
        <p:nvSpPr>
          <p:cNvPr id="4" name="Text Placeholder 3"/>
          <p:cNvSpPr>
            <a:spLocks noGrp="1"/>
          </p:cNvSpPr>
          <p:nvPr>
            <p:ph type="body" sz="half" idx="2"/>
          </p:nvPr>
        </p:nvSpPr>
        <p:spPr>
          <a:xfrm>
            <a:off x="1827807" y="9301112"/>
            <a:ext cx="20707094" cy="2281288"/>
          </a:xfrm>
        </p:spPr>
        <p:txBody>
          <a:bodyPr anchor="t"/>
          <a:lstStyle>
            <a:lvl1pPr marL="0" indent="0" algn="ctr">
              <a:buNone/>
              <a:defRPr sz="3200"/>
            </a:lvl1pPr>
            <a:lvl2pPr marL="914400" indent="0">
              <a:buNone/>
              <a:defRPr sz="2800"/>
            </a:lvl2pPr>
            <a:lvl3pPr marL="1828800" indent="0">
              <a:buNone/>
              <a:defRPr sz="2400"/>
            </a:lvl3pPr>
            <a:lvl4pPr marL="2743200" indent="0">
              <a:buNone/>
              <a:defRPr sz="2000"/>
            </a:lvl4pPr>
            <a:lvl5pPr marL="3657600" indent="0">
              <a:buNone/>
              <a:defRPr sz="2000"/>
            </a:lvl5pPr>
            <a:lvl6pPr marL="4572000" indent="0">
              <a:buNone/>
              <a:defRPr sz="2000"/>
            </a:lvl6pPr>
            <a:lvl7pPr marL="5486400" indent="0">
              <a:buNone/>
              <a:defRPr sz="2000"/>
            </a:lvl7pPr>
            <a:lvl8pPr marL="6400800" indent="0">
              <a:buNone/>
              <a:defRPr sz="2000"/>
            </a:lvl8pPr>
            <a:lvl9pPr marL="7315200"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889887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827828" y="1219200"/>
            <a:ext cx="20710220" cy="19409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827828" y="3771900"/>
            <a:ext cx="6602828" cy="1152524"/>
          </a:xfrm>
        </p:spPr>
        <p:txBody>
          <a:bodyPr anchor="b">
            <a:noAutofit/>
          </a:bodyPr>
          <a:lstStyle>
            <a:lvl1pPr marL="0" indent="0" algn="ctr">
              <a:buNone/>
              <a:defRPr sz="4800" b="0">
                <a:solidFill>
                  <a:schemeClr val="tx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8" name="Text Placeholder 3"/>
          <p:cNvSpPr>
            <a:spLocks noGrp="1"/>
          </p:cNvSpPr>
          <p:nvPr>
            <p:ph type="body" sz="half" idx="15"/>
          </p:nvPr>
        </p:nvSpPr>
        <p:spPr>
          <a:xfrm>
            <a:off x="1827828" y="5143500"/>
            <a:ext cx="6602828" cy="6438900"/>
          </a:xfrm>
        </p:spPr>
        <p:txBody>
          <a:bodyPr anchor="t">
            <a:normAutofit/>
          </a:bodyPr>
          <a:lstStyle>
            <a:lvl1pPr marL="0" indent="0" algn="ctr">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9" name="Text Placeholder 4"/>
          <p:cNvSpPr>
            <a:spLocks noGrp="1"/>
          </p:cNvSpPr>
          <p:nvPr>
            <p:ph type="body" sz="quarter" idx="3"/>
          </p:nvPr>
        </p:nvSpPr>
        <p:spPr>
          <a:xfrm>
            <a:off x="8894580" y="3771900"/>
            <a:ext cx="6602828" cy="1152524"/>
          </a:xfrm>
        </p:spPr>
        <p:txBody>
          <a:bodyPr anchor="b">
            <a:noAutofit/>
          </a:bodyPr>
          <a:lstStyle>
            <a:lvl1pPr marL="0" indent="0" algn="ctr">
              <a:buNone/>
              <a:defRPr sz="4800" b="0">
                <a:solidFill>
                  <a:schemeClr val="tx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10" name="Text Placeholder 3"/>
          <p:cNvSpPr>
            <a:spLocks noGrp="1"/>
          </p:cNvSpPr>
          <p:nvPr>
            <p:ph type="body" sz="half" idx="16"/>
          </p:nvPr>
        </p:nvSpPr>
        <p:spPr>
          <a:xfrm>
            <a:off x="8884026" y="5143500"/>
            <a:ext cx="6602828" cy="6438900"/>
          </a:xfrm>
        </p:spPr>
        <p:txBody>
          <a:bodyPr anchor="t">
            <a:normAutofit/>
          </a:bodyPr>
          <a:lstStyle>
            <a:lvl1pPr marL="0" indent="0" algn="ctr">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11" name="Text Placeholder 4"/>
          <p:cNvSpPr>
            <a:spLocks noGrp="1"/>
          </p:cNvSpPr>
          <p:nvPr>
            <p:ph type="body" sz="quarter" idx="13"/>
          </p:nvPr>
        </p:nvSpPr>
        <p:spPr>
          <a:xfrm>
            <a:off x="15935218" y="3771900"/>
            <a:ext cx="6602828" cy="1152524"/>
          </a:xfrm>
        </p:spPr>
        <p:txBody>
          <a:bodyPr anchor="b">
            <a:noAutofit/>
          </a:bodyPr>
          <a:lstStyle>
            <a:lvl1pPr marL="0" indent="0" algn="ctr">
              <a:buNone/>
              <a:defRPr sz="4800" b="0">
                <a:solidFill>
                  <a:schemeClr val="tx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12" name="Text Placeholder 3"/>
          <p:cNvSpPr>
            <a:spLocks noGrp="1"/>
          </p:cNvSpPr>
          <p:nvPr>
            <p:ph type="body" sz="half" idx="17"/>
          </p:nvPr>
        </p:nvSpPr>
        <p:spPr>
          <a:xfrm>
            <a:off x="15935218" y="5143500"/>
            <a:ext cx="6602828" cy="6438900"/>
          </a:xfrm>
        </p:spPr>
        <p:txBody>
          <a:bodyPr anchor="t">
            <a:normAutofit/>
          </a:bodyPr>
          <a:lstStyle>
            <a:lvl1pPr marL="0" indent="0" algn="ctr">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216182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6158" y="3636429"/>
            <a:ext cx="6680814" cy="3695702"/>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8747" y="3636429"/>
            <a:ext cx="6680814" cy="3695702"/>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74169" y="3636429"/>
            <a:ext cx="6680814" cy="3695702"/>
          </a:xfrm>
          <a:prstGeom prst="rect">
            <a:avLst/>
          </a:prstGeom>
        </p:spPr>
      </p:pic>
      <p:sp>
        <p:nvSpPr>
          <p:cNvPr id="30" name="Title 1"/>
          <p:cNvSpPr>
            <a:spLocks noGrp="1"/>
          </p:cNvSpPr>
          <p:nvPr>
            <p:ph type="title"/>
          </p:nvPr>
        </p:nvSpPr>
        <p:spPr>
          <a:xfrm>
            <a:off x="1827827" y="1219200"/>
            <a:ext cx="20710222" cy="19409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827828" y="7808212"/>
            <a:ext cx="6602828" cy="1152524"/>
          </a:xfrm>
        </p:spPr>
        <p:txBody>
          <a:bodyPr anchor="b">
            <a:noAutofit/>
          </a:bodyPr>
          <a:lstStyle>
            <a:lvl1pPr marL="0" indent="0" algn="ctr">
              <a:buNone/>
              <a:defRPr sz="4000" b="0">
                <a:solidFill>
                  <a:schemeClr val="tx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20" name="Picture Placeholder 2"/>
          <p:cNvSpPr>
            <a:spLocks noGrp="1" noChangeAspect="1"/>
          </p:cNvSpPr>
          <p:nvPr>
            <p:ph type="pic" idx="15"/>
          </p:nvPr>
        </p:nvSpPr>
        <p:spPr>
          <a:xfrm>
            <a:off x="2036469" y="3877836"/>
            <a:ext cx="6185541" cy="3205908"/>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a:t>Click icon to add picture</a:t>
            </a:r>
            <a:endParaRPr lang="en-US" dirty="0"/>
          </a:p>
        </p:txBody>
      </p:sp>
      <p:sp>
        <p:nvSpPr>
          <p:cNvPr id="21" name="Text Placeholder 3"/>
          <p:cNvSpPr>
            <a:spLocks noGrp="1"/>
          </p:cNvSpPr>
          <p:nvPr>
            <p:ph type="body" sz="half" idx="18"/>
          </p:nvPr>
        </p:nvSpPr>
        <p:spPr>
          <a:xfrm>
            <a:off x="1827828" y="8960737"/>
            <a:ext cx="6602828" cy="2621666"/>
          </a:xfrm>
        </p:spPr>
        <p:txBody>
          <a:bodyPr anchor="t">
            <a:normAutofit/>
          </a:bodyPr>
          <a:lstStyle>
            <a:lvl1pPr marL="0" indent="0" algn="ctr">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22" name="Text Placeholder 4"/>
          <p:cNvSpPr>
            <a:spLocks noGrp="1"/>
          </p:cNvSpPr>
          <p:nvPr>
            <p:ph type="body" sz="quarter" idx="3"/>
          </p:nvPr>
        </p:nvSpPr>
        <p:spPr>
          <a:xfrm>
            <a:off x="8886733" y="7808212"/>
            <a:ext cx="6602828" cy="1152524"/>
          </a:xfrm>
        </p:spPr>
        <p:txBody>
          <a:bodyPr anchor="b">
            <a:noAutofit/>
          </a:bodyPr>
          <a:lstStyle>
            <a:lvl1pPr marL="0" indent="0" algn="ctr">
              <a:buNone/>
              <a:defRPr sz="4000" b="0">
                <a:solidFill>
                  <a:schemeClr val="tx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23" name="Picture Placeholder 2"/>
          <p:cNvSpPr>
            <a:spLocks noGrp="1" noChangeAspect="1"/>
          </p:cNvSpPr>
          <p:nvPr>
            <p:ph type="pic" idx="21"/>
          </p:nvPr>
        </p:nvSpPr>
        <p:spPr>
          <a:xfrm>
            <a:off x="9092670" y="3878188"/>
            <a:ext cx="6185541" cy="3216328"/>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a:t>Click icon to add picture</a:t>
            </a:r>
            <a:endParaRPr lang="en-US" dirty="0"/>
          </a:p>
        </p:txBody>
      </p:sp>
      <p:sp>
        <p:nvSpPr>
          <p:cNvPr id="24" name="Text Placeholder 3"/>
          <p:cNvSpPr>
            <a:spLocks noGrp="1"/>
          </p:cNvSpPr>
          <p:nvPr>
            <p:ph type="body" sz="half" idx="19"/>
          </p:nvPr>
        </p:nvSpPr>
        <p:spPr>
          <a:xfrm>
            <a:off x="8884026" y="8960735"/>
            <a:ext cx="6602828" cy="2621666"/>
          </a:xfrm>
        </p:spPr>
        <p:txBody>
          <a:bodyPr anchor="t">
            <a:normAutofit/>
          </a:bodyPr>
          <a:lstStyle>
            <a:lvl1pPr marL="0" indent="0" algn="ctr">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25" name="Text Placeholder 4"/>
          <p:cNvSpPr>
            <a:spLocks noGrp="1"/>
          </p:cNvSpPr>
          <p:nvPr>
            <p:ph type="body" sz="quarter" idx="13"/>
          </p:nvPr>
        </p:nvSpPr>
        <p:spPr>
          <a:xfrm>
            <a:off x="15935468" y="7808212"/>
            <a:ext cx="6602828" cy="1152524"/>
          </a:xfrm>
        </p:spPr>
        <p:txBody>
          <a:bodyPr anchor="b">
            <a:noAutofit/>
          </a:bodyPr>
          <a:lstStyle>
            <a:lvl1pPr marL="0" indent="0" algn="ctr">
              <a:buNone/>
              <a:defRPr sz="4000" b="0">
                <a:solidFill>
                  <a:schemeClr val="tx1"/>
                </a:solidFill>
              </a:defRPr>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26" name="Picture Placeholder 2"/>
          <p:cNvSpPr>
            <a:spLocks noGrp="1" noChangeAspect="1"/>
          </p:cNvSpPr>
          <p:nvPr>
            <p:ph type="pic" idx="22"/>
          </p:nvPr>
        </p:nvSpPr>
        <p:spPr>
          <a:xfrm>
            <a:off x="16153499" y="3868864"/>
            <a:ext cx="6185541" cy="3214588"/>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a:t>Click icon to add picture</a:t>
            </a:r>
            <a:endParaRPr lang="en-US" dirty="0"/>
          </a:p>
        </p:txBody>
      </p:sp>
      <p:sp>
        <p:nvSpPr>
          <p:cNvPr id="27" name="Text Placeholder 3"/>
          <p:cNvSpPr>
            <a:spLocks noGrp="1"/>
          </p:cNvSpPr>
          <p:nvPr>
            <p:ph type="body" sz="half" idx="20"/>
          </p:nvPr>
        </p:nvSpPr>
        <p:spPr>
          <a:xfrm>
            <a:off x="15935218" y="8960731"/>
            <a:ext cx="6602828" cy="2621670"/>
          </a:xfrm>
        </p:spPr>
        <p:txBody>
          <a:bodyPr anchor="t">
            <a:normAutofit/>
          </a:bodyPr>
          <a:lstStyle>
            <a:lvl1pPr marL="0" indent="0" algn="ctr">
              <a:buNone/>
              <a:defRPr sz="28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826742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05505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968476" y="1219199"/>
            <a:ext cx="4569569" cy="10363202"/>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827830" y="1219199"/>
            <a:ext cx="15835806" cy="1036320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184676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1389888" y="3630168"/>
            <a:ext cx="21625560" cy="8988552"/>
          </a:xfrm>
          <a:prstGeom prst="rect">
            <a:avLst/>
          </a:prstGeom>
          <a:noFill/>
          <a:ln/>
        </p:spPr>
        <p:txBody>
          <a:bodyPr wrap="square" rtlCol="0"/>
          <a:lstStyle>
            <a:lvl1pPr marL="0" indent="0" algn="l">
              <a:lnSpc>
                <a:spcPts val="18000"/>
              </a:lnSpc>
              <a:buNone/>
              <a:defRPr lang="en-US" sz="19000" kern="0" spc="-380" dirty="0">
                <a:solidFill>
                  <a:srgbClr val="FFFFFF"/>
                </a:solidFill>
                <a:latin typeface="Bodoni 72" pitchFamily="34" charset="0"/>
                <a:ea typeface="Bodoni 72" pitchFamily="34" charset="-122"/>
                <a:cs typeface="Bodoni 72" pitchFamily="34" charset="-120"/>
              </a:defRPr>
            </a:lvl1pPr>
          </a:lstStyle>
          <a:p>
            <a:pPr marL="0" indent="0" algn="l">
              <a:lnSpc>
                <a:spcPts val="18000"/>
              </a:lnSpc>
              <a:buNone/>
            </a:pPr>
            <a:r>
              <a:rPr lang="en-US" sz="19000" kern="0" spc="-380" dirty="0">
                <a:solidFill>
                  <a:srgbClr val="FFFFFF"/>
                </a:solidFill>
                <a:latin typeface="Bodoni 72" pitchFamily="34" charset="0"/>
                <a:ea typeface="Bodoni 72" pitchFamily="34" charset="-122"/>
                <a:cs typeface="Bodoni 72" pitchFamily="34" charset="-120"/>
              </a:rPr>
              <a:t>Placeholder</a:t>
            </a:r>
            <a:endParaRPr lang="en-US" sz="19000" dirty="0"/>
          </a:p>
        </p:txBody>
      </p:sp>
    </p:spTree>
    <p:extLst>
      <p:ext uri="{BB962C8B-B14F-4D97-AF65-F5344CB8AC3E}">
        <p14:creationId xmlns:p14="http://schemas.microsoft.com/office/powerpoint/2010/main" val="9790594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1371600" y="1124712"/>
            <a:ext cx="19440144" cy="4636008"/>
          </a:xfrm>
          <a:prstGeom prst="rect">
            <a:avLst/>
          </a:prstGeom>
          <a:noFill/>
          <a:ln/>
        </p:spPr>
        <p:txBody>
          <a:bodyPr wrap="square" rtlCol="0"/>
          <a:lstStyle>
            <a:lvl1pPr marL="0" indent="0" algn="l">
              <a:lnSpc>
                <a:spcPts val="11800"/>
              </a:lnSpc>
              <a:spcAft>
                <a:spcPts val="500"/>
              </a:spcAft>
              <a:buNone/>
              <a:defRPr lang="en-US" sz="11200" kern="0" spc="-480" dirty="0">
                <a:solidFill>
                  <a:srgbClr val="FFFFFF"/>
                </a:solidFill>
                <a:latin typeface="Bodoni 72" pitchFamily="34" charset="0"/>
                <a:ea typeface="Bodoni 72" pitchFamily="34" charset="-122"/>
                <a:cs typeface="Bodoni 72" pitchFamily="34" charset="-120"/>
              </a:defRPr>
            </a:lvl1pPr>
          </a:lstStyle>
          <a:p>
            <a:pPr marL="0" indent="0" algn="l">
              <a:lnSpc>
                <a:spcPts val="11800"/>
              </a:lnSpc>
              <a:spcAft>
                <a:spcPts val="500"/>
              </a:spcAft>
              <a:buNone/>
            </a:pPr>
            <a:r>
              <a:rPr lang="en-US" sz="11200" kern="0" spc="-480" dirty="0">
                <a:solidFill>
                  <a:srgbClr val="FFFFFF"/>
                </a:solidFill>
                <a:latin typeface="Bodoni 72" pitchFamily="34" charset="0"/>
                <a:ea typeface="Bodoni 72" pitchFamily="34" charset="-122"/>
                <a:cs typeface="Bodoni 72" pitchFamily="34" charset="-120"/>
              </a:rPr>
              <a:t>Placeholder</a:t>
            </a:r>
            <a:endParaRPr lang="en-US" sz="11200" dirty="0"/>
          </a:p>
        </p:txBody>
      </p:sp>
    </p:spTree>
    <p:extLst>
      <p:ext uri="{BB962C8B-B14F-4D97-AF65-F5344CB8AC3E}">
        <p14:creationId xmlns:p14="http://schemas.microsoft.com/office/powerpoint/2010/main" val="593803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304730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_TITLE">
    <p:spTree>
      <p:nvGrpSpPr>
        <p:cNvPr id="1" name=""/>
        <p:cNvGrpSpPr/>
        <p:nvPr/>
      </p:nvGrpSpPr>
      <p:grpSpPr>
        <a:xfrm>
          <a:off x="0" y="0"/>
          <a:ext cx="0" cy="0"/>
          <a:chOff x="0" y="0"/>
          <a:chExt cx="0" cy="0"/>
        </a:xfrm>
      </p:grpSpPr>
      <p:sp>
        <p:nvSpPr>
          <p:cNvPr id="2" name="Text 0"/>
          <p:cNvSpPr>
            <a:spLocks noGrp="1"/>
          </p:cNvSpPr>
          <p:nvPr>
            <p:ph type="title" idx="100" hasCustomPrompt="1"/>
          </p:nvPr>
        </p:nvSpPr>
        <p:spPr>
          <a:xfrm>
            <a:off x="1371600" y="1124712"/>
            <a:ext cx="19440144" cy="4636008"/>
          </a:xfrm>
          <a:prstGeom prst="rect">
            <a:avLst/>
          </a:prstGeom>
          <a:noFill/>
          <a:ln/>
        </p:spPr>
        <p:txBody>
          <a:bodyPr wrap="square" rtlCol="0"/>
          <a:lstStyle>
            <a:lvl1pPr marL="0" indent="0" algn="l">
              <a:lnSpc>
                <a:spcPts val="11800"/>
              </a:lnSpc>
              <a:spcAft>
                <a:spcPts val="500"/>
              </a:spcAft>
              <a:buNone/>
              <a:defRPr lang="en-US" sz="11200" kern="0" spc="-480" dirty="0">
                <a:solidFill>
                  <a:srgbClr val="FFFFFF"/>
                </a:solidFill>
                <a:latin typeface="Bodoni 72" pitchFamily="34" charset="0"/>
                <a:ea typeface="Bodoni 72" pitchFamily="34" charset="-122"/>
                <a:cs typeface="Bodoni 72" pitchFamily="34" charset="-120"/>
              </a:defRPr>
            </a:lvl1pPr>
          </a:lstStyle>
          <a:p>
            <a:pPr marL="0" indent="0" algn="l">
              <a:lnSpc>
                <a:spcPts val="11800"/>
              </a:lnSpc>
              <a:spcAft>
                <a:spcPts val="500"/>
              </a:spcAft>
              <a:buNone/>
            </a:pPr>
            <a:r>
              <a:rPr lang="en-US" sz="11200" kern="0" spc="-480" dirty="0">
                <a:solidFill>
                  <a:srgbClr val="FFFFFF"/>
                </a:solidFill>
                <a:latin typeface="Bodoni 72" pitchFamily="34" charset="0"/>
                <a:ea typeface="Bodoni 72" pitchFamily="34" charset="-122"/>
                <a:cs typeface="Bodoni 72" pitchFamily="34" charset="-120"/>
              </a:rPr>
              <a:t>Placeholder</a:t>
            </a:r>
            <a:endParaRPr lang="en-US" sz="11200" dirty="0"/>
          </a:p>
        </p:txBody>
      </p:sp>
    </p:spTree>
    <p:extLst>
      <p:ext uri="{BB962C8B-B14F-4D97-AF65-F5344CB8AC3E}">
        <p14:creationId xmlns:p14="http://schemas.microsoft.com/office/powerpoint/2010/main" val="183209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HANKS">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5345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91139" y="3522135"/>
            <a:ext cx="19183598" cy="3657626"/>
          </a:xfrm>
        </p:spPr>
        <p:txBody>
          <a:bodyPr anchor="b"/>
          <a:lstStyle>
            <a:lvl1pPr algn="ctr">
              <a:defRPr sz="8000" b="0" cap="none"/>
            </a:lvl1pPr>
          </a:lstStyle>
          <a:p>
            <a:r>
              <a:rPr lang="en-US"/>
              <a:t>Click to edit Master title style</a:t>
            </a:r>
            <a:endParaRPr lang="en-US" dirty="0"/>
          </a:p>
        </p:txBody>
      </p:sp>
      <p:sp>
        <p:nvSpPr>
          <p:cNvPr id="3" name="Text Placeholder 2"/>
          <p:cNvSpPr>
            <a:spLocks noGrp="1"/>
          </p:cNvSpPr>
          <p:nvPr>
            <p:ph type="body" idx="1"/>
          </p:nvPr>
        </p:nvSpPr>
        <p:spPr>
          <a:xfrm>
            <a:off x="2591139" y="7179758"/>
            <a:ext cx="19183598" cy="3014108"/>
          </a:xfrm>
        </p:spPr>
        <p:txBody>
          <a:bodyPr anchor="t"/>
          <a:lstStyle>
            <a:lvl1pPr marL="0" indent="0" algn="ctr">
              <a:buNone/>
              <a:defRPr sz="4000">
                <a:solidFill>
                  <a:schemeClr val="tx1"/>
                </a:solidFill>
              </a:defRPr>
            </a:lvl1pPr>
            <a:lvl2pPr marL="914400" indent="0">
              <a:buNone/>
              <a:defRPr sz="3600">
                <a:solidFill>
                  <a:schemeClr val="tx1">
                    <a:tint val="75000"/>
                  </a:schemeClr>
                </a:solidFill>
              </a:defRPr>
            </a:lvl2pPr>
            <a:lvl3pPr marL="1828800" indent="0">
              <a:buNone/>
              <a:defRPr sz="3200">
                <a:solidFill>
                  <a:schemeClr val="tx1">
                    <a:tint val="75000"/>
                  </a:schemeClr>
                </a:solidFill>
              </a:defRPr>
            </a:lvl3pPr>
            <a:lvl4pPr marL="2743200" indent="0">
              <a:buNone/>
              <a:defRPr sz="2800">
                <a:solidFill>
                  <a:schemeClr val="tx1">
                    <a:tint val="75000"/>
                  </a:schemeClr>
                </a:solidFill>
              </a:defRPr>
            </a:lvl4pPr>
            <a:lvl5pPr marL="3657600" indent="0">
              <a:buNone/>
              <a:defRPr sz="2800">
                <a:solidFill>
                  <a:schemeClr val="tx1">
                    <a:tint val="75000"/>
                  </a:schemeClr>
                </a:solidFill>
              </a:defRPr>
            </a:lvl5pPr>
            <a:lvl6pPr marL="4572000" indent="0">
              <a:buNone/>
              <a:defRPr sz="2800">
                <a:solidFill>
                  <a:schemeClr val="tx1">
                    <a:tint val="75000"/>
                  </a:schemeClr>
                </a:solidFill>
              </a:defRPr>
            </a:lvl6pPr>
            <a:lvl7pPr marL="5486400" indent="0">
              <a:buNone/>
              <a:defRPr sz="2800">
                <a:solidFill>
                  <a:schemeClr val="tx1">
                    <a:tint val="75000"/>
                  </a:schemeClr>
                </a:solidFill>
              </a:defRPr>
            </a:lvl7pPr>
            <a:lvl8pPr marL="6400800" indent="0">
              <a:buNone/>
              <a:defRPr sz="2800">
                <a:solidFill>
                  <a:schemeClr val="tx1">
                    <a:tint val="75000"/>
                  </a:schemeClr>
                </a:solidFill>
              </a:defRPr>
            </a:lvl8pPr>
            <a:lvl9pPr marL="7315200" indent="0">
              <a:buNone/>
              <a:defRPr sz="2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393226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27829" y="3464898"/>
            <a:ext cx="10122312" cy="81175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407400" y="3464899"/>
            <a:ext cx="10130649" cy="811750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668577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828" y="3469013"/>
            <a:ext cx="10179469" cy="8297538"/>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58579" y="3469013"/>
            <a:ext cx="10179469" cy="8297538"/>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012006" y="3670508"/>
            <a:ext cx="9753958" cy="1089768"/>
          </a:xfrm>
        </p:spPr>
        <p:txBody>
          <a:bodyPr anchor="b">
            <a:noAutofit/>
          </a:bodyPr>
          <a:lstStyle>
            <a:lvl1pPr marL="0" indent="0" algn="ctr">
              <a:buNone/>
              <a:defRPr sz="4800" b="0"/>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2012006" y="4760275"/>
            <a:ext cx="9753958" cy="6822126"/>
          </a:xfrm>
        </p:spPr>
        <p:txBody>
          <a:bodyPr anchor="t">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591573" y="3670509"/>
            <a:ext cx="9791935" cy="1089766"/>
          </a:xfrm>
        </p:spPr>
        <p:txBody>
          <a:bodyPr anchor="b">
            <a:noAutofit/>
          </a:bodyPr>
          <a:lstStyle>
            <a:lvl1pPr marL="0" indent="0" algn="ctr">
              <a:buNone/>
              <a:defRPr sz="4800" b="0"/>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591573" y="4760275"/>
            <a:ext cx="9791935" cy="6822126"/>
          </a:xfrm>
        </p:spPr>
        <p:txBody>
          <a:bodyPr anchor="t">
            <a:normAutofit/>
          </a:bodyPr>
          <a:lstStyle>
            <a:lvl1pPr>
              <a:defRPr sz="3600"/>
            </a:lvl1pPr>
            <a:lvl2pPr>
              <a:defRPr sz="3200"/>
            </a:lvl2pPr>
            <a:lvl3pPr>
              <a:defRPr sz="28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641645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589007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091032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7829" y="1219200"/>
            <a:ext cx="7414743" cy="3643836"/>
          </a:xfrm>
        </p:spPr>
        <p:txBody>
          <a:bodyPr anchor="b">
            <a:normAutofit/>
          </a:bodyPr>
          <a:lstStyle>
            <a:lvl1pPr algn="ctr">
              <a:defRPr sz="4800" b="0"/>
            </a:lvl1pPr>
          </a:lstStyle>
          <a:p>
            <a:r>
              <a:rPr lang="en-US"/>
              <a:t>Click to edit Master title style</a:t>
            </a:r>
            <a:endParaRPr lang="en-US" dirty="0"/>
          </a:p>
        </p:txBody>
      </p:sp>
      <p:sp>
        <p:nvSpPr>
          <p:cNvPr id="3" name="Content Placeholder 2"/>
          <p:cNvSpPr>
            <a:spLocks noGrp="1"/>
          </p:cNvSpPr>
          <p:nvPr>
            <p:ph idx="1"/>
          </p:nvPr>
        </p:nvSpPr>
        <p:spPr>
          <a:xfrm>
            <a:off x="9712530" y="1219200"/>
            <a:ext cx="12825518" cy="103632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27829" y="4863037"/>
            <a:ext cx="7414743" cy="6719362"/>
          </a:xfrm>
        </p:spPr>
        <p:txBody>
          <a:bodyPr anchor="t">
            <a:normAutofit/>
          </a:bodyPr>
          <a:lstStyle>
            <a:lvl1pPr marL="0" indent="0" algn="ctr">
              <a:buNone/>
              <a:defRPr sz="32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38490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9230" y="1219200"/>
            <a:ext cx="7169265" cy="10409664"/>
          </a:xfrm>
          <a:prstGeom prst="rect">
            <a:avLst/>
          </a:prstGeom>
        </p:spPr>
      </p:pic>
      <p:sp>
        <p:nvSpPr>
          <p:cNvPr id="2" name="Title 1"/>
          <p:cNvSpPr>
            <a:spLocks noGrp="1"/>
          </p:cNvSpPr>
          <p:nvPr>
            <p:ph type="title"/>
          </p:nvPr>
        </p:nvSpPr>
        <p:spPr>
          <a:xfrm>
            <a:off x="1827829" y="1219846"/>
            <a:ext cx="11871444" cy="3658676"/>
          </a:xfrm>
        </p:spPr>
        <p:txBody>
          <a:bodyPr anchor="b">
            <a:noAutofit/>
          </a:bodyPr>
          <a:lstStyle>
            <a:lvl1pPr algn="ctr">
              <a:defRPr sz="6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887041" y="1527404"/>
            <a:ext cx="6552355" cy="9825644"/>
          </a:xfrm>
          <a:effectLst>
            <a:outerShdw blurRad="38100" dist="25400" dir="4440000">
              <a:srgbClr val="000000">
                <a:alpha val="36000"/>
              </a:srgbClr>
            </a:outerShdw>
          </a:effectLst>
        </p:spPr>
        <p:txBody>
          <a:bodyPr anchor="t">
            <a:normAutofit/>
          </a:bodyPr>
          <a:lstStyle>
            <a:lvl1pPr marL="0" indent="0" algn="ctr">
              <a:buNone/>
              <a:defRPr sz="3200"/>
            </a:lvl1pPr>
            <a:lvl2pPr marL="914400" indent="0">
              <a:buNone/>
              <a:defRPr sz="3200"/>
            </a:lvl2pPr>
            <a:lvl3pPr marL="1828800" indent="0">
              <a:buNone/>
              <a:defRPr sz="3200"/>
            </a:lvl3pPr>
            <a:lvl4pPr marL="2743200" indent="0">
              <a:buNone/>
              <a:defRPr sz="3200"/>
            </a:lvl4pPr>
            <a:lvl5pPr marL="3657600" indent="0">
              <a:buNone/>
              <a:defRPr sz="3200"/>
            </a:lvl5pPr>
            <a:lvl6pPr marL="4572000" indent="0">
              <a:buNone/>
              <a:defRPr sz="3200"/>
            </a:lvl6pPr>
            <a:lvl7pPr marL="5486400" indent="0">
              <a:buNone/>
              <a:defRPr sz="3200"/>
            </a:lvl7pPr>
            <a:lvl8pPr marL="6400800" indent="0">
              <a:buNone/>
              <a:defRPr sz="3200"/>
            </a:lvl8pPr>
            <a:lvl9pPr marL="7315200" indent="0">
              <a:buNone/>
              <a:defRPr sz="3200"/>
            </a:lvl9pPr>
          </a:lstStyle>
          <a:p>
            <a:r>
              <a:rPr lang="en-US"/>
              <a:t>Click icon to add picture</a:t>
            </a:r>
            <a:endParaRPr lang="en-US" dirty="0"/>
          </a:p>
        </p:txBody>
      </p:sp>
      <p:sp>
        <p:nvSpPr>
          <p:cNvPr id="4" name="Text Placeholder 3"/>
          <p:cNvSpPr>
            <a:spLocks noGrp="1"/>
          </p:cNvSpPr>
          <p:nvPr>
            <p:ph type="body" sz="half" idx="2"/>
          </p:nvPr>
        </p:nvSpPr>
        <p:spPr>
          <a:xfrm>
            <a:off x="1827829" y="4878522"/>
            <a:ext cx="11871444" cy="6752268"/>
          </a:xfrm>
        </p:spPr>
        <p:txBody>
          <a:bodyPr anchor="t">
            <a:normAutofit/>
          </a:bodyPr>
          <a:lstStyle>
            <a:lvl1pPr marL="0" indent="0" algn="ctr">
              <a:buNone/>
              <a:defRPr sz="3200"/>
            </a:lvl1pPr>
            <a:lvl2pPr marL="914400" indent="0">
              <a:buNone/>
              <a:defRPr sz="2400"/>
            </a:lvl2pPr>
            <a:lvl3pPr marL="1828800" indent="0">
              <a:buNone/>
              <a:defRPr sz="2000"/>
            </a:lvl3pPr>
            <a:lvl4pPr marL="2743200" indent="0">
              <a:buNone/>
              <a:defRPr sz="1800"/>
            </a:lvl4pPr>
            <a:lvl5pPr marL="3657600" indent="0">
              <a:buNone/>
              <a:defRPr sz="1800"/>
            </a:lvl5pPr>
            <a:lvl6pPr marL="4572000" indent="0">
              <a:buNone/>
              <a:defRPr sz="1800"/>
            </a:lvl6pPr>
            <a:lvl7pPr marL="5486400" indent="0">
              <a:buNone/>
              <a:defRPr sz="1800"/>
            </a:lvl7pPr>
            <a:lvl8pPr marL="6400800" indent="0">
              <a:buNone/>
              <a:defRPr sz="1800"/>
            </a:lvl8pPr>
            <a:lvl9pPr marL="7315200" indent="0">
              <a:buNone/>
              <a:defRPr sz="18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375392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7828" y="1219200"/>
            <a:ext cx="20710220" cy="19409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27828" y="3464899"/>
            <a:ext cx="20710220" cy="8117502"/>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359472" y="11766551"/>
            <a:ext cx="5487114" cy="730250"/>
          </a:xfrm>
          <a:prstGeom prst="rect">
            <a:avLst/>
          </a:prstGeom>
        </p:spPr>
        <p:txBody>
          <a:bodyPr vert="horz" lIns="91440" tIns="45720" rIns="91440" bIns="45720" rtlCol="0" anchor="ctr"/>
          <a:lstStyle>
            <a:lvl1pPr algn="r">
              <a:defRPr sz="2000">
                <a:solidFill>
                  <a:schemeClr val="tx1">
                    <a:lumMod val="95000"/>
                  </a:schemeClr>
                </a:solidFill>
                <a:effectLst>
                  <a:outerShdw blurRad="50800" dist="38100" dir="2700000" algn="tl" rotWithShape="0">
                    <a:schemeClr val="bg1">
                      <a:alpha val="43000"/>
                    </a:schemeClr>
                  </a:outerShdw>
                </a:effectLst>
              </a:defRPr>
            </a:lvl1pPr>
          </a:lstStyle>
          <a:p>
            <a:fld id="{B61BEF0D-F0BB-DE4B-95CE-6DB70DBA9567}" type="datetimeFigureOut">
              <a:rPr lang="en-US" smtClean="0"/>
              <a:pPr/>
              <a:t>4/22/2025</a:t>
            </a:fld>
            <a:endParaRPr lang="en-US" dirty="0"/>
          </a:p>
        </p:txBody>
      </p:sp>
      <p:sp>
        <p:nvSpPr>
          <p:cNvPr id="5" name="Footer Placeholder 4"/>
          <p:cNvSpPr>
            <a:spLocks noGrp="1"/>
          </p:cNvSpPr>
          <p:nvPr>
            <p:ph type="ftr" sz="quarter" idx="3"/>
          </p:nvPr>
        </p:nvSpPr>
        <p:spPr>
          <a:xfrm>
            <a:off x="1827829" y="11766551"/>
            <a:ext cx="13347468" cy="730250"/>
          </a:xfrm>
          <a:prstGeom prst="rect">
            <a:avLst/>
          </a:prstGeom>
        </p:spPr>
        <p:txBody>
          <a:bodyPr vert="horz" lIns="91440" tIns="45720" rIns="91440" bIns="45720" rtlCol="0" anchor="ctr"/>
          <a:lstStyle>
            <a:lvl1pPr algn="l">
              <a:defRPr sz="2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21030761" y="11766551"/>
            <a:ext cx="1507286" cy="730250"/>
          </a:xfrm>
          <a:prstGeom prst="rect">
            <a:avLst/>
          </a:prstGeom>
        </p:spPr>
        <p:txBody>
          <a:bodyPr vert="horz" lIns="91440" tIns="45720" rIns="91440" bIns="45720" rtlCol="0" anchor="ctr"/>
          <a:lstStyle>
            <a:lvl1pPr algn="r">
              <a:defRPr sz="2000">
                <a:solidFill>
                  <a:schemeClr val="tx1">
                    <a:lumMod val="95000"/>
                  </a:schemeClr>
                </a:solidFill>
                <a:effectLst>
                  <a:outerShdw blurRad="50800" dist="38100" dir="2700000" algn="tl" rotWithShape="0">
                    <a:schemeClr val="bg1">
                      <a:alpha val="43000"/>
                    </a:schemeClr>
                  </a:outerShdw>
                </a:effectLs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1948114"/>
      </p:ext>
    </p:extLst>
  </p:cSld>
  <p:clrMap bg1="dk1" tx1="lt1" bg2="dk2" tx2="lt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 id="2147483868" r:id="rId18"/>
    <p:sldLayoutId id="2147483869" r:id="rId19"/>
    <p:sldLayoutId id="2147483870" r:id="rId20"/>
    <p:sldLayoutId id="2147483872" r:id="rId21"/>
  </p:sldLayoutIdLst>
  <p:hf sldNum="0" hdr="0" ftr="0" dt="0"/>
  <p:txStyles>
    <p:titleStyle>
      <a:lvl1pPr algn="ctr" defTabSz="914400" rtl="0" eaLnBrk="1" latinLnBrk="0" hangingPunct="1">
        <a:spcBef>
          <a:spcPct val="0"/>
        </a:spcBef>
        <a:buNone/>
        <a:defRPr sz="8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685800" indent="-612000" algn="l" defTabSz="914400" rtl="0" eaLnBrk="1" latinLnBrk="0" hangingPunct="1">
        <a:spcBef>
          <a:spcPct val="20000"/>
        </a:spcBef>
        <a:spcAft>
          <a:spcPts val="1200"/>
        </a:spcAft>
        <a:buClr>
          <a:schemeClr val="tx2"/>
        </a:buClr>
        <a:buSzPct val="70000"/>
        <a:buFont typeface="Wingdings 2" charset="2"/>
        <a:buChar char=""/>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1440000" indent="-540000" algn="l" defTabSz="914400" rtl="0" eaLnBrk="1" latinLnBrk="0" hangingPunct="1">
        <a:spcBef>
          <a:spcPct val="20000"/>
        </a:spcBef>
        <a:spcAft>
          <a:spcPts val="1200"/>
        </a:spcAft>
        <a:buClr>
          <a:schemeClr val="tx2"/>
        </a:buClr>
        <a:buSzPct val="70000"/>
        <a:buFont typeface="Wingdings 2" charset="2"/>
        <a:buChar char=""/>
        <a:defRPr sz="3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2052000" indent="-432000" algn="l" defTabSz="914400" rtl="0" eaLnBrk="1" latinLnBrk="0" hangingPunct="1">
        <a:spcBef>
          <a:spcPct val="20000"/>
        </a:spcBef>
        <a:spcAft>
          <a:spcPts val="1200"/>
        </a:spcAft>
        <a:buClr>
          <a:schemeClr val="tx2"/>
        </a:buClr>
        <a:buSzPct val="70000"/>
        <a:buFont typeface="Wingdings 2" charset="2"/>
        <a:buChar char=""/>
        <a:defRPr sz="32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2772000" indent="-432000" algn="l" defTabSz="914400" rtl="0" eaLnBrk="1" latinLnBrk="0" hangingPunct="1">
        <a:spcBef>
          <a:spcPct val="20000"/>
        </a:spcBef>
        <a:spcAft>
          <a:spcPts val="12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3348000" indent="-432000" algn="l" defTabSz="914400" rtl="0" eaLnBrk="1" latinLnBrk="0" hangingPunct="1">
        <a:spcBef>
          <a:spcPct val="20000"/>
        </a:spcBef>
        <a:spcAft>
          <a:spcPts val="12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4029200" indent="-457200" algn="l" defTabSz="914400" rtl="0" eaLnBrk="1" latinLnBrk="0" hangingPunct="1">
        <a:spcBef>
          <a:spcPct val="20000"/>
        </a:spcBef>
        <a:spcAft>
          <a:spcPts val="12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4803600" indent="-457200" algn="l" defTabSz="914400" rtl="0" eaLnBrk="1" latinLnBrk="0" hangingPunct="1">
        <a:spcBef>
          <a:spcPct val="20000"/>
        </a:spcBef>
        <a:spcAft>
          <a:spcPts val="12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5578000" indent="-457200" algn="l" defTabSz="914400" rtl="0" eaLnBrk="1" latinLnBrk="0" hangingPunct="1">
        <a:spcBef>
          <a:spcPct val="20000"/>
        </a:spcBef>
        <a:spcAft>
          <a:spcPts val="12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6212400" indent="-457200" algn="l" defTabSz="914400" rtl="0" eaLnBrk="1" latinLnBrk="0" hangingPunct="1">
        <a:spcBef>
          <a:spcPct val="20000"/>
        </a:spcBef>
        <a:spcAft>
          <a:spcPts val="1200"/>
        </a:spcAft>
        <a:buClr>
          <a:schemeClr val="tx2"/>
        </a:buClr>
        <a:buSzPct val="70000"/>
        <a:buFont typeface="Wingdings 2" charset="2"/>
        <a:buChar char=""/>
        <a:defRPr sz="2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914400" rtl="0" eaLnBrk="1" latinLnBrk="0" hangingPunct="1">
        <a:defRPr sz="3600" kern="1200">
          <a:solidFill>
            <a:schemeClr val="tx1"/>
          </a:solidFill>
          <a:latin typeface="+mn-lt"/>
          <a:ea typeface="+mn-ea"/>
          <a:cs typeface="+mn-cs"/>
        </a:defRPr>
      </a:lvl1pPr>
      <a:lvl2pPr marL="914400" algn="l" defTabSz="914400" rtl="0" eaLnBrk="1" latinLnBrk="0" hangingPunct="1">
        <a:defRPr sz="3600" kern="1200">
          <a:solidFill>
            <a:schemeClr val="tx1"/>
          </a:solidFill>
          <a:latin typeface="+mn-lt"/>
          <a:ea typeface="+mn-ea"/>
          <a:cs typeface="+mn-cs"/>
        </a:defRPr>
      </a:lvl2pPr>
      <a:lvl3pPr marL="1828800" algn="l" defTabSz="914400" rtl="0" eaLnBrk="1" latinLnBrk="0" hangingPunct="1">
        <a:defRPr sz="3600" kern="1200">
          <a:solidFill>
            <a:schemeClr val="tx1"/>
          </a:solidFill>
          <a:latin typeface="+mn-lt"/>
          <a:ea typeface="+mn-ea"/>
          <a:cs typeface="+mn-cs"/>
        </a:defRPr>
      </a:lvl3pPr>
      <a:lvl4pPr marL="2743200" algn="l" defTabSz="914400" rtl="0" eaLnBrk="1" latinLnBrk="0" hangingPunct="1">
        <a:defRPr sz="3600" kern="1200">
          <a:solidFill>
            <a:schemeClr val="tx1"/>
          </a:solidFill>
          <a:latin typeface="+mn-lt"/>
          <a:ea typeface="+mn-ea"/>
          <a:cs typeface="+mn-cs"/>
        </a:defRPr>
      </a:lvl4pPr>
      <a:lvl5pPr marL="3657600" algn="l" defTabSz="914400" rtl="0" eaLnBrk="1" latinLnBrk="0" hangingPunct="1">
        <a:defRPr sz="3600" kern="1200">
          <a:solidFill>
            <a:schemeClr val="tx1"/>
          </a:solidFill>
          <a:latin typeface="+mn-lt"/>
          <a:ea typeface="+mn-ea"/>
          <a:cs typeface="+mn-cs"/>
        </a:defRPr>
      </a:lvl5pPr>
      <a:lvl6pPr marL="4572000" algn="l" defTabSz="914400" rtl="0" eaLnBrk="1" latinLnBrk="0" hangingPunct="1">
        <a:defRPr sz="3600" kern="1200">
          <a:solidFill>
            <a:schemeClr val="tx1"/>
          </a:solidFill>
          <a:latin typeface="+mn-lt"/>
          <a:ea typeface="+mn-ea"/>
          <a:cs typeface="+mn-cs"/>
        </a:defRPr>
      </a:lvl6pPr>
      <a:lvl7pPr marL="5486400" algn="l" defTabSz="914400" rtl="0" eaLnBrk="1" latinLnBrk="0" hangingPunct="1">
        <a:defRPr sz="3600" kern="1200">
          <a:solidFill>
            <a:schemeClr val="tx1"/>
          </a:solidFill>
          <a:latin typeface="+mn-lt"/>
          <a:ea typeface="+mn-ea"/>
          <a:cs typeface="+mn-cs"/>
        </a:defRPr>
      </a:lvl7pPr>
      <a:lvl8pPr marL="6400800" algn="l" defTabSz="914400" rtl="0" eaLnBrk="1" latinLnBrk="0" hangingPunct="1">
        <a:defRPr sz="3600" kern="1200">
          <a:solidFill>
            <a:schemeClr val="tx1"/>
          </a:solidFill>
          <a:latin typeface="+mn-lt"/>
          <a:ea typeface="+mn-ea"/>
          <a:cs typeface="+mn-cs"/>
        </a:defRPr>
      </a:lvl8pPr>
      <a:lvl9pPr marL="7315200" algn="l" defTabSz="9144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0.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17830800" y="1371600"/>
            <a:ext cx="1527048" cy="1527048"/>
          </a:xfrm>
          <a:prstGeom prst="ellipse">
            <a:avLst/>
          </a:prstGeom>
          <a:solidFill>
            <a:srgbClr val="FC8D56"/>
          </a:solidFill>
          <a:ln/>
        </p:spPr>
        <p:txBody>
          <a:bodyPr wrap="square" rtlCol="0" anchor="ctr"/>
          <a:lstStyle/>
          <a:p>
            <a:pPr marL="0" indent="0" algn="ctr">
              <a:buNone/>
            </a:pPr>
            <a:endParaRPr lang="en-US" dirty="0"/>
          </a:p>
        </p:txBody>
      </p:sp>
      <p:sp>
        <p:nvSpPr>
          <p:cNvPr id="3" name="Text 1"/>
          <p:cNvSpPr/>
          <p:nvPr/>
        </p:nvSpPr>
        <p:spPr>
          <a:xfrm>
            <a:off x="18649950" y="1414272"/>
            <a:ext cx="1527048" cy="1527048"/>
          </a:xfrm>
          <a:prstGeom prst="ellipse">
            <a:avLst/>
          </a:prstGeom>
          <a:solidFill>
            <a:srgbClr val="B864F0"/>
          </a:solidFill>
          <a:ln/>
        </p:spPr>
        <p:txBody>
          <a:bodyPr wrap="square" rtlCol="0" anchor="ctr"/>
          <a:lstStyle/>
          <a:p>
            <a:pPr marL="0" indent="0" algn="ctr">
              <a:buNone/>
            </a:pPr>
            <a:endParaRPr lang="en-US" dirty="0"/>
          </a:p>
        </p:txBody>
      </p:sp>
      <p:sp>
        <p:nvSpPr>
          <p:cNvPr id="4" name="Text 2"/>
          <p:cNvSpPr/>
          <p:nvPr/>
        </p:nvSpPr>
        <p:spPr>
          <a:xfrm>
            <a:off x="19659600" y="1371600"/>
            <a:ext cx="1527048" cy="1527048"/>
          </a:xfrm>
          <a:prstGeom prst="ellipse">
            <a:avLst/>
          </a:prstGeom>
          <a:solidFill>
            <a:srgbClr val="F38BE9"/>
          </a:solidFill>
          <a:ln/>
        </p:spPr>
        <p:txBody>
          <a:bodyPr wrap="square" rtlCol="0" anchor="ctr"/>
          <a:lstStyle/>
          <a:p>
            <a:pPr marL="0" indent="0" algn="ctr">
              <a:buNone/>
            </a:pPr>
            <a:endParaRPr lang="en-US" dirty="0"/>
          </a:p>
        </p:txBody>
      </p:sp>
      <p:sp>
        <p:nvSpPr>
          <p:cNvPr id="5" name="Text 3"/>
          <p:cNvSpPr/>
          <p:nvPr/>
        </p:nvSpPr>
        <p:spPr>
          <a:xfrm>
            <a:off x="20574000" y="1399032"/>
            <a:ext cx="1527048" cy="1527048"/>
          </a:xfrm>
          <a:prstGeom prst="ellipse">
            <a:avLst/>
          </a:prstGeom>
          <a:solidFill>
            <a:srgbClr val="FFF94B"/>
          </a:solidFill>
          <a:ln/>
        </p:spPr>
        <p:txBody>
          <a:bodyPr wrap="square" rtlCol="0" anchor="ctr"/>
          <a:lstStyle/>
          <a:p>
            <a:pPr marL="0" indent="0" algn="ctr">
              <a:buNone/>
            </a:pPr>
            <a:endParaRPr lang="en-US" dirty="0"/>
          </a:p>
        </p:txBody>
      </p:sp>
      <p:sp>
        <p:nvSpPr>
          <p:cNvPr id="6" name="Text 4"/>
          <p:cNvSpPr/>
          <p:nvPr/>
        </p:nvSpPr>
        <p:spPr>
          <a:xfrm>
            <a:off x="21488400" y="1371600"/>
            <a:ext cx="1527048" cy="1527048"/>
          </a:xfrm>
          <a:prstGeom prst="ellipse">
            <a:avLst/>
          </a:prstGeom>
          <a:solidFill>
            <a:srgbClr val="ACDE70"/>
          </a:solidFill>
          <a:ln/>
        </p:spPr>
        <p:txBody>
          <a:bodyPr wrap="square" rtlCol="0" anchor="ctr"/>
          <a:lstStyle/>
          <a:p>
            <a:pPr marL="0" indent="0" algn="ctr">
              <a:buNone/>
            </a:pPr>
            <a:endParaRPr lang="en-US" dirty="0"/>
          </a:p>
        </p:txBody>
      </p:sp>
      <p:sp>
        <p:nvSpPr>
          <p:cNvPr id="7" name="Text 0"/>
          <p:cNvSpPr>
            <a:spLocks noGrp="1"/>
          </p:cNvSpPr>
          <p:nvPr>
            <p:ph type="title" idx="100"/>
          </p:nvPr>
        </p:nvSpPr>
        <p:spPr>
          <a:xfrm>
            <a:off x="1389888" y="690465"/>
            <a:ext cx="21625560" cy="11928255"/>
          </a:xfrm>
          <a:prstGeom prst="rect">
            <a:avLst/>
          </a:prstGeom>
          <a:noFill/>
          <a:ln/>
        </p:spPr>
        <p:txBody>
          <a:bodyPr wrap="square" rtlCol="0" anchor="b">
            <a:normAutofit/>
          </a:bodyPr>
          <a:lstStyle/>
          <a:p>
            <a:pPr marL="0" indent="0" algn="ctr">
              <a:lnSpc>
                <a:spcPct val="150000"/>
              </a:lnSpc>
              <a:buNone/>
            </a:pPr>
            <a:r>
              <a:rPr lang="en-US" sz="16000" dirty="0">
                <a:solidFill>
                  <a:schemeClr val="tx1">
                    <a:lumMod val="95000"/>
                    <a:lumOff val="5000"/>
                  </a:schemeClr>
                </a:solidFill>
                <a:latin typeface="Times New Roman" panose="02020603050405020304" pitchFamily="18" charset="0"/>
                <a:cs typeface="Times New Roman" panose="02020603050405020304" pitchFamily="18" charset="0"/>
              </a:rPr>
              <a:t>Superstores </a:t>
            </a:r>
            <a:r>
              <a:rPr lang="en-US" sz="16000" kern="0" spc="-380" dirty="0">
                <a:solidFill>
                  <a:schemeClr val="tx1">
                    <a:lumMod val="95000"/>
                    <a:lumOff val="5000"/>
                  </a:schemeClr>
                </a:solidFill>
                <a:latin typeface="Times New Roman" panose="02020603050405020304" pitchFamily="18" charset="0"/>
                <a:cs typeface="Times New Roman" panose="02020603050405020304" pitchFamily="18" charset="0"/>
              </a:rPr>
              <a:t>Sales Data Analysis Report</a:t>
            </a:r>
            <a:br>
              <a:rPr lang="en-US" sz="6000" kern="0" spc="-38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6000" kern="0" spc="-380" dirty="0">
                <a:solidFill>
                  <a:srgbClr val="FFFFFF"/>
                </a:solidFill>
                <a:latin typeface="Bodoni 72" pitchFamily="34" charset="0"/>
                <a:ea typeface="Bodoni 72" pitchFamily="34" charset="-122"/>
                <a:cs typeface="Bodoni 72" pitchFamily="34" charset="-120"/>
              </a:rPr>
              <a:t>																</a:t>
            </a:r>
            <a:r>
              <a:rPr lang="en-US" sz="4400" b="1" spc="300" dirty="0">
                <a:solidFill>
                  <a:schemeClr val="accent2">
                    <a:lumMod val="75000"/>
                  </a:schemeClr>
                </a:solidFill>
                <a:latin typeface="Aptos Narrow" panose="020B0004020202020204" pitchFamily="34" charset="0"/>
              </a:rPr>
              <a:t>Akbar Nawas Khan U</a:t>
            </a:r>
            <a:br>
              <a:rPr lang="en-US" sz="4400" b="1" spc="300" dirty="0">
                <a:solidFill>
                  <a:schemeClr val="accent2">
                    <a:lumMod val="75000"/>
                  </a:schemeClr>
                </a:solidFill>
                <a:latin typeface="Aptos Narrow" panose="020B0004020202020204" pitchFamily="34" charset="0"/>
              </a:rPr>
            </a:br>
            <a:r>
              <a:rPr lang="en-US" sz="4400" b="1" spc="300" dirty="0">
                <a:solidFill>
                  <a:schemeClr val="accent2">
                    <a:lumMod val="75000"/>
                  </a:schemeClr>
                </a:solidFill>
                <a:latin typeface="Aptos Narrow" panose="020B0004020202020204" pitchFamily="34" charset="0"/>
              </a:rPr>
              <a:t>																21-04-2025</a:t>
            </a:r>
            <a:br>
              <a:rPr lang="en-US" sz="4400" b="1" spc="300" dirty="0">
                <a:solidFill>
                  <a:schemeClr val="accent2">
                    <a:lumMod val="75000"/>
                  </a:schemeClr>
                </a:solidFill>
                <a:latin typeface="Aptos Narrow" panose="020B0004020202020204" pitchFamily="34" charset="0"/>
              </a:rPr>
            </a:br>
            <a:r>
              <a:rPr lang="en-US" sz="4400" b="1" spc="300" dirty="0">
                <a:solidFill>
                  <a:schemeClr val="accent2">
                    <a:lumMod val="75000"/>
                  </a:schemeClr>
                </a:solidFill>
                <a:latin typeface="Aptos Narrow" panose="020B0004020202020204" pitchFamily="34" charset="0"/>
              </a:rPr>
              <a:t>																DADS – MARCH 25</a:t>
            </a:r>
          </a:p>
        </p:txBody>
      </p:sp>
      <p:sp>
        <p:nvSpPr>
          <p:cNvPr id="8" name="Text 6"/>
          <p:cNvSpPr/>
          <p:nvPr/>
        </p:nvSpPr>
        <p:spPr>
          <a:xfrm>
            <a:off x="1371600" y="1399032"/>
            <a:ext cx="15837408" cy="1042416"/>
          </a:xfrm>
          <a:prstGeom prst="rect">
            <a:avLst/>
          </a:prstGeom>
          <a:noFill/>
          <a:ln/>
        </p:spPr>
        <p:txBody>
          <a:bodyPr wrap="square" rtlCol="0" anchor="ctr"/>
          <a:lstStyle/>
          <a:p>
            <a:pPr marL="0" indent="0" algn="l">
              <a:lnSpc>
                <a:spcPts val="2500"/>
              </a:lnSpc>
              <a:spcAft>
                <a:spcPts val="500"/>
              </a:spcAft>
              <a:buNone/>
            </a:pPr>
            <a:r>
              <a:rPr lang="en-US" sz="6800" dirty="0">
                <a:solidFill>
                  <a:srgbClr val="FFFFFF"/>
                </a:solidFill>
                <a:latin typeface="Bodoni 72" pitchFamily="34" charset="0"/>
                <a:ea typeface="Bodoni 72" pitchFamily="34" charset="-122"/>
                <a:cs typeface="Bodoni 72" pitchFamily="34" charset="-120"/>
              </a:rPr>
              <a:t> </a:t>
            </a:r>
            <a:endParaRPr lang="en-US" sz="6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C82D4-CFD3-C04F-0466-0842377621EB}"/>
              </a:ext>
            </a:extLst>
          </p:cNvPr>
          <p:cNvSpPr>
            <a:spLocks noGrp="1"/>
          </p:cNvSpPr>
          <p:nvPr>
            <p:ph type="title" idx="100"/>
          </p:nvPr>
        </p:nvSpPr>
        <p:spPr>
          <a:xfrm>
            <a:off x="1026366" y="5039"/>
            <a:ext cx="19440144" cy="1767778"/>
          </a:xfrm>
        </p:spPr>
        <p:txBody>
          <a:bodyPr>
            <a:normAutofit/>
          </a:bodyPr>
          <a:lstStyle/>
          <a:p>
            <a:r>
              <a:rPr lang="en-IN" sz="6000" spc="0" dirty="0">
                <a:latin typeface="Times New Roman" panose="02020603050405020304" pitchFamily="18" charset="0"/>
                <a:cs typeface="Times New Roman" panose="02020603050405020304" pitchFamily="18" charset="0"/>
              </a:rPr>
              <a:t>Macros and Automation</a:t>
            </a:r>
          </a:p>
        </p:txBody>
      </p:sp>
      <p:sp>
        <p:nvSpPr>
          <p:cNvPr id="4" name="TextBox 3">
            <a:extLst>
              <a:ext uri="{FF2B5EF4-FFF2-40B4-BE49-F238E27FC236}">
                <a16:creationId xmlns:a16="http://schemas.microsoft.com/office/drawing/2014/main" id="{C55E1F2C-8D34-D719-9ECF-1AE10A909ADF}"/>
              </a:ext>
            </a:extLst>
          </p:cNvPr>
          <p:cNvSpPr txBox="1"/>
          <p:nvPr/>
        </p:nvSpPr>
        <p:spPr>
          <a:xfrm>
            <a:off x="1026366" y="2892490"/>
            <a:ext cx="17616197" cy="10187404"/>
          </a:xfrm>
          <a:prstGeom prst="rect">
            <a:avLst/>
          </a:prstGeom>
          <a:noFill/>
        </p:spPr>
        <p:txBody>
          <a:bodyPr wrap="square">
            <a:spAutoFit/>
          </a:bodyPr>
          <a:lstStyle/>
          <a:p>
            <a:pPr>
              <a:buNone/>
            </a:pPr>
            <a:r>
              <a:rPr lang="en-US" sz="4000" b="1" u="sng" dirty="0">
                <a:latin typeface="Times New Roman" panose="02020603050405020304" pitchFamily="18" charset="0"/>
                <a:cs typeface="Times New Roman" panose="02020603050405020304" pitchFamily="18" charset="0"/>
              </a:rPr>
              <a:t>Macro Recording:</a:t>
            </a:r>
          </a:p>
          <a:p>
            <a:pPr>
              <a:buNone/>
            </a:pPr>
            <a:endParaRPr lang="en-US" sz="4000" b="1"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Formatting raw data (e.g., adjusting column widths, setting headers, applying filters)</a:t>
            </a:r>
          </a:p>
          <a:p>
            <a:pPr>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Running calculations (e.g., summing totals, applying formulas)</a:t>
            </a:r>
          </a:p>
          <a:p>
            <a:pPr>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Generating weekly reports from updated datasets</a:t>
            </a:r>
          </a:p>
          <a:p>
            <a:pPr>
              <a:buNone/>
            </a:pPr>
            <a:r>
              <a:rPr lang="en-US" sz="3800" dirty="0">
                <a:latin typeface="Times New Roman" panose="02020603050405020304" pitchFamily="18" charset="0"/>
                <a:cs typeface="Times New Roman" panose="02020603050405020304" pitchFamily="18" charset="0"/>
              </a:rPr>
              <a:t>By recording these actions once, I could repeat them with one click, saving a lot of manual effort.</a:t>
            </a:r>
          </a:p>
          <a:p>
            <a:pPr>
              <a:buNone/>
            </a:pPr>
            <a:endParaRPr lang="en-US" sz="4000" b="1" u="sng" dirty="0">
              <a:latin typeface="Times New Roman" panose="02020603050405020304" pitchFamily="18" charset="0"/>
              <a:cs typeface="Times New Roman" panose="02020603050405020304" pitchFamily="18" charset="0"/>
            </a:endParaRPr>
          </a:p>
          <a:p>
            <a:pPr>
              <a:buNone/>
            </a:pPr>
            <a:r>
              <a:rPr lang="en-US" sz="4000" b="1" u="sng" dirty="0">
                <a:latin typeface="Times New Roman" panose="02020603050405020304" pitchFamily="18" charset="0"/>
                <a:cs typeface="Times New Roman" panose="02020603050405020304" pitchFamily="18" charset="0"/>
              </a:rPr>
              <a:t>Automation Benefits:</a:t>
            </a:r>
          </a:p>
          <a:p>
            <a:pPr>
              <a:buNone/>
            </a:pPr>
            <a:endParaRPr lang="en-US" sz="4000" dirty="0">
              <a:latin typeface="Times New Roman" panose="02020603050405020304" pitchFamily="18" charset="0"/>
              <a:cs typeface="Times New Roman" panose="02020603050405020304" pitchFamily="18" charset="0"/>
            </a:endParaRPr>
          </a:p>
          <a:p>
            <a:pPr>
              <a:buNone/>
            </a:pPr>
            <a:r>
              <a:rPr lang="en-US" sz="3800" dirty="0">
                <a:latin typeface="Times New Roman" panose="02020603050405020304" pitchFamily="18" charset="0"/>
                <a:cs typeface="Times New Roman" panose="02020603050405020304" pitchFamily="18" charset="0"/>
              </a:rPr>
              <a:t>Using macros improved efficiency by:</a:t>
            </a:r>
          </a:p>
          <a:p>
            <a:pPr>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Reducing task time from several minutes to seconds</a:t>
            </a:r>
          </a:p>
          <a:p>
            <a:pPr>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Ensuring consistency in formatting and calculations</a:t>
            </a:r>
          </a:p>
          <a:p>
            <a:pPr>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Minimizing errors from manual processing</a:t>
            </a:r>
          </a:p>
          <a:p>
            <a:endParaRPr lang="en-US" sz="3800" dirty="0">
              <a:latin typeface="Times New Roman" panose="02020603050405020304" pitchFamily="18" charset="0"/>
              <a:cs typeface="Times New Roman" panose="02020603050405020304" pitchFamily="18" charset="0"/>
            </a:endParaRPr>
          </a:p>
          <a:p>
            <a:r>
              <a:rPr lang="en-US" sz="3800" dirty="0">
                <a:latin typeface="Times New Roman" panose="02020603050405020304" pitchFamily="18" charset="0"/>
                <a:cs typeface="Times New Roman" panose="02020603050405020304" pitchFamily="18" charset="0"/>
              </a:rPr>
              <a:t>Overall, macros helped speed up the analysis process and made report generation much smoother.</a:t>
            </a:r>
          </a:p>
        </p:txBody>
      </p:sp>
    </p:spTree>
    <p:extLst>
      <p:ext uri="{BB962C8B-B14F-4D97-AF65-F5344CB8AC3E}">
        <p14:creationId xmlns:p14="http://schemas.microsoft.com/office/powerpoint/2010/main" val="2936644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21488400" y="1371600"/>
            <a:ext cx="1527048" cy="1527048"/>
          </a:xfrm>
          <a:prstGeom prst="ellipse">
            <a:avLst/>
          </a:prstGeom>
          <a:solidFill>
            <a:srgbClr val="FFF94B"/>
          </a:solidFill>
          <a:ln/>
        </p:spPr>
        <p:txBody>
          <a:bodyPr wrap="square" rtlCol="0" anchor="ctr"/>
          <a:lstStyle/>
          <a:p>
            <a:pPr marL="0" indent="0" algn="ctr">
              <a:buNone/>
            </a:pPr>
            <a:endParaRPr lang="en-US" dirty="0"/>
          </a:p>
        </p:txBody>
      </p:sp>
      <p:sp>
        <p:nvSpPr>
          <p:cNvPr id="3" name="Text 0"/>
          <p:cNvSpPr>
            <a:spLocks noGrp="1"/>
          </p:cNvSpPr>
          <p:nvPr>
            <p:ph type="title" idx="100"/>
          </p:nvPr>
        </p:nvSpPr>
        <p:spPr>
          <a:xfrm>
            <a:off x="1371600" y="0"/>
            <a:ext cx="19440144" cy="3881535"/>
          </a:xfrm>
          <a:prstGeom prst="rect">
            <a:avLst/>
          </a:prstGeom>
          <a:noFill/>
          <a:ln/>
        </p:spPr>
        <p:txBody>
          <a:bodyPr wrap="square" rtlCol="0">
            <a:normAutofit/>
          </a:bodyPr>
          <a:lstStyle/>
          <a:p>
            <a:pPr marL="0" indent="0" algn="l">
              <a:lnSpc>
                <a:spcPct val="150000"/>
              </a:lnSpc>
              <a:spcAft>
                <a:spcPts val="500"/>
              </a:spcAft>
              <a:buNone/>
            </a:pPr>
            <a:r>
              <a:rPr lang="en-US" sz="6000" b="1" kern="0" spc="0" dirty="0">
                <a:solidFill>
                  <a:srgbClr val="FFFFFF"/>
                </a:solidFill>
                <a:latin typeface="Times New Roman" panose="02020603050405020304" pitchFamily="18" charset="0"/>
                <a:cs typeface="Times New Roman" panose="02020603050405020304" pitchFamily="18" charset="0"/>
              </a:rPr>
              <a:t>Insights and recommendations</a:t>
            </a:r>
            <a:br>
              <a:rPr lang="en-US" sz="6000" b="1" kern="0" spc="0" dirty="0">
                <a:solidFill>
                  <a:srgbClr val="FFFFFF"/>
                </a:solidFill>
                <a:latin typeface="Times New Roman" panose="02020603050405020304" pitchFamily="18" charset="0"/>
                <a:cs typeface="Times New Roman" panose="02020603050405020304" pitchFamily="18" charset="0"/>
              </a:rPr>
            </a:br>
            <a:r>
              <a:rPr lang="en-US" sz="4400" b="1" kern="0" spc="0" dirty="0">
                <a:solidFill>
                  <a:srgbClr val="FFFFFF"/>
                </a:solidFill>
                <a:latin typeface="Times New Roman" panose="02020603050405020304" pitchFamily="18" charset="0"/>
                <a:cs typeface="Times New Roman" panose="02020603050405020304" pitchFamily="18" charset="0"/>
              </a:rPr>
              <a:t>Key insights -</a:t>
            </a:r>
            <a:br>
              <a:rPr lang="en-US" sz="11200" b="1" kern="0" spc="-480" dirty="0">
                <a:solidFill>
                  <a:srgbClr val="FFFFFF"/>
                </a:solidFill>
                <a:latin typeface="Bodoni 72" pitchFamily="34" charset="0"/>
                <a:ea typeface="Bodoni 72" pitchFamily="34" charset="-122"/>
                <a:cs typeface="Bodoni 72" pitchFamily="34" charset="-120"/>
              </a:rPr>
            </a:br>
            <a:r>
              <a:rPr lang="en-US" sz="4000" u="sng" kern="0" spc="0" dirty="0">
                <a:solidFill>
                  <a:srgbClr val="FFFFFF"/>
                </a:solidFill>
                <a:latin typeface="Times New Roman" panose="02020603050405020304" pitchFamily="18" charset="0"/>
                <a:cs typeface="Times New Roman" panose="02020603050405020304" pitchFamily="18" charset="0"/>
              </a:rPr>
              <a:t>Monthly Sales Trend and Growth</a:t>
            </a:r>
            <a:endParaRPr lang="en-US" sz="4000" u="sng" spc="0" dirty="0">
              <a:latin typeface="Times New Roman" panose="02020603050405020304" pitchFamily="18" charset="0"/>
              <a:cs typeface="Times New Roman" panose="02020603050405020304" pitchFamily="18" charset="0"/>
            </a:endParaRPr>
          </a:p>
        </p:txBody>
      </p:sp>
      <p:sp>
        <p:nvSpPr>
          <p:cNvPr id="4" name="Text 2"/>
          <p:cNvSpPr/>
          <p:nvPr/>
        </p:nvSpPr>
        <p:spPr>
          <a:xfrm>
            <a:off x="1371600" y="4273420"/>
            <a:ext cx="7977673" cy="8070980"/>
          </a:xfrm>
          <a:prstGeom prst="rect">
            <a:avLst/>
          </a:prstGeom>
          <a:noFill/>
          <a:ln/>
        </p:spPr>
        <p:txBody>
          <a:bodyPr wrap="square" rtlCol="0" anchor="t"/>
          <a:lstStyle/>
          <a:p>
            <a:pPr marL="342900" indent="-342900" algn="l">
              <a:buSzPct val="100000"/>
              <a:buChar char="•"/>
            </a:pP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Monthly Sales and YoY Growth</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Analysis from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2014 to 2017</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shows significant fluctuations in sales, with peaks and troughs indicating seasonality.</a:t>
            </a:r>
            <a:endParaRPr lang="en-US" sz="3800" dirty="0">
              <a:latin typeface="Times New Roman" panose="02020603050405020304" pitchFamily="18" charset="0"/>
              <a:cs typeface="Times New Roman" panose="02020603050405020304" pitchFamily="18" charset="0"/>
            </a:endParaRPr>
          </a:p>
          <a:p>
            <a:pPr marL="342900" indent="-342900" algn="l">
              <a:buSzPct val="100000"/>
              <a:buChar char="•"/>
            </a:pP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Visualized Trend</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Line chart with blue for total sales and yellow for YoY growth.</a:t>
            </a:r>
            <a:endParaRPr lang="en-US" sz="3800" dirty="0">
              <a:latin typeface="Times New Roman" panose="02020603050405020304" pitchFamily="18" charset="0"/>
              <a:cs typeface="Times New Roman" panose="02020603050405020304" pitchFamily="18" charset="0"/>
            </a:endParaRPr>
          </a:p>
          <a:p>
            <a:pPr marL="342900" indent="-342900" algn="l">
              <a:buSzPct val="100000"/>
              <a:buChar char="•"/>
            </a:pP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YoY Growth Insights</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Highest growth in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2017-11</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at nearly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2.0</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lowest in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2015-05</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at approximately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-0.5</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a:t>
            </a:r>
            <a:endParaRPr lang="en-US" sz="3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D6366DB-F956-3C6F-750E-FC794006AA53}"/>
              </a:ext>
            </a:extLst>
          </p:cNvPr>
          <p:cNvPicPr>
            <a:picLocks noChangeAspect="1"/>
          </p:cNvPicPr>
          <p:nvPr/>
        </p:nvPicPr>
        <p:blipFill>
          <a:blip r:embed="rId3"/>
          <a:stretch>
            <a:fillRect/>
          </a:stretch>
        </p:blipFill>
        <p:spPr>
          <a:xfrm>
            <a:off x="10823510" y="3285159"/>
            <a:ext cx="12893740" cy="76503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21488400" y="1371600"/>
            <a:ext cx="1527048" cy="1527048"/>
          </a:xfrm>
          <a:prstGeom prst="ellipse">
            <a:avLst/>
          </a:prstGeom>
          <a:solidFill>
            <a:srgbClr val="F38BE9"/>
          </a:solidFill>
          <a:ln/>
        </p:spPr>
        <p:txBody>
          <a:bodyPr wrap="square" rtlCol="0" anchor="ctr"/>
          <a:lstStyle/>
          <a:p>
            <a:pPr marL="0" indent="0" algn="ctr">
              <a:buNone/>
            </a:pPr>
            <a:endParaRPr lang="en-US" dirty="0"/>
          </a:p>
        </p:txBody>
      </p:sp>
      <p:sp>
        <p:nvSpPr>
          <p:cNvPr id="3" name="Text 0"/>
          <p:cNvSpPr>
            <a:spLocks noGrp="1"/>
          </p:cNvSpPr>
          <p:nvPr>
            <p:ph type="title" idx="100"/>
          </p:nvPr>
        </p:nvSpPr>
        <p:spPr>
          <a:xfrm>
            <a:off x="923730" y="206020"/>
            <a:ext cx="19440144" cy="1151957"/>
          </a:xfrm>
          <a:prstGeom prst="rect">
            <a:avLst/>
          </a:prstGeom>
          <a:noFill/>
          <a:ln/>
        </p:spPr>
        <p:txBody>
          <a:bodyPr wrap="square" rtlCol="0">
            <a:normAutofit fontScale="90000"/>
          </a:bodyPr>
          <a:lstStyle/>
          <a:p>
            <a:pPr marL="0" indent="0" algn="l">
              <a:lnSpc>
                <a:spcPts val="11800"/>
              </a:lnSpc>
              <a:spcAft>
                <a:spcPts val="500"/>
              </a:spcAft>
              <a:buNone/>
            </a:pPr>
            <a:r>
              <a:rPr lang="en-US" sz="6000" u="sng" kern="0" spc="0" dirty="0">
                <a:solidFill>
                  <a:srgbClr val="FFFFFF"/>
                </a:solidFill>
                <a:latin typeface="Times New Roman" panose="02020603050405020304" pitchFamily="18" charset="0"/>
                <a:cs typeface="Times New Roman" panose="02020603050405020304" pitchFamily="18" charset="0"/>
              </a:rPr>
              <a:t>Order-Ship Time Distribution Analysis</a:t>
            </a:r>
            <a:endParaRPr lang="en-US" sz="6000" u="sng" spc="0" dirty="0">
              <a:latin typeface="Times New Roman" panose="02020603050405020304" pitchFamily="18" charset="0"/>
              <a:cs typeface="Times New Roman" panose="02020603050405020304" pitchFamily="18" charset="0"/>
            </a:endParaRPr>
          </a:p>
        </p:txBody>
      </p:sp>
      <p:sp>
        <p:nvSpPr>
          <p:cNvPr id="4" name="Text 2"/>
          <p:cNvSpPr/>
          <p:nvPr/>
        </p:nvSpPr>
        <p:spPr>
          <a:xfrm>
            <a:off x="1129004" y="1982009"/>
            <a:ext cx="8089641" cy="5678424"/>
          </a:xfrm>
          <a:prstGeom prst="rect">
            <a:avLst/>
          </a:prstGeom>
          <a:noFill/>
          <a:ln/>
        </p:spPr>
        <p:txBody>
          <a:bodyPr wrap="square" rtlCol="0" anchor="t"/>
          <a:lstStyle/>
          <a:p>
            <a:pPr marL="342900" indent="-342900" algn="l">
              <a:buSzPct val="100000"/>
              <a:buChar char="•"/>
            </a:pP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Shipping time varies significantly by ship mode</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'Same Day'</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is the fastest at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0.04 days</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while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'Standard Class'</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is the slowest at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5.01 days</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a:t>
            </a:r>
            <a:endParaRPr lang="en-US" sz="3800" dirty="0">
              <a:latin typeface="Times New Roman" panose="02020603050405020304" pitchFamily="18" charset="0"/>
              <a:cs typeface="Times New Roman" panose="02020603050405020304" pitchFamily="18" charset="0"/>
            </a:endParaRPr>
          </a:p>
          <a:p>
            <a:pPr marL="342900" indent="-342900" algn="l">
              <a:buSzPct val="100000"/>
              <a:buChar char="•"/>
            </a:pP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Visualization</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A bar chart highlights these differences, emphasizing the impact of ship mode choice on delivery time.</a:t>
            </a:r>
            <a:endParaRPr lang="en-US" sz="3800" dirty="0">
              <a:latin typeface="Times New Roman" panose="02020603050405020304" pitchFamily="18" charset="0"/>
              <a:cs typeface="Times New Roman" panose="02020603050405020304" pitchFamily="18" charset="0"/>
            </a:endParaRPr>
          </a:p>
        </p:txBody>
      </p:sp>
      <p:sp>
        <p:nvSpPr>
          <p:cNvPr id="5" name="Text 0"/>
          <p:cNvSpPr txBox="1">
            <a:spLocks/>
          </p:cNvSpPr>
          <p:nvPr/>
        </p:nvSpPr>
        <p:spPr>
          <a:xfrm>
            <a:off x="923730" y="6384099"/>
            <a:ext cx="19440144" cy="1773936"/>
          </a:xfrm>
          <a:prstGeom prst="rect">
            <a:avLst/>
          </a:prstGeom>
          <a:noFill/>
          <a:ln/>
          <a:effectLst>
            <a:outerShdw blurRad="25400" dir="17880000">
              <a:srgbClr val="000000">
                <a:alpha val="46000"/>
              </a:srgbClr>
            </a:outerShdw>
          </a:effectLst>
        </p:spPr>
        <p:txBody>
          <a:bodyPr vert="horz" wrap="square" lIns="91440" tIns="45720" rIns="91440" bIns="45720" rtlCol="0" anchor="ctr">
            <a:normAutofit/>
          </a:bodyPr>
          <a:lstStyle>
            <a:lvl1pPr marL="0" indent="0" algn="l" defTabSz="914400" rtl="0" eaLnBrk="1" latinLnBrk="0" hangingPunct="1">
              <a:lnSpc>
                <a:spcPts val="11800"/>
              </a:lnSpc>
              <a:spcBef>
                <a:spcPct val="0"/>
              </a:spcBef>
              <a:spcAft>
                <a:spcPts val="500"/>
              </a:spcAft>
              <a:buNone/>
              <a:defRPr lang="en-US" sz="11200" kern="0" spc="-480" dirty="0">
                <a:ln>
                  <a:solidFill>
                    <a:schemeClr val="bg1">
                      <a:lumMod val="75000"/>
                      <a:lumOff val="25000"/>
                      <a:alpha val="10000"/>
                    </a:schemeClr>
                  </a:solidFill>
                </a:ln>
                <a:solidFill>
                  <a:srgbClr val="FFFFFF"/>
                </a:solidFill>
                <a:effectLst>
                  <a:outerShdw blurRad="9525" dist="25400" dir="14640000" algn="tl" rotWithShape="0">
                    <a:schemeClr val="bg1">
                      <a:alpha val="30000"/>
                    </a:schemeClr>
                  </a:outerShdw>
                </a:effectLst>
                <a:latin typeface="Bodoni 72" pitchFamily="34" charset="0"/>
                <a:ea typeface="Bodoni 72" pitchFamily="34" charset="-122"/>
                <a:cs typeface="Bodoni 72" pitchFamily="34" charset="-12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6000" u="sng" spc="0" dirty="0">
                <a:latin typeface="Times New Roman" panose="02020603050405020304" pitchFamily="18" charset="0"/>
                <a:cs typeface="Times New Roman" panose="02020603050405020304" pitchFamily="18" charset="0"/>
              </a:rPr>
              <a:t>Visualize U.S. state sales distribution</a:t>
            </a:r>
          </a:p>
        </p:txBody>
      </p:sp>
      <p:sp>
        <p:nvSpPr>
          <p:cNvPr id="6" name="Text 2">
            <a:extLst>
              <a:ext uri="{FF2B5EF4-FFF2-40B4-BE49-F238E27FC236}">
                <a16:creationId xmlns:a16="http://schemas.microsoft.com/office/drawing/2014/main" id="{16EF1D1D-FC2F-8C2D-0EFE-FA425345D37F}"/>
              </a:ext>
            </a:extLst>
          </p:cNvPr>
          <p:cNvSpPr/>
          <p:nvPr/>
        </p:nvSpPr>
        <p:spPr>
          <a:xfrm>
            <a:off x="923730" y="8210847"/>
            <a:ext cx="21643848" cy="5678424"/>
          </a:xfrm>
          <a:prstGeom prst="rect">
            <a:avLst/>
          </a:prstGeom>
          <a:noFill/>
          <a:ln/>
        </p:spPr>
        <p:txBody>
          <a:bodyPr wrap="square" rtlCol="0" anchor="t"/>
          <a:lstStyle/>
          <a:p>
            <a:pPr marL="342900" indent="-342900" algn="l">
              <a:buSzPct val="100000"/>
              <a:buChar char="•"/>
            </a:pP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Total Sales Calculation</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Data grouped by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'State'</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and summed to create `state_sales_data` with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'Total Sales'</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a:t>
            </a:r>
            <a:endParaRPr lang="en-US" sz="3800" dirty="0">
              <a:latin typeface="Times New Roman" panose="02020603050405020304" pitchFamily="18" charset="0"/>
              <a:cs typeface="Times New Roman" panose="02020603050405020304" pitchFamily="18" charset="0"/>
            </a:endParaRPr>
          </a:p>
          <a:p>
            <a:pPr marL="342900" indent="-342900" algn="l">
              <a:buSzPct val="100000"/>
              <a:buChar char="•"/>
            </a:pP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Data Summary</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49 states</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analyzed; average sales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$46,881.65</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standard deviation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$80,776.29</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California</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highest at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$457,687.63</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North Dakota</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lowest at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$919.91</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a:t>
            </a:r>
            <a:endParaRPr lang="en-US" sz="3800" dirty="0">
              <a:latin typeface="Times New Roman" panose="02020603050405020304" pitchFamily="18" charset="0"/>
              <a:cs typeface="Times New Roman" panose="02020603050405020304" pitchFamily="18" charset="0"/>
            </a:endParaRPr>
          </a:p>
          <a:p>
            <a:pPr marL="342900" indent="-342900" algn="l">
              <a:buSzPct val="100000"/>
              <a:buChar char="•"/>
            </a:pP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Conclusion and Insights</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Significant sales variation;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California</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and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New York</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lead, while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North Dakota</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and others lag, suggesting targeted strategies. Visualize with a choropleth map.</a:t>
            </a:r>
            <a:endParaRPr lang="en-US" sz="3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21488400" y="1371600"/>
            <a:ext cx="1527048" cy="1527048"/>
          </a:xfrm>
          <a:prstGeom prst="ellipse">
            <a:avLst/>
          </a:prstGeom>
          <a:solidFill>
            <a:srgbClr val="ACDE70"/>
          </a:solidFill>
          <a:ln/>
        </p:spPr>
        <p:txBody>
          <a:bodyPr wrap="square" rtlCol="0" anchor="ctr"/>
          <a:lstStyle/>
          <a:p>
            <a:pPr marL="0" indent="0" algn="ctr">
              <a:buNone/>
            </a:pPr>
            <a:endParaRPr lang="en-US" dirty="0"/>
          </a:p>
        </p:txBody>
      </p:sp>
      <p:sp>
        <p:nvSpPr>
          <p:cNvPr id="3" name="Text 0"/>
          <p:cNvSpPr>
            <a:spLocks noGrp="1"/>
          </p:cNvSpPr>
          <p:nvPr>
            <p:ph type="title" idx="100"/>
          </p:nvPr>
        </p:nvSpPr>
        <p:spPr>
          <a:xfrm>
            <a:off x="1129004" y="580644"/>
            <a:ext cx="19440144" cy="1789332"/>
          </a:xfrm>
          <a:prstGeom prst="rect">
            <a:avLst/>
          </a:prstGeom>
          <a:noFill/>
          <a:ln/>
        </p:spPr>
        <p:txBody>
          <a:bodyPr wrap="square" rtlCol="0">
            <a:normAutofit/>
          </a:bodyPr>
          <a:lstStyle/>
          <a:p>
            <a:pPr marL="0" indent="0" algn="l">
              <a:lnSpc>
                <a:spcPts val="11800"/>
              </a:lnSpc>
              <a:spcAft>
                <a:spcPts val="500"/>
              </a:spcAft>
              <a:buNone/>
            </a:pPr>
            <a:r>
              <a:rPr lang="en-US" sz="6000" u="sng" kern="0" spc="0" dirty="0">
                <a:solidFill>
                  <a:srgbClr val="FFFFFF"/>
                </a:solidFill>
                <a:latin typeface="Times New Roman" panose="02020603050405020304" pitchFamily="18" charset="0"/>
                <a:cs typeface="Times New Roman" panose="02020603050405020304" pitchFamily="18" charset="0"/>
              </a:rPr>
              <a:t>Product Sales and Profit Analysis</a:t>
            </a:r>
            <a:endParaRPr lang="en-US" sz="6000" u="sng" spc="0" dirty="0">
              <a:latin typeface="Times New Roman" panose="02020603050405020304" pitchFamily="18" charset="0"/>
              <a:cs typeface="Times New Roman" panose="02020603050405020304" pitchFamily="18" charset="0"/>
            </a:endParaRPr>
          </a:p>
        </p:txBody>
      </p:sp>
      <p:sp>
        <p:nvSpPr>
          <p:cNvPr id="4" name="Text 2"/>
          <p:cNvSpPr/>
          <p:nvPr/>
        </p:nvSpPr>
        <p:spPr>
          <a:xfrm>
            <a:off x="811764" y="2369976"/>
            <a:ext cx="9750489" cy="5678424"/>
          </a:xfrm>
          <a:prstGeom prst="rect">
            <a:avLst/>
          </a:prstGeom>
          <a:noFill/>
          <a:ln/>
        </p:spPr>
        <p:txBody>
          <a:bodyPr wrap="square" rtlCol="0" anchor="t"/>
          <a:lstStyle/>
          <a:p>
            <a:pPr marL="342900" indent="-342900" algn="l">
              <a:buSzPct val="100000"/>
              <a:buChar char="•"/>
            </a:pP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Technology Category Dominance</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Leads in both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total sales</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($836,154.03) and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total profit</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($145,454.95), with the highest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profit margin</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(17.4%).</a:t>
            </a:r>
            <a:endParaRPr lang="en-US" sz="3800" dirty="0">
              <a:latin typeface="Times New Roman" panose="02020603050405020304" pitchFamily="18" charset="0"/>
              <a:cs typeface="Times New Roman" panose="02020603050405020304" pitchFamily="18" charset="0"/>
            </a:endParaRPr>
          </a:p>
          <a:p>
            <a:pPr marL="342900" indent="-342900" algn="l">
              <a:buSzPct val="100000"/>
              <a:buChar char="•"/>
            </a:pP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Furniture Category Performance</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Lowest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total profit</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($18,451.27) and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profit margin</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a:t>
            </a:r>
            <a:endParaRPr lang="en-US" sz="3800" dirty="0">
              <a:latin typeface="Times New Roman" panose="02020603050405020304" pitchFamily="18" charset="0"/>
              <a:cs typeface="Times New Roman" panose="02020603050405020304" pitchFamily="18" charset="0"/>
            </a:endParaRPr>
          </a:p>
          <a:p>
            <a:pPr marL="342900" indent="-342900" algn="l">
              <a:buSzPct val="100000"/>
              <a:buChar char="•"/>
            </a:pP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Office Supplies Profitability</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Lower sales than furniture, but higher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total profit</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($122,490.80) and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profit margin</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a:t>
            </a:r>
            <a:endParaRPr lang="en-US" sz="3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5449139-BAA1-08A4-CE05-32477AC261DE}"/>
              </a:ext>
            </a:extLst>
          </p:cNvPr>
          <p:cNvPicPr>
            <a:picLocks noChangeAspect="1"/>
          </p:cNvPicPr>
          <p:nvPr/>
        </p:nvPicPr>
        <p:blipFill>
          <a:blip r:embed="rId3"/>
          <a:stretch>
            <a:fillRect/>
          </a:stretch>
        </p:blipFill>
        <p:spPr>
          <a:xfrm>
            <a:off x="11109578" y="4018788"/>
            <a:ext cx="11905870" cy="567842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21488400" y="1371600"/>
            <a:ext cx="1527048" cy="1527048"/>
          </a:xfrm>
          <a:prstGeom prst="ellipse">
            <a:avLst/>
          </a:prstGeom>
          <a:solidFill>
            <a:srgbClr val="FC8D56"/>
          </a:solidFill>
          <a:ln/>
        </p:spPr>
        <p:txBody>
          <a:bodyPr wrap="square" rtlCol="0" anchor="ctr"/>
          <a:lstStyle/>
          <a:p>
            <a:pPr marL="0" indent="0" algn="ctr">
              <a:buNone/>
            </a:pPr>
            <a:endParaRPr lang="en-US" dirty="0"/>
          </a:p>
        </p:txBody>
      </p:sp>
      <p:sp>
        <p:nvSpPr>
          <p:cNvPr id="3" name="Text 0"/>
          <p:cNvSpPr>
            <a:spLocks noGrp="1"/>
          </p:cNvSpPr>
          <p:nvPr>
            <p:ph type="title" idx="100"/>
          </p:nvPr>
        </p:nvSpPr>
        <p:spPr>
          <a:xfrm>
            <a:off x="1371600" y="1124712"/>
            <a:ext cx="19440144" cy="1773936"/>
          </a:xfrm>
          <a:prstGeom prst="rect">
            <a:avLst/>
          </a:prstGeom>
          <a:noFill/>
          <a:ln/>
        </p:spPr>
        <p:txBody>
          <a:bodyPr wrap="square" rtlCol="0">
            <a:normAutofit/>
          </a:bodyPr>
          <a:lstStyle/>
          <a:p>
            <a:pPr marL="0" indent="0" algn="l">
              <a:lnSpc>
                <a:spcPts val="11800"/>
              </a:lnSpc>
              <a:spcAft>
                <a:spcPts val="500"/>
              </a:spcAft>
              <a:buNone/>
            </a:pPr>
            <a:r>
              <a:rPr lang="en-US" sz="6000" u="sng" kern="0" spc="0" dirty="0">
                <a:solidFill>
                  <a:srgbClr val="FFFFFF"/>
                </a:solidFill>
                <a:latin typeface="Times New Roman" panose="02020603050405020304" pitchFamily="18" charset="0"/>
                <a:cs typeface="Times New Roman" panose="02020603050405020304" pitchFamily="18" charset="0"/>
              </a:rPr>
              <a:t>Sub-category sales and profit analysis</a:t>
            </a:r>
            <a:endParaRPr lang="en-US" sz="6000" u="sng" spc="0" dirty="0">
              <a:latin typeface="Times New Roman" panose="02020603050405020304" pitchFamily="18" charset="0"/>
              <a:cs typeface="Times New Roman" panose="02020603050405020304" pitchFamily="18" charset="0"/>
            </a:endParaRPr>
          </a:p>
        </p:txBody>
      </p:sp>
      <p:sp>
        <p:nvSpPr>
          <p:cNvPr id="4" name="Text 2"/>
          <p:cNvSpPr/>
          <p:nvPr/>
        </p:nvSpPr>
        <p:spPr>
          <a:xfrm>
            <a:off x="1371600" y="3288294"/>
            <a:ext cx="10422294" cy="5678424"/>
          </a:xfrm>
          <a:prstGeom prst="rect">
            <a:avLst/>
          </a:prstGeom>
          <a:noFill/>
          <a:ln/>
        </p:spPr>
        <p:txBody>
          <a:bodyPr wrap="square" rtlCol="0" anchor="t"/>
          <a:lstStyle/>
          <a:p>
            <a:pPr marL="342900" indent="-342900" algn="l">
              <a:buSzPct val="100000"/>
              <a:buChar char="•"/>
            </a:pP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Labels</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have the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highest profit margin</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at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44.42%</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a:t>
            </a:r>
            <a:endParaRPr lang="en-US" sz="3800" dirty="0">
              <a:latin typeface="Times New Roman" panose="02020603050405020304" pitchFamily="18" charset="0"/>
              <a:cs typeface="Times New Roman" panose="02020603050405020304" pitchFamily="18" charset="0"/>
            </a:endParaRPr>
          </a:p>
          <a:p>
            <a:pPr marL="342900" indent="-342900" algn="l">
              <a:buSzPct val="100000"/>
              <a:buChar char="•"/>
            </a:pP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Tables</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show a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negative profit</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indicating losses.</a:t>
            </a:r>
            <a:endParaRPr lang="en-US" sz="3800" dirty="0">
              <a:latin typeface="Times New Roman" panose="02020603050405020304" pitchFamily="18" charset="0"/>
              <a:cs typeface="Times New Roman" panose="02020603050405020304" pitchFamily="18" charset="0"/>
            </a:endParaRPr>
          </a:p>
          <a:p>
            <a:pPr marL="342900" indent="-342900" algn="l">
              <a:buSzPct val="100000"/>
              <a:buChar char="•"/>
            </a:pP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Copiers</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generated the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highest profit</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of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55617.82</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a:t>
            </a:r>
            <a:endParaRPr lang="en-US" sz="3800" dirty="0">
              <a:latin typeface="Times New Roman" panose="02020603050405020304" pitchFamily="18" charset="0"/>
              <a:cs typeface="Times New Roman" panose="02020603050405020304" pitchFamily="18" charset="0"/>
            </a:endParaRPr>
          </a:p>
          <a:p>
            <a:pPr marL="342900" indent="-342900" algn="l">
              <a:buSzPct val="100000"/>
              <a:buChar char="•"/>
            </a:pP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Phones</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achieved the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highest sales</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of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330007.05</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a:t>
            </a:r>
            <a:endParaRPr lang="en-US" sz="3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3FA11E8-8409-8484-364F-C5D3F78F9A8F}"/>
              </a:ext>
            </a:extLst>
          </p:cNvPr>
          <p:cNvPicPr>
            <a:picLocks noChangeAspect="1"/>
          </p:cNvPicPr>
          <p:nvPr/>
        </p:nvPicPr>
        <p:blipFill>
          <a:blip r:embed="rId3"/>
          <a:stretch>
            <a:fillRect/>
          </a:stretch>
        </p:blipFill>
        <p:spPr>
          <a:xfrm>
            <a:off x="14011535" y="2898648"/>
            <a:ext cx="8617436" cy="3959352"/>
          </a:xfrm>
          <a:prstGeom prst="rect">
            <a:avLst/>
          </a:prstGeom>
        </p:spPr>
      </p:pic>
      <p:sp>
        <p:nvSpPr>
          <p:cNvPr id="6" name="Text 0"/>
          <p:cNvSpPr txBox="1">
            <a:spLocks/>
          </p:cNvSpPr>
          <p:nvPr/>
        </p:nvSpPr>
        <p:spPr>
          <a:xfrm>
            <a:off x="1371600" y="6734462"/>
            <a:ext cx="19440144" cy="1773936"/>
          </a:xfrm>
          <a:prstGeom prst="rect">
            <a:avLst/>
          </a:prstGeom>
          <a:noFill/>
          <a:ln/>
          <a:effectLst>
            <a:outerShdw blurRad="25400" dir="17880000">
              <a:srgbClr val="000000">
                <a:alpha val="46000"/>
              </a:srgbClr>
            </a:outerShdw>
          </a:effectLst>
        </p:spPr>
        <p:txBody>
          <a:bodyPr vert="horz" wrap="square" lIns="91440" tIns="45720" rIns="91440" bIns="45720" rtlCol="0" anchor="ctr">
            <a:normAutofit/>
          </a:bodyPr>
          <a:lstStyle>
            <a:lvl1pPr marL="0" indent="0" algn="l" defTabSz="914400" rtl="0" eaLnBrk="1" latinLnBrk="0" hangingPunct="1">
              <a:lnSpc>
                <a:spcPts val="11800"/>
              </a:lnSpc>
              <a:spcBef>
                <a:spcPct val="0"/>
              </a:spcBef>
              <a:spcAft>
                <a:spcPts val="500"/>
              </a:spcAft>
              <a:buNone/>
              <a:defRPr lang="en-US" sz="11200" kern="0" spc="-480" dirty="0">
                <a:ln>
                  <a:solidFill>
                    <a:schemeClr val="bg1">
                      <a:lumMod val="75000"/>
                      <a:lumOff val="25000"/>
                      <a:alpha val="10000"/>
                    </a:schemeClr>
                  </a:solidFill>
                </a:ln>
                <a:solidFill>
                  <a:srgbClr val="FFFFFF"/>
                </a:solidFill>
                <a:effectLst>
                  <a:outerShdw blurRad="9525" dist="25400" dir="14640000" algn="tl" rotWithShape="0">
                    <a:schemeClr val="bg1">
                      <a:alpha val="30000"/>
                    </a:schemeClr>
                  </a:outerShdw>
                </a:effectLst>
                <a:latin typeface="Bodoni 72" pitchFamily="34" charset="0"/>
                <a:ea typeface="Bodoni 72" pitchFamily="34" charset="-122"/>
                <a:cs typeface="Bodoni 72" pitchFamily="34" charset="-12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6000" u="sng" spc="0" dirty="0">
                <a:latin typeface="Times New Roman" panose="02020603050405020304" pitchFamily="18" charset="0"/>
                <a:cs typeface="Times New Roman" panose="02020603050405020304" pitchFamily="18" charset="0"/>
              </a:rPr>
              <a:t>Most Profitable Ship Mode</a:t>
            </a:r>
          </a:p>
        </p:txBody>
      </p:sp>
      <p:sp>
        <p:nvSpPr>
          <p:cNvPr id="7" name="Text 2"/>
          <p:cNvSpPr/>
          <p:nvPr/>
        </p:nvSpPr>
        <p:spPr>
          <a:xfrm>
            <a:off x="1222310" y="8385048"/>
            <a:ext cx="10422294" cy="5678424"/>
          </a:xfrm>
          <a:prstGeom prst="rect">
            <a:avLst/>
          </a:prstGeom>
          <a:noFill/>
          <a:ln/>
        </p:spPr>
        <p:txBody>
          <a:bodyPr wrap="square" rtlCol="0" anchor="t"/>
          <a:lstStyle/>
          <a:p>
            <a:pPr marL="342900" indent="-342900" algn="l">
              <a:buSzPct val="100000"/>
              <a:buChar char="•"/>
            </a:pP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Standard Class</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leads in both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sales</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(1,358,215.74) and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profit</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(164,088.79), making it the most profitable ship mode.</a:t>
            </a:r>
            <a:endParaRPr lang="en-US" sz="3800" dirty="0">
              <a:latin typeface="Times New Roman" panose="02020603050405020304" pitchFamily="18" charset="0"/>
              <a:cs typeface="Times New Roman" panose="02020603050405020304" pitchFamily="18" charset="0"/>
            </a:endParaRPr>
          </a:p>
          <a:p>
            <a:pPr marL="342900" indent="-342900" algn="l">
              <a:buSzPct val="100000"/>
              <a:buChar char="•"/>
            </a:pP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Same Day</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shipping records the lowest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sales</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(128,363.12) and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profit</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(15,891.76) among the modes.</a:t>
            </a:r>
            <a:endParaRPr lang="en-US" sz="3800" dirty="0">
              <a:latin typeface="Times New Roman" panose="02020603050405020304" pitchFamily="18" charset="0"/>
              <a:cs typeface="Times New Roman" panose="02020603050405020304" pitchFamily="18" charset="0"/>
            </a:endParaRPr>
          </a:p>
          <a:p>
            <a:pPr marL="342900" indent="-342900" algn="l">
              <a:buSzPct val="100000"/>
              <a:buChar char="•"/>
            </a:pP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Visual data highlights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Standard Class</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as the top performer in sales and profit.</a:t>
            </a:r>
            <a:endParaRPr lang="en-US" sz="3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9292253-9BDF-F262-9BF6-2713AC97089C}"/>
              </a:ext>
            </a:extLst>
          </p:cNvPr>
          <p:cNvPicPr>
            <a:picLocks noChangeAspect="1"/>
          </p:cNvPicPr>
          <p:nvPr/>
        </p:nvPicPr>
        <p:blipFill>
          <a:blip r:embed="rId4"/>
          <a:stretch>
            <a:fillRect/>
          </a:stretch>
        </p:blipFill>
        <p:spPr>
          <a:xfrm>
            <a:off x="14224458" y="8080310"/>
            <a:ext cx="8044991" cy="484199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21488400" y="1371600"/>
            <a:ext cx="1527048" cy="1527048"/>
          </a:xfrm>
          <a:prstGeom prst="ellipse">
            <a:avLst/>
          </a:prstGeom>
          <a:solidFill>
            <a:srgbClr val="F38BE9"/>
          </a:solidFill>
          <a:ln/>
        </p:spPr>
        <p:txBody>
          <a:bodyPr wrap="square" rtlCol="0" anchor="ctr"/>
          <a:lstStyle/>
          <a:p>
            <a:pPr marL="0" indent="0" algn="ctr">
              <a:buNone/>
            </a:pPr>
            <a:endParaRPr lang="en-US" dirty="0"/>
          </a:p>
        </p:txBody>
      </p:sp>
      <p:sp>
        <p:nvSpPr>
          <p:cNvPr id="3" name="Text 0"/>
          <p:cNvSpPr>
            <a:spLocks noGrp="1"/>
          </p:cNvSpPr>
          <p:nvPr>
            <p:ph type="title" idx="100"/>
          </p:nvPr>
        </p:nvSpPr>
        <p:spPr>
          <a:xfrm>
            <a:off x="1371600" y="1124712"/>
            <a:ext cx="19440144" cy="1527048"/>
          </a:xfrm>
          <a:prstGeom prst="rect">
            <a:avLst/>
          </a:prstGeom>
          <a:noFill/>
          <a:ln/>
        </p:spPr>
        <p:txBody>
          <a:bodyPr wrap="square" rtlCol="0">
            <a:normAutofit/>
          </a:bodyPr>
          <a:lstStyle/>
          <a:p>
            <a:pPr marL="0" indent="0" algn="l">
              <a:lnSpc>
                <a:spcPts val="11800"/>
              </a:lnSpc>
              <a:spcAft>
                <a:spcPts val="500"/>
              </a:spcAft>
              <a:buNone/>
            </a:pPr>
            <a:r>
              <a:rPr lang="en-US" sz="6000" u="sng" kern="0" spc="0" dirty="0">
                <a:solidFill>
                  <a:srgbClr val="FFFFFF"/>
                </a:solidFill>
                <a:latin typeface="Times New Roman" panose="02020603050405020304" pitchFamily="18" charset="0"/>
                <a:cs typeface="Times New Roman" panose="02020603050405020304" pitchFamily="18" charset="0"/>
              </a:rPr>
              <a:t>Sales and profit by segment</a:t>
            </a:r>
            <a:endParaRPr lang="en-US" sz="6000" u="sng" spc="0" dirty="0">
              <a:latin typeface="Times New Roman" panose="02020603050405020304" pitchFamily="18" charset="0"/>
              <a:cs typeface="Times New Roman" panose="02020603050405020304" pitchFamily="18" charset="0"/>
            </a:endParaRPr>
          </a:p>
        </p:txBody>
      </p:sp>
      <p:sp>
        <p:nvSpPr>
          <p:cNvPr id="4" name="Text 2"/>
          <p:cNvSpPr/>
          <p:nvPr/>
        </p:nvSpPr>
        <p:spPr>
          <a:xfrm>
            <a:off x="1222310" y="3250972"/>
            <a:ext cx="9675845" cy="5678424"/>
          </a:xfrm>
          <a:prstGeom prst="rect">
            <a:avLst/>
          </a:prstGeom>
          <a:noFill/>
          <a:ln/>
        </p:spPr>
        <p:txBody>
          <a:bodyPr wrap="square" rtlCol="0" anchor="t"/>
          <a:lstStyle/>
          <a:p>
            <a:pPr marL="342900" indent="-342900" algn="l">
              <a:buSzPct val="100000"/>
              <a:buChar char="•"/>
            </a:pP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Consumer Segment Dominance</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The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Consumer segment</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leads with total sales of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$1,161,401.35</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and profit of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$134,119.21</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a:t>
            </a:r>
            <a:endParaRPr lang="en-US" sz="3800" dirty="0">
              <a:latin typeface="Times New Roman" panose="02020603050405020304" pitchFamily="18" charset="0"/>
              <a:cs typeface="Times New Roman" panose="02020603050405020304" pitchFamily="18" charset="0"/>
            </a:endParaRPr>
          </a:p>
          <a:p>
            <a:pPr marL="342900" indent="-342900" algn="l">
              <a:buSzPct val="100000"/>
              <a:buChar char="•"/>
            </a:pP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Segment Performance Ranking</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Profitability ranks as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Consumer &gt; Corporate &gt; Home Office</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a:t>
            </a:r>
            <a:endParaRPr lang="en-US" sz="3800" dirty="0">
              <a:latin typeface="Times New Roman" panose="02020603050405020304" pitchFamily="18" charset="0"/>
              <a:cs typeface="Times New Roman" panose="02020603050405020304" pitchFamily="18" charset="0"/>
            </a:endParaRPr>
          </a:p>
          <a:p>
            <a:pPr marL="342900" indent="-342900" algn="l">
              <a:buSzPct val="100000"/>
              <a:buChar char="•"/>
            </a:pP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Strategic Focus</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Prioritizing the </a:t>
            </a:r>
            <a:r>
              <a:rPr lang="en-US" sz="3800" b="1" dirty="0">
                <a:solidFill>
                  <a:srgbClr val="ACDE70"/>
                </a:solidFill>
                <a:latin typeface="Times New Roman" panose="02020603050405020304" pitchFamily="18" charset="0"/>
                <a:ea typeface="Bodoni 72" pitchFamily="34" charset="-122"/>
                <a:cs typeface="Times New Roman" panose="02020603050405020304" pitchFamily="18" charset="0"/>
              </a:rPr>
              <a:t>Consumer segment</a:t>
            </a:r>
            <a:r>
              <a:rPr lang="en-US" sz="3800" dirty="0">
                <a:solidFill>
                  <a:srgbClr val="FFFFFF"/>
                </a:solidFill>
                <a:latin typeface="Times New Roman" panose="02020603050405020304" pitchFamily="18" charset="0"/>
                <a:ea typeface="Bodoni 72" pitchFamily="34" charset="-122"/>
                <a:cs typeface="Times New Roman" panose="02020603050405020304" pitchFamily="18" charset="0"/>
              </a:rPr>
              <a:t> could maximize returns; further analysis is advised.</a:t>
            </a:r>
            <a:endParaRPr lang="en-US" sz="3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0B3DB0A-91F2-E932-DE0C-BFB85E12BDF4}"/>
              </a:ext>
            </a:extLst>
          </p:cNvPr>
          <p:cNvPicPr>
            <a:picLocks noChangeAspect="1"/>
          </p:cNvPicPr>
          <p:nvPr/>
        </p:nvPicPr>
        <p:blipFill>
          <a:blip r:embed="rId3"/>
          <a:stretch>
            <a:fillRect/>
          </a:stretch>
        </p:blipFill>
        <p:spPr>
          <a:xfrm>
            <a:off x="11260882" y="4016783"/>
            <a:ext cx="12412048" cy="74472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21488400" y="1371600"/>
            <a:ext cx="1527048" cy="1527048"/>
          </a:xfrm>
          <a:prstGeom prst="ellipse">
            <a:avLst/>
          </a:prstGeom>
          <a:solidFill>
            <a:srgbClr val="64BAF0"/>
          </a:solidFill>
          <a:ln/>
        </p:spPr>
        <p:txBody>
          <a:bodyPr wrap="square" rtlCol="0" anchor="ctr"/>
          <a:lstStyle/>
          <a:p>
            <a:pPr marL="0" indent="0" algn="ctr">
              <a:buNone/>
            </a:pPr>
            <a:endParaRPr lang="en-US" dirty="0"/>
          </a:p>
        </p:txBody>
      </p:sp>
      <p:sp>
        <p:nvSpPr>
          <p:cNvPr id="3" name="Text 1"/>
          <p:cNvSpPr/>
          <p:nvPr/>
        </p:nvSpPr>
        <p:spPr>
          <a:xfrm>
            <a:off x="1371600" y="6400800"/>
            <a:ext cx="18290286" cy="2990850"/>
          </a:xfrm>
          <a:prstGeom prst="rect">
            <a:avLst/>
          </a:prstGeom>
          <a:noFill/>
          <a:ln/>
        </p:spPr>
        <p:txBody>
          <a:bodyPr wrap="square" rtlCol="0" anchor="ctr"/>
          <a:lstStyle/>
          <a:p>
            <a:pPr marL="0" indent="0" algn="l">
              <a:lnSpc>
                <a:spcPts val="2500"/>
              </a:lnSpc>
              <a:spcAft>
                <a:spcPts val="500"/>
              </a:spcAft>
              <a:buNone/>
            </a:pPr>
            <a:endParaRPr lang="en-US" sz="6800" dirty="0"/>
          </a:p>
        </p:txBody>
      </p:sp>
      <p:pic>
        <p:nvPicPr>
          <p:cNvPr id="8" name="Picture 7">
            <a:extLst>
              <a:ext uri="{FF2B5EF4-FFF2-40B4-BE49-F238E27FC236}">
                <a16:creationId xmlns:a16="http://schemas.microsoft.com/office/drawing/2014/main" id="{19489763-3244-9B53-F3A0-E66EAAE94D89}"/>
              </a:ext>
            </a:extLst>
          </p:cNvPr>
          <p:cNvPicPr>
            <a:picLocks noChangeAspect="1"/>
          </p:cNvPicPr>
          <p:nvPr/>
        </p:nvPicPr>
        <p:blipFill>
          <a:blip r:embed="rId3"/>
          <a:stretch>
            <a:fillRect/>
          </a:stretch>
        </p:blipFill>
        <p:spPr>
          <a:xfrm>
            <a:off x="0" y="0"/>
            <a:ext cx="24387175" cy="13716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F372172B-2E43-FB3D-D2F7-9F30012E0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874" y="430729"/>
            <a:ext cx="16459199" cy="105607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C1CBD07-762A-52E0-0317-8F5BD3743FEE}"/>
              </a:ext>
            </a:extLst>
          </p:cNvPr>
          <p:cNvSpPr txBox="1"/>
          <p:nvPr/>
        </p:nvSpPr>
        <p:spPr>
          <a:xfrm>
            <a:off x="3135086" y="11012164"/>
            <a:ext cx="17186987" cy="2554545"/>
          </a:xfrm>
          <a:prstGeom prst="rect">
            <a:avLst/>
          </a:prstGeom>
          <a:noFill/>
        </p:spPr>
        <p:txBody>
          <a:bodyPr wrap="square" rtlCol="0">
            <a:spAutoFit/>
          </a:bodyPr>
          <a:lstStyle/>
          <a:p>
            <a:pPr algn="ctr"/>
            <a:r>
              <a:rPr lang="en-IN" sz="8000" dirty="0">
                <a:solidFill>
                  <a:srgbClr val="92D050"/>
                </a:solidFill>
                <a:latin typeface="Algerian" panose="04020705040A02060702" pitchFamily="82" charset="0"/>
                <a:cs typeface="Times New Roman" panose="02020603050405020304" pitchFamily="18" charset="0"/>
              </a:rPr>
              <a:t>Appreciate your support and co-operation</a:t>
            </a:r>
          </a:p>
        </p:txBody>
      </p:sp>
    </p:spTree>
    <p:extLst>
      <p:ext uri="{BB962C8B-B14F-4D97-AF65-F5344CB8AC3E}">
        <p14:creationId xmlns:p14="http://schemas.microsoft.com/office/powerpoint/2010/main" val="224327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21488400" y="1371600"/>
            <a:ext cx="1527048" cy="1527048"/>
          </a:xfrm>
          <a:prstGeom prst="ellipse">
            <a:avLst/>
          </a:prstGeom>
          <a:solidFill>
            <a:srgbClr val="F38BE9"/>
          </a:solidFill>
          <a:ln/>
        </p:spPr>
        <p:txBody>
          <a:bodyPr wrap="square" rtlCol="0" anchor="ctr"/>
          <a:lstStyle/>
          <a:p>
            <a:pPr marL="0" indent="0" algn="ctr">
              <a:buNone/>
            </a:pPr>
            <a:endParaRPr lang="en-US" dirty="0"/>
          </a:p>
        </p:txBody>
      </p:sp>
      <p:sp>
        <p:nvSpPr>
          <p:cNvPr id="3" name="Text 0"/>
          <p:cNvSpPr>
            <a:spLocks noGrp="1"/>
          </p:cNvSpPr>
          <p:nvPr>
            <p:ph type="title" idx="100"/>
          </p:nvPr>
        </p:nvSpPr>
        <p:spPr>
          <a:xfrm>
            <a:off x="1371600" y="170556"/>
            <a:ext cx="19440144" cy="2393740"/>
          </a:xfrm>
          <a:prstGeom prst="rect">
            <a:avLst/>
          </a:prstGeom>
          <a:noFill/>
          <a:ln/>
        </p:spPr>
        <p:txBody>
          <a:bodyPr wrap="square" rtlCol="0">
            <a:normAutofit/>
          </a:bodyPr>
          <a:lstStyle/>
          <a:p>
            <a:pPr marL="0" indent="0" algn="l">
              <a:lnSpc>
                <a:spcPts val="11800"/>
              </a:lnSpc>
              <a:spcAft>
                <a:spcPts val="500"/>
              </a:spcAft>
              <a:buNone/>
            </a:pPr>
            <a:r>
              <a:rPr lang="en-US" sz="9000" u="sng" kern="0" spc="-480" dirty="0">
                <a:solidFill>
                  <a:schemeClr val="tx1"/>
                </a:solidFill>
                <a:latin typeface="Times New Roman" panose="02020603050405020304" pitchFamily="18" charset="0"/>
                <a:cs typeface="Times New Roman" panose="02020603050405020304" pitchFamily="18" charset="0"/>
              </a:rPr>
              <a:t>Project Objective</a:t>
            </a:r>
            <a:endParaRPr lang="en-US" sz="9000" u="sng" dirty="0">
              <a:solidFill>
                <a:schemeClr val="tx1"/>
              </a:solidFill>
              <a:latin typeface="Times New Roman" panose="02020603050405020304" pitchFamily="18" charset="0"/>
              <a:cs typeface="Times New Roman" panose="02020603050405020304" pitchFamily="18" charset="0"/>
            </a:endParaRPr>
          </a:p>
        </p:txBody>
      </p:sp>
      <p:sp>
        <p:nvSpPr>
          <p:cNvPr id="4" name="Text 2"/>
          <p:cNvSpPr/>
          <p:nvPr/>
        </p:nvSpPr>
        <p:spPr>
          <a:xfrm>
            <a:off x="2464904" y="3247053"/>
            <a:ext cx="8451912" cy="9535886"/>
          </a:xfrm>
          <a:prstGeom prst="rect">
            <a:avLst/>
          </a:prstGeom>
          <a:noFill/>
          <a:ln/>
        </p:spPr>
        <p:txBody>
          <a:bodyPr wrap="square" rtlCol="0" anchor="t"/>
          <a:lstStyle/>
          <a:p>
            <a:pPr marL="0" indent="0" algn="l">
              <a:buNone/>
            </a:pPr>
            <a:r>
              <a:rPr lang="en-US" sz="4400" dirty="0"/>
              <a:t>To analyze sales data to uncover trends, track performance, and provide insights to support data-driven decisions.</a:t>
            </a:r>
          </a:p>
          <a:p>
            <a:pPr marL="0" indent="0" algn="l">
              <a:buNone/>
            </a:pPr>
            <a:endParaRPr lang="en-US" sz="4400" dirty="0"/>
          </a:p>
          <a:p>
            <a:pPr marL="0" indent="0" algn="l">
              <a:buNone/>
            </a:pPr>
            <a:endParaRPr lang="en-US" sz="6000" dirty="0"/>
          </a:p>
          <a:p>
            <a:pPr marL="0" indent="0" algn="l">
              <a:buNone/>
            </a:pPr>
            <a:endParaRPr lang="en-US" sz="5600" dirty="0">
              <a:solidFill>
                <a:schemeClr val="tx1">
                  <a:lumMod val="95000"/>
                  <a:lumOff val="5000"/>
                </a:schemeClr>
              </a:solidFill>
              <a:latin typeface="Bodoni 72" pitchFamily="34" charset="0"/>
              <a:ea typeface="Bodoni 72" pitchFamily="34" charset="-122"/>
              <a:cs typeface="Bodoni 72" pitchFamily="34" charset="-120"/>
            </a:endParaRPr>
          </a:p>
        </p:txBody>
      </p:sp>
      <p:sp>
        <p:nvSpPr>
          <p:cNvPr id="5" name="Text 2">
            <a:extLst>
              <a:ext uri="{FF2B5EF4-FFF2-40B4-BE49-F238E27FC236}">
                <a16:creationId xmlns:a16="http://schemas.microsoft.com/office/drawing/2014/main" id="{9942E681-3655-3797-9552-AD2DA4FF5046}"/>
              </a:ext>
            </a:extLst>
          </p:cNvPr>
          <p:cNvSpPr/>
          <p:nvPr/>
        </p:nvSpPr>
        <p:spPr>
          <a:xfrm>
            <a:off x="13470360" y="5038531"/>
            <a:ext cx="8451912" cy="9535886"/>
          </a:xfrm>
          <a:prstGeom prst="rect">
            <a:avLst/>
          </a:prstGeom>
          <a:noFill/>
          <a:ln/>
        </p:spPr>
        <p:txBody>
          <a:bodyPr wrap="square" rtlCol="0" anchor="t"/>
          <a:lstStyle/>
          <a:p>
            <a:pPr marL="0" indent="0" algn="l">
              <a:buNone/>
            </a:pPr>
            <a:endParaRPr lang="en-US" sz="4400" dirty="0"/>
          </a:p>
          <a:p>
            <a:pPr>
              <a:buNone/>
            </a:pPr>
            <a:r>
              <a:rPr lang="en-US" sz="4400" b="1" u="sng" dirty="0"/>
              <a:t>Key Goals:</a:t>
            </a:r>
          </a:p>
          <a:p>
            <a:pPr>
              <a:buNone/>
            </a:pPr>
            <a:endParaRPr lang="en-US" sz="4400" u="sng" dirty="0"/>
          </a:p>
          <a:p>
            <a:pPr>
              <a:buFont typeface="Arial" panose="020B0604020202020204" pitchFamily="34" charset="0"/>
              <a:buChar char="•"/>
            </a:pPr>
            <a:r>
              <a:rPr lang="en-US" sz="4400" dirty="0"/>
              <a:t>Identify sales trends over time.</a:t>
            </a:r>
          </a:p>
          <a:p>
            <a:pPr>
              <a:buFont typeface="Arial" panose="020B0604020202020204" pitchFamily="34" charset="0"/>
              <a:buChar char="•"/>
            </a:pPr>
            <a:r>
              <a:rPr lang="en-US" sz="4400" dirty="0"/>
              <a:t>Find top-performing products and channels.</a:t>
            </a:r>
          </a:p>
          <a:p>
            <a:pPr>
              <a:buFont typeface="Arial" panose="020B0604020202020204" pitchFamily="34" charset="0"/>
              <a:buChar char="•"/>
            </a:pPr>
            <a:r>
              <a:rPr lang="en-US" sz="4400" dirty="0"/>
              <a:t>Measure the impact of discounts.</a:t>
            </a:r>
          </a:p>
          <a:p>
            <a:pPr>
              <a:buFont typeface="Arial" panose="020B0604020202020204" pitchFamily="34" charset="0"/>
              <a:buChar char="•"/>
            </a:pPr>
            <a:r>
              <a:rPr lang="en-US" sz="4400" dirty="0"/>
              <a:t>Create a dashboard to visualize key metrics.</a:t>
            </a:r>
          </a:p>
          <a:p>
            <a:pPr marL="0" indent="0" algn="l">
              <a:buNone/>
            </a:pPr>
            <a:endParaRPr lang="en-US" sz="6000" dirty="0"/>
          </a:p>
          <a:p>
            <a:pPr marL="0" indent="0" algn="l">
              <a:buNone/>
            </a:pPr>
            <a:endParaRPr lang="en-US" sz="5600" dirty="0">
              <a:solidFill>
                <a:schemeClr val="tx1">
                  <a:lumMod val="95000"/>
                  <a:lumOff val="5000"/>
                </a:schemeClr>
              </a:solidFill>
              <a:latin typeface="Bodoni 72" pitchFamily="34" charset="0"/>
              <a:ea typeface="Bodoni 72" pitchFamily="34" charset="-122"/>
              <a:cs typeface="Bodoni 72" pitchFamily="34" charset="-120"/>
            </a:endParaRPr>
          </a:p>
        </p:txBody>
      </p:sp>
      <p:pic>
        <p:nvPicPr>
          <p:cNvPr id="1026" name="Picture 2" descr="Sales Data Analysis With Microsoft Excel | by Emmanuel Ashiedu | Medium">
            <a:extLst>
              <a:ext uri="{FF2B5EF4-FFF2-40B4-BE49-F238E27FC236}">
                <a16:creationId xmlns:a16="http://schemas.microsoft.com/office/drawing/2014/main" id="{78C966DF-F734-42C3-9277-CA5BA3DBE1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954" y="7248719"/>
            <a:ext cx="9574634" cy="52733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21488400" y="1371600"/>
            <a:ext cx="1527048" cy="1527048"/>
          </a:xfrm>
          <a:prstGeom prst="ellipse">
            <a:avLst/>
          </a:prstGeom>
          <a:solidFill>
            <a:srgbClr val="FFF94B"/>
          </a:solidFill>
          <a:ln/>
        </p:spPr>
        <p:txBody>
          <a:bodyPr wrap="square" rtlCol="0" anchor="ctr"/>
          <a:lstStyle/>
          <a:p>
            <a:pPr marL="0" indent="0" algn="ctr">
              <a:buNone/>
            </a:pPr>
            <a:endParaRPr lang="en-US" dirty="0"/>
          </a:p>
        </p:txBody>
      </p:sp>
      <p:sp>
        <p:nvSpPr>
          <p:cNvPr id="3" name="Text 0"/>
          <p:cNvSpPr>
            <a:spLocks noGrp="1"/>
          </p:cNvSpPr>
          <p:nvPr>
            <p:ph type="title" idx="100"/>
          </p:nvPr>
        </p:nvSpPr>
        <p:spPr>
          <a:xfrm>
            <a:off x="1371727" y="0"/>
            <a:ext cx="19440144" cy="2063165"/>
          </a:xfrm>
          <a:prstGeom prst="rect">
            <a:avLst/>
          </a:prstGeom>
          <a:noFill/>
          <a:ln/>
        </p:spPr>
        <p:txBody>
          <a:bodyPr wrap="square" rtlCol="0">
            <a:normAutofit/>
          </a:bodyPr>
          <a:lstStyle/>
          <a:p>
            <a:pPr marL="0" indent="0" algn="ctr">
              <a:lnSpc>
                <a:spcPts val="11800"/>
              </a:lnSpc>
              <a:spcAft>
                <a:spcPts val="500"/>
              </a:spcAft>
              <a:buNone/>
            </a:pPr>
            <a:r>
              <a:rPr lang="en-IN" sz="9000" u="sng" dirty="0">
                <a:solidFill>
                  <a:schemeClr val="tx1"/>
                </a:solidFill>
                <a:latin typeface="Times New Roman" panose="02020603050405020304" pitchFamily="18" charset="0"/>
                <a:cs typeface="Times New Roman" panose="02020603050405020304" pitchFamily="18" charset="0"/>
              </a:rPr>
              <a:t>Data Description and Preparation</a:t>
            </a:r>
            <a:endParaRPr lang="en-US" sz="9000" u="sng"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D1F269D-47FF-983C-F8C7-F90EE1174C90}"/>
              </a:ext>
            </a:extLst>
          </p:cNvPr>
          <p:cNvSpPr txBox="1"/>
          <p:nvPr/>
        </p:nvSpPr>
        <p:spPr>
          <a:xfrm>
            <a:off x="2743200" y="2413456"/>
            <a:ext cx="8397551" cy="9017853"/>
          </a:xfrm>
          <a:prstGeom prst="rect">
            <a:avLst/>
          </a:prstGeom>
          <a:noFill/>
        </p:spPr>
        <p:txBody>
          <a:bodyPr wrap="square" rtlCol="0">
            <a:spAutoFit/>
          </a:bodyPr>
          <a:lstStyle/>
          <a:p>
            <a:pPr marL="0" indent="0" algn="l">
              <a:buNone/>
            </a:pPr>
            <a:r>
              <a:rPr lang="en-US" sz="6000" dirty="0">
                <a:solidFill>
                  <a:schemeClr val="accent2"/>
                </a:solidFill>
                <a:latin typeface="Times New Roman" panose="02020603050405020304" pitchFamily="18" charset="0"/>
                <a:ea typeface="Bodoni 72" pitchFamily="34" charset="-122"/>
                <a:cs typeface="Times New Roman" panose="02020603050405020304" pitchFamily="18" charset="0"/>
              </a:rPr>
              <a:t>Dataset Overview:</a:t>
            </a:r>
          </a:p>
          <a:p>
            <a:pPr marL="0" indent="0" algn="l">
              <a:buNone/>
            </a:pPr>
            <a:endParaRPr lang="en-US" sz="6000" dirty="0">
              <a:solidFill>
                <a:schemeClr val="tx1">
                  <a:lumMod val="95000"/>
                  <a:lumOff val="5000"/>
                </a:schemeClr>
              </a:solidFill>
              <a:latin typeface="Bodoni 72" pitchFamily="34" charset="0"/>
              <a:ea typeface="Bodoni 72" pitchFamily="34" charset="-122"/>
              <a:cs typeface="Bodoni 72" pitchFamily="34" charset="-120"/>
            </a:endParaRPr>
          </a:p>
          <a:p>
            <a:pPr marL="0" indent="0" algn="l">
              <a:buNone/>
            </a:pPr>
            <a:r>
              <a:rPr lang="en-US" sz="4000" dirty="0">
                <a:solidFill>
                  <a:schemeClr val="tx1">
                    <a:lumMod val="95000"/>
                    <a:lumOff val="5000"/>
                  </a:schemeClr>
                </a:solidFill>
                <a:latin typeface="Times New Roman" panose="02020603050405020304" pitchFamily="18" charset="0"/>
                <a:ea typeface="Bodoni 72" pitchFamily="34" charset="-122"/>
                <a:cs typeface="Times New Roman" panose="02020603050405020304" pitchFamily="18" charset="0"/>
              </a:rPr>
              <a:t>This report analyzes </a:t>
            </a:r>
            <a:r>
              <a:rPr lang="en-US" sz="4000" b="1" dirty="0">
                <a:solidFill>
                  <a:schemeClr val="accent6">
                    <a:lumMod val="75000"/>
                  </a:schemeClr>
                </a:solidFill>
                <a:latin typeface="Times New Roman" panose="02020603050405020304" pitchFamily="18" charset="0"/>
                <a:ea typeface="Bodoni 72" pitchFamily="34" charset="-122"/>
                <a:cs typeface="Times New Roman" panose="02020603050405020304" pitchFamily="18" charset="0"/>
              </a:rPr>
              <a:t>9994 sales transactions</a:t>
            </a:r>
            <a:r>
              <a:rPr lang="en-US" sz="4000" dirty="0">
                <a:solidFill>
                  <a:schemeClr val="tx1">
                    <a:lumMod val="95000"/>
                    <a:lumOff val="5000"/>
                  </a:schemeClr>
                </a:solidFill>
                <a:latin typeface="Times New Roman" panose="02020603050405020304" pitchFamily="18" charset="0"/>
                <a:ea typeface="Bodoni 72" pitchFamily="34" charset="-122"/>
                <a:cs typeface="Times New Roman" panose="02020603050405020304" pitchFamily="18" charset="0"/>
              </a:rPr>
              <a:t>, highlighting key metrics: average sales of </a:t>
            </a:r>
            <a:r>
              <a:rPr lang="en-US" sz="4000" b="1" dirty="0">
                <a:solidFill>
                  <a:schemeClr val="accent6">
                    <a:lumMod val="75000"/>
                  </a:schemeClr>
                </a:solidFill>
                <a:latin typeface="Times New Roman" panose="02020603050405020304" pitchFamily="18" charset="0"/>
                <a:ea typeface="Bodoni 72" pitchFamily="34" charset="-122"/>
                <a:cs typeface="Times New Roman" panose="02020603050405020304" pitchFamily="18" charset="0"/>
              </a:rPr>
              <a:t>$229.86</a:t>
            </a:r>
            <a:r>
              <a:rPr lang="en-US" sz="4000" dirty="0">
                <a:solidFill>
                  <a:schemeClr val="accent6">
                    <a:lumMod val="75000"/>
                  </a:schemeClr>
                </a:solidFill>
                <a:latin typeface="Times New Roman" panose="02020603050405020304" pitchFamily="18" charset="0"/>
                <a:ea typeface="Bodoni 72" pitchFamily="34" charset="-122"/>
                <a:cs typeface="Times New Roman" panose="02020603050405020304" pitchFamily="18" charset="0"/>
              </a:rPr>
              <a:t> </a:t>
            </a:r>
            <a:r>
              <a:rPr lang="en-US" sz="4000" dirty="0">
                <a:solidFill>
                  <a:schemeClr val="tx1">
                    <a:lumMod val="95000"/>
                    <a:lumOff val="5000"/>
                  </a:schemeClr>
                </a:solidFill>
                <a:latin typeface="Times New Roman" panose="02020603050405020304" pitchFamily="18" charset="0"/>
                <a:ea typeface="Bodoni 72" pitchFamily="34" charset="-122"/>
                <a:cs typeface="Times New Roman" panose="02020603050405020304" pitchFamily="18" charset="0"/>
              </a:rPr>
              <a:t>with a wide range, average quantity of </a:t>
            </a:r>
            <a:r>
              <a:rPr lang="en-US" sz="4000" b="1" dirty="0">
                <a:solidFill>
                  <a:schemeClr val="accent6">
                    <a:lumMod val="75000"/>
                  </a:schemeClr>
                </a:solidFill>
                <a:latin typeface="Times New Roman" panose="02020603050405020304" pitchFamily="18" charset="0"/>
                <a:ea typeface="Bodoni 72" pitchFamily="34" charset="-122"/>
                <a:cs typeface="Times New Roman" panose="02020603050405020304" pitchFamily="18" charset="0"/>
              </a:rPr>
              <a:t>3.79</a:t>
            </a:r>
            <a:r>
              <a:rPr lang="en-US" sz="4000" dirty="0">
                <a:solidFill>
                  <a:schemeClr val="accent6">
                    <a:lumMod val="75000"/>
                  </a:schemeClr>
                </a:solidFill>
                <a:latin typeface="Times New Roman" panose="02020603050405020304" pitchFamily="18" charset="0"/>
                <a:ea typeface="Bodoni 72" pitchFamily="34" charset="-122"/>
                <a:cs typeface="Times New Roman" panose="02020603050405020304" pitchFamily="18" charset="0"/>
              </a:rPr>
              <a:t> </a:t>
            </a:r>
            <a:r>
              <a:rPr lang="en-US" sz="4000" dirty="0">
                <a:solidFill>
                  <a:schemeClr val="tx1">
                    <a:lumMod val="95000"/>
                    <a:lumOff val="5000"/>
                  </a:schemeClr>
                </a:solidFill>
                <a:latin typeface="Times New Roman" panose="02020603050405020304" pitchFamily="18" charset="0"/>
                <a:ea typeface="Bodoni 72" pitchFamily="34" charset="-122"/>
                <a:cs typeface="Times New Roman" panose="02020603050405020304" pitchFamily="18" charset="0"/>
              </a:rPr>
              <a:t>items, and average profit of </a:t>
            </a:r>
            <a:r>
              <a:rPr lang="en-US" sz="4000" b="1" dirty="0">
                <a:solidFill>
                  <a:schemeClr val="accent6">
                    <a:lumMod val="75000"/>
                  </a:schemeClr>
                </a:solidFill>
                <a:latin typeface="Times New Roman" panose="02020603050405020304" pitchFamily="18" charset="0"/>
                <a:ea typeface="Bodoni 72" pitchFamily="34" charset="-122"/>
                <a:cs typeface="Times New Roman" panose="02020603050405020304" pitchFamily="18" charset="0"/>
              </a:rPr>
              <a:t>$28.66</a:t>
            </a:r>
            <a:r>
              <a:rPr lang="en-US" sz="4000" dirty="0">
                <a:solidFill>
                  <a:schemeClr val="tx1">
                    <a:lumMod val="95000"/>
                    <a:lumOff val="5000"/>
                  </a:schemeClr>
                </a:solidFill>
                <a:latin typeface="Times New Roman" panose="02020603050405020304" pitchFamily="18" charset="0"/>
                <a:ea typeface="Bodoni 72" pitchFamily="34" charset="-122"/>
                <a:cs typeface="Times New Roman" panose="02020603050405020304" pitchFamily="18" charset="0"/>
              </a:rPr>
              <a:t>. The dataset includes diverse shipping modes, customer segments, and product categories, with significant variability in discounts and profitability.</a:t>
            </a:r>
          </a:p>
          <a:p>
            <a:pPr marL="0" indent="0" algn="l">
              <a:buNone/>
            </a:pPr>
            <a:endParaRPr lang="en-US" sz="4000" dirty="0">
              <a:solidFill>
                <a:schemeClr val="tx1">
                  <a:lumMod val="95000"/>
                  <a:lumOff val="5000"/>
                </a:schemeClr>
              </a:solidFill>
              <a:latin typeface="Times New Roman" panose="02020603050405020304" pitchFamily="18" charset="0"/>
              <a:ea typeface="Bodoni 72" pitchFamily="34" charset="-122"/>
              <a:cs typeface="Times New Roman" panose="02020603050405020304" pitchFamily="18" charset="0"/>
            </a:endParaRPr>
          </a:p>
          <a:p>
            <a:pPr marL="0" indent="0" algn="l">
              <a:buNone/>
            </a:pPr>
            <a:endParaRPr lang="en-US" sz="6000" dirty="0">
              <a:solidFill>
                <a:schemeClr val="tx1">
                  <a:lumMod val="95000"/>
                  <a:lumOff val="5000"/>
                </a:schemeClr>
              </a:solidFill>
            </a:endParaRPr>
          </a:p>
        </p:txBody>
      </p:sp>
      <p:sp>
        <p:nvSpPr>
          <p:cNvPr id="6" name="TextBox 5">
            <a:extLst>
              <a:ext uri="{FF2B5EF4-FFF2-40B4-BE49-F238E27FC236}">
                <a16:creationId xmlns:a16="http://schemas.microsoft.com/office/drawing/2014/main" id="{42C9A313-78EC-136A-0AB5-C3C2BB6FD72E}"/>
              </a:ext>
            </a:extLst>
          </p:cNvPr>
          <p:cNvSpPr txBox="1"/>
          <p:nvPr/>
        </p:nvSpPr>
        <p:spPr>
          <a:xfrm>
            <a:off x="12913567" y="2135124"/>
            <a:ext cx="8229600" cy="10556736"/>
          </a:xfrm>
          <a:prstGeom prst="rect">
            <a:avLst/>
          </a:prstGeom>
          <a:noFill/>
        </p:spPr>
        <p:txBody>
          <a:bodyPr wrap="square" rtlCol="0">
            <a:spAutoFit/>
          </a:bodyPr>
          <a:lstStyle/>
          <a:p>
            <a:pPr marL="0" indent="0" algn="l">
              <a:buNone/>
            </a:pPr>
            <a:r>
              <a:rPr lang="en-US" sz="6000" dirty="0">
                <a:solidFill>
                  <a:schemeClr val="accent2"/>
                </a:solidFill>
                <a:latin typeface="Times New Roman" panose="02020603050405020304" pitchFamily="18" charset="0"/>
                <a:ea typeface="Bodoni 72" pitchFamily="34" charset="-122"/>
                <a:cs typeface="Times New Roman" panose="02020603050405020304" pitchFamily="18" charset="0"/>
              </a:rPr>
              <a:t>Data Cleaning process:</a:t>
            </a:r>
          </a:p>
          <a:p>
            <a:pPr marL="0" indent="0" algn="l">
              <a:buNone/>
            </a:pPr>
            <a:endParaRPr lang="en-US" sz="6000" dirty="0">
              <a:solidFill>
                <a:schemeClr val="tx1">
                  <a:lumMod val="95000"/>
                  <a:lumOff val="5000"/>
                </a:schemeClr>
              </a:solidFill>
              <a:latin typeface="Bodoni 72" pitchFamily="34" charset="0"/>
              <a:ea typeface="Bodoni 72" pitchFamily="34" charset="-122"/>
              <a:cs typeface="Bodoni 72" pitchFamily="34" charset="-120"/>
            </a:endParaRPr>
          </a:p>
          <a:p>
            <a:pPr>
              <a:buFont typeface="Arial" panose="020B0604020202020204" pitchFamily="34" charset="0"/>
              <a:buChar char="•"/>
            </a:pPr>
            <a:r>
              <a:rPr lang="en-US" sz="4000" b="1" dirty="0">
                <a:latin typeface="Times New Roman" panose="02020603050405020304" pitchFamily="18" charset="0"/>
                <a:cs typeface="Times New Roman" panose="02020603050405020304" pitchFamily="18" charset="0"/>
              </a:rPr>
              <a:t>Removed duplicates</a:t>
            </a:r>
            <a:r>
              <a:rPr lang="en-US" sz="4000" dirty="0">
                <a:latin typeface="Times New Roman" panose="02020603050405020304" pitchFamily="18" charset="0"/>
                <a:cs typeface="Times New Roman" panose="02020603050405020304" pitchFamily="18" charset="0"/>
              </a:rPr>
              <a:t> to avoid repeated records.</a:t>
            </a:r>
          </a:p>
          <a:p>
            <a:pPr>
              <a:buFont typeface="Arial" panose="020B0604020202020204" pitchFamily="34" charset="0"/>
              <a:buChar char="•"/>
            </a:pPr>
            <a:r>
              <a:rPr lang="en-US" sz="4000" b="1" dirty="0">
                <a:latin typeface="Times New Roman" panose="02020603050405020304" pitchFamily="18" charset="0"/>
                <a:cs typeface="Times New Roman" panose="02020603050405020304" pitchFamily="18" charset="0"/>
              </a:rPr>
              <a:t>Filled missing values</a:t>
            </a:r>
            <a:r>
              <a:rPr lang="en-US" sz="4000" dirty="0">
                <a:latin typeface="Times New Roman" panose="02020603050405020304" pitchFamily="18" charset="0"/>
                <a:cs typeface="Times New Roman" panose="02020603050405020304" pitchFamily="18" charset="0"/>
              </a:rPr>
              <a:t> using appropriate methods (e.g., average, most common value).</a:t>
            </a:r>
          </a:p>
          <a:p>
            <a:pPr>
              <a:buFont typeface="Arial" panose="020B0604020202020204" pitchFamily="34" charset="0"/>
              <a:buChar char="•"/>
            </a:pPr>
            <a:r>
              <a:rPr lang="en-US" sz="4000" b="1" dirty="0">
                <a:latin typeface="Times New Roman" panose="02020603050405020304" pitchFamily="18" charset="0"/>
                <a:cs typeface="Times New Roman" panose="02020603050405020304" pitchFamily="18" charset="0"/>
              </a:rPr>
              <a:t>Formatted dates and numbers</a:t>
            </a:r>
            <a:r>
              <a:rPr lang="en-US" sz="4000" dirty="0">
                <a:latin typeface="Times New Roman" panose="02020603050405020304" pitchFamily="18" charset="0"/>
                <a:cs typeface="Times New Roman" panose="02020603050405020304" pitchFamily="18" charset="0"/>
              </a:rPr>
              <a:t> to ensure consistency.</a:t>
            </a:r>
          </a:p>
          <a:p>
            <a:pPr>
              <a:buFont typeface="Arial" panose="020B0604020202020204" pitchFamily="34" charset="0"/>
              <a:buChar char="•"/>
            </a:pPr>
            <a:r>
              <a:rPr lang="en-US" sz="4000" b="1" dirty="0">
                <a:latin typeface="Times New Roman" panose="02020603050405020304" pitchFamily="18" charset="0"/>
                <a:cs typeface="Times New Roman" panose="02020603050405020304" pitchFamily="18" charset="0"/>
              </a:rPr>
              <a:t>Fixed text issues</a:t>
            </a:r>
            <a:r>
              <a:rPr lang="en-US" sz="4000" dirty="0">
                <a:latin typeface="Times New Roman" panose="02020603050405020304" pitchFamily="18" charset="0"/>
                <a:cs typeface="Times New Roman" panose="02020603050405020304" pitchFamily="18" charset="0"/>
              </a:rPr>
              <a:t> like typos and inconsistent labels.</a:t>
            </a:r>
          </a:p>
          <a:p>
            <a:pPr>
              <a:buFont typeface="Arial" panose="020B0604020202020204" pitchFamily="34" charset="0"/>
              <a:buChar char="•"/>
            </a:pPr>
            <a:r>
              <a:rPr lang="en-US" sz="4000" b="1" dirty="0">
                <a:latin typeface="Times New Roman" panose="02020603050405020304" pitchFamily="18" charset="0"/>
                <a:cs typeface="Times New Roman" panose="02020603050405020304" pitchFamily="18" charset="0"/>
              </a:rPr>
              <a:t>Filtered out irrelevant or incomplete entries.</a:t>
            </a:r>
            <a:endParaRPr lang="en-US" sz="4000" dirty="0">
              <a:latin typeface="Times New Roman" panose="02020603050405020304" pitchFamily="18" charset="0"/>
              <a:cs typeface="Times New Roman" panose="02020603050405020304" pitchFamily="18" charset="0"/>
            </a:endParaRPr>
          </a:p>
          <a:p>
            <a:pPr marL="0" indent="0" algn="l">
              <a:buNone/>
            </a:pPr>
            <a:endParaRPr lang="en-US" sz="6000" dirty="0">
              <a:solidFill>
                <a:schemeClr val="tx1">
                  <a:lumMod val="95000"/>
                  <a:lumOff val="5000"/>
                </a:schemeClr>
              </a:solidFill>
              <a:latin typeface="Bodoni 72" pitchFamily="34" charset="0"/>
              <a:ea typeface="Bodoni 72" pitchFamily="34" charset="-122"/>
            </a:endParaRPr>
          </a:p>
          <a:p>
            <a:pPr marL="0" indent="0" algn="l">
              <a:buNone/>
            </a:pPr>
            <a:endParaRPr lang="en-US" sz="6000" dirty="0">
              <a:solidFill>
                <a:schemeClr val="tx1">
                  <a:lumMod val="95000"/>
                  <a:lumOff val="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EB8C74-8699-FCDA-FD0A-83F9E5A2DBF5}"/>
              </a:ext>
            </a:extLst>
          </p:cNvPr>
          <p:cNvSpPr txBox="1"/>
          <p:nvPr/>
        </p:nvSpPr>
        <p:spPr>
          <a:xfrm>
            <a:off x="967480" y="215005"/>
            <a:ext cx="21548034" cy="2862322"/>
          </a:xfrm>
          <a:prstGeom prst="rect">
            <a:avLst/>
          </a:prstGeom>
          <a:noFill/>
        </p:spPr>
        <p:txBody>
          <a:bodyPr wrap="square">
            <a:spAutoFit/>
          </a:bodyPr>
          <a:lstStyle/>
          <a:p>
            <a:pPr marL="0" indent="0" algn="ctr">
              <a:buNone/>
            </a:pPr>
            <a:r>
              <a:rPr lang="en-US" sz="6000" u="sng" dirty="0">
                <a:solidFill>
                  <a:schemeClr val="tx1">
                    <a:lumMod val="95000"/>
                    <a:lumOff val="5000"/>
                  </a:schemeClr>
                </a:solidFill>
                <a:latin typeface="Bodoni 72" pitchFamily="34" charset="0"/>
                <a:ea typeface="Bodoni 72" pitchFamily="34" charset="-122"/>
                <a:cs typeface="Bodoni 72" pitchFamily="34" charset="-120"/>
              </a:rPr>
              <a:t>Visuals: </a:t>
            </a:r>
          </a:p>
          <a:p>
            <a:pPr marL="0" indent="0" algn="l">
              <a:buNone/>
            </a:pPr>
            <a:r>
              <a:rPr lang="en-US" sz="6000" dirty="0">
                <a:solidFill>
                  <a:schemeClr val="accent2"/>
                </a:solidFill>
                <a:latin typeface="Bodoni 72" pitchFamily="34" charset="0"/>
                <a:ea typeface="Bodoni 72" pitchFamily="34" charset="-122"/>
                <a:cs typeface="Bodoni 72" pitchFamily="34" charset="-120"/>
              </a:rPr>
              <a:t>Before cleaning</a:t>
            </a:r>
          </a:p>
          <a:p>
            <a:pPr marL="0" indent="0" algn="l">
              <a:buNone/>
            </a:pPr>
            <a:endParaRPr lang="en-US" sz="6000" dirty="0">
              <a:solidFill>
                <a:schemeClr val="tx1">
                  <a:lumMod val="95000"/>
                  <a:lumOff val="5000"/>
                </a:schemeClr>
              </a:solidFill>
            </a:endParaRPr>
          </a:p>
        </p:txBody>
      </p:sp>
      <p:pic>
        <p:nvPicPr>
          <p:cNvPr id="5" name="Picture 4">
            <a:extLst>
              <a:ext uri="{FF2B5EF4-FFF2-40B4-BE49-F238E27FC236}">
                <a16:creationId xmlns:a16="http://schemas.microsoft.com/office/drawing/2014/main" id="{33774C3C-414F-EBB9-7214-F1835273CC06}"/>
              </a:ext>
            </a:extLst>
          </p:cNvPr>
          <p:cNvPicPr>
            <a:picLocks noChangeAspect="1"/>
          </p:cNvPicPr>
          <p:nvPr/>
        </p:nvPicPr>
        <p:blipFill>
          <a:blip r:embed="rId2"/>
          <a:stretch>
            <a:fillRect/>
          </a:stretch>
        </p:blipFill>
        <p:spPr>
          <a:xfrm>
            <a:off x="1012616" y="2454527"/>
            <a:ext cx="9157751" cy="10123138"/>
          </a:xfrm>
          <a:prstGeom prst="rect">
            <a:avLst/>
          </a:prstGeom>
        </p:spPr>
      </p:pic>
      <p:pic>
        <p:nvPicPr>
          <p:cNvPr id="2" name="Picture 1">
            <a:extLst>
              <a:ext uri="{FF2B5EF4-FFF2-40B4-BE49-F238E27FC236}">
                <a16:creationId xmlns:a16="http://schemas.microsoft.com/office/drawing/2014/main" id="{1AC61C7F-126F-3FDF-7DFB-9E5CFCF3B62F}"/>
              </a:ext>
            </a:extLst>
          </p:cNvPr>
          <p:cNvPicPr>
            <a:picLocks noChangeAspect="1"/>
          </p:cNvPicPr>
          <p:nvPr/>
        </p:nvPicPr>
        <p:blipFill>
          <a:blip r:embed="rId3"/>
          <a:stretch>
            <a:fillRect/>
          </a:stretch>
        </p:blipFill>
        <p:spPr>
          <a:xfrm>
            <a:off x="13062856" y="2513024"/>
            <a:ext cx="10356839" cy="10064641"/>
          </a:xfrm>
          <a:prstGeom prst="rect">
            <a:avLst/>
          </a:prstGeom>
        </p:spPr>
      </p:pic>
      <p:sp>
        <p:nvSpPr>
          <p:cNvPr id="3" name="TextBox 2">
            <a:extLst>
              <a:ext uri="{FF2B5EF4-FFF2-40B4-BE49-F238E27FC236}">
                <a16:creationId xmlns:a16="http://schemas.microsoft.com/office/drawing/2014/main" id="{59EB424B-2103-8741-83FA-3525DCEF07E7}"/>
              </a:ext>
            </a:extLst>
          </p:cNvPr>
          <p:cNvSpPr txBox="1"/>
          <p:nvPr/>
        </p:nvSpPr>
        <p:spPr>
          <a:xfrm>
            <a:off x="13897947" y="1138335"/>
            <a:ext cx="12195110" cy="1938992"/>
          </a:xfrm>
          <a:prstGeom prst="rect">
            <a:avLst/>
          </a:prstGeom>
          <a:noFill/>
        </p:spPr>
        <p:txBody>
          <a:bodyPr wrap="square">
            <a:spAutoFit/>
          </a:bodyPr>
          <a:lstStyle/>
          <a:p>
            <a:pPr marL="0" indent="0" algn="l">
              <a:buNone/>
            </a:pPr>
            <a:r>
              <a:rPr lang="en-US" sz="6000" dirty="0">
                <a:solidFill>
                  <a:schemeClr val="accent2"/>
                </a:solidFill>
                <a:latin typeface="Bodoni 72" pitchFamily="34" charset="0"/>
                <a:ea typeface="Bodoni 72" pitchFamily="34" charset="-122"/>
                <a:cs typeface="Bodoni 72" pitchFamily="34" charset="-120"/>
              </a:rPr>
              <a:t>After cleaning</a:t>
            </a:r>
          </a:p>
          <a:p>
            <a:pPr marL="0" indent="0" algn="l">
              <a:buNone/>
            </a:pPr>
            <a:endParaRPr lang="en-US" sz="6000" dirty="0">
              <a:solidFill>
                <a:schemeClr val="tx1">
                  <a:lumMod val="95000"/>
                  <a:lumOff val="5000"/>
                </a:schemeClr>
              </a:solidFill>
            </a:endParaRPr>
          </a:p>
        </p:txBody>
      </p:sp>
    </p:spTree>
    <p:extLst>
      <p:ext uri="{BB962C8B-B14F-4D97-AF65-F5344CB8AC3E}">
        <p14:creationId xmlns:p14="http://schemas.microsoft.com/office/powerpoint/2010/main" val="418607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9088-6777-00DA-F7F4-0956D11E5E46}"/>
              </a:ext>
            </a:extLst>
          </p:cNvPr>
          <p:cNvSpPr>
            <a:spLocks noGrp="1"/>
          </p:cNvSpPr>
          <p:nvPr>
            <p:ph type="title" idx="100"/>
          </p:nvPr>
        </p:nvSpPr>
        <p:spPr>
          <a:xfrm>
            <a:off x="1617338" y="268815"/>
            <a:ext cx="21152498" cy="1226602"/>
          </a:xfrm>
        </p:spPr>
        <p:txBody>
          <a:bodyPr>
            <a:noAutofit/>
          </a:bodyPr>
          <a:lstStyle/>
          <a:p>
            <a:pPr algn="ctr"/>
            <a:r>
              <a:rPr lang="en-US" sz="6000" b="1" u="sng" dirty="0">
                <a:solidFill>
                  <a:schemeClr val="tx1"/>
                </a:solidFill>
                <a:effectLst/>
                <a:latin typeface="Times New Roman" panose="02020603050405020304" pitchFamily="18" charset="0"/>
                <a:cs typeface="Times New Roman" panose="02020603050405020304" pitchFamily="18" charset="0"/>
              </a:rPr>
              <a:t>Key Metrics Calculation and Data Analysis</a:t>
            </a:r>
            <a:endParaRPr lang="en-IN" sz="6000" u="sng"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1A8E03A-1DAD-F6D7-631F-539715641D21}"/>
              </a:ext>
            </a:extLst>
          </p:cNvPr>
          <p:cNvSpPr txBox="1"/>
          <p:nvPr/>
        </p:nvSpPr>
        <p:spPr>
          <a:xfrm>
            <a:off x="1804559" y="1924943"/>
            <a:ext cx="8925645" cy="12526506"/>
          </a:xfrm>
          <a:prstGeom prst="rect">
            <a:avLst/>
          </a:prstGeom>
          <a:noFill/>
        </p:spPr>
        <p:txBody>
          <a:bodyPr wrap="square" rtlCol="0">
            <a:spAutoFit/>
          </a:bodyPr>
          <a:lstStyle/>
          <a:p>
            <a:pPr>
              <a:buNone/>
            </a:pPr>
            <a:r>
              <a:rPr lang="en-US" sz="4000" b="1" dirty="0">
                <a:latin typeface="Bodoni 72"/>
              </a:rPr>
              <a:t>Total Sales:</a:t>
            </a:r>
          </a:p>
          <a:p>
            <a:pPr>
              <a:buNone/>
            </a:pPr>
            <a:endParaRPr lang="en-US" sz="4000" b="1" dirty="0">
              <a:latin typeface="Bodoni 72"/>
            </a:endParaRPr>
          </a:p>
          <a:p>
            <a:pPr>
              <a:buNone/>
            </a:pPr>
            <a:r>
              <a:rPr lang="en-US" sz="4000" dirty="0">
                <a:latin typeface="Bodoni 72"/>
              </a:rPr>
              <a:t>Gross Sales = Quantity × Unit Price</a:t>
            </a:r>
          </a:p>
          <a:p>
            <a:pPr>
              <a:buNone/>
            </a:pPr>
            <a:r>
              <a:rPr lang="en-US" sz="4000" dirty="0">
                <a:latin typeface="Bodoni 72"/>
              </a:rPr>
              <a:t>Adjusted Sales = Net Sales – Discounts</a:t>
            </a:r>
          </a:p>
          <a:p>
            <a:pPr>
              <a:buNone/>
            </a:pPr>
            <a:endParaRPr lang="en-US" sz="4000" b="1" dirty="0">
              <a:latin typeface="Bodoni 72"/>
            </a:endParaRPr>
          </a:p>
          <a:p>
            <a:pPr>
              <a:buNone/>
            </a:pPr>
            <a:r>
              <a:rPr lang="en-US" sz="4000" b="1" dirty="0">
                <a:latin typeface="Bodoni 72"/>
              </a:rPr>
              <a:t>Average Sales per Order:</a:t>
            </a:r>
          </a:p>
          <a:p>
            <a:pPr>
              <a:buNone/>
            </a:pPr>
            <a:r>
              <a:rPr lang="en-US" sz="4000" dirty="0">
                <a:latin typeface="Bodoni 72"/>
              </a:rPr>
              <a:t>Total Net Sales ÷ Number of Orders</a:t>
            </a:r>
          </a:p>
          <a:p>
            <a:pPr>
              <a:buNone/>
            </a:pPr>
            <a:endParaRPr lang="en-US" sz="4000" b="1" dirty="0">
              <a:latin typeface="Bodoni 72"/>
            </a:endParaRPr>
          </a:p>
          <a:p>
            <a:pPr>
              <a:buNone/>
            </a:pPr>
            <a:r>
              <a:rPr lang="en-US" sz="4000" b="1" dirty="0">
                <a:latin typeface="Bodoni 72"/>
              </a:rPr>
              <a:t>Discount Rate:</a:t>
            </a:r>
          </a:p>
          <a:p>
            <a:pPr>
              <a:buNone/>
            </a:pPr>
            <a:r>
              <a:rPr lang="en-US" sz="4000" dirty="0">
                <a:latin typeface="Bodoni 72"/>
              </a:rPr>
              <a:t>Total Discounts ÷ Gross Sales</a:t>
            </a:r>
          </a:p>
          <a:p>
            <a:pPr>
              <a:buNone/>
            </a:pPr>
            <a:endParaRPr lang="en-US" sz="4000" b="1" dirty="0">
              <a:latin typeface="Bodoni 72"/>
            </a:endParaRPr>
          </a:p>
          <a:p>
            <a:pPr>
              <a:buNone/>
            </a:pPr>
            <a:endParaRPr lang="en-US" sz="4000" dirty="0">
              <a:latin typeface="Bodoni 72"/>
            </a:endParaRPr>
          </a:p>
          <a:p>
            <a:pPr>
              <a:buNone/>
            </a:pPr>
            <a:r>
              <a:rPr lang="en-US" sz="4000" b="1" dirty="0">
                <a:latin typeface="Bodoni 72"/>
              </a:rPr>
              <a:t>Sales by Channel/Product Type:</a:t>
            </a:r>
          </a:p>
          <a:p>
            <a:r>
              <a:rPr lang="en-US" sz="4000" dirty="0">
                <a:latin typeface="Bodoni 72"/>
              </a:rPr>
              <a:t>Used Pivot Tables and SUMIFS to break down sales by channel, region, and product category.</a:t>
            </a:r>
          </a:p>
          <a:p>
            <a:pPr>
              <a:buFont typeface="Arial" panose="020B0604020202020204" pitchFamily="34" charset="0"/>
              <a:buChar char="•"/>
            </a:pPr>
            <a:endParaRPr lang="en-US" sz="4800" dirty="0">
              <a:latin typeface="Bodoni 72"/>
            </a:endParaRPr>
          </a:p>
          <a:p>
            <a:pPr marL="0" indent="0" algn="l">
              <a:buNone/>
            </a:pPr>
            <a:endParaRPr lang="en-US" sz="6000" dirty="0">
              <a:solidFill>
                <a:schemeClr val="tx1">
                  <a:lumMod val="95000"/>
                  <a:lumOff val="5000"/>
                </a:schemeClr>
              </a:solidFill>
              <a:latin typeface="Bodoni 72" pitchFamily="34" charset="0"/>
              <a:ea typeface="Bodoni 72" pitchFamily="34" charset="-122"/>
            </a:endParaRPr>
          </a:p>
          <a:p>
            <a:pPr marL="0" indent="0" algn="l">
              <a:buNone/>
            </a:pPr>
            <a:endParaRPr lang="en-US" sz="6000" dirty="0">
              <a:solidFill>
                <a:schemeClr val="tx1">
                  <a:lumMod val="95000"/>
                  <a:lumOff val="5000"/>
                </a:schemeClr>
              </a:solidFill>
            </a:endParaRPr>
          </a:p>
        </p:txBody>
      </p:sp>
      <p:pic>
        <p:nvPicPr>
          <p:cNvPr id="5" name="Picture 4">
            <a:extLst>
              <a:ext uri="{FF2B5EF4-FFF2-40B4-BE49-F238E27FC236}">
                <a16:creationId xmlns:a16="http://schemas.microsoft.com/office/drawing/2014/main" id="{1A2450D5-48DC-E8AF-81DE-3E1855727BE8}"/>
              </a:ext>
            </a:extLst>
          </p:cNvPr>
          <p:cNvPicPr>
            <a:picLocks noChangeAspect="1"/>
          </p:cNvPicPr>
          <p:nvPr/>
        </p:nvPicPr>
        <p:blipFill>
          <a:blip r:embed="rId2"/>
          <a:stretch>
            <a:fillRect/>
          </a:stretch>
        </p:blipFill>
        <p:spPr>
          <a:xfrm>
            <a:off x="10868057" y="2189911"/>
            <a:ext cx="12402490" cy="9678628"/>
          </a:xfrm>
          <a:prstGeom prst="rect">
            <a:avLst/>
          </a:prstGeom>
        </p:spPr>
      </p:pic>
    </p:spTree>
    <p:extLst>
      <p:ext uri="{BB962C8B-B14F-4D97-AF65-F5344CB8AC3E}">
        <p14:creationId xmlns:p14="http://schemas.microsoft.com/office/powerpoint/2010/main" val="223722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6BF9-C3D5-44B0-2BE0-C0D5E68BFC1B}"/>
              </a:ext>
            </a:extLst>
          </p:cNvPr>
          <p:cNvSpPr>
            <a:spLocks noGrp="1"/>
          </p:cNvSpPr>
          <p:nvPr>
            <p:ph type="title" idx="100"/>
          </p:nvPr>
        </p:nvSpPr>
        <p:spPr>
          <a:xfrm>
            <a:off x="1371600" y="373225"/>
            <a:ext cx="9339943" cy="4516016"/>
          </a:xfrm>
        </p:spPr>
        <p:txBody>
          <a:bodyPr anchor="t">
            <a:noAutofit/>
          </a:bodyPr>
          <a:lstStyle/>
          <a:p>
            <a:pPr>
              <a:lnSpc>
                <a:spcPct val="150000"/>
              </a:lnSpc>
            </a:pPr>
            <a:r>
              <a:rPr lang="en-US" sz="6000" b="1" u="sng" spc="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Pivot</a:t>
            </a:r>
            <a:r>
              <a:rPr lang="en-US" sz="6000" b="1" u="sng" spc="0" dirty="0">
                <a:latin typeface="Times New Roman" panose="02020603050405020304" pitchFamily="18" charset="0"/>
                <a:cs typeface="Times New Roman" panose="02020603050405020304" pitchFamily="18" charset="0"/>
              </a:rPr>
              <a:t> Table Summary</a:t>
            </a:r>
            <a:br>
              <a:rPr lang="en-US" sz="3200" b="1" dirty="0"/>
            </a:br>
            <a:r>
              <a:rPr lang="en-US" sz="3800" spc="0" dirty="0">
                <a:latin typeface="Times New Roman" panose="02020603050405020304" pitchFamily="18" charset="0"/>
                <a:cs typeface="Times New Roman" panose="02020603050405020304" pitchFamily="18" charset="0"/>
              </a:rPr>
              <a:t>PivotTables were used to quickly summarize and analyze sales data by different categories.</a:t>
            </a:r>
            <a:br>
              <a:rPr lang="en-US" sz="3800" spc="300" dirty="0">
                <a:latin typeface="Times New Roman" panose="02020603050405020304" pitchFamily="18" charset="0"/>
                <a:cs typeface="Times New Roman" panose="02020603050405020304" pitchFamily="18" charset="0"/>
              </a:rPr>
            </a:br>
            <a:endParaRPr lang="en-IN" sz="3800" spc="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E66A5BD8-9536-62BE-3062-27F581FE3787}"/>
              </a:ext>
            </a:extLst>
          </p:cNvPr>
          <p:cNvSpPr txBox="1">
            <a:spLocks/>
          </p:cNvSpPr>
          <p:nvPr/>
        </p:nvSpPr>
        <p:spPr>
          <a:xfrm>
            <a:off x="1371600" y="3348507"/>
            <a:ext cx="10821987" cy="10684733"/>
          </a:xfrm>
          <a:prstGeom prst="rect">
            <a:avLst/>
          </a:prstGeom>
          <a:noFill/>
          <a:ln/>
          <a:effectLst>
            <a:outerShdw blurRad="25400" dir="17880000">
              <a:srgbClr val="000000">
                <a:alpha val="46000"/>
              </a:srgbClr>
            </a:outerShdw>
          </a:effectLst>
        </p:spPr>
        <p:txBody>
          <a:bodyPr vert="horz" wrap="square" lIns="91440" tIns="45720" rIns="91440" bIns="45720" rtlCol="0" anchor="ctr">
            <a:noAutofit/>
          </a:bodyPr>
          <a:lstStyle>
            <a:lvl1pPr marL="0" indent="0" algn="l" defTabSz="914400" rtl="0" eaLnBrk="1" latinLnBrk="0" hangingPunct="1">
              <a:lnSpc>
                <a:spcPts val="11800"/>
              </a:lnSpc>
              <a:spcBef>
                <a:spcPct val="0"/>
              </a:spcBef>
              <a:spcAft>
                <a:spcPts val="500"/>
              </a:spcAft>
              <a:buNone/>
              <a:defRPr lang="en-US" sz="11200" kern="0" spc="-480" dirty="0">
                <a:ln>
                  <a:solidFill>
                    <a:schemeClr val="bg1">
                      <a:lumMod val="75000"/>
                      <a:lumOff val="25000"/>
                      <a:alpha val="10000"/>
                    </a:schemeClr>
                  </a:solidFill>
                </a:ln>
                <a:solidFill>
                  <a:srgbClr val="FFFFFF"/>
                </a:solidFill>
                <a:effectLst>
                  <a:outerShdw blurRad="9525" dist="25400" dir="14640000" algn="tl" rotWithShape="0">
                    <a:schemeClr val="bg1">
                      <a:alpha val="30000"/>
                    </a:schemeClr>
                  </a:outerShdw>
                </a:effectLst>
                <a:latin typeface="Bodoni 72" pitchFamily="34" charset="0"/>
                <a:ea typeface="Bodoni 72" pitchFamily="34" charset="-122"/>
                <a:cs typeface="Bodoni 72" pitchFamily="34" charset="-12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en-US" sz="4200" b="1" u="sng" spc="0" dirty="0">
                <a:latin typeface="Times New Roman" panose="02020603050405020304" pitchFamily="18" charset="0"/>
                <a:cs typeface="Times New Roman" panose="02020603050405020304" pitchFamily="18" charset="0"/>
              </a:rPr>
              <a:t>How They Were Used:</a:t>
            </a:r>
            <a:br>
              <a:rPr lang="en-US" sz="3800" spc="0" dirty="0">
                <a:latin typeface="Times New Roman" panose="02020603050405020304" pitchFamily="18" charset="0"/>
                <a:cs typeface="Times New Roman" panose="02020603050405020304" pitchFamily="18" charset="0"/>
              </a:rPr>
            </a:br>
            <a:r>
              <a:rPr lang="en-US" sz="3800" b="1" spc="0" dirty="0">
                <a:latin typeface="Times New Roman" panose="02020603050405020304" pitchFamily="18" charset="0"/>
                <a:cs typeface="Times New Roman" panose="02020603050405020304" pitchFamily="18" charset="0"/>
              </a:rPr>
              <a:t>Sales Channel: </a:t>
            </a:r>
            <a:r>
              <a:rPr lang="en-US" sz="3800" spc="0" dirty="0">
                <a:latin typeface="Times New Roman" panose="02020603050405020304" pitchFamily="18" charset="0"/>
                <a:cs typeface="Times New Roman" panose="02020603050405020304" pitchFamily="18" charset="0"/>
              </a:rPr>
              <a:t>Showed total sales and order counts    			    for each channel.</a:t>
            </a:r>
            <a:br>
              <a:rPr lang="en-US" sz="3800" spc="0" dirty="0">
                <a:latin typeface="Times New Roman" panose="02020603050405020304" pitchFamily="18" charset="0"/>
                <a:cs typeface="Times New Roman" panose="02020603050405020304" pitchFamily="18" charset="0"/>
              </a:rPr>
            </a:br>
            <a:r>
              <a:rPr lang="en-US" sz="3800" b="1" spc="0" dirty="0">
                <a:latin typeface="Times New Roman" panose="02020603050405020304" pitchFamily="18" charset="0"/>
                <a:cs typeface="Times New Roman" panose="02020603050405020304" pitchFamily="18" charset="0"/>
              </a:rPr>
              <a:t>Product Type:</a:t>
            </a:r>
            <a:r>
              <a:rPr lang="en-US" sz="3800" spc="0" dirty="0">
                <a:latin typeface="Times New Roman" panose="02020603050405020304" pitchFamily="18" charset="0"/>
                <a:cs typeface="Times New Roman" panose="02020603050405020304" pitchFamily="18" charset="0"/>
              </a:rPr>
              <a:t> Compared sales by product category 			    to find top sellers.</a:t>
            </a:r>
            <a:br>
              <a:rPr lang="en-US" sz="3800" spc="0" dirty="0">
                <a:latin typeface="Times New Roman" panose="02020603050405020304" pitchFamily="18" charset="0"/>
                <a:cs typeface="Times New Roman" panose="02020603050405020304" pitchFamily="18" charset="0"/>
              </a:rPr>
            </a:br>
            <a:r>
              <a:rPr lang="en-US" sz="3800" b="1" spc="0" dirty="0">
                <a:latin typeface="Times New Roman" panose="02020603050405020304" pitchFamily="18" charset="0"/>
                <a:cs typeface="Times New Roman" panose="02020603050405020304" pitchFamily="18" charset="0"/>
              </a:rPr>
              <a:t>Date:</a:t>
            </a:r>
            <a:r>
              <a:rPr lang="en-US" sz="3800" spc="0" dirty="0">
                <a:latin typeface="Times New Roman" panose="02020603050405020304" pitchFamily="18" charset="0"/>
                <a:cs typeface="Times New Roman" panose="02020603050405020304" pitchFamily="18" charset="0"/>
              </a:rPr>
              <a:t> Grouped sales by month and year to spot trends   	   over time.</a:t>
            </a:r>
            <a:br>
              <a:rPr lang="en-US" sz="3800" spc="0" dirty="0">
                <a:latin typeface="Times New Roman" panose="02020603050405020304" pitchFamily="18" charset="0"/>
                <a:cs typeface="Times New Roman" panose="02020603050405020304" pitchFamily="18" charset="0"/>
              </a:rPr>
            </a:br>
            <a:r>
              <a:rPr lang="en-US" sz="3800" b="1" spc="0" dirty="0">
                <a:latin typeface="Times New Roman" panose="02020603050405020304" pitchFamily="18" charset="0"/>
                <a:cs typeface="Times New Roman" panose="02020603050405020304" pitchFamily="18" charset="0"/>
              </a:rPr>
              <a:t>Other Filters:</a:t>
            </a:r>
            <a:r>
              <a:rPr lang="en-US" sz="3800" spc="0" dirty="0">
                <a:latin typeface="Times New Roman" panose="02020603050405020304" pitchFamily="18" charset="0"/>
                <a:cs typeface="Times New Roman" panose="02020603050405020304" pitchFamily="18" charset="0"/>
              </a:rPr>
              <a:t> Used filters and slicers to view data by    	                  region, discount, or returns.</a:t>
            </a:r>
            <a:br>
              <a:rPr lang="en-US" sz="3800" spc="0" dirty="0">
                <a:latin typeface="Times New Roman" panose="02020603050405020304" pitchFamily="18" charset="0"/>
                <a:cs typeface="Times New Roman" panose="02020603050405020304" pitchFamily="18" charset="0"/>
              </a:rPr>
            </a:br>
            <a:endParaRPr lang="en-US" sz="3800" spc="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6A99308-F282-ED65-6649-C0A7F672D4B2}"/>
              </a:ext>
            </a:extLst>
          </p:cNvPr>
          <p:cNvPicPr>
            <a:picLocks noChangeAspect="1"/>
          </p:cNvPicPr>
          <p:nvPr/>
        </p:nvPicPr>
        <p:blipFill>
          <a:blip r:embed="rId2"/>
          <a:stretch>
            <a:fillRect/>
          </a:stretch>
        </p:blipFill>
        <p:spPr>
          <a:xfrm>
            <a:off x="12764278" y="2227232"/>
            <a:ext cx="10930626" cy="8596277"/>
          </a:xfrm>
          <a:prstGeom prst="rect">
            <a:avLst/>
          </a:prstGeom>
        </p:spPr>
      </p:pic>
    </p:spTree>
    <p:extLst>
      <p:ext uri="{BB962C8B-B14F-4D97-AF65-F5344CB8AC3E}">
        <p14:creationId xmlns:p14="http://schemas.microsoft.com/office/powerpoint/2010/main" val="1205595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7F505-AC84-32FF-D06A-9214C616982E}"/>
              </a:ext>
            </a:extLst>
          </p:cNvPr>
          <p:cNvSpPr>
            <a:spLocks noGrp="1"/>
          </p:cNvSpPr>
          <p:nvPr>
            <p:ph type="title" idx="100"/>
          </p:nvPr>
        </p:nvSpPr>
        <p:spPr>
          <a:xfrm>
            <a:off x="1371600" y="415586"/>
            <a:ext cx="19440144" cy="4636008"/>
          </a:xfrm>
        </p:spPr>
        <p:txBody>
          <a:bodyPr>
            <a:noAutofit/>
          </a:bodyPr>
          <a:lstStyle/>
          <a:p>
            <a:r>
              <a:rPr lang="en-US" sz="6000" b="1" u="sng" spc="0" dirty="0">
                <a:latin typeface="Arial Black" panose="020B0A04020102020204" pitchFamily="34" charset="0"/>
              </a:rPr>
              <a:t>Pivot Chart Visualizations</a:t>
            </a:r>
            <a:br>
              <a:rPr lang="en-US" sz="6000" b="1" dirty="0"/>
            </a:br>
            <a:r>
              <a:rPr lang="en-US" sz="4800" spc="0" dirty="0">
                <a:latin typeface="Times New Roman" panose="02020603050405020304" pitchFamily="18" charset="0"/>
                <a:cs typeface="Times New Roman" panose="02020603050405020304" pitchFamily="18" charset="0"/>
              </a:rPr>
              <a:t>Pivot Charts were used to turn summarized data into easy-to-read visuals, helping to highlight key patterns and trends.</a:t>
            </a:r>
            <a:br>
              <a:rPr lang="en-US" sz="6000" dirty="0"/>
            </a:br>
            <a:endParaRPr lang="en-IN" sz="6000" dirty="0"/>
          </a:p>
        </p:txBody>
      </p:sp>
      <p:graphicFrame>
        <p:nvGraphicFramePr>
          <p:cNvPr id="3" name="Chart 2">
            <a:extLst>
              <a:ext uri="{FF2B5EF4-FFF2-40B4-BE49-F238E27FC236}">
                <a16:creationId xmlns:a16="http://schemas.microsoft.com/office/drawing/2014/main" id="{9C01A639-72BF-AB39-B559-AB3440AC2E25}"/>
              </a:ext>
            </a:extLst>
          </p:cNvPr>
          <p:cNvGraphicFramePr>
            <a:graphicFrameLocks/>
          </p:cNvGraphicFramePr>
          <p:nvPr>
            <p:extLst>
              <p:ext uri="{D42A27DB-BD31-4B8C-83A1-F6EECF244321}">
                <p14:modId xmlns:p14="http://schemas.microsoft.com/office/powerpoint/2010/main" val="3941312129"/>
              </p:ext>
            </p:extLst>
          </p:nvPr>
        </p:nvGraphicFramePr>
        <p:xfrm>
          <a:off x="2648371" y="5583632"/>
          <a:ext cx="19090432" cy="73485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08094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55AEA-66F3-9A44-C58A-1C25721357AE}"/>
              </a:ext>
            </a:extLst>
          </p:cNvPr>
          <p:cNvSpPr>
            <a:spLocks noGrp="1"/>
          </p:cNvSpPr>
          <p:nvPr>
            <p:ph type="title" idx="100"/>
          </p:nvPr>
        </p:nvSpPr>
        <p:spPr>
          <a:xfrm>
            <a:off x="1371600" y="284957"/>
            <a:ext cx="19440144" cy="1151957"/>
          </a:xfrm>
        </p:spPr>
        <p:txBody>
          <a:bodyPr>
            <a:noAutofit/>
          </a:bodyPr>
          <a:lstStyle/>
          <a:p>
            <a:r>
              <a:rPr lang="en-IN" sz="6000" b="1" u="sng" spc="0" dirty="0">
                <a:latin typeface="Times New Roman" panose="02020603050405020304" pitchFamily="18" charset="0"/>
                <a:cs typeface="Times New Roman" panose="02020603050405020304" pitchFamily="18" charset="0"/>
              </a:rPr>
              <a:t>Dashboard Overview</a:t>
            </a:r>
          </a:p>
        </p:txBody>
      </p:sp>
      <p:sp>
        <p:nvSpPr>
          <p:cNvPr id="4" name="TextBox 3">
            <a:extLst>
              <a:ext uri="{FF2B5EF4-FFF2-40B4-BE49-F238E27FC236}">
                <a16:creationId xmlns:a16="http://schemas.microsoft.com/office/drawing/2014/main" id="{39ECDE49-770B-FAB2-A3C9-4DA74DC88903}"/>
              </a:ext>
            </a:extLst>
          </p:cNvPr>
          <p:cNvSpPr txBox="1"/>
          <p:nvPr/>
        </p:nvSpPr>
        <p:spPr>
          <a:xfrm>
            <a:off x="1371601" y="1827867"/>
            <a:ext cx="9227976" cy="5509200"/>
          </a:xfrm>
          <a:prstGeom prst="rect">
            <a:avLst/>
          </a:prstGeom>
          <a:noFill/>
        </p:spPr>
        <p:txBody>
          <a:bodyPr wrap="square">
            <a:spAutoFit/>
          </a:bodyPr>
          <a:lstStyle/>
          <a:p>
            <a:pPr>
              <a:buNone/>
            </a:pPr>
            <a:r>
              <a:rPr lang="en-US" sz="4000" b="1" dirty="0">
                <a:latin typeface="Times New Roman" panose="02020603050405020304" pitchFamily="18" charset="0"/>
                <a:cs typeface="Times New Roman" panose="02020603050405020304" pitchFamily="18" charset="0"/>
              </a:rPr>
              <a:t>Dashboard Design:</a:t>
            </a:r>
          </a:p>
          <a:p>
            <a:pPr>
              <a:buNone/>
            </a:pPr>
            <a:br>
              <a:rPr lang="en-US" sz="4000" dirty="0">
                <a:latin typeface="Times New Roman" panose="02020603050405020304" pitchFamily="18" charset="0"/>
                <a:cs typeface="Times New Roman" panose="02020603050405020304" pitchFamily="18" charset="0"/>
              </a:rPr>
            </a:br>
            <a:r>
              <a:rPr lang="en-US" sz="3800" dirty="0">
                <a:latin typeface="Times New Roman" panose="02020603050405020304" pitchFamily="18" charset="0"/>
                <a:cs typeface="Times New Roman" panose="02020603050405020304" pitchFamily="18" charset="0"/>
              </a:rPr>
              <a:t>The dashboard was designed to make the sales data more interactive and easier to explore. It includes key performance indicators (KPIs), charts, and slicers to help users filter and analyze the data quickly.</a:t>
            </a:r>
          </a:p>
          <a:p>
            <a:pPr>
              <a:buNone/>
            </a:pPr>
            <a:endParaRPr lang="en-US" sz="4400" b="1" dirty="0">
              <a:latin typeface="Times New Roman" panose="02020603050405020304" pitchFamily="18" charset="0"/>
              <a:cs typeface="Times New Roman" panose="02020603050405020304" pitchFamily="18" charset="0"/>
            </a:endParaRPr>
          </a:p>
          <a:p>
            <a:pPr>
              <a:buNone/>
            </a:pPr>
            <a:endParaRPr lang="en-US" sz="3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40C1582-62F2-92EE-8299-254B4296A465}"/>
              </a:ext>
            </a:extLst>
          </p:cNvPr>
          <p:cNvSpPr txBox="1"/>
          <p:nvPr/>
        </p:nvSpPr>
        <p:spPr>
          <a:xfrm>
            <a:off x="2482938" y="6483251"/>
            <a:ext cx="12781943" cy="7232749"/>
          </a:xfrm>
          <a:prstGeom prst="rect">
            <a:avLst/>
          </a:prstGeom>
          <a:noFill/>
        </p:spPr>
        <p:txBody>
          <a:bodyPr wrap="square">
            <a:spAutoFit/>
          </a:bodyPr>
          <a:lstStyle/>
          <a:p>
            <a:pPr>
              <a:buNone/>
            </a:pPr>
            <a:r>
              <a:rPr lang="en-US" sz="4000" b="1" dirty="0">
                <a:latin typeface="Times New Roman" panose="02020603050405020304" pitchFamily="18" charset="0"/>
                <a:cs typeface="Times New Roman" panose="02020603050405020304" pitchFamily="18" charset="0"/>
              </a:rPr>
              <a:t>Key Components:</a:t>
            </a:r>
            <a:endParaRPr lang="en-US" sz="4000" dirty="0">
              <a:latin typeface="Times New Roman" panose="02020603050405020304" pitchFamily="18" charset="0"/>
              <a:cs typeface="Times New Roman" panose="02020603050405020304" pitchFamily="18" charset="0"/>
            </a:endParaRPr>
          </a:p>
          <a:p>
            <a:r>
              <a:rPr lang="en-US" sz="4000" b="1" dirty="0">
                <a:latin typeface="Times New Roman" panose="02020603050405020304" pitchFamily="18" charset="0"/>
                <a:cs typeface="Times New Roman" panose="02020603050405020304" pitchFamily="18" charset="0"/>
              </a:rPr>
              <a:t>KPIs:</a:t>
            </a:r>
            <a:r>
              <a:rPr lang="en-US" sz="4000" dirty="0">
                <a:latin typeface="Times New Roman" panose="02020603050405020304" pitchFamily="18" charset="0"/>
                <a:cs typeface="Times New Roman" panose="02020603050405020304" pitchFamily="18" charset="0"/>
              </a:rPr>
              <a:t> </a:t>
            </a:r>
          </a:p>
          <a:p>
            <a:pPr marL="571500" indent="-57150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Total Sales</a:t>
            </a:r>
          </a:p>
          <a:p>
            <a:pPr marL="742950" lvl="1" indent="-28575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Average Order Value</a:t>
            </a:r>
          </a:p>
          <a:p>
            <a:pPr marL="742950" lvl="1" indent="-28575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Total discount</a:t>
            </a:r>
          </a:p>
          <a:p>
            <a:pPr marL="742950" lvl="1" indent="-28575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Top selling product category</a:t>
            </a:r>
          </a:p>
          <a:p>
            <a:r>
              <a:rPr lang="en-US" sz="4000" b="1" dirty="0">
                <a:latin typeface="Times New Roman" panose="02020603050405020304" pitchFamily="18" charset="0"/>
                <a:cs typeface="Times New Roman" panose="02020603050405020304" pitchFamily="18" charset="0"/>
              </a:rPr>
              <a:t>Charts:</a:t>
            </a:r>
            <a:endParaRPr lang="en-US" sz="4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Line chart for sales by category</a:t>
            </a:r>
          </a:p>
          <a:p>
            <a:pPr marL="742950" lvl="1" indent="-28575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Bar chart for top products or categories</a:t>
            </a:r>
          </a:p>
          <a:p>
            <a:pPr marL="742950" lvl="1" indent="-28575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Pie chart for sales by timeline</a:t>
            </a:r>
          </a:p>
          <a:p>
            <a:r>
              <a:rPr lang="en-US" sz="4000" b="1" dirty="0">
                <a:latin typeface="Times New Roman" panose="02020603050405020304" pitchFamily="18" charset="0"/>
                <a:cs typeface="Times New Roman" panose="02020603050405020304" pitchFamily="18" charset="0"/>
              </a:rPr>
              <a:t>Slicers:</a:t>
            </a:r>
            <a:endParaRPr lang="en-US" sz="4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Interactive filters for date, product type, region, and channel</a:t>
            </a:r>
          </a:p>
        </p:txBody>
      </p:sp>
      <p:pic>
        <p:nvPicPr>
          <p:cNvPr id="5" name="Picture 4">
            <a:extLst>
              <a:ext uri="{FF2B5EF4-FFF2-40B4-BE49-F238E27FC236}">
                <a16:creationId xmlns:a16="http://schemas.microsoft.com/office/drawing/2014/main" id="{0AEE7A30-205B-86D4-D1EF-18AF96CD3F3F}"/>
              </a:ext>
            </a:extLst>
          </p:cNvPr>
          <p:cNvPicPr>
            <a:picLocks noChangeAspect="1"/>
          </p:cNvPicPr>
          <p:nvPr/>
        </p:nvPicPr>
        <p:blipFill>
          <a:blip r:embed="rId2"/>
          <a:stretch>
            <a:fillRect/>
          </a:stretch>
        </p:blipFill>
        <p:spPr>
          <a:xfrm>
            <a:off x="10744902" y="2210762"/>
            <a:ext cx="13293985" cy="8538103"/>
          </a:xfrm>
          <a:prstGeom prst="rect">
            <a:avLst/>
          </a:prstGeom>
        </p:spPr>
      </p:pic>
    </p:spTree>
    <p:extLst>
      <p:ext uri="{BB962C8B-B14F-4D97-AF65-F5344CB8AC3E}">
        <p14:creationId xmlns:p14="http://schemas.microsoft.com/office/powerpoint/2010/main" val="1667226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8196-327B-E70E-1C59-699F8C305256}"/>
              </a:ext>
            </a:extLst>
          </p:cNvPr>
          <p:cNvSpPr>
            <a:spLocks noGrp="1"/>
          </p:cNvSpPr>
          <p:nvPr>
            <p:ph type="title" idx="100"/>
          </p:nvPr>
        </p:nvSpPr>
        <p:spPr>
          <a:xfrm>
            <a:off x="1371600" y="464758"/>
            <a:ext cx="19440144" cy="1319908"/>
          </a:xfrm>
        </p:spPr>
        <p:txBody>
          <a:bodyPr>
            <a:noAutofit/>
          </a:bodyPr>
          <a:lstStyle/>
          <a:p>
            <a:r>
              <a:rPr lang="en-IN" sz="6000" b="1" u="sng" spc="0" dirty="0">
                <a:latin typeface="Times New Roman" panose="02020603050405020304" pitchFamily="18" charset="0"/>
                <a:cs typeface="Times New Roman" panose="02020603050405020304" pitchFamily="18" charset="0"/>
              </a:rPr>
              <a:t>What-if Analysis &amp; Goal seek</a:t>
            </a:r>
          </a:p>
        </p:txBody>
      </p:sp>
      <p:sp>
        <p:nvSpPr>
          <p:cNvPr id="3" name="TextBox 2">
            <a:extLst>
              <a:ext uri="{FF2B5EF4-FFF2-40B4-BE49-F238E27FC236}">
                <a16:creationId xmlns:a16="http://schemas.microsoft.com/office/drawing/2014/main" id="{F2A576FF-BB7F-6A8F-BDE7-AD373A8E8938}"/>
              </a:ext>
            </a:extLst>
          </p:cNvPr>
          <p:cNvSpPr txBox="1"/>
          <p:nvPr/>
        </p:nvSpPr>
        <p:spPr>
          <a:xfrm>
            <a:off x="465007" y="2145107"/>
            <a:ext cx="11728580" cy="10187404"/>
          </a:xfrm>
          <a:prstGeom prst="rect">
            <a:avLst/>
          </a:prstGeom>
          <a:noFill/>
        </p:spPr>
        <p:txBody>
          <a:bodyPr wrap="square">
            <a:spAutoFit/>
          </a:bodyPr>
          <a:lstStyle/>
          <a:p>
            <a:pPr>
              <a:buNone/>
            </a:pPr>
            <a:r>
              <a:rPr lang="en-US" sz="4000" b="1" dirty="0">
                <a:latin typeface="Times New Roman" panose="02020603050405020304" pitchFamily="18" charset="0"/>
                <a:cs typeface="Times New Roman" panose="02020603050405020304" pitchFamily="18" charset="0"/>
              </a:rPr>
              <a:t>What-If Analysis:</a:t>
            </a:r>
          </a:p>
          <a:p>
            <a:pPr>
              <a:buNone/>
            </a:pPr>
            <a:r>
              <a:rPr lang="en-US" sz="3800" dirty="0">
                <a:latin typeface="Times New Roman" panose="02020603050405020304" pitchFamily="18" charset="0"/>
                <a:cs typeface="Times New Roman" panose="02020603050405020304" pitchFamily="18" charset="0"/>
              </a:rPr>
              <a:t>What-If scenarios in Excel to see how changes in sales and discounts would affect total revenue. </a:t>
            </a:r>
          </a:p>
          <a:p>
            <a:pPr>
              <a:buNone/>
            </a:pPr>
            <a:endParaRPr lang="en-US" sz="3800" dirty="0">
              <a:latin typeface="Times New Roman" panose="02020603050405020304" pitchFamily="18" charset="0"/>
              <a:cs typeface="Times New Roman" panose="02020603050405020304" pitchFamily="18" charset="0"/>
            </a:endParaRPr>
          </a:p>
          <a:p>
            <a:pPr>
              <a:buNone/>
            </a:pPr>
            <a:r>
              <a:rPr lang="en-US" sz="3800" dirty="0">
                <a:latin typeface="Times New Roman" panose="02020603050405020304" pitchFamily="18" charset="0"/>
                <a:cs typeface="Times New Roman" panose="02020603050405020304" pitchFamily="18" charset="0"/>
              </a:rPr>
              <a:t>For example:</a:t>
            </a:r>
          </a:p>
          <a:p>
            <a:pPr>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Increased sales by 10%</a:t>
            </a:r>
          </a:p>
          <a:p>
            <a:pPr>
              <a:buFont typeface="Arial" panose="020B0604020202020204" pitchFamily="34" charset="0"/>
              <a:buChar char="•"/>
            </a:pPr>
            <a:r>
              <a:rPr lang="en-US" sz="3800" dirty="0">
                <a:latin typeface="Times New Roman" panose="02020603050405020304" pitchFamily="18" charset="0"/>
                <a:cs typeface="Times New Roman" panose="02020603050405020304" pitchFamily="18" charset="0"/>
              </a:rPr>
              <a:t>Decreased discount by  5%</a:t>
            </a:r>
          </a:p>
          <a:p>
            <a:pPr>
              <a:buNone/>
            </a:pPr>
            <a:endParaRPr lang="en-US" sz="4400" b="1" dirty="0"/>
          </a:p>
          <a:p>
            <a:pPr>
              <a:buNone/>
            </a:pPr>
            <a:r>
              <a:rPr lang="en-US" sz="4000" b="1" dirty="0">
                <a:latin typeface="Times New Roman" panose="02020603050405020304" pitchFamily="18" charset="0"/>
                <a:cs typeface="Times New Roman" panose="02020603050405020304" pitchFamily="18" charset="0"/>
              </a:rPr>
              <a:t>Goal Seek:</a:t>
            </a:r>
          </a:p>
          <a:p>
            <a:pPr>
              <a:buNone/>
            </a:pPr>
            <a:r>
              <a:rPr lang="en-US" sz="3800" dirty="0">
                <a:latin typeface="Times New Roman" panose="02020603050405020304" pitchFamily="18" charset="0"/>
                <a:cs typeface="Times New Roman" panose="02020603050405020304" pitchFamily="18" charset="0"/>
              </a:rPr>
              <a:t>Used Excel’s Goal Seek to figure out how many units we need to sell to hit a revenue target.</a:t>
            </a:r>
          </a:p>
          <a:p>
            <a:pPr>
              <a:buFont typeface="Arial" panose="020B0604020202020204" pitchFamily="34" charset="0"/>
              <a:buChar char="•"/>
            </a:pPr>
            <a:r>
              <a:rPr lang="en-US" sz="3800" b="1" dirty="0">
                <a:latin typeface="Times New Roman" panose="02020603050405020304" pitchFamily="18" charset="0"/>
                <a:cs typeface="Times New Roman" panose="02020603050405020304" pitchFamily="18" charset="0"/>
              </a:rPr>
              <a:t>Goal:</a:t>
            </a:r>
            <a:r>
              <a:rPr lang="en-US" sz="3800" dirty="0">
                <a:latin typeface="Times New Roman" panose="02020603050405020304" pitchFamily="18" charset="0"/>
                <a:cs typeface="Times New Roman" panose="02020603050405020304" pitchFamily="18" charset="0"/>
              </a:rPr>
              <a:t> 5000 in revenue</a:t>
            </a:r>
          </a:p>
          <a:p>
            <a:pPr>
              <a:buFont typeface="Arial" panose="020B0604020202020204" pitchFamily="34" charset="0"/>
              <a:buChar char="•"/>
            </a:pPr>
            <a:r>
              <a:rPr lang="en-US" sz="3800" b="1" dirty="0">
                <a:latin typeface="Times New Roman" panose="02020603050405020304" pitchFamily="18" charset="0"/>
                <a:cs typeface="Times New Roman" panose="02020603050405020304" pitchFamily="18" charset="0"/>
              </a:rPr>
              <a:t>Inputs: </a:t>
            </a:r>
            <a:r>
              <a:rPr lang="en-US" sz="3800" dirty="0">
                <a:latin typeface="Times New Roman" panose="02020603050405020304" pitchFamily="18" charset="0"/>
                <a:cs typeface="Times New Roman" panose="02020603050405020304" pitchFamily="18" charset="0"/>
              </a:rPr>
              <a:t>cell with revenue was selected and changes in unit where seen.</a:t>
            </a:r>
          </a:p>
          <a:p>
            <a:pPr>
              <a:buFont typeface="Arial" panose="020B0604020202020204" pitchFamily="34" charset="0"/>
              <a:buChar char="•"/>
            </a:pPr>
            <a:r>
              <a:rPr lang="en-US" sz="3800" b="1" dirty="0">
                <a:latin typeface="Times New Roman" panose="02020603050405020304" pitchFamily="18" charset="0"/>
                <a:cs typeface="Times New Roman" panose="02020603050405020304" pitchFamily="18" charset="0"/>
              </a:rPr>
              <a:t>Result:</a:t>
            </a:r>
            <a:endParaRPr lang="en-US" sz="3800" dirty="0">
              <a:latin typeface="Times New Roman" panose="02020603050405020304" pitchFamily="18" charset="0"/>
              <a:cs typeface="Times New Roman" panose="02020603050405020304" pitchFamily="18" charset="0"/>
            </a:endParaRPr>
          </a:p>
          <a:p>
            <a:r>
              <a:rPr lang="en-US" sz="3800" dirty="0">
                <a:latin typeface="Times New Roman" panose="02020603050405020304" pitchFamily="18" charset="0"/>
                <a:cs typeface="Times New Roman" panose="02020603050405020304" pitchFamily="18" charset="0"/>
              </a:rPr>
              <a:t>This helped set realistic sales targets based on actual conditions.</a:t>
            </a:r>
          </a:p>
        </p:txBody>
      </p:sp>
      <p:pic>
        <p:nvPicPr>
          <p:cNvPr id="4" name="Picture 3">
            <a:extLst>
              <a:ext uri="{FF2B5EF4-FFF2-40B4-BE49-F238E27FC236}">
                <a16:creationId xmlns:a16="http://schemas.microsoft.com/office/drawing/2014/main" id="{6E735634-77B3-5B73-A26C-EA8F8494E653}"/>
              </a:ext>
            </a:extLst>
          </p:cNvPr>
          <p:cNvPicPr>
            <a:picLocks noChangeAspect="1"/>
          </p:cNvPicPr>
          <p:nvPr/>
        </p:nvPicPr>
        <p:blipFill>
          <a:blip r:embed="rId2"/>
          <a:stretch>
            <a:fillRect/>
          </a:stretch>
        </p:blipFill>
        <p:spPr>
          <a:xfrm>
            <a:off x="12635173" y="2470866"/>
            <a:ext cx="11286995" cy="4974963"/>
          </a:xfrm>
          <a:prstGeom prst="rect">
            <a:avLst/>
          </a:prstGeom>
        </p:spPr>
      </p:pic>
      <p:pic>
        <p:nvPicPr>
          <p:cNvPr id="6" name="Picture 5">
            <a:extLst>
              <a:ext uri="{FF2B5EF4-FFF2-40B4-BE49-F238E27FC236}">
                <a16:creationId xmlns:a16="http://schemas.microsoft.com/office/drawing/2014/main" id="{178A6A6B-AB58-366A-515B-5308023F9B6D}"/>
              </a:ext>
            </a:extLst>
          </p:cNvPr>
          <p:cNvPicPr>
            <a:picLocks noChangeAspect="1"/>
          </p:cNvPicPr>
          <p:nvPr/>
        </p:nvPicPr>
        <p:blipFill>
          <a:blip r:embed="rId3"/>
          <a:stretch>
            <a:fillRect/>
          </a:stretch>
        </p:blipFill>
        <p:spPr>
          <a:xfrm>
            <a:off x="12635173" y="7978135"/>
            <a:ext cx="4925112" cy="3134162"/>
          </a:xfrm>
          <a:prstGeom prst="rect">
            <a:avLst/>
          </a:prstGeom>
        </p:spPr>
      </p:pic>
      <p:sp>
        <p:nvSpPr>
          <p:cNvPr id="8" name="TextBox 7">
            <a:extLst>
              <a:ext uri="{FF2B5EF4-FFF2-40B4-BE49-F238E27FC236}">
                <a16:creationId xmlns:a16="http://schemas.microsoft.com/office/drawing/2014/main" id="{EA3C2308-D132-51EA-3BA9-E7B15FA17937}"/>
              </a:ext>
            </a:extLst>
          </p:cNvPr>
          <p:cNvSpPr txBox="1"/>
          <p:nvPr/>
        </p:nvSpPr>
        <p:spPr>
          <a:xfrm>
            <a:off x="6097555" y="6673334"/>
            <a:ext cx="12195110" cy="369332"/>
          </a:xfrm>
          <a:prstGeom prst="rect">
            <a:avLst/>
          </a:prstGeom>
          <a:noFill/>
        </p:spPr>
        <p:txBody>
          <a:bodyPr wrap="square">
            <a:spAutoFit/>
          </a:bodyPr>
          <a:lstStyle/>
          <a:p>
            <a:endParaRPr lang="en-IN" dirty="0"/>
          </a:p>
        </p:txBody>
      </p:sp>
      <p:sp>
        <p:nvSpPr>
          <p:cNvPr id="10" name="TextBox 9">
            <a:extLst>
              <a:ext uri="{FF2B5EF4-FFF2-40B4-BE49-F238E27FC236}">
                <a16:creationId xmlns:a16="http://schemas.microsoft.com/office/drawing/2014/main" id="{A7916A4D-FBD6-F6DF-AC5F-039C3E5255C4}"/>
              </a:ext>
            </a:extLst>
          </p:cNvPr>
          <p:cNvSpPr txBox="1"/>
          <p:nvPr/>
        </p:nvSpPr>
        <p:spPr>
          <a:xfrm>
            <a:off x="6097555" y="6673334"/>
            <a:ext cx="12195110" cy="369332"/>
          </a:xfrm>
          <a:prstGeom prst="rect">
            <a:avLst/>
          </a:prstGeom>
          <a:noFill/>
        </p:spPr>
        <p:txBody>
          <a:bodyPr wrap="square">
            <a:spAutoFit/>
          </a:bodyPr>
          <a:lstStyle/>
          <a:p>
            <a:endParaRPr lang="en-IN" dirty="0"/>
          </a:p>
        </p:txBody>
      </p:sp>
      <p:pic>
        <p:nvPicPr>
          <p:cNvPr id="12" name="Picture 11">
            <a:extLst>
              <a:ext uri="{FF2B5EF4-FFF2-40B4-BE49-F238E27FC236}">
                <a16:creationId xmlns:a16="http://schemas.microsoft.com/office/drawing/2014/main" id="{AB91C6CA-2D3C-6855-0165-954CFA701D47}"/>
              </a:ext>
            </a:extLst>
          </p:cNvPr>
          <p:cNvPicPr>
            <a:picLocks noChangeAspect="1"/>
          </p:cNvPicPr>
          <p:nvPr/>
        </p:nvPicPr>
        <p:blipFill>
          <a:blip r:embed="rId4"/>
          <a:stretch>
            <a:fillRect/>
          </a:stretch>
        </p:blipFill>
        <p:spPr>
          <a:xfrm>
            <a:off x="17671113" y="7978135"/>
            <a:ext cx="6716062" cy="3400900"/>
          </a:xfrm>
          <a:prstGeom prst="rect">
            <a:avLst/>
          </a:prstGeom>
        </p:spPr>
      </p:pic>
    </p:spTree>
    <p:extLst>
      <p:ext uri="{BB962C8B-B14F-4D97-AF65-F5344CB8AC3E}">
        <p14:creationId xmlns:p14="http://schemas.microsoft.com/office/powerpoint/2010/main" val="4175965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326</TotalTime>
  <Words>1178</Words>
  <Application>Microsoft Office PowerPoint</Application>
  <PresentationFormat>Custom</PresentationFormat>
  <Paragraphs>129</Paragraphs>
  <Slides>17</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Algerian</vt:lpstr>
      <vt:lpstr>Aptos Narrow</vt:lpstr>
      <vt:lpstr>Arial</vt:lpstr>
      <vt:lpstr>Arial Black</vt:lpstr>
      <vt:lpstr>Bodoni 72</vt:lpstr>
      <vt:lpstr>Calisto MT</vt:lpstr>
      <vt:lpstr>Times New Roman</vt:lpstr>
      <vt:lpstr>Wingdings 2</vt:lpstr>
      <vt:lpstr>Slate</vt:lpstr>
      <vt:lpstr>Superstores Sales Data Analysis Report                 Akbar Nawas Khan U                 21-04-2025                 DADS – MARCH 25</vt:lpstr>
      <vt:lpstr>Project Objective</vt:lpstr>
      <vt:lpstr>Data Description and Preparation</vt:lpstr>
      <vt:lpstr>PowerPoint Presentation</vt:lpstr>
      <vt:lpstr>Key Metrics Calculation and Data Analysis</vt:lpstr>
      <vt:lpstr>Pivot Table Summary PivotTables were used to quickly summarize and analyze sales data by different categories. </vt:lpstr>
      <vt:lpstr>Pivot Chart Visualizations Pivot Charts were used to turn summarized data into easy-to-read visuals, helping to highlight key patterns and trends. </vt:lpstr>
      <vt:lpstr>Dashboard Overview</vt:lpstr>
      <vt:lpstr>What-if Analysis &amp; Goal seek</vt:lpstr>
      <vt:lpstr>Macros and Automation</vt:lpstr>
      <vt:lpstr>Insights and recommendations Key insights - Monthly Sales Trend and Growth</vt:lpstr>
      <vt:lpstr>Order-Ship Time Distribution Analysis</vt:lpstr>
      <vt:lpstr>Product Sales and Profit Analysis</vt:lpstr>
      <vt:lpstr>Sub-category sales and profit analysis</vt:lpstr>
      <vt:lpstr>Sales and profit by segment</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Ashar K</cp:lastModifiedBy>
  <cp:revision>5</cp:revision>
  <dcterms:created xsi:type="dcterms:W3CDTF">2025-04-20T15:01:27Z</dcterms:created>
  <dcterms:modified xsi:type="dcterms:W3CDTF">2025-04-22T03:30:27Z</dcterms:modified>
</cp:coreProperties>
</file>