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8" r:id="rId3"/>
    <p:sldId id="265" r:id="rId4"/>
    <p:sldId id="266" r:id="rId5"/>
    <p:sldId id="263" r:id="rId6"/>
    <p:sldId id="267" r:id="rId7"/>
    <p:sldId id="268" r:id="rId8"/>
    <p:sldId id="269" r:id="rId9"/>
    <p:sldId id="270" r:id="rId10"/>
    <p:sldId id="262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Пользователь" initials="П" lastIdx="1" clrIdx="0">
    <p:extLst>
      <p:ext uri="{19B8F6BF-5375-455C-9EA6-DF929625EA0E}">
        <p15:presenceInfo xmlns:p15="http://schemas.microsoft.com/office/powerpoint/2012/main" userId="Пользователь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FAC46"/>
    <a:srgbClr val="C4E6CC"/>
    <a:srgbClr val="00B050"/>
    <a:srgbClr val="A6A6A6"/>
    <a:srgbClr val="E2F0D9"/>
    <a:srgbClr val="C5E0B4"/>
    <a:srgbClr val="A9D18E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934" autoAdjust="0"/>
    <p:restoredTop sz="94660"/>
  </p:normalViewPr>
  <p:slideViewPr>
    <p:cSldViewPr snapToGrid="0">
      <p:cViewPr varScale="1">
        <p:scale>
          <a:sx n="82" d="100"/>
          <a:sy n="82" d="100"/>
        </p:scale>
        <p:origin x="99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39D774-8968-4686-8320-EABCDB9FB885}" type="datetimeFigureOut">
              <a:rPr lang="ru-RU" smtClean="0"/>
              <a:t>22.08.2023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182464-3C6D-4B4A-8CDD-E3A58E9EE1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61708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1A94E1-3802-4413-85F2-DD2551D7E5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693DF35-9DF8-493B-90CF-24C635274A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406D9BE-562C-4E45-919F-B9A844D84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DD59B-E2FB-4EDE-ADF4-F6E7E75BA71C}" type="datetime1">
              <a:rPr lang="ru-RU" smtClean="0"/>
              <a:t>22.08.2023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18AD609-9626-4EED-85D9-AF1135FC3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4034E36-38F0-49D9-805F-A236783EC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29F4D-211A-41F6-A391-5E66E52CB4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3616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BAA3FD-B3AF-4E8C-94BA-EED534240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1014F41-BF5A-4439-AC7E-5A627C2F76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BB04C0B-318D-47F3-B4BB-D7E62B910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CBF4F-32F9-4C68-82C9-215F9B8F4314}" type="datetime1">
              <a:rPr lang="ru-RU" smtClean="0"/>
              <a:t>22.08.2023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1BED4E4-04FA-4982-88AB-8AC475846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5132036-A655-4995-9AE5-99B697F32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29F4D-211A-41F6-A391-5E66E52CB4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1013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97165844-150E-4EDC-BACF-CD92ECE901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19E4099-BABA-4CD0-A088-24D005E718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6312A9F-3C0B-43FF-BC0F-1C7632A43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479DD-A904-4B70-A5BF-230EF6BF5894}" type="datetime1">
              <a:rPr lang="ru-RU" smtClean="0"/>
              <a:t>22.08.2023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DD3D461-4CD4-4670-8736-DEA85190E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066BE22-42B8-4EF0-8E06-0A56A5902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29F4D-211A-41F6-A391-5E66E52CB4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5283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3B5008-3D8D-4FCD-9A8E-4FA927464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1E5267-2372-457F-ABFA-9B9E0858C4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3118FBE-5E09-4956-9A9A-93B8F1793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0BD9A-B7A4-42EA-AAEB-8361E1A4BCF8}" type="datetime1">
              <a:rPr lang="ru-RU" smtClean="0"/>
              <a:t>22.08.2023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416CC1F-6B3A-4EFB-9702-050D3869F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39FEDAF-DA60-405B-B33D-42153E9B1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29F4D-211A-41F6-A391-5E66E52CB4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6131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99753A-323C-4BE6-A8BB-34D587D86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0670AA8-49C7-4C47-9466-F77A458A36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ACBF798-3450-478F-8CCA-449D627D4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14896-13BC-4D12-9D49-8B8EF68FACE5}" type="datetime1">
              <a:rPr lang="ru-RU" smtClean="0"/>
              <a:t>22.08.2023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5055448-2FAA-4B96-A989-54BF2A240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36A2C60-DEA9-418A-B4E7-AB6E4F4D0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29F4D-211A-41F6-A391-5E66E52CB4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2907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7D13C4-5657-4E02-B81F-8B1EA92A0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D17B44D-BB45-4CFC-A6D8-235A3121BC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9EBB04C-5366-4B31-B0EA-B394D67A37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C74E0E7-6179-4D44-B583-D7B330A5A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92A8C-9110-4555-B84B-F7537F92DEAF}" type="datetime1">
              <a:rPr lang="ru-RU" smtClean="0"/>
              <a:t>22.08.2023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1AC9BD2-801F-491D-A48C-2D430BD61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F2EE2D4-6065-4F9F-B44D-66791D75E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29F4D-211A-41F6-A391-5E66E52CB4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8131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D3B2EE-2228-410B-B1C2-D33C2A25D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BF0F789-3FF4-47CF-8B7D-9D271E9D53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51AA0A1-6462-4085-8C4C-0BDF119BC7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180AEDB-E389-4853-AB57-5BCC08F362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F4200CD-55E4-4C6B-9467-184C4C2F21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03449D5-4526-4955-98D7-7CAC36C3B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9D8E1-BEBA-47F4-98EE-D428D39A603B}" type="datetime1">
              <a:rPr lang="ru-RU" smtClean="0"/>
              <a:t>22.08.2023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DBC458E5-5DBA-44AF-974F-925D61666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D3F21BA-E184-4647-8C50-7D3506A20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29F4D-211A-41F6-A391-5E66E52CB4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5080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E1A2C6-196B-49D3-BB4E-7C9B89324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B637110-CFAB-4AB4-90C3-73E73291F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BA5B3-E5B5-4E45-8E73-93ED914BB26A}" type="datetime1">
              <a:rPr lang="ru-RU" smtClean="0"/>
              <a:t>22.08.2023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0F395E7-80A0-45FA-A470-848EEEC24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0C053D3-FB12-40FD-BF55-3DE4DEFA6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29F4D-211A-41F6-A391-5E66E52CB4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6309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5DCF6A11-6229-44BC-A439-7EE9637BE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CEAB5-7D03-4FE4-A2C1-CE85E50CE8C1}" type="datetime1">
              <a:rPr lang="ru-RU" smtClean="0"/>
              <a:t>22.08.2023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1278EDB7-CCBE-42E2-B666-1F5B105F9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9102CE6-98FB-478C-B95A-EFFAC54BE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29F4D-211A-41F6-A391-5E66E52CB4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7062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66650F-5365-4F41-80EA-319D25678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EB8FF4E-BB06-4572-BE16-0186EE07DC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5BCFEDF-3873-4996-9DFE-A7A513959A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2574613-6145-4CA0-B378-FEA20B173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0E394-4137-4345-880B-94D3917AB36C}" type="datetime1">
              <a:rPr lang="ru-RU" smtClean="0"/>
              <a:t>22.08.2023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9938FDC-EA86-4411-A5B0-C2D13DA65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AFAD076-62DB-4201-B02B-4823C0972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29F4D-211A-41F6-A391-5E66E52CB4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9040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0CD632-05E5-487F-9684-EA7CEC647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5A9E1D6-192D-41EE-A4C2-056ED92B2E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7D33318-E879-4658-B25E-1DE1D65B76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46E44CB-6176-4D9B-81F9-E357A66A5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91106-5B6F-42B9-8D17-1D91D02E3484}" type="datetime1">
              <a:rPr lang="ru-RU" smtClean="0"/>
              <a:t>22.08.2023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0CF750E-62E5-48AB-909E-463D4F2D4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D10E2E2-A84C-4077-940D-730163115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29F4D-211A-41F6-A391-5E66E52CB4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1434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84131B-D9B1-4376-BC3C-504055727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801F04F-A000-4A98-ABD0-21A1069234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649732B-00CB-4885-8F19-5EF05D8F8E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C26990-CB12-4448-8E6D-7C1F3472C9B6}" type="datetime1">
              <a:rPr lang="ru-RU" smtClean="0"/>
              <a:t>22.08.2023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4EC5613-C8CA-4DFA-861B-B98971D62B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9E38390-4F67-421E-81E3-02BC18BB49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929F4D-211A-41F6-A391-5E66E52CB4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1840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Испытательный срок как прикрытие :: Новости :: Центр Занятости населения ::  Горожанам - Администрация и городская Дума муниципального образования  город-герой Новороссийск">
            <a:extLst>
              <a:ext uri="{FF2B5EF4-FFF2-40B4-BE49-F238E27FC236}">
                <a16:creationId xmlns:a16="http://schemas.microsoft.com/office/drawing/2014/main" id="{C4236D62-1501-4802-A656-2B387B07D4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3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FC9B5B40-7C5E-422E-AED7-073052E40386}"/>
              </a:ext>
            </a:extLst>
          </p:cNvPr>
          <p:cNvCxnSpPr>
            <a:cxnSpLocks/>
          </p:cNvCxnSpPr>
          <p:nvPr/>
        </p:nvCxnSpPr>
        <p:spPr>
          <a:xfrm>
            <a:off x="-17754" y="3684231"/>
            <a:ext cx="6121152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47306B9-923A-41A3-AFCA-379C73B8EB99}"/>
              </a:ext>
            </a:extLst>
          </p:cNvPr>
          <p:cNvSpPr txBox="1"/>
          <p:nvPr/>
        </p:nvSpPr>
        <p:spPr>
          <a:xfrm>
            <a:off x="321648" y="3782843"/>
            <a:ext cx="42019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Отчетная презентация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25AA3BD-C003-DC49-5A3C-FACAC53AE2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1844" y="1696235"/>
            <a:ext cx="1876555" cy="1732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5093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FC9B5B40-7C5E-422E-AED7-073052E40386}"/>
              </a:ext>
            </a:extLst>
          </p:cNvPr>
          <p:cNvCxnSpPr>
            <a:cxnSpLocks/>
          </p:cNvCxnSpPr>
          <p:nvPr/>
        </p:nvCxnSpPr>
        <p:spPr>
          <a:xfrm>
            <a:off x="-17754" y="3684231"/>
            <a:ext cx="6121152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5B9D3BFC-F62B-493B-8D74-4C363DA69E94}"/>
              </a:ext>
            </a:extLst>
          </p:cNvPr>
          <p:cNvSpPr txBox="1"/>
          <p:nvPr/>
        </p:nvSpPr>
        <p:spPr>
          <a:xfrm>
            <a:off x="337352" y="3046189"/>
            <a:ext cx="44518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Спасибо за внимание!</a:t>
            </a:r>
          </a:p>
        </p:txBody>
      </p:sp>
      <p:pic>
        <p:nvPicPr>
          <p:cNvPr id="2052" name="Picture 4" descr="Курсы менеджеров по подбору и адаптации персонала">
            <a:extLst>
              <a:ext uri="{FF2B5EF4-FFF2-40B4-BE49-F238E27FC236}">
                <a16:creationId xmlns:a16="http://schemas.microsoft.com/office/drawing/2014/main" id="{47D9CEFF-2791-410F-8279-21D8C86C36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956090"/>
            <a:ext cx="5715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DD833E9-B929-068B-9FD0-D53B3C391A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503871" y="205874"/>
            <a:ext cx="1222039" cy="1128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801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drawingObject6">
            <a:extLst>
              <a:ext uri="{FF2B5EF4-FFF2-40B4-BE49-F238E27FC236}">
                <a16:creationId xmlns:a16="http://schemas.microsoft.com/office/drawing/2014/main" id="{7E0C00A8-6AAB-4264-8AF7-7A9BF47841E3}"/>
              </a:ext>
            </a:extLst>
          </p:cNvPr>
          <p:cNvSpPr/>
          <p:nvPr/>
        </p:nvSpPr>
        <p:spPr>
          <a:xfrm>
            <a:off x="0" y="166370"/>
            <a:ext cx="419100" cy="365125"/>
          </a:xfrm>
          <a:custGeom>
            <a:avLst/>
            <a:gdLst/>
            <a:ahLst/>
            <a:cxnLst/>
            <a:rect l="0" t="0" r="0" b="0"/>
            <a:pathLst>
              <a:path w="419100" h="365759">
                <a:moveTo>
                  <a:pt x="0" y="0"/>
                </a:moveTo>
                <a:lnTo>
                  <a:pt x="0" y="365759"/>
                </a:lnTo>
                <a:lnTo>
                  <a:pt x="419100" y="365759"/>
                </a:lnTo>
                <a:lnTo>
                  <a:pt x="4191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solidFill>
              <a:srgbClr val="00B050"/>
            </a:solidFill>
          </a:ln>
        </p:spPr>
        <p:txBody>
          <a:bodyPr vert="horz" lIns="91440" tIns="45720" rIns="91440" bIns="45720" anchor="t"/>
          <a:lstStyle/>
          <a:p>
            <a:endParaRPr lang="ru-RU"/>
          </a:p>
        </p:txBody>
      </p:sp>
      <p:sp>
        <p:nvSpPr>
          <p:cNvPr id="84" name="drawingObject7">
            <a:extLst>
              <a:ext uri="{FF2B5EF4-FFF2-40B4-BE49-F238E27FC236}">
                <a16:creationId xmlns:a16="http://schemas.microsoft.com/office/drawing/2014/main" id="{782A310D-A3C1-4AD5-9F6E-A028A09810AC}"/>
              </a:ext>
            </a:extLst>
          </p:cNvPr>
          <p:cNvSpPr/>
          <p:nvPr/>
        </p:nvSpPr>
        <p:spPr>
          <a:xfrm>
            <a:off x="466090" y="166370"/>
            <a:ext cx="63500" cy="365125"/>
          </a:xfrm>
          <a:custGeom>
            <a:avLst/>
            <a:gdLst/>
            <a:ahLst/>
            <a:cxnLst/>
            <a:rect l="0" t="0" r="0" b="0"/>
            <a:pathLst>
              <a:path w="64007" h="365759">
                <a:moveTo>
                  <a:pt x="0" y="0"/>
                </a:moveTo>
                <a:lnTo>
                  <a:pt x="0" y="365759"/>
                </a:lnTo>
                <a:lnTo>
                  <a:pt x="64007" y="365759"/>
                </a:lnTo>
                <a:lnTo>
                  <a:pt x="64007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vert="horz" lIns="91440" tIns="45720" rIns="91440" bIns="45720" anchor="t"/>
          <a:lstStyle/>
          <a:p>
            <a:endParaRPr lang="ru-RU"/>
          </a:p>
        </p:txBody>
      </p:sp>
      <p:sp>
        <p:nvSpPr>
          <p:cNvPr id="86" name="drawingObject13">
            <a:extLst>
              <a:ext uri="{FF2B5EF4-FFF2-40B4-BE49-F238E27FC236}">
                <a16:creationId xmlns:a16="http://schemas.microsoft.com/office/drawing/2014/main" id="{C955F9D3-FE47-455E-B70D-2204AB40F921}"/>
              </a:ext>
            </a:extLst>
          </p:cNvPr>
          <p:cNvSpPr/>
          <p:nvPr/>
        </p:nvSpPr>
        <p:spPr>
          <a:xfrm>
            <a:off x="327025" y="6368233"/>
            <a:ext cx="11537950" cy="0"/>
          </a:xfrm>
          <a:custGeom>
            <a:avLst/>
            <a:gdLst/>
            <a:ahLst/>
            <a:cxnLst/>
            <a:rect l="0" t="0" r="0" b="0"/>
            <a:pathLst>
              <a:path w="11538204">
                <a:moveTo>
                  <a:pt x="0" y="0"/>
                </a:moveTo>
                <a:lnTo>
                  <a:pt x="11538204" y="0"/>
                </a:lnTo>
              </a:path>
            </a:pathLst>
          </a:custGeom>
          <a:noFill/>
          <a:ln w="18287" cap="flat">
            <a:solidFill>
              <a:schemeClr val="accent6">
                <a:lumMod val="50000"/>
              </a:schemeClr>
            </a:solidFill>
            <a:prstDash val="solid"/>
          </a:ln>
        </p:spPr>
        <p:txBody>
          <a:bodyPr vert="horz" lIns="91440" tIns="45720" rIns="91440" bIns="45720" anchor="t"/>
          <a:lstStyle/>
          <a:p>
            <a:endParaRPr lang="ru-RU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37A60507-EF83-43E3-837C-6B7EB195BA12}"/>
              </a:ext>
            </a:extLst>
          </p:cNvPr>
          <p:cNvSpPr txBox="1"/>
          <p:nvPr/>
        </p:nvSpPr>
        <p:spPr>
          <a:xfrm>
            <a:off x="348615" y="6504056"/>
            <a:ext cx="116410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HR Department</a:t>
            </a:r>
            <a:endParaRPr lang="ru-RU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E078B241-41DA-4C43-B0D8-C6641ACCEDAB}"/>
              </a:ext>
            </a:extLst>
          </p:cNvPr>
          <p:cNvSpPr txBox="1"/>
          <p:nvPr/>
        </p:nvSpPr>
        <p:spPr>
          <a:xfrm>
            <a:off x="625918" y="205875"/>
            <a:ext cx="28098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ЗАДАЧИ НА ПЕРВЫЙ МЕСЯЦ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28169326-2033-4A33-8EC0-57D0272BF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29F4D-211A-41F6-A391-5E66E52CB4DF}" type="slidenum">
              <a:rPr lang="ru-RU" smtClean="0"/>
              <a:t>2</a:t>
            </a:fld>
            <a:endParaRPr lang="ru-RU"/>
          </a:p>
        </p:txBody>
      </p:sp>
      <p:sp>
        <p:nvSpPr>
          <p:cNvPr id="87" name="Прямоугольник: скругленные углы 86">
            <a:extLst>
              <a:ext uri="{FF2B5EF4-FFF2-40B4-BE49-F238E27FC236}">
                <a16:creationId xmlns:a16="http://schemas.microsoft.com/office/drawing/2014/main" id="{F06EA872-69DF-4179-B16A-A97D697FEE76}"/>
              </a:ext>
            </a:extLst>
          </p:cNvPr>
          <p:cNvSpPr/>
          <p:nvPr/>
        </p:nvSpPr>
        <p:spPr>
          <a:xfrm>
            <a:off x="8732520" y="1793116"/>
            <a:ext cx="2759481" cy="2919024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E75668-A46E-453C-BE7F-0E5FABF26BED}"/>
              </a:ext>
            </a:extLst>
          </p:cNvPr>
          <p:cNvSpPr txBox="1"/>
          <p:nvPr/>
        </p:nvSpPr>
        <p:spPr>
          <a:xfrm>
            <a:off x="9540605" y="1927412"/>
            <a:ext cx="8831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Результат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AEBD54-7306-4330-810E-518A71E8504B}"/>
              </a:ext>
            </a:extLst>
          </p:cNvPr>
          <p:cNvSpPr txBox="1"/>
          <p:nvPr/>
        </p:nvSpPr>
        <p:spPr>
          <a:xfrm>
            <a:off x="209550" y="899978"/>
            <a:ext cx="821398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Расписать поставленные задачи, а также описать по пунктам вкратце результаты </a:t>
            </a:r>
          </a:p>
          <a:p>
            <a:r>
              <a:rPr lang="ru-RU" dirty="0"/>
              <a:t>(как была поставлена и как вы ее выполнили)</a:t>
            </a:r>
          </a:p>
          <a:p>
            <a:endParaRPr lang="ru-RU" dirty="0"/>
          </a:p>
          <a:p>
            <a:r>
              <a:rPr lang="ru-RU" dirty="0">
                <a:solidFill>
                  <a:srgbClr val="C00000"/>
                </a:solidFill>
              </a:rPr>
              <a:t>Везде просим использовать один шрифт </a:t>
            </a:r>
            <a:r>
              <a:rPr lang="en-US" dirty="0">
                <a:solidFill>
                  <a:srgbClr val="C00000"/>
                </a:solidFill>
              </a:rPr>
              <a:t>ARIAL</a:t>
            </a:r>
            <a:endParaRPr lang="ru-RU" dirty="0">
              <a:solidFill>
                <a:srgbClr val="C00000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7AC2722-FA6D-F199-0F19-9F31C8E804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03871" y="205874"/>
            <a:ext cx="1222039" cy="1128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397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drawingObject6">
            <a:extLst>
              <a:ext uri="{FF2B5EF4-FFF2-40B4-BE49-F238E27FC236}">
                <a16:creationId xmlns:a16="http://schemas.microsoft.com/office/drawing/2014/main" id="{7E0C00A8-6AAB-4264-8AF7-7A9BF47841E3}"/>
              </a:ext>
            </a:extLst>
          </p:cNvPr>
          <p:cNvSpPr/>
          <p:nvPr/>
        </p:nvSpPr>
        <p:spPr>
          <a:xfrm>
            <a:off x="0" y="166370"/>
            <a:ext cx="419100" cy="365125"/>
          </a:xfrm>
          <a:custGeom>
            <a:avLst/>
            <a:gdLst/>
            <a:ahLst/>
            <a:cxnLst/>
            <a:rect l="0" t="0" r="0" b="0"/>
            <a:pathLst>
              <a:path w="419100" h="365759">
                <a:moveTo>
                  <a:pt x="0" y="0"/>
                </a:moveTo>
                <a:lnTo>
                  <a:pt x="0" y="365759"/>
                </a:lnTo>
                <a:lnTo>
                  <a:pt x="419100" y="365759"/>
                </a:lnTo>
                <a:lnTo>
                  <a:pt x="4191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solidFill>
              <a:srgbClr val="00B050"/>
            </a:solidFill>
          </a:ln>
        </p:spPr>
        <p:txBody>
          <a:bodyPr vert="horz" lIns="91440" tIns="45720" rIns="91440" bIns="45720" anchor="t"/>
          <a:lstStyle/>
          <a:p>
            <a:endParaRPr lang="ru-RU"/>
          </a:p>
        </p:txBody>
      </p:sp>
      <p:sp>
        <p:nvSpPr>
          <p:cNvPr id="84" name="drawingObject7">
            <a:extLst>
              <a:ext uri="{FF2B5EF4-FFF2-40B4-BE49-F238E27FC236}">
                <a16:creationId xmlns:a16="http://schemas.microsoft.com/office/drawing/2014/main" id="{782A310D-A3C1-4AD5-9F6E-A028A09810AC}"/>
              </a:ext>
            </a:extLst>
          </p:cNvPr>
          <p:cNvSpPr/>
          <p:nvPr/>
        </p:nvSpPr>
        <p:spPr>
          <a:xfrm>
            <a:off x="466090" y="166370"/>
            <a:ext cx="63500" cy="365125"/>
          </a:xfrm>
          <a:custGeom>
            <a:avLst/>
            <a:gdLst/>
            <a:ahLst/>
            <a:cxnLst/>
            <a:rect l="0" t="0" r="0" b="0"/>
            <a:pathLst>
              <a:path w="64007" h="365759">
                <a:moveTo>
                  <a:pt x="0" y="0"/>
                </a:moveTo>
                <a:lnTo>
                  <a:pt x="0" y="365759"/>
                </a:lnTo>
                <a:lnTo>
                  <a:pt x="64007" y="365759"/>
                </a:lnTo>
                <a:lnTo>
                  <a:pt x="64007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vert="horz" lIns="91440" tIns="45720" rIns="91440" bIns="45720" anchor="t"/>
          <a:lstStyle/>
          <a:p>
            <a:endParaRPr lang="ru-RU"/>
          </a:p>
        </p:txBody>
      </p:sp>
      <p:sp>
        <p:nvSpPr>
          <p:cNvPr id="86" name="drawingObject13">
            <a:extLst>
              <a:ext uri="{FF2B5EF4-FFF2-40B4-BE49-F238E27FC236}">
                <a16:creationId xmlns:a16="http://schemas.microsoft.com/office/drawing/2014/main" id="{C955F9D3-FE47-455E-B70D-2204AB40F921}"/>
              </a:ext>
            </a:extLst>
          </p:cNvPr>
          <p:cNvSpPr/>
          <p:nvPr/>
        </p:nvSpPr>
        <p:spPr>
          <a:xfrm>
            <a:off x="327025" y="6368233"/>
            <a:ext cx="11537950" cy="0"/>
          </a:xfrm>
          <a:custGeom>
            <a:avLst/>
            <a:gdLst/>
            <a:ahLst/>
            <a:cxnLst/>
            <a:rect l="0" t="0" r="0" b="0"/>
            <a:pathLst>
              <a:path w="11538204">
                <a:moveTo>
                  <a:pt x="0" y="0"/>
                </a:moveTo>
                <a:lnTo>
                  <a:pt x="11538204" y="0"/>
                </a:lnTo>
              </a:path>
            </a:pathLst>
          </a:custGeom>
          <a:noFill/>
          <a:ln w="18287" cap="flat">
            <a:solidFill>
              <a:schemeClr val="accent6">
                <a:lumMod val="50000"/>
              </a:schemeClr>
            </a:solidFill>
            <a:prstDash val="solid"/>
          </a:ln>
        </p:spPr>
        <p:txBody>
          <a:bodyPr vert="horz" lIns="91440" tIns="45720" rIns="91440" bIns="45720" anchor="t"/>
          <a:lstStyle/>
          <a:p>
            <a:endParaRPr lang="ru-RU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37A60507-EF83-43E3-837C-6B7EB195BA12}"/>
              </a:ext>
            </a:extLst>
          </p:cNvPr>
          <p:cNvSpPr txBox="1"/>
          <p:nvPr/>
        </p:nvSpPr>
        <p:spPr>
          <a:xfrm>
            <a:off x="348615" y="6504056"/>
            <a:ext cx="116410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HR Department</a:t>
            </a:r>
            <a:endParaRPr lang="ru-RU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E078B241-41DA-4C43-B0D8-C6641ACCEDAB}"/>
              </a:ext>
            </a:extLst>
          </p:cNvPr>
          <p:cNvSpPr txBox="1"/>
          <p:nvPr/>
        </p:nvSpPr>
        <p:spPr>
          <a:xfrm>
            <a:off x="625918" y="205875"/>
            <a:ext cx="27576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ЗАДАЧИ НА ВТОРОЙ МЕСЯЦ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28169326-2033-4A33-8EC0-57D0272BF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29F4D-211A-41F6-A391-5E66E52CB4DF}" type="slidenum">
              <a:rPr lang="ru-RU" smtClean="0"/>
              <a:t>3</a:t>
            </a:fld>
            <a:endParaRPr lang="ru-RU"/>
          </a:p>
        </p:txBody>
      </p:sp>
      <p:sp>
        <p:nvSpPr>
          <p:cNvPr id="87" name="Прямоугольник: скругленные углы 86">
            <a:extLst>
              <a:ext uri="{FF2B5EF4-FFF2-40B4-BE49-F238E27FC236}">
                <a16:creationId xmlns:a16="http://schemas.microsoft.com/office/drawing/2014/main" id="{F06EA872-69DF-4179-B16A-A97D697FEE76}"/>
              </a:ext>
            </a:extLst>
          </p:cNvPr>
          <p:cNvSpPr/>
          <p:nvPr/>
        </p:nvSpPr>
        <p:spPr>
          <a:xfrm>
            <a:off x="8732520" y="1793116"/>
            <a:ext cx="2759481" cy="2919024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E75668-A46E-453C-BE7F-0E5FABF26BED}"/>
              </a:ext>
            </a:extLst>
          </p:cNvPr>
          <p:cNvSpPr txBox="1"/>
          <p:nvPr/>
        </p:nvSpPr>
        <p:spPr>
          <a:xfrm>
            <a:off x="9540605" y="1927412"/>
            <a:ext cx="8831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Результат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FB51EE7-EE4B-110A-C539-3B3A909F85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03871" y="205874"/>
            <a:ext cx="1222039" cy="1128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93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drawingObject6">
            <a:extLst>
              <a:ext uri="{FF2B5EF4-FFF2-40B4-BE49-F238E27FC236}">
                <a16:creationId xmlns:a16="http://schemas.microsoft.com/office/drawing/2014/main" id="{7E0C00A8-6AAB-4264-8AF7-7A9BF47841E3}"/>
              </a:ext>
            </a:extLst>
          </p:cNvPr>
          <p:cNvSpPr/>
          <p:nvPr/>
        </p:nvSpPr>
        <p:spPr>
          <a:xfrm>
            <a:off x="0" y="166370"/>
            <a:ext cx="419100" cy="365125"/>
          </a:xfrm>
          <a:custGeom>
            <a:avLst/>
            <a:gdLst/>
            <a:ahLst/>
            <a:cxnLst/>
            <a:rect l="0" t="0" r="0" b="0"/>
            <a:pathLst>
              <a:path w="419100" h="365759">
                <a:moveTo>
                  <a:pt x="0" y="0"/>
                </a:moveTo>
                <a:lnTo>
                  <a:pt x="0" y="365759"/>
                </a:lnTo>
                <a:lnTo>
                  <a:pt x="419100" y="365759"/>
                </a:lnTo>
                <a:lnTo>
                  <a:pt x="4191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solidFill>
              <a:srgbClr val="00B050"/>
            </a:solidFill>
          </a:ln>
        </p:spPr>
        <p:txBody>
          <a:bodyPr vert="horz" lIns="91440" tIns="45720" rIns="91440" bIns="45720" anchor="t"/>
          <a:lstStyle/>
          <a:p>
            <a:endParaRPr lang="ru-RU"/>
          </a:p>
        </p:txBody>
      </p:sp>
      <p:sp>
        <p:nvSpPr>
          <p:cNvPr id="84" name="drawingObject7">
            <a:extLst>
              <a:ext uri="{FF2B5EF4-FFF2-40B4-BE49-F238E27FC236}">
                <a16:creationId xmlns:a16="http://schemas.microsoft.com/office/drawing/2014/main" id="{782A310D-A3C1-4AD5-9F6E-A028A09810AC}"/>
              </a:ext>
            </a:extLst>
          </p:cNvPr>
          <p:cNvSpPr/>
          <p:nvPr/>
        </p:nvSpPr>
        <p:spPr>
          <a:xfrm>
            <a:off x="466090" y="166370"/>
            <a:ext cx="63500" cy="365125"/>
          </a:xfrm>
          <a:custGeom>
            <a:avLst/>
            <a:gdLst/>
            <a:ahLst/>
            <a:cxnLst/>
            <a:rect l="0" t="0" r="0" b="0"/>
            <a:pathLst>
              <a:path w="64007" h="365759">
                <a:moveTo>
                  <a:pt x="0" y="0"/>
                </a:moveTo>
                <a:lnTo>
                  <a:pt x="0" y="365759"/>
                </a:lnTo>
                <a:lnTo>
                  <a:pt x="64007" y="365759"/>
                </a:lnTo>
                <a:lnTo>
                  <a:pt x="64007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vert="horz" lIns="91440" tIns="45720" rIns="91440" bIns="45720" anchor="t"/>
          <a:lstStyle/>
          <a:p>
            <a:endParaRPr lang="ru-RU"/>
          </a:p>
        </p:txBody>
      </p:sp>
      <p:sp>
        <p:nvSpPr>
          <p:cNvPr id="86" name="drawingObject13">
            <a:extLst>
              <a:ext uri="{FF2B5EF4-FFF2-40B4-BE49-F238E27FC236}">
                <a16:creationId xmlns:a16="http://schemas.microsoft.com/office/drawing/2014/main" id="{C955F9D3-FE47-455E-B70D-2204AB40F921}"/>
              </a:ext>
            </a:extLst>
          </p:cNvPr>
          <p:cNvSpPr/>
          <p:nvPr/>
        </p:nvSpPr>
        <p:spPr>
          <a:xfrm>
            <a:off x="327025" y="6368233"/>
            <a:ext cx="11537950" cy="0"/>
          </a:xfrm>
          <a:custGeom>
            <a:avLst/>
            <a:gdLst/>
            <a:ahLst/>
            <a:cxnLst/>
            <a:rect l="0" t="0" r="0" b="0"/>
            <a:pathLst>
              <a:path w="11538204">
                <a:moveTo>
                  <a:pt x="0" y="0"/>
                </a:moveTo>
                <a:lnTo>
                  <a:pt x="11538204" y="0"/>
                </a:lnTo>
              </a:path>
            </a:pathLst>
          </a:custGeom>
          <a:noFill/>
          <a:ln w="18287" cap="flat">
            <a:solidFill>
              <a:schemeClr val="accent6">
                <a:lumMod val="50000"/>
              </a:schemeClr>
            </a:solidFill>
            <a:prstDash val="solid"/>
          </a:ln>
        </p:spPr>
        <p:txBody>
          <a:bodyPr vert="horz" lIns="91440" tIns="45720" rIns="91440" bIns="45720" anchor="t"/>
          <a:lstStyle/>
          <a:p>
            <a:endParaRPr lang="ru-RU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37A60507-EF83-43E3-837C-6B7EB195BA12}"/>
              </a:ext>
            </a:extLst>
          </p:cNvPr>
          <p:cNvSpPr txBox="1"/>
          <p:nvPr/>
        </p:nvSpPr>
        <p:spPr>
          <a:xfrm>
            <a:off x="348615" y="6504056"/>
            <a:ext cx="116410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HR Department</a:t>
            </a:r>
            <a:endParaRPr lang="ru-RU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E078B241-41DA-4C43-B0D8-C6641ACCEDAB}"/>
              </a:ext>
            </a:extLst>
          </p:cNvPr>
          <p:cNvSpPr txBox="1"/>
          <p:nvPr/>
        </p:nvSpPr>
        <p:spPr>
          <a:xfrm>
            <a:off x="625918" y="205875"/>
            <a:ext cx="27216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ЗАДАЧИ НА ТРЕТИЙ МЕСЯЦ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28169326-2033-4A33-8EC0-57D0272BF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29F4D-211A-41F6-A391-5E66E52CB4DF}" type="slidenum">
              <a:rPr lang="ru-RU" smtClean="0"/>
              <a:t>4</a:t>
            </a:fld>
            <a:endParaRPr lang="ru-RU"/>
          </a:p>
        </p:txBody>
      </p:sp>
      <p:sp>
        <p:nvSpPr>
          <p:cNvPr id="87" name="Прямоугольник: скругленные углы 86">
            <a:extLst>
              <a:ext uri="{FF2B5EF4-FFF2-40B4-BE49-F238E27FC236}">
                <a16:creationId xmlns:a16="http://schemas.microsoft.com/office/drawing/2014/main" id="{F06EA872-69DF-4179-B16A-A97D697FEE76}"/>
              </a:ext>
            </a:extLst>
          </p:cNvPr>
          <p:cNvSpPr/>
          <p:nvPr/>
        </p:nvSpPr>
        <p:spPr>
          <a:xfrm>
            <a:off x="8732520" y="1793116"/>
            <a:ext cx="2759481" cy="2919024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E75668-A46E-453C-BE7F-0E5FABF26BED}"/>
              </a:ext>
            </a:extLst>
          </p:cNvPr>
          <p:cNvSpPr txBox="1"/>
          <p:nvPr/>
        </p:nvSpPr>
        <p:spPr>
          <a:xfrm>
            <a:off x="9540605" y="1927412"/>
            <a:ext cx="8831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Результат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5664B3F-022B-17BF-88B3-998E96D086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03871" y="205874"/>
            <a:ext cx="1222039" cy="1128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219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drawingObject6">
            <a:extLst>
              <a:ext uri="{FF2B5EF4-FFF2-40B4-BE49-F238E27FC236}">
                <a16:creationId xmlns:a16="http://schemas.microsoft.com/office/drawing/2014/main" id="{7E0C00A8-6AAB-4264-8AF7-7A9BF47841E3}"/>
              </a:ext>
            </a:extLst>
          </p:cNvPr>
          <p:cNvSpPr/>
          <p:nvPr/>
        </p:nvSpPr>
        <p:spPr>
          <a:xfrm>
            <a:off x="0" y="166370"/>
            <a:ext cx="419100" cy="365125"/>
          </a:xfrm>
          <a:custGeom>
            <a:avLst/>
            <a:gdLst/>
            <a:ahLst/>
            <a:cxnLst/>
            <a:rect l="0" t="0" r="0" b="0"/>
            <a:pathLst>
              <a:path w="419100" h="365759">
                <a:moveTo>
                  <a:pt x="0" y="0"/>
                </a:moveTo>
                <a:lnTo>
                  <a:pt x="0" y="365759"/>
                </a:lnTo>
                <a:lnTo>
                  <a:pt x="419100" y="365759"/>
                </a:lnTo>
                <a:lnTo>
                  <a:pt x="4191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solidFill>
              <a:srgbClr val="00B050"/>
            </a:solidFill>
          </a:ln>
        </p:spPr>
        <p:txBody>
          <a:bodyPr vert="horz" lIns="91440" tIns="45720" rIns="91440" bIns="45720" anchor="t"/>
          <a:lstStyle/>
          <a:p>
            <a:endParaRPr lang="ru-RU"/>
          </a:p>
        </p:txBody>
      </p:sp>
      <p:sp>
        <p:nvSpPr>
          <p:cNvPr id="84" name="drawingObject7">
            <a:extLst>
              <a:ext uri="{FF2B5EF4-FFF2-40B4-BE49-F238E27FC236}">
                <a16:creationId xmlns:a16="http://schemas.microsoft.com/office/drawing/2014/main" id="{782A310D-A3C1-4AD5-9F6E-A028A09810AC}"/>
              </a:ext>
            </a:extLst>
          </p:cNvPr>
          <p:cNvSpPr/>
          <p:nvPr/>
        </p:nvSpPr>
        <p:spPr>
          <a:xfrm>
            <a:off x="466090" y="166370"/>
            <a:ext cx="63500" cy="365125"/>
          </a:xfrm>
          <a:custGeom>
            <a:avLst/>
            <a:gdLst/>
            <a:ahLst/>
            <a:cxnLst/>
            <a:rect l="0" t="0" r="0" b="0"/>
            <a:pathLst>
              <a:path w="64007" h="365759">
                <a:moveTo>
                  <a:pt x="0" y="0"/>
                </a:moveTo>
                <a:lnTo>
                  <a:pt x="0" y="365759"/>
                </a:lnTo>
                <a:lnTo>
                  <a:pt x="64007" y="365759"/>
                </a:lnTo>
                <a:lnTo>
                  <a:pt x="64007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vert="horz" lIns="91440" tIns="45720" rIns="91440" bIns="45720" anchor="t"/>
          <a:lstStyle/>
          <a:p>
            <a:endParaRPr lang="ru-RU"/>
          </a:p>
        </p:txBody>
      </p:sp>
      <p:sp>
        <p:nvSpPr>
          <p:cNvPr id="86" name="drawingObject13">
            <a:extLst>
              <a:ext uri="{FF2B5EF4-FFF2-40B4-BE49-F238E27FC236}">
                <a16:creationId xmlns:a16="http://schemas.microsoft.com/office/drawing/2014/main" id="{C955F9D3-FE47-455E-B70D-2204AB40F921}"/>
              </a:ext>
            </a:extLst>
          </p:cNvPr>
          <p:cNvSpPr/>
          <p:nvPr/>
        </p:nvSpPr>
        <p:spPr>
          <a:xfrm>
            <a:off x="327025" y="6368233"/>
            <a:ext cx="11537950" cy="0"/>
          </a:xfrm>
          <a:custGeom>
            <a:avLst/>
            <a:gdLst/>
            <a:ahLst/>
            <a:cxnLst/>
            <a:rect l="0" t="0" r="0" b="0"/>
            <a:pathLst>
              <a:path w="11538204">
                <a:moveTo>
                  <a:pt x="0" y="0"/>
                </a:moveTo>
                <a:lnTo>
                  <a:pt x="11538204" y="0"/>
                </a:lnTo>
              </a:path>
            </a:pathLst>
          </a:custGeom>
          <a:noFill/>
          <a:ln w="18287" cap="flat">
            <a:solidFill>
              <a:schemeClr val="accent6">
                <a:lumMod val="50000"/>
              </a:schemeClr>
            </a:solidFill>
            <a:prstDash val="solid"/>
          </a:ln>
        </p:spPr>
        <p:txBody>
          <a:bodyPr vert="horz" lIns="91440" tIns="45720" rIns="91440" bIns="45720" anchor="t"/>
          <a:lstStyle/>
          <a:p>
            <a:endParaRPr lang="ru-RU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37A60507-EF83-43E3-837C-6B7EB195BA12}"/>
              </a:ext>
            </a:extLst>
          </p:cNvPr>
          <p:cNvSpPr txBox="1"/>
          <p:nvPr/>
        </p:nvSpPr>
        <p:spPr>
          <a:xfrm>
            <a:off x="348615" y="6504056"/>
            <a:ext cx="116410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HR Department</a:t>
            </a:r>
            <a:endParaRPr lang="ru-RU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E078B241-41DA-4C43-B0D8-C6641ACCEDAB}"/>
              </a:ext>
            </a:extLst>
          </p:cNvPr>
          <p:cNvSpPr txBox="1"/>
          <p:nvPr/>
        </p:nvSpPr>
        <p:spPr>
          <a:xfrm>
            <a:off x="625918" y="205875"/>
            <a:ext cx="65254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ЗАДАЧИ НЕВЫПОЛНЕННЫЕ В СРОК И ПРИЧИНА ИХ НЕВЫПОЛНЕНИЯ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28169326-2033-4A33-8EC0-57D0272BF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29F4D-211A-41F6-A391-5E66E52CB4DF}" type="slidenum">
              <a:rPr lang="ru-RU" smtClean="0"/>
              <a:t>5</a:t>
            </a:fld>
            <a:endParaRPr lang="ru-RU"/>
          </a:p>
        </p:txBody>
      </p:sp>
      <p:sp>
        <p:nvSpPr>
          <p:cNvPr id="87" name="Прямоугольник: скругленные углы 86">
            <a:extLst>
              <a:ext uri="{FF2B5EF4-FFF2-40B4-BE49-F238E27FC236}">
                <a16:creationId xmlns:a16="http://schemas.microsoft.com/office/drawing/2014/main" id="{F06EA872-69DF-4179-B16A-A97D697FEE76}"/>
              </a:ext>
            </a:extLst>
          </p:cNvPr>
          <p:cNvSpPr/>
          <p:nvPr/>
        </p:nvSpPr>
        <p:spPr>
          <a:xfrm>
            <a:off x="8732520" y="1793116"/>
            <a:ext cx="2759481" cy="2919024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E75668-A46E-453C-BE7F-0E5FABF26BED}"/>
              </a:ext>
            </a:extLst>
          </p:cNvPr>
          <p:cNvSpPr txBox="1"/>
          <p:nvPr/>
        </p:nvSpPr>
        <p:spPr>
          <a:xfrm>
            <a:off x="9540605" y="1927412"/>
            <a:ext cx="10451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Инициатива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BFDA8F-BEC0-4EFE-B834-F64F017BFB52}"/>
              </a:ext>
            </a:extLst>
          </p:cNvPr>
          <p:cNvSpPr txBox="1"/>
          <p:nvPr/>
        </p:nvSpPr>
        <p:spPr>
          <a:xfrm>
            <a:off x="74645" y="2035637"/>
            <a:ext cx="65594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Описать задачи, которые не были выполнены в срок (и почему – это уже можно рассказать при проведении презентации руководству), а также описать вашу инициативу, которую вы предприняли для ее решения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DBB2A0D-0E74-0C8E-E858-9F683D1D86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03871" y="205874"/>
            <a:ext cx="1222039" cy="1128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588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drawingObject6">
            <a:extLst>
              <a:ext uri="{FF2B5EF4-FFF2-40B4-BE49-F238E27FC236}">
                <a16:creationId xmlns:a16="http://schemas.microsoft.com/office/drawing/2014/main" id="{7E0C00A8-6AAB-4264-8AF7-7A9BF47841E3}"/>
              </a:ext>
            </a:extLst>
          </p:cNvPr>
          <p:cNvSpPr/>
          <p:nvPr/>
        </p:nvSpPr>
        <p:spPr>
          <a:xfrm>
            <a:off x="0" y="166370"/>
            <a:ext cx="419100" cy="365125"/>
          </a:xfrm>
          <a:custGeom>
            <a:avLst/>
            <a:gdLst/>
            <a:ahLst/>
            <a:cxnLst/>
            <a:rect l="0" t="0" r="0" b="0"/>
            <a:pathLst>
              <a:path w="419100" h="365759">
                <a:moveTo>
                  <a:pt x="0" y="0"/>
                </a:moveTo>
                <a:lnTo>
                  <a:pt x="0" y="365759"/>
                </a:lnTo>
                <a:lnTo>
                  <a:pt x="419100" y="365759"/>
                </a:lnTo>
                <a:lnTo>
                  <a:pt x="4191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solidFill>
              <a:srgbClr val="00B050"/>
            </a:solidFill>
          </a:ln>
        </p:spPr>
        <p:txBody>
          <a:bodyPr vert="horz" lIns="91440" tIns="45720" rIns="91440" bIns="45720" anchor="t"/>
          <a:lstStyle/>
          <a:p>
            <a:endParaRPr lang="ru-RU"/>
          </a:p>
        </p:txBody>
      </p:sp>
      <p:sp>
        <p:nvSpPr>
          <p:cNvPr id="84" name="drawingObject7">
            <a:extLst>
              <a:ext uri="{FF2B5EF4-FFF2-40B4-BE49-F238E27FC236}">
                <a16:creationId xmlns:a16="http://schemas.microsoft.com/office/drawing/2014/main" id="{782A310D-A3C1-4AD5-9F6E-A028A09810AC}"/>
              </a:ext>
            </a:extLst>
          </p:cNvPr>
          <p:cNvSpPr/>
          <p:nvPr/>
        </p:nvSpPr>
        <p:spPr>
          <a:xfrm>
            <a:off x="466090" y="166370"/>
            <a:ext cx="63500" cy="365125"/>
          </a:xfrm>
          <a:custGeom>
            <a:avLst/>
            <a:gdLst/>
            <a:ahLst/>
            <a:cxnLst/>
            <a:rect l="0" t="0" r="0" b="0"/>
            <a:pathLst>
              <a:path w="64007" h="365759">
                <a:moveTo>
                  <a:pt x="0" y="0"/>
                </a:moveTo>
                <a:lnTo>
                  <a:pt x="0" y="365759"/>
                </a:lnTo>
                <a:lnTo>
                  <a:pt x="64007" y="365759"/>
                </a:lnTo>
                <a:lnTo>
                  <a:pt x="64007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vert="horz" lIns="91440" tIns="45720" rIns="91440" bIns="45720" anchor="t"/>
          <a:lstStyle/>
          <a:p>
            <a:endParaRPr lang="ru-RU"/>
          </a:p>
        </p:txBody>
      </p:sp>
      <p:sp>
        <p:nvSpPr>
          <p:cNvPr id="86" name="drawingObject13">
            <a:extLst>
              <a:ext uri="{FF2B5EF4-FFF2-40B4-BE49-F238E27FC236}">
                <a16:creationId xmlns:a16="http://schemas.microsoft.com/office/drawing/2014/main" id="{C955F9D3-FE47-455E-B70D-2204AB40F921}"/>
              </a:ext>
            </a:extLst>
          </p:cNvPr>
          <p:cNvSpPr/>
          <p:nvPr/>
        </p:nvSpPr>
        <p:spPr>
          <a:xfrm>
            <a:off x="327025" y="6368233"/>
            <a:ext cx="11537950" cy="0"/>
          </a:xfrm>
          <a:custGeom>
            <a:avLst/>
            <a:gdLst/>
            <a:ahLst/>
            <a:cxnLst/>
            <a:rect l="0" t="0" r="0" b="0"/>
            <a:pathLst>
              <a:path w="11538204">
                <a:moveTo>
                  <a:pt x="0" y="0"/>
                </a:moveTo>
                <a:lnTo>
                  <a:pt x="11538204" y="0"/>
                </a:lnTo>
              </a:path>
            </a:pathLst>
          </a:custGeom>
          <a:noFill/>
          <a:ln w="18287" cap="flat">
            <a:solidFill>
              <a:schemeClr val="accent6">
                <a:lumMod val="50000"/>
              </a:schemeClr>
            </a:solidFill>
            <a:prstDash val="solid"/>
          </a:ln>
        </p:spPr>
        <p:txBody>
          <a:bodyPr vert="horz" lIns="91440" tIns="45720" rIns="91440" bIns="45720" anchor="t"/>
          <a:lstStyle/>
          <a:p>
            <a:endParaRPr lang="ru-RU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37A60507-EF83-43E3-837C-6B7EB195BA12}"/>
              </a:ext>
            </a:extLst>
          </p:cNvPr>
          <p:cNvSpPr txBox="1"/>
          <p:nvPr/>
        </p:nvSpPr>
        <p:spPr>
          <a:xfrm>
            <a:off x="348615" y="6504056"/>
            <a:ext cx="116410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HR Department</a:t>
            </a:r>
            <a:endParaRPr lang="ru-RU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E078B241-41DA-4C43-B0D8-C6641ACCEDAB}"/>
              </a:ext>
            </a:extLst>
          </p:cNvPr>
          <p:cNvSpPr txBox="1"/>
          <p:nvPr/>
        </p:nvSpPr>
        <p:spPr>
          <a:xfrm>
            <a:off x="625918" y="205875"/>
            <a:ext cx="67787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НОВЫЕ РЕШЕНИЯ ДЛЯ УЛУЧШЕНИЯ ПРОЦЕССОВ В РАБОТЕ</a:t>
            </a:r>
            <a:r>
              <a:rPr lang="en-US" sz="14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ru-RU" sz="14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КОМПАНИИ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28169326-2033-4A33-8EC0-57D0272BF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29F4D-211A-41F6-A391-5E66E52CB4DF}" type="slidenum">
              <a:rPr lang="ru-RU" smtClean="0"/>
              <a:t>6</a:t>
            </a:fld>
            <a:endParaRPr 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4A7C2E-EDF3-475D-9DF7-5EE3EDAF6443}"/>
              </a:ext>
            </a:extLst>
          </p:cNvPr>
          <p:cNvSpPr txBox="1"/>
          <p:nvPr/>
        </p:nvSpPr>
        <p:spPr>
          <a:xfrm>
            <a:off x="115101" y="3384402"/>
            <a:ext cx="1207689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Здесь необходимо расписать процессы при выполнении, которых столкнулись со сложностями, но для них у вас имеются решения, выбрав другой путь выполнения задачи.</a:t>
            </a:r>
          </a:p>
          <a:p>
            <a:endParaRPr lang="ru-RU" dirty="0"/>
          </a:p>
          <a:p>
            <a:r>
              <a:rPr lang="ru-RU" dirty="0"/>
              <a:t>Предложить новые решения для улучшения существующих</a:t>
            </a:r>
            <a:r>
              <a:rPr lang="en-US" dirty="0"/>
              <a:t>/</a:t>
            </a:r>
            <a:r>
              <a:rPr lang="ru-RU" dirty="0"/>
              <a:t>новых процессов в компании. Например: улучшить работы административного персонала имея ввиду……</a:t>
            </a:r>
          </a:p>
          <a:p>
            <a:r>
              <a:rPr lang="ru-RU" dirty="0"/>
              <a:t>Улучшить работу разработчиков в направлении ….. и </a:t>
            </a:r>
            <a:r>
              <a:rPr lang="ru-RU" dirty="0" err="1"/>
              <a:t>т.д</a:t>
            </a:r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7A3AF49-18A2-B96B-AFF4-0CAEF62ADA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03871" y="205874"/>
            <a:ext cx="1222039" cy="1128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361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drawingObject6">
            <a:extLst>
              <a:ext uri="{FF2B5EF4-FFF2-40B4-BE49-F238E27FC236}">
                <a16:creationId xmlns:a16="http://schemas.microsoft.com/office/drawing/2014/main" id="{7E0C00A8-6AAB-4264-8AF7-7A9BF47841E3}"/>
              </a:ext>
            </a:extLst>
          </p:cNvPr>
          <p:cNvSpPr/>
          <p:nvPr/>
        </p:nvSpPr>
        <p:spPr>
          <a:xfrm>
            <a:off x="0" y="166370"/>
            <a:ext cx="419100" cy="365125"/>
          </a:xfrm>
          <a:custGeom>
            <a:avLst/>
            <a:gdLst/>
            <a:ahLst/>
            <a:cxnLst/>
            <a:rect l="0" t="0" r="0" b="0"/>
            <a:pathLst>
              <a:path w="419100" h="365759">
                <a:moveTo>
                  <a:pt x="0" y="0"/>
                </a:moveTo>
                <a:lnTo>
                  <a:pt x="0" y="365759"/>
                </a:lnTo>
                <a:lnTo>
                  <a:pt x="419100" y="365759"/>
                </a:lnTo>
                <a:lnTo>
                  <a:pt x="4191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solidFill>
              <a:srgbClr val="00B050"/>
            </a:solidFill>
          </a:ln>
        </p:spPr>
        <p:txBody>
          <a:bodyPr vert="horz" lIns="91440" tIns="45720" rIns="91440" bIns="45720" anchor="t"/>
          <a:lstStyle/>
          <a:p>
            <a:endParaRPr lang="ru-RU"/>
          </a:p>
        </p:txBody>
      </p:sp>
      <p:sp>
        <p:nvSpPr>
          <p:cNvPr id="84" name="drawingObject7">
            <a:extLst>
              <a:ext uri="{FF2B5EF4-FFF2-40B4-BE49-F238E27FC236}">
                <a16:creationId xmlns:a16="http://schemas.microsoft.com/office/drawing/2014/main" id="{782A310D-A3C1-4AD5-9F6E-A028A09810AC}"/>
              </a:ext>
            </a:extLst>
          </p:cNvPr>
          <p:cNvSpPr/>
          <p:nvPr/>
        </p:nvSpPr>
        <p:spPr>
          <a:xfrm>
            <a:off x="466090" y="166370"/>
            <a:ext cx="63500" cy="365125"/>
          </a:xfrm>
          <a:custGeom>
            <a:avLst/>
            <a:gdLst/>
            <a:ahLst/>
            <a:cxnLst/>
            <a:rect l="0" t="0" r="0" b="0"/>
            <a:pathLst>
              <a:path w="64007" h="365759">
                <a:moveTo>
                  <a:pt x="0" y="0"/>
                </a:moveTo>
                <a:lnTo>
                  <a:pt x="0" y="365759"/>
                </a:lnTo>
                <a:lnTo>
                  <a:pt x="64007" y="365759"/>
                </a:lnTo>
                <a:lnTo>
                  <a:pt x="64007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vert="horz" lIns="91440" tIns="45720" rIns="91440" bIns="45720" anchor="t"/>
          <a:lstStyle/>
          <a:p>
            <a:endParaRPr lang="ru-RU"/>
          </a:p>
        </p:txBody>
      </p:sp>
      <p:sp>
        <p:nvSpPr>
          <p:cNvPr id="86" name="drawingObject13">
            <a:extLst>
              <a:ext uri="{FF2B5EF4-FFF2-40B4-BE49-F238E27FC236}">
                <a16:creationId xmlns:a16="http://schemas.microsoft.com/office/drawing/2014/main" id="{C955F9D3-FE47-455E-B70D-2204AB40F921}"/>
              </a:ext>
            </a:extLst>
          </p:cNvPr>
          <p:cNvSpPr/>
          <p:nvPr/>
        </p:nvSpPr>
        <p:spPr>
          <a:xfrm>
            <a:off x="327025" y="6368233"/>
            <a:ext cx="11537950" cy="0"/>
          </a:xfrm>
          <a:custGeom>
            <a:avLst/>
            <a:gdLst/>
            <a:ahLst/>
            <a:cxnLst/>
            <a:rect l="0" t="0" r="0" b="0"/>
            <a:pathLst>
              <a:path w="11538204">
                <a:moveTo>
                  <a:pt x="0" y="0"/>
                </a:moveTo>
                <a:lnTo>
                  <a:pt x="11538204" y="0"/>
                </a:lnTo>
              </a:path>
            </a:pathLst>
          </a:custGeom>
          <a:noFill/>
          <a:ln w="18287" cap="flat">
            <a:solidFill>
              <a:schemeClr val="accent6">
                <a:lumMod val="50000"/>
              </a:schemeClr>
            </a:solidFill>
            <a:prstDash val="solid"/>
          </a:ln>
        </p:spPr>
        <p:txBody>
          <a:bodyPr vert="horz" lIns="91440" tIns="45720" rIns="91440" bIns="45720" anchor="t"/>
          <a:lstStyle/>
          <a:p>
            <a:endParaRPr lang="ru-RU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37A60507-EF83-43E3-837C-6B7EB195BA12}"/>
              </a:ext>
            </a:extLst>
          </p:cNvPr>
          <p:cNvSpPr txBox="1"/>
          <p:nvPr/>
        </p:nvSpPr>
        <p:spPr>
          <a:xfrm>
            <a:off x="348615" y="6504056"/>
            <a:ext cx="116410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HR Department</a:t>
            </a:r>
            <a:endParaRPr lang="ru-RU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E078B241-41DA-4C43-B0D8-C6641ACCEDAB}"/>
              </a:ext>
            </a:extLst>
          </p:cNvPr>
          <p:cNvSpPr txBox="1"/>
          <p:nvPr/>
        </p:nvSpPr>
        <p:spPr>
          <a:xfrm>
            <a:off x="625918" y="205875"/>
            <a:ext cx="598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ПРЕДЛОЖЕНИЯ ПО УЛУЧШЕНИЮ АДАПТАЦИОННОГО ПЕРИОДА 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28169326-2033-4A33-8EC0-57D0272BF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29F4D-211A-41F6-A391-5E66E52CB4DF}" type="slidenum">
              <a:rPr lang="ru-RU" smtClean="0"/>
              <a:t>7</a:t>
            </a:fld>
            <a:endParaRPr lang="ru-RU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19EC8AF-4BCB-BF78-755D-747389EDDD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03871" y="205874"/>
            <a:ext cx="1222039" cy="1128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5356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drawingObject6">
            <a:extLst>
              <a:ext uri="{FF2B5EF4-FFF2-40B4-BE49-F238E27FC236}">
                <a16:creationId xmlns:a16="http://schemas.microsoft.com/office/drawing/2014/main" id="{7E0C00A8-6AAB-4264-8AF7-7A9BF47841E3}"/>
              </a:ext>
            </a:extLst>
          </p:cNvPr>
          <p:cNvSpPr/>
          <p:nvPr/>
        </p:nvSpPr>
        <p:spPr>
          <a:xfrm>
            <a:off x="0" y="166370"/>
            <a:ext cx="419100" cy="365125"/>
          </a:xfrm>
          <a:custGeom>
            <a:avLst/>
            <a:gdLst/>
            <a:ahLst/>
            <a:cxnLst/>
            <a:rect l="0" t="0" r="0" b="0"/>
            <a:pathLst>
              <a:path w="419100" h="365759">
                <a:moveTo>
                  <a:pt x="0" y="0"/>
                </a:moveTo>
                <a:lnTo>
                  <a:pt x="0" y="365759"/>
                </a:lnTo>
                <a:lnTo>
                  <a:pt x="419100" y="365759"/>
                </a:lnTo>
                <a:lnTo>
                  <a:pt x="4191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solidFill>
              <a:srgbClr val="00B050"/>
            </a:solidFill>
          </a:ln>
        </p:spPr>
        <p:txBody>
          <a:bodyPr vert="horz" lIns="91440" tIns="45720" rIns="91440" bIns="45720" anchor="t"/>
          <a:lstStyle/>
          <a:p>
            <a:endParaRPr lang="ru-RU"/>
          </a:p>
        </p:txBody>
      </p:sp>
      <p:sp>
        <p:nvSpPr>
          <p:cNvPr id="84" name="drawingObject7">
            <a:extLst>
              <a:ext uri="{FF2B5EF4-FFF2-40B4-BE49-F238E27FC236}">
                <a16:creationId xmlns:a16="http://schemas.microsoft.com/office/drawing/2014/main" id="{782A310D-A3C1-4AD5-9F6E-A028A09810AC}"/>
              </a:ext>
            </a:extLst>
          </p:cNvPr>
          <p:cNvSpPr/>
          <p:nvPr/>
        </p:nvSpPr>
        <p:spPr>
          <a:xfrm>
            <a:off x="466090" y="166370"/>
            <a:ext cx="63500" cy="365125"/>
          </a:xfrm>
          <a:custGeom>
            <a:avLst/>
            <a:gdLst/>
            <a:ahLst/>
            <a:cxnLst/>
            <a:rect l="0" t="0" r="0" b="0"/>
            <a:pathLst>
              <a:path w="64007" h="365759">
                <a:moveTo>
                  <a:pt x="0" y="0"/>
                </a:moveTo>
                <a:lnTo>
                  <a:pt x="0" y="365759"/>
                </a:lnTo>
                <a:lnTo>
                  <a:pt x="64007" y="365759"/>
                </a:lnTo>
                <a:lnTo>
                  <a:pt x="64007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vert="horz" lIns="91440" tIns="45720" rIns="91440" bIns="45720" anchor="t"/>
          <a:lstStyle/>
          <a:p>
            <a:endParaRPr lang="ru-RU"/>
          </a:p>
        </p:txBody>
      </p:sp>
      <p:sp>
        <p:nvSpPr>
          <p:cNvPr id="86" name="drawingObject13">
            <a:extLst>
              <a:ext uri="{FF2B5EF4-FFF2-40B4-BE49-F238E27FC236}">
                <a16:creationId xmlns:a16="http://schemas.microsoft.com/office/drawing/2014/main" id="{C955F9D3-FE47-455E-B70D-2204AB40F921}"/>
              </a:ext>
            </a:extLst>
          </p:cNvPr>
          <p:cNvSpPr/>
          <p:nvPr/>
        </p:nvSpPr>
        <p:spPr>
          <a:xfrm>
            <a:off x="327025" y="6368233"/>
            <a:ext cx="11537950" cy="0"/>
          </a:xfrm>
          <a:custGeom>
            <a:avLst/>
            <a:gdLst/>
            <a:ahLst/>
            <a:cxnLst/>
            <a:rect l="0" t="0" r="0" b="0"/>
            <a:pathLst>
              <a:path w="11538204">
                <a:moveTo>
                  <a:pt x="0" y="0"/>
                </a:moveTo>
                <a:lnTo>
                  <a:pt x="11538204" y="0"/>
                </a:lnTo>
              </a:path>
            </a:pathLst>
          </a:custGeom>
          <a:noFill/>
          <a:ln w="18287" cap="flat">
            <a:solidFill>
              <a:schemeClr val="accent6">
                <a:lumMod val="50000"/>
              </a:schemeClr>
            </a:solidFill>
            <a:prstDash val="solid"/>
          </a:ln>
        </p:spPr>
        <p:txBody>
          <a:bodyPr vert="horz" lIns="91440" tIns="45720" rIns="91440" bIns="45720" anchor="t"/>
          <a:lstStyle/>
          <a:p>
            <a:endParaRPr lang="ru-RU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37A60507-EF83-43E3-837C-6B7EB195BA12}"/>
              </a:ext>
            </a:extLst>
          </p:cNvPr>
          <p:cNvSpPr txBox="1"/>
          <p:nvPr/>
        </p:nvSpPr>
        <p:spPr>
          <a:xfrm>
            <a:off x="348615" y="6504056"/>
            <a:ext cx="116410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HR Department</a:t>
            </a:r>
            <a:endParaRPr lang="ru-RU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E078B241-41DA-4C43-B0D8-C6641ACCEDAB}"/>
              </a:ext>
            </a:extLst>
          </p:cNvPr>
          <p:cNvSpPr txBox="1"/>
          <p:nvPr/>
        </p:nvSpPr>
        <p:spPr>
          <a:xfrm>
            <a:off x="625918" y="205875"/>
            <a:ext cx="41144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ДОПОЛНИТЕЛЬНЫЕ ФУНКЦИИ И ОБЛАСТЬ 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28169326-2033-4A33-8EC0-57D0272BF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29F4D-211A-41F6-A391-5E66E52CB4DF}" type="slidenum">
              <a:rPr lang="ru-RU" smtClean="0"/>
              <a:t>8</a:t>
            </a:fld>
            <a:endParaRPr lang="ru-R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CF8E3F-A74A-46BB-9CEF-DA41AE714138}"/>
              </a:ext>
            </a:extLst>
          </p:cNvPr>
          <p:cNvSpPr txBox="1"/>
          <p:nvPr/>
        </p:nvSpPr>
        <p:spPr>
          <a:xfrm>
            <a:off x="362671" y="1246095"/>
            <a:ext cx="99627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Здесь необходимо описать задачи, которые вы хотели бы взять дополнительно в свой функционал</a:t>
            </a:r>
          </a:p>
          <a:p>
            <a:r>
              <a:rPr lang="ru-RU" dirty="0"/>
              <a:t> и развиваться в своем направлении  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AECAA1B-322E-5537-E579-A33E448E01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03871" y="205874"/>
            <a:ext cx="1222039" cy="1128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9111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drawingObject6">
            <a:extLst>
              <a:ext uri="{FF2B5EF4-FFF2-40B4-BE49-F238E27FC236}">
                <a16:creationId xmlns:a16="http://schemas.microsoft.com/office/drawing/2014/main" id="{7E0C00A8-6AAB-4264-8AF7-7A9BF47841E3}"/>
              </a:ext>
            </a:extLst>
          </p:cNvPr>
          <p:cNvSpPr/>
          <p:nvPr/>
        </p:nvSpPr>
        <p:spPr>
          <a:xfrm>
            <a:off x="0" y="166370"/>
            <a:ext cx="419100" cy="365125"/>
          </a:xfrm>
          <a:custGeom>
            <a:avLst/>
            <a:gdLst/>
            <a:ahLst/>
            <a:cxnLst/>
            <a:rect l="0" t="0" r="0" b="0"/>
            <a:pathLst>
              <a:path w="419100" h="365759">
                <a:moveTo>
                  <a:pt x="0" y="0"/>
                </a:moveTo>
                <a:lnTo>
                  <a:pt x="0" y="365759"/>
                </a:lnTo>
                <a:lnTo>
                  <a:pt x="419100" y="365759"/>
                </a:lnTo>
                <a:lnTo>
                  <a:pt x="4191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solidFill>
              <a:srgbClr val="00B050"/>
            </a:solidFill>
          </a:ln>
        </p:spPr>
        <p:txBody>
          <a:bodyPr vert="horz" lIns="91440" tIns="45720" rIns="91440" bIns="45720" anchor="t"/>
          <a:lstStyle/>
          <a:p>
            <a:endParaRPr lang="ru-RU"/>
          </a:p>
        </p:txBody>
      </p:sp>
      <p:sp>
        <p:nvSpPr>
          <p:cNvPr id="84" name="drawingObject7">
            <a:extLst>
              <a:ext uri="{FF2B5EF4-FFF2-40B4-BE49-F238E27FC236}">
                <a16:creationId xmlns:a16="http://schemas.microsoft.com/office/drawing/2014/main" id="{782A310D-A3C1-4AD5-9F6E-A028A09810AC}"/>
              </a:ext>
            </a:extLst>
          </p:cNvPr>
          <p:cNvSpPr/>
          <p:nvPr/>
        </p:nvSpPr>
        <p:spPr>
          <a:xfrm>
            <a:off x="466090" y="166370"/>
            <a:ext cx="63500" cy="365125"/>
          </a:xfrm>
          <a:custGeom>
            <a:avLst/>
            <a:gdLst/>
            <a:ahLst/>
            <a:cxnLst/>
            <a:rect l="0" t="0" r="0" b="0"/>
            <a:pathLst>
              <a:path w="64007" h="365759">
                <a:moveTo>
                  <a:pt x="0" y="0"/>
                </a:moveTo>
                <a:lnTo>
                  <a:pt x="0" y="365759"/>
                </a:lnTo>
                <a:lnTo>
                  <a:pt x="64007" y="365759"/>
                </a:lnTo>
                <a:lnTo>
                  <a:pt x="64007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vert="horz" lIns="91440" tIns="45720" rIns="91440" bIns="45720" anchor="t"/>
          <a:lstStyle/>
          <a:p>
            <a:endParaRPr lang="ru-RU"/>
          </a:p>
        </p:txBody>
      </p:sp>
      <p:sp>
        <p:nvSpPr>
          <p:cNvPr id="86" name="drawingObject13">
            <a:extLst>
              <a:ext uri="{FF2B5EF4-FFF2-40B4-BE49-F238E27FC236}">
                <a16:creationId xmlns:a16="http://schemas.microsoft.com/office/drawing/2014/main" id="{C955F9D3-FE47-455E-B70D-2204AB40F921}"/>
              </a:ext>
            </a:extLst>
          </p:cNvPr>
          <p:cNvSpPr/>
          <p:nvPr/>
        </p:nvSpPr>
        <p:spPr>
          <a:xfrm>
            <a:off x="327025" y="6368233"/>
            <a:ext cx="11537950" cy="0"/>
          </a:xfrm>
          <a:custGeom>
            <a:avLst/>
            <a:gdLst/>
            <a:ahLst/>
            <a:cxnLst/>
            <a:rect l="0" t="0" r="0" b="0"/>
            <a:pathLst>
              <a:path w="11538204">
                <a:moveTo>
                  <a:pt x="0" y="0"/>
                </a:moveTo>
                <a:lnTo>
                  <a:pt x="11538204" y="0"/>
                </a:lnTo>
              </a:path>
            </a:pathLst>
          </a:custGeom>
          <a:noFill/>
          <a:ln w="18287" cap="flat">
            <a:solidFill>
              <a:schemeClr val="accent6">
                <a:lumMod val="50000"/>
              </a:schemeClr>
            </a:solidFill>
            <a:prstDash val="solid"/>
          </a:ln>
        </p:spPr>
        <p:txBody>
          <a:bodyPr vert="horz" lIns="91440" tIns="45720" rIns="91440" bIns="45720" anchor="t"/>
          <a:lstStyle/>
          <a:p>
            <a:endParaRPr lang="ru-RU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37A60507-EF83-43E3-837C-6B7EB195BA12}"/>
              </a:ext>
            </a:extLst>
          </p:cNvPr>
          <p:cNvSpPr txBox="1"/>
          <p:nvPr/>
        </p:nvSpPr>
        <p:spPr>
          <a:xfrm>
            <a:off x="348615" y="6504056"/>
            <a:ext cx="116410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HR Department</a:t>
            </a:r>
            <a:endParaRPr lang="ru-RU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28169326-2033-4A33-8EC0-57D0272BF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29F4D-211A-41F6-A391-5E66E52CB4DF}" type="slidenum">
              <a:rPr lang="ru-RU" smtClean="0"/>
              <a:t>9</a:t>
            </a:fld>
            <a:endParaRPr lang="ru-R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CF8E3F-A74A-46BB-9CEF-DA41AE714138}"/>
              </a:ext>
            </a:extLst>
          </p:cNvPr>
          <p:cNvSpPr txBox="1"/>
          <p:nvPr/>
        </p:nvSpPr>
        <p:spPr>
          <a:xfrm>
            <a:off x="372123" y="2309784"/>
            <a:ext cx="122043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Здесь вы можете добавить, что-то от себя, если это необходимо, а также не забудьте озаглавить страницу по теме, которую будете описывать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761509F-18B8-9FAF-6C92-342EEEB898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03871" y="205874"/>
            <a:ext cx="1222039" cy="1128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10260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9188</TotalTime>
  <Words>235</Words>
  <Application>Microsoft Office PowerPoint</Application>
  <PresentationFormat>Широкоэкранный</PresentationFormat>
  <Paragraphs>41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Пользователь</dc:creator>
  <cp:lastModifiedBy>Zarina Niyazova</cp:lastModifiedBy>
  <cp:revision>45</cp:revision>
  <dcterms:created xsi:type="dcterms:W3CDTF">2022-12-22T13:50:01Z</dcterms:created>
  <dcterms:modified xsi:type="dcterms:W3CDTF">2023-08-22T08:28:39Z</dcterms:modified>
</cp:coreProperties>
</file>