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B4AE6-819A-D99B-6D23-6613B245BC5C}" v="136" dt="2022-07-26T19:15:36.589"/>
    <p1510:client id="{8B188852-0501-FCC6-A122-EDDB1324FA31}" v="52" dt="2022-07-22T23:35:04.648"/>
    <p1510:client id="{A3A8A42F-EF74-443E-AF66-68E6928C2939}" v="418" dt="2022-07-18T21:26:36.189"/>
    <p1510:client id="{ED7A853F-E13C-3F7A-9906-074A3822F3A6}" v="97" dt="2022-07-19T22:07:06.454"/>
    <p1510:client id="{EE2783CD-9806-41C4-82CB-560D26178022}" v="823" dt="2022-07-21T06:37:03.902"/>
    <p1510:client id="{F0329B4D-C427-6D48-975C-1D83D25AD5A9}" v="590" dt="2022-07-21T19:16:13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41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5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1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2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009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7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6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6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5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2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answers/how-to-add-python-to-path-variable-in-windows" TargetMode="External"/><Relationship Id="rId2" Type="http://schemas.openxmlformats.org/officeDocument/2006/relationships/hyperlink" Target="https://www.python.org/downloads/release/python-381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ative.io/answers/how-to-add-python-to-the-path-variable-in-ma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sumo/" TargetMode="External"/><Relationship Id="rId2" Type="http://schemas.openxmlformats.org/officeDocument/2006/relationships/hyperlink" Target="https://scenic-lang.readthedocs.io/en/latest/quicksta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mo.dlr.de/docs/TraCI/Interfacing_TraCI_from_Python.html" TargetMode="External"/><Relationship Id="rId5" Type="http://schemas.openxmlformats.org/officeDocument/2006/relationships/hyperlink" Target="https://sumo.dlr.de/docs/Basics/Basic_Computer_Skills.html#additional_environment_variables" TargetMode="External"/><Relationship Id="rId4" Type="http://schemas.openxmlformats.org/officeDocument/2006/relationships/hyperlink" Target="https://sumo.dlr.de/docs/Installing/MacOS_Build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umo.dlr.de/docs/TraCI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rs parked in a line">
            <a:extLst>
              <a:ext uri="{FF2B5EF4-FFF2-40B4-BE49-F238E27FC236}">
                <a16:creationId xmlns:a16="http://schemas.microsoft.com/office/drawing/2014/main" id="{E4EB9B98-88D8-5496-EAF9-72927C8D78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765" r="-2" b="14185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287" y="3778196"/>
            <a:ext cx="7232962" cy="1770027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0000"/>
                </a:highlight>
                <a:cs typeface="Calibri Light"/>
              </a:rPr>
              <a:t>  Scenic-sumo  </a:t>
            </a:r>
            <a:endParaRPr 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EEE06-D8BA-88C2-C386-51C221CA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ea typeface="Calibri Light"/>
                <a:cs typeface="Calibri Light"/>
              </a:rPr>
              <a:t>Prerequisites</a:t>
            </a: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FD06-8415-A9B7-3A28-65010E00C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cs typeface="Calibri"/>
              </a:rPr>
              <a:t>You will need the following:</a:t>
            </a:r>
          </a:p>
          <a:p>
            <a:pPr lvl="1"/>
            <a:r>
              <a:rPr lang="en-US" sz="2400">
                <a:cs typeface="Calibri"/>
              </a:rPr>
              <a:t>Python version 3.8</a:t>
            </a:r>
          </a:p>
          <a:p>
            <a:pPr lvl="1"/>
            <a:r>
              <a:rPr lang="en-US" sz="2400">
                <a:cs typeface="Calibri"/>
              </a:rPr>
              <a:t>Scenic</a:t>
            </a:r>
          </a:p>
          <a:p>
            <a:pPr lvl="1"/>
            <a:r>
              <a:rPr lang="en-US" sz="2400">
                <a:cs typeface="Calibri"/>
              </a:rPr>
              <a:t>Sumo</a:t>
            </a:r>
          </a:p>
        </p:txBody>
      </p:sp>
    </p:spTree>
    <p:extLst>
      <p:ext uri="{BB962C8B-B14F-4D97-AF65-F5344CB8AC3E}">
        <p14:creationId xmlns:p14="http://schemas.microsoft.com/office/powerpoint/2010/main" val="119647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7940-9B6C-DE76-9467-31D7938B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C901-F9B3-C00D-2306-EED63AC7B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Python version 3.8 is needed, version 3.9 is not currently supported</a:t>
            </a:r>
          </a:p>
          <a:p>
            <a:pPr lvl="2">
              <a:buFont typeface="Wingdings 2" pitchFamily="34" charset="0"/>
              <a:buChar char=""/>
            </a:pPr>
            <a:r>
              <a:rPr lang="en-US" sz="2000" dirty="0">
                <a:ea typeface="+mn-lt"/>
                <a:cs typeface="+mn-lt"/>
              </a:rPr>
              <a:t>The python 3.8 install link can be found </a:t>
            </a:r>
            <a:r>
              <a:rPr lang="en-US" sz="2000" dirty="0">
                <a:ea typeface="+mn-lt"/>
                <a:cs typeface="+mn-lt"/>
                <a:hlinkClick r:id="rId2"/>
              </a:rPr>
              <a:t>here</a:t>
            </a:r>
            <a:endParaRPr lang="en-US" sz="2000" dirty="0">
              <a:ea typeface="+mn-lt"/>
              <a:cs typeface="+mn-lt"/>
            </a:endParaRPr>
          </a:p>
          <a:p>
            <a:pPr lvl="2">
              <a:buFont typeface="Wingdings 2" pitchFamily="34" charset="0"/>
              <a:buChar char=""/>
            </a:pPr>
            <a:r>
              <a:rPr lang="en-US" sz="2000" dirty="0">
                <a:ea typeface="+mn-lt"/>
                <a:cs typeface="+mn-lt"/>
              </a:rPr>
              <a:t>You will need to add python to your PATH variable</a:t>
            </a:r>
          </a:p>
          <a:p>
            <a:pPr lvl="3">
              <a:buFont typeface="Wingdings 2" pitchFamily="34" charset="0"/>
              <a:buChar char=""/>
            </a:pPr>
            <a:r>
              <a:rPr lang="en-US" sz="2000" dirty="0">
                <a:ea typeface="+mn-lt"/>
                <a:cs typeface="+mn-lt"/>
              </a:rPr>
              <a:t>Guides are available for both </a:t>
            </a:r>
            <a:r>
              <a:rPr lang="en-US" sz="2000" dirty="0">
                <a:ea typeface="+mn-lt"/>
                <a:cs typeface="+mn-lt"/>
                <a:hlinkClick r:id="rId3"/>
              </a:rPr>
              <a:t>Windows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dirty="0">
                <a:ea typeface="+mn-lt"/>
                <a:cs typeface="+mn-lt"/>
                <a:hlinkClick r:id="rId4"/>
              </a:rPr>
              <a:t>Mac</a:t>
            </a:r>
            <a:endParaRPr lang="en-US" sz="2000" dirty="0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8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F5A2-2CCB-D49B-1B40-4281C7B8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Scenic and Sumo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9C7D-F021-8040-9C50-8CFAB95F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 2" pitchFamily="34" charset="0"/>
              <a:buChar char=""/>
            </a:pPr>
            <a:r>
              <a:rPr lang="en-US" sz="2000" spc="10" dirty="0">
                <a:ea typeface="+mn-lt"/>
                <a:cs typeface="+mn-lt"/>
              </a:rPr>
              <a:t>Scenic</a:t>
            </a:r>
          </a:p>
          <a:p>
            <a:pPr lvl="2">
              <a:buFont typeface="Wingdings 2" pitchFamily="34" charset="0"/>
              <a:buChar char=""/>
            </a:pPr>
            <a:r>
              <a:rPr lang="en-US" sz="2000" dirty="0">
                <a:ea typeface="+mn-lt"/>
                <a:cs typeface="+mn-lt"/>
              </a:rPr>
              <a:t>Scenic can be installed with the command: pip install scenic </a:t>
            </a:r>
          </a:p>
          <a:p>
            <a:pPr lvl="2">
              <a:buFont typeface="Wingdings 2" pitchFamily="34" charset="0"/>
              <a:buChar char=""/>
            </a:pPr>
            <a:r>
              <a:rPr lang="en-US" sz="2000" dirty="0">
                <a:ea typeface="+mn-lt"/>
                <a:cs typeface="+mn-lt"/>
              </a:rPr>
              <a:t>A more in depth install guide can be found </a:t>
            </a:r>
            <a:r>
              <a:rPr lang="en-US" sz="2000" dirty="0">
                <a:ea typeface="+mn-lt"/>
                <a:cs typeface="+mn-lt"/>
                <a:hlinkClick r:id="rId2"/>
              </a:rPr>
              <a:t>here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r>
              <a:rPr lang="en-US" sz="2000" dirty="0">
                <a:ea typeface="+mn-lt"/>
                <a:cs typeface="+mn-lt"/>
              </a:rPr>
              <a:t>Sumo</a:t>
            </a:r>
          </a:p>
          <a:p>
            <a:pPr lvl="1"/>
            <a:r>
              <a:rPr lang="en-US" sz="1800" dirty="0"/>
              <a:t>A link to install sumo can be found </a:t>
            </a:r>
            <a:r>
              <a:rPr lang="en-US" sz="1800" dirty="0">
                <a:hlinkClick r:id="rId3"/>
              </a:rPr>
              <a:t>here</a:t>
            </a:r>
            <a:r>
              <a:rPr lang="en-US" sz="1800" dirty="0"/>
              <a:t>. Mac users may want to follow this </a:t>
            </a:r>
            <a:r>
              <a:rPr lang="en-US" sz="1800" dirty="0">
                <a:hlinkClick r:id="rId4"/>
              </a:rPr>
              <a:t>link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You may need to set the SUMO_HOME variable if it does not automatically do so. If you encounter a problem with the SUMO_HOME variable not being declared, more help can be found </a:t>
            </a:r>
            <a:r>
              <a:rPr lang="en-US" sz="1800" dirty="0">
                <a:hlinkClick r:id="rId5"/>
              </a:rPr>
              <a:t>here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If you need any help with interfacing </a:t>
            </a:r>
            <a:r>
              <a:rPr lang="en-US" sz="1800" dirty="0" err="1"/>
              <a:t>TraCI</a:t>
            </a:r>
            <a:r>
              <a:rPr lang="en-US" sz="1800" dirty="0"/>
              <a:t> from Python, it can be found </a:t>
            </a:r>
            <a:r>
              <a:rPr lang="en-US" sz="1800" dirty="0">
                <a:hlinkClick r:id="rId6"/>
              </a:rPr>
              <a:t>here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08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3132-A2D3-7B41-FB97-E6BECFFF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8309-E4B0-4D47-06FD-3264E328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start incorporating this project with Scenic, first download the files from GitHub and put the project into the path </a:t>
            </a:r>
            <a:r>
              <a:rPr lang="en-US" b="1" dirty="0"/>
              <a:t>scenic\simulators\sumo</a:t>
            </a:r>
            <a:r>
              <a:rPr lang="en-US" dirty="0"/>
              <a:t> under the python version 3.8 install location.</a:t>
            </a:r>
          </a:p>
          <a:p>
            <a:r>
              <a:rPr lang="en-US" dirty="0"/>
              <a:t>The set-up will require you to change the *.</a:t>
            </a:r>
            <a:r>
              <a:rPr lang="en-US" dirty="0" err="1"/>
              <a:t>sumocfg</a:t>
            </a:r>
            <a:r>
              <a:rPr lang="en-US" dirty="0"/>
              <a:t> files to have the same path as they are stored in your computer. </a:t>
            </a:r>
            <a:br>
              <a:rPr lang="en-US" dirty="0"/>
            </a:br>
            <a:r>
              <a:rPr lang="en-US" dirty="0"/>
              <a:t>You can either do this by manually opening the *.</a:t>
            </a:r>
            <a:r>
              <a:rPr lang="en-US" dirty="0" err="1"/>
              <a:t>sumocfg</a:t>
            </a:r>
            <a:r>
              <a:rPr lang="en-US" dirty="0"/>
              <a:t> and potentially the *.net.xml files, or you can reconfigure using sumo-</a:t>
            </a:r>
            <a:r>
              <a:rPr lang="en-US" dirty="0" err="1"/>
              <a:t>gui</a:t>
            </a:r>
            <a:r>
              <a:rPr lang="en-US" dirty="0"/>
              <a:t>. </a:t>
            </a:r>
          </a:p>
          <a:p>
            <a:r>
              <a:rPr lang="en-US" dirty="0"/>
              <a:t>To reconfigure with sumo-</a:t>
            </a:r>
            <a:r>
              <a:rPr lang="en-US" dirty="0" err="1"/>
              <a:t>gui</a:t>
            </a:r>
            <a:r>
              <a:rPr lang="en-US" dirty="0"/>
              <a:t>, open the *.net.xml file that you want to modify. Open the file in </a:t>
            </a:r>
            <a:r>
              <a:rPr lang="en-US" b="1" dirty="0"/>
              <a:t>sumo-</a:t>
            </a:r>
            <a:r>
              <a:rPr lang="en-US" b="1" dirty="0" err="1"/>
              <a:t>gui</a:t>
            </a:r>
            <a:r>
              <a:rPr lang="en-US" dirty="0"/>
              <a:t> and save the *.</a:t>
            </a:r>
            <a:r>
              <a:rPr lang="en-US" dirty="0" err="1"/>
              <a:t>sumocfg</a:t>
            </a:r>
            <a:r>
              <a:rPr lang="en-US" dirty="0"/>
              <a:t> file by clicking </a:t>
            </a:r>
            <a:r>
              <a:rPr lang="en-US" b="1" dirty="0"/>
              <a:t>Save Configuration </a:t>
            </a:r>
            <a:r>
              <a:rPr lang="en-US" dirty="0"/>
              <a:t>under </a:t>
            </a:r>
            <a:r>
              <a:rPr lang="en-US" b="1" dirty="0"/>
              <a:t>File</a:t>
            </a:r>
            <a:r>
              <a:rPr lang="en-US" dirty="0"/>
              <a:t>. This will change the path of the file to the correct one in your computer and will need to be done for every map file that is used.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C1C4-431C-C6AE-6A60-AF25D770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Creating a Scenic Scenario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C2AF-585C-3C00-859F-BDA924A8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create a scenario, you will want to refer to the interfacing </a:t>
            </a:r>
            <a:r>
              <a:rPr lang="en-US" dirty="0" err="1"/>
              <a:t>TraCI</a:t>
            </a:r>
            <a:r>
              <a:rPr lang="en-US" dirty="0"/>
              <a:t> from Python link on slide 4. </a:t>
            </a:r>
          </a:p>
          <a:p>
            <a:r>
              <a:rPr lang="en-US" dirty="0"/>
              <a:t>This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may also be helpful when creating your own scenarios.</a:t>
            </a:r>
          </a:p>
          <a:p>
            <a:r>
              <a:rPr lang="en-US" dirty="0"/>
              <a:t>For adding things like vehicles, you will need to set a route and assign a route ID. This will use the edges that are already present in the scene.</a:t>
            </a:r>
          </a:p>
        </p:txBody>
      </p:sp>
    </p:spTree>
    <p:extLst>
      <p:ext uri="{BB962C8B-B14F-4D97-AF65-F5344CB8AC3E}">
        <p14:creationId xmlns:p14="http://schemas.microsoft.com/office/powerpoint/2010/main" val="135566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148B-4B6E-D7DE-B6C5-CC7A1CDD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Running a Scenic Scenario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20A6-5FDD-AE01-B731-167A7563D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933575"/>
            <a:ext cx="5649579" cy="4246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Scenic scenarios can be run in console with the command: </a:t>
            </a:r>
            <a:br>
              <a:rPr lang="en-US" dirty="0"/>
            </a:br>
            <a:r>
              <a:rPr lang="en-US" b="1" dirty="0"/>
              <a:t>scenic your\path\to\*.scenic </a:t>
            </a:r>
          </a:p>
          <a:p>
            <a:r>
              <a:rPr lang="en-US" dirty="0"/>
              <a:t>If you manage to run the scenario and encounter a problem with an "Invalid RGBA argument" then make sure that the color variable in the </a:t>
            </a:r>
            <a:r>
              <a:rPr lang="en-US" dirty="0" err="1"/>
              <a:t>model.scenic</a:t>
            </a:r>
            <a:r>
              <a:rPr lang="en-US" dirty="0"/>
              <a:t> file does not equal an empty string. </a:t>
            </a:r>
          </a:p>
          <a:p>
            <a:r>
              <a:rPr lang="en-US" dirty="0"/>
              <a:t>To give an example, here is how you would run the 1X.scenic file: </a:t>
            </a:r>
          </a:p>
          <a:p>
            <a:pPr lvl="1"/>
            <a:r>
              <a:rPr lang="en-US" dirty="0">
                <a:ea typeface="+mn-lt"/>
                <a:cs typeface="+mn-lt"/>
              </a:rPr>
              <a:t>$ </a:t>
            </a:r>
            <a:r>
              <a:rPr lang="en-US" b="1" dirty="0">
                <a:ea typeface="+mn-lt"/>
                <a:cs typeface="+mn-lt"/>
              </a:rPr>
              <a:t>scenic simulators\sumo\Scenarios\1X.scenic</a:t>
            </a:r>
          </a:p>
          <a:p>
            <a:pPr lvl="1"/>
            <a:r>
              <a:rPr lang="en-US" dirty="0"/>
              <a:t>This will compile the scene and display it, and due to this being the 1X.scenic example, you should see something like this:</a:t>
            </a:r>
            <a:endParaRPr lang="en-US" spc="0" dirty="0"/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0A27C10-CD95-8A5E-68E3-90754FDB1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9" r="14330" b="1"/>
          <a:stretch/>
        </p:blipFill>
        <p:spPr>
          <a:xfrm>
            <a:off x="7491703" y="3055641"/>
            <a:ext cx="3145523" cy="34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1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168D-0606-2B69-2681-8DF9BD6D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should this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795C-7639-953B-9F52-58BB962A6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Here are some examples of what some of the other scenarios should look like when generated: 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BE3D5D4-4439-CA44-C059-01F700E6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1" y="3336444"/>
            <a:ext cx="4195312" cy="3161225"/>
          </a:xfrm>
          <a:prstGeom prst="rect">
            <a:avLst/>
          </a:prstGeom>
        </p:spPr>
      </p:pic>
      <p:pic>
        <p:nvPicPr>
          <p:cNvPr id="5" name="Picture 5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11960959-8273-0B5B-7471-C7FB35011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419" y="3336443"/>
            <a:ext cx="4195312" cy="3161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FE9E5B-33EF-F707-2121-3B705190FE37}"/>
              </a:ext>
            </a:extLst>
          </p:cNvPr>
          <p:cNvSpPr txBox="1"/>
          <p:nvPr/>
        </p:nvSpPr>
        <p:spPr>
          <a:xfrm>
            <a:off x="1467059" y="31501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H_Intersection.scenic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B141-03EF-00F5-EA4C-9A7EDCA47C9B}"/>
              </a:ext>
            </a:extLst>
          </p:cNvPr>
          <p:cNvSpPr txBox="1"/>
          <p:nvPr/>
        </p:nvSpPr>
        <p:spPr>
          <a:xfrm>
            <a:off x="6323762" y="31501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OnRamp.scenic</a:t>
            </a:r>
          </a:p>
        </p:txBody>
      </p:sp>
    </p:spTree>
    <p:extLst>
      <p:ext uri="{BB962C8B-B14F-4D97-AF65-F5344CB8AC3E}">
        <p14:creationId xmlns:p14="http://schemas.microsoft.com/office/powerpoint/2010/main" val="16941010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View</vt:lpstr>
      <vt:lpstr>  Scenic-sumo  </vt:lpstr>
      <vt:lpstr>Prerequisites</vt:lpstr>
      <vt:lpstr>Installing Python</vt:lpstr>
      <vt:lpstr>Scenic and Sumo install</vt:lpstr>
      <vt:lpstr>Setting up Simulator</vt:lpstr>
      <vt:lpstr>Creating a Scenic Scenario</vt:lpstr>
      <vt:lpstr>Running a Scenic Scenario</vt:lpstr>
      <vt:lpstr>What should this look like?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148</cp:revision>
  <dcterms:created xsi:type="dcterms:W3CDTF">2022-07-14T20:54:53Z</dcterms:created>
  <dcterms:modified xsi:type="dcterms:W3CDTF">2022-07-26T19:17:29Z</dcterms:modified>
</cp:coreProperties>
</file>