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Open Sans" panose="020B0606030504020204" pitchFamily="34" charset="0"/>
      <p:regular r:id="rId15"/>
    </p:embeddedFont>
    <p:embeddedFont>
      <p:font typeface="Open Sans Bold" panose="020B0806030504020204" charset="0"/>
      <p:regular r:id="rId16"/>
    </p:embeddedFont>
    <p:embeddedFont>
      <p:font typeface="Oswald Bold" panose="020B0604020202020204" charset="-9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7" d="100"/>
          <a:sy n="77" d="100"/>
        </p:scale>
        <p:origin x="5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19.svg"/><Relationship Id="rId9" Type="http://schemas.openxmlformats.org/officeDocument/2006/relationships/image" Target="../media/image2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1.jpe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Freeform 4"/>
          <p:cNvSpPr/>
          <p:nvPr/>
        </p:nvSpPr>
        <p:spPr>
          <a:xfrm>
            <a:off x="-4003834" y="-4353358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grpSp>
        <p:nvGrpSpPr>
          <p:cNvPr id="5" name="Group 5"/>
          <p:cNvGrpSpPr/>
          <p:nvPr/>
        </p:nvGrpSpPr>
        <p:grpSpPr>
          <a:xfrm>
            <a:off x="5215798" y="1120686"/>
            <a:ext cx="11606642" cy="4552941"/>
            <a:chOff x="0" y="0"/>
            <a:chExt cx="2241431" cy="87924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41431" cy="879247"/>
            </a:xfrm>
            <a:custGeom>
              <a:avLst/>
              <a:gdLst/>
              <a:ahLst/>
              <a:cxnLst/>
              <a:rect l="l" t="t" r="r" b="b"/>
              <a:pathLst>
                <a:path w="2241431" h="879247">
                  <a:moveTo>
                    <a:pt x="0" y="0"/>
                  </a:moveTo>
                  <a:lnTo>
                    <a:pt x="2241431" y="0"/>
                  </a:lnTo>
                  <a:lnTo>
                    <a:pt x="2241431" y="879247"/>
                  </a:lnTo>
                  <a:lnTo>
                    <a:pt x="0" y="8792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241431" cy="898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253246" y="5815306"/>
            <a:ext cx="13133297" cy="4680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5"/>
              </a:lnSpc>
            </a:pPr>
            <a:endParaRPr dirty="0"/>
          </a:p>
          <a:p>
            <a:pPr algn="ctr">
              <a:lnSpc>
                <a:spcPts val="3365"/>
              </a:lnSpc>
            </a:pPr>
            <a:endParaRPr dirty="0"/>
          </a:p>
          <a:p>
            <a:pPr algn="ctr">
              <a:lnSpc>
                <a:spcPts val="3365"/>
              </a:lnSpc>
            </a:pPr>
            <a:endParaRPr dirty="0"/>
          </a:p>
          <a:p>
            <a:pPr algn="ctr">
              <a:lnSpc>
                <a:spcPts val="3917"/>
              </a:lnSpc>
            </a:pPr>
            <a:r>
              <a:rPr lang="en-US" sz="2838" b="1" spc="278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AMAÇ:</a:t>
            </a:r>
          </a:p>
          <a:p>
            <a:pPr algn="ctr">
              <a:lnSpc>
                <a:spcPts val="3917"/>
              </a:lnSpc>
            </a:pPr>
            <a:r>
              <a:rPr lang="en-US" sz="2838" b="1" spc="278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SOSYAL AĞ REKLAMLARI VERİ SETİ KULLANILARAK, KULLANICILARIN BİR ÜRÜNÜN REKLAMINI SATIN ALIP ALMAYACAĞINI KARAR AĞACI ALGOR</a:t>
            </a:r>
            <a:r>
              <a:rPr lang="tr-TR" sz="2838" b="1" spc="278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İ</a:t>
            </a:r>
            <a:r>
              <a:rPr lang="en-US" sz="2838" b="1" spc="278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TMASI İLE TAHMİN ETMEK</a:t>
            </a:r>
            <a:r>
              <a:rPr lang="tr-TR" sz="2838" b="1" spc="278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TİR</a:t>
            </a:r>
            <a:r>
              <a:rPr lang="en-US" sz="2838" b="1" spc="278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algn="ctr">
              <a:lnSpc>
                <a:spcPts val="3365"/>
              </a:lnSpc>
            </a:pPr>
            <a:endParaRPr lang="en-US" sz="2838" b="1" spc="278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3365"/>
              </a:lnSpc>
            </a:pPr>
            <a:endParaRPr lang="en-US" sz="2838" b="1" spc="278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734804" y="6635640"/>
            <a:ext cx="14170180" cy="3435597"/>
            <a:chOff x="0" y="0"/>
            <a:chExt cx="2736492" cy="66347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36492" cy="663470"/>
            </a:xfrm>
            <a:custGeom>
              <a:avLst/>
              <a:gdLst/>
              <a:ahLst/>
              <a:cxnLst/>
              <a:rect l="l" t="t" r="r" b="b"/>
              <a:pathLst>
                <a:path w="2736492" h="663470">
                  <a:moveTo>
                    <a:pt x="0" y="0"/>
                  </a:moveTo>
                  <a:lnTo>
                    <a:pt x="2736492" y="0"/>
                  </a:lnTo>
                  <a:lnTo>
                    <a:pt x="2736492" y="663470"/>
                  </a:lnTo>
                  <a:lnTo>
                    <a:pt x="0" y="6634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tr-TR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2736492" cy="682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296375" y="-1782125"/>
            <a:ext cx="8952993" cy="7917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91"/>
              </a:lnSpc>
            </a:pPr>
            <a:endParaRPr dirty="0"/>
          </a:p>
          <a:p>
            <a:pPr algn="ctr">
              <a:lnSpc>
                <a:spcPts val="8891"/>
              </a:lnSpc>
            </a:pPr>
            <a:endParaRPr dirty="0"/>
          </a:p>
          <a:p>
            <a:pPr algn="ctr">
              <a:lnSpc>
                <a:spcPts val="8891"/>
              </a:lnSpc>
            </a:pPr>
            <a:endParaRPr dirty="0"/>
          </a:p>
          <a:p>
            <a:pPr algn="ctr">
              <a:lnSpc>
                <a:spcPts val="8891"/>
              </a:lnSpc>
            </a:pPr>
            <a:r>
              <a:rPr lang="en-US" sz="6443" b="1" spc="631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SOSYAL AĞ REKLAMLARI SINIFLANDIRMA</a:t>
            </a:r>
            <a:r>
              <a:rPr lang="tr-TR" sz="6443" b="1" spc="631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</a:t>
            </a:r>
            <a:r>
              <a:rPr lang="en-US" sz="6443" b="1" spc="631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</a:p>
          <a:p>
            <a:pPr algn="ctr">
              <a:lnSpc>
                <a:spcPts val="8891"/>
              </a:lnSpc>
            </a:pPr>
            <a:endParaRPr lang="en-US" sz="6443" b="1" spc="631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 rot="-10213101">
            <a:off x="12973459" y="4119040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Freeform 4"/>
          <p:cNvSpPr/>
          <p:nvPr/>
        </p:nvSpPr>
        <p:spPr>
          <a:xfrm>
            <a:off x="485066" y="2613401"/>
            <a:ext cx="17599191" cy="2162612"/>
          </a:xfrm>
          <a:custGeom>
            <a:avLst/>
            <a:gdLst/>
            <a:ahLst/>
            <a:cxnLst/>
            <a:rect l="l" t="t" r="r" b="b"/>
            <a:pathLst>
              <a:path w="17599191" h="2162612">
                <a:moveTo>
                  <a:pt x="0" y="0"/>
                </a:moveTo>
                <a:lnTo>
                  <a:pt x="17599191" y="0"/>
                </a:lnTo>
                <a:lnTo>
                  <a:pt x="17599191" y="2162612"/>
                </a:lnTo>
                <a:lnTo>
                  <a:pt x="0" y="21626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5" name="TextBox 5"/>
          <p:cNvSpPr txBox="1"/>
          <p:nvPr/>
        </p:nvSpPr>
        <p:spPr>
          <a:xfrm>
            <a:off x="485066" y="588561"/>
            <a:ext cx="18378418" cy="804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9"/>
              </a:lnSpc>
            </a:pPr>
            <a:r>
              <a:rPr lang="en-US" sz="4826" b="1" spc="472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G. KARAR AĞACI GÖRSELLEŞT</a:t>
            </a:r>
            <a:r>
              <a:rPr lang="tr-TR" sz="4826" b="1" spc="472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İ</a:t>
            </a:r>
            <a:r>
              <a:rPr lang="en-US" sz="4826" b="1" spc="472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RME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56807" y="5928538"/>
            <a:ext cx="17227451" cy="142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13"/>
              </a:lnSpc>
            </a:pPr>
            <a:r>
              <a:rPr lang="en-US" sz="4140" b="1" spc="40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Amaç</a:t>
            </a:r>
            <a:r>
              <a:rPr lang="en-US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Test </a:t>
            </a:r>
            <a:r>
              <a:rPr lang="en-US" sz="4140" b="1" spc="40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ver</a:t>
            </a:r>
            <a:r>
              <a:rPr lang="tr-TR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</a:t>
            </a:r>
            <a:r>
              <a:rPr lang="tr-TR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tr-TR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ç</a:t>
            </a:r>
            <a:r>
              <a:rPr lang="tr-TR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 </a:t>
            </a:r>
            <a:r>
              <a:rPr lang="en-US" sz="4140" b="1" spc="40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tahm</a:t>
            </a:r>
            <a:r>
              <a:rPr lang="tr-TR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 </a:t>
            </a:r>
            <a:r>
              <a:rPr lang="en-US" sz="4140" b="1" spc="40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yapmak</a:t>
            </a:r>
            <a:r>
              <a:rPr lang="en-US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algn="l">
              <a:lnSpc>
                <a:spcPts val="5713"/>
              </a:lnSpc>
            </a:pPr>
            <a:endParaRPr lang="en-US" sz="4140" b="1" spc="405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6988615" y="599521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44595" y="452292"/>
            <a:ext cx="16933581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015"/>
              </a:lnSpc>
              <a:spcBef>
                <a:spcPct val="0"/>
              </a:spcBef>
            </a:pPr>
            <a:r>
              <a:rPr lang="en-US" sz="9431" b="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SONUÇLAR VE ÇIKARIMLAR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57963" y="2822896"/>
            <a:ext cx="13299912" cy="3914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1"/>
              </a:lnSpc>
            </a:pPr>
            <a:r>
              <a:rPr lang="en-US" sz="3196" b="1" spc="313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 </a:t>
            </a:r>
            <a:r>
              <a:rPr lang="en-US" sz="3196" b="1" spc="313" dirty="0" err="1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Performansı</a:t>
            </a:r>
            <a:r>
              <a:rPr lang="en-US" sz="3196" b="1" spc="313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</a:p>
          <a:p>
            <a:pPr marL="690107" lvl="1" indent="-345053" algn="l">
              <a:lnSpc>
                <a:spcPts val="4411"/>
              </a:lnSpc>
              <a:buFont typeface="Arial"/>
              <a:buChar char="•"/>
            </a:pPr>
            <a:r>
              <a:rPr lang="en-US" sz="3196" b="1" spc="31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Doğruluk</a:t>
            </a:r>
            <a:r>
              <a:rPr lang="en-US" sz="3196" b="1" spc="31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196" b="1" spc="31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Skoru</a:t>
            </a:r>
            <a:r>
              <a:rPr lang="en-US" sz="3196" b="1" spc="31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Model</a:t>
            </a:r>
            <a:r>
              <a:rPr lang="tr-TR" sz="3196" b="1" spc="31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196" b="1" spc="31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 test </a:t>
            </a:r>
            <a:r>
              <a:rPr lang="en-US" sz="3196" b="1" spc="31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ver</a:t>
            </a:r>
            <a:r>
              <a:rPr lang="tr-TR" sz="3196" b="1" spc="31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isi</a:t>
            </a:r>
            <a:r>
              <a:rPr lang="en-US" sz="3196" b="1" spc="31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ndek</a:t>
            </a:r>
            <a:r>
              <a:rPr lang="tr-TR" sz="3196" b="1" spc="31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 </a:t>
            </a:r>
            <a:r>
              <a:rPr lang="en-US" sz="3196" b="1" spc="31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başarı</a:t>
            </a:r>
            <a:r>
              <a:rPr lang="en-US" sz="3196" b="1" spc="31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196" b="1" spc="31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oranı</a:t>
            </a:r>
            <a:r>
              <a:rPr lang="en-US" sz="3196" b="1" spc="31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algn="l">
              <a:lnSpc>
                <a:spcPts val="4411"/>
              </a:lnSpc>
            </a:pPr>
            <a:r>
              <a:rPr lang="en-US" sz="3196" b="1" spc="313" dirty="0" err="1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Karışıklık</a:t>
            </a:r>
            <a:r>
              <a:rPr lang="en-US" sz="3196" b="1" spc="313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Matr</a:t>
            </a:r>
            <a:r>
              <a:rPr lang="tr-TR" sz="3196" b="1" spc="313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196" b="1" spc="313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</a:t>
            </a:r>
            <a:r>
              <a:rPr lang="tr-TR" sz="3196" b="1" spc="313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196" b="1" spc="313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</a:p>
          <a:p>
            <a:pPr marL="690107" lvl="1" indent="-345053" algn="l">
              <a:lnSpc>
                <a:spcPts val="4411"/>
              </a:lnSpc>
              <a:buFont typeface="Arial"/>
              <a:buChar char="•"/>
            </a:pPr>
            <a:r>
              <a:rPr lang="en-US" sz="3196" b="1" spc="31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</a:t>
            </a:r>
            <a:r>
              <a:rPr lang="en-US" sz="3196" b="1" spc="31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Doğru</a:t>
            </a:r>
            <a:r>
              <a:rPr lang="en-US" sz="3196" b="1" spc="31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196" b="1" spc="31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poz</a:t>
            </a:r>
            <a:r>
              <a:rPr lang="tr-TR" sz="3196" b="1" spc="31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196" b="1" spc="31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</a:t>
            </a:r>
            <a:r>
              <a:rPr lang="tr-TR" sz="3196" b="1" spc="31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196" b="1" spc="31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fler</a:t>
            </a:r>
            <a:r>
              <a:rPr lang="en-US" sz="3196" b="1" spc="31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196" b="1" spc="31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</a:t>
            </a:r>
            <a:r>
              <a:rPr lang="en-US" sz="3196" b="1" spc="31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196" b="1" spc="31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negat</a:t>
            </a:r>
            <a:r>
              <a:rPr lang="tr-TR" sz="3196" b="1" spc="31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196" b="1" spc="31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fler</a:t>
            </a:r>
            <a:r>
              <a:rPr lang="en-US" sz="3196" b="1" spc="31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marL="690107" lvl="1" indent="-345053" algn="l">
              <a:lnSpc>
                <a:spcPts val="4411"/>
              </a:lnSpc>
              <a:buFont typeface="Arial"/>
              <a:buChar char="•"/>
            </a:pPr>
            <a:r>
              <a:rPr lang="en-US" sz="3196" b="1" spc="31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</a:t>
            </a:r>
            <a:r>
              <a:rPr lang="en-US" sz="3196" b="1" spc="31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Yanlış</a:t>
            </a:r>
            <a:r>
              <a:rPr lang="en-US" sz="3196" b="1" spc="31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196" b="1" spc="31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poz</a:t>
            </a:r>
            <a:r>
              <a:rPr lang="tr-TR" sz="3196" b="1" spc="31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196" b="1" spc="31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</a:t>
            </a:r>
            <a:r>
              <a:rPr lang="tr-TR" sz="3196" b="1" spc="31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196" b="1" spc="31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fler</a:t>
            </a:r>
            <a:r>
              <a:rPr lang="en-US" sz="3196" b="1" spc="31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196" b="1" spc="31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</a:t>
            </a:r>
            <a:r>
              <a:rPr lang="en-US" sz="3196" b="1" spc="31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196" b="1" spc="31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negat</a:t>
            </a:r>
            <a:r>
              <a:rPr lang="tr-TR" sz="3196" b="1" spc="31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196" b="1" spc="31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fler</a:t>
            </a:r>
            <a:r>
              <a:rPr lang="en-US" sz="3196" b="1" spc="31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algn="l">
              <a:lnSpc>
                <a:spcPts val="4411"/>
              </a:lnSpc>
            </a:pPr>
            <a:endParaRPr lang="en-US" sz="3196" b="1" spc="313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6879640"/>
            <a:ext cx="13737838" cy="2911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6"/>
              </a:lnSpc>
            </a:pPr>
            <a:r>
              <a:rPr lang="en-US" sz="3301" b="1" spc="323" dirty="0" err="1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Görselleştirme</a:t>
            </a:r>
            <a:r>
              <a:rPr lang="en-US" sz="3301" b="1" spc="323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</a:p>
          <a:p>
            <a:pPr marL="712829" lvl="1" indent="-356415" algn="l">
              <a:lnSpc>
                <a:spcPts val="4556"/>
              </a:lnSpc>
              <a:buFont typeface="Arial"/>
              <a:buChar char="•"/>
            </a:pPr>
            <a:r>
              <a:rPr lang="en-US" sz="3301" b="1" spc="32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Karar</a:t>
            </a:r>
            <a:r>
              <a:rPr lang="en-US" sz="3301" b="1" spc="32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301" b="1" spc="32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ağacı</a:t>
            </a:r>
            <a:r>
              <a:rPr lang="en-US" sz="3301" b="1" spc="32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model</a:t>
            </a:r>
            <a:r>
              <a:rPr lang="tr-TR" sz="3301" b="1" spc="32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301" b="1" spc="32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, </a:t>
            </a:r>
            <a:r>
              <a:rPr lang="en-US" sz="3301" b="1" spc="32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reklamın</a:t>
            </a:r>
            <a:r>
              <a:rPr lang="en-US" sz="3301" b="1" spc="32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301" b="1" spc="32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satın</a:t>
            </a:r>
            <a:r>
              <a:rPr lang="en-US" sz="3301" b="1" spc="32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301" b="1" spc="32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alınmasını</a:t>
            </a:r>
            <a:r>
              <a:rPr lang="en-US" sz="3301" b="1" spc="32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301" b="1" spc="32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etk</a:t>
            </a:r>
            <a:r>
              <a:rPr lang="tr-TR" sz="3301" b="1" spc="32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301" b="1" spc="32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leyen</a:t>
            </a:r>
            <a:r>
              <a:rPr lang="en-US" sz="3301" b="1" spc="32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301" b="1" spc="32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yaş</a:t>
            </a:r>
            <a:r>
              <a:rPr lang="en-US" sz="3301" b="1" spc="32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301" b="1" spc="32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</a:t>
            </a:r>
            <a:r>
              <a:rPr lang="en-US" sz="3301" b="1" spc="32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301" b="1" spc="32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maaş</a:t>
            </a:r>
            <a:r>
              <a:rPr lang="en-US" sz="3301" b="1" spc="32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b</a:t>
            </a:r>
            <a:r>
              <a:rPr lang="tr-TR" sz="3301" b="1" spc="32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301" b="1" spc="32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</a:t>
            </a:r>
            <a:r>
              <a:rPr lang="tr-TR" sz="3301" b="1" spc="32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gi</a:t>
            </a:r>
            <a:r>
              <a:rPr lang="en-US" sz="3301" b="1" spc="32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</a:t>
            </a:r>
            <a:r>
              <a:rPr lang="tr-TR" sz="3301" b="1" spc="32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301" b="1" spc="32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ne </a:t>
            </a:r>
            <a:r>
              <a:rPr lang="en-US" sz="3301" b="1" spc="32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dayalı</a:t>
            </a:r>
            <a:r>
              <a:rPr lang="en-US" sz="3301" b="1" spc="32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301" b="1" spc="32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olarak</a:t>
            </a:r>
            <a:r>
              <a:rPr lang="en-US" sz="3301" b="1" spc="32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301" b="1" spc="32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bölümlemeler</a:t>
            </a:r>
            <a:r>
              <a:rPr lang="en-US" sz="3301" b="1" spc="32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301" b="1" spc="32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yapmıştır</a:t>
            </a:r>
            <a:r>
              <a:rPr lang="en-US" sz="3301" b="1" spc="32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algn="l">
              <a:lnSpc>
                <a:spcPts val="4556"/>
              </a:lnSpc>
            </a:pPr>
            <a:endParaRPr lang="en-US" sz="3301" b="1" spc="323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 rot="257863">
            <a:off x="-571305" y="6150994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Freeform 4"/>
          <p:cNvSpPr/>
          <p:nvPr/>
        </p:nvSpPr>
        <p:spPr>
          <a:xfrm>
            <a:off x="11885510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  <p:txBody>
          <a:bodyPr/>
          <a:lstStyle/>
          <a:p>
            <a:endParaRPr lang="tr-TR"/>
          </a:p>
        </p:txBody>
      </p:sp>
      <p:grpSp>
        <p:nvGrpSpPr>
          <p:cNvPr id="5" name="Group 5"/>
          <p:cNvGrpSpPr/>
          <p:nvPr/>
        </p:nvGrpSpPr>
        <p:grpSpPr>
          <a:xfrm>
            <a:off x="11900353" y="4678112"/>
            <a:ext cx="4113179" cy="4087473"/>
            <a:chOff x="0" y="0"/>
            <a:chExt cx="1279723" cy="12717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080191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  <p:txBody>
          <a:bodyPr/>
          <a:lstStyle/>
          <a:p>
            <a:endParaRPr lang="tr-TR"/>
          </a:p>
        </p:txBody>
      </p:sp>
      <p:grpSp>
        <p:nvGrpSpPr>
          <p:cNvPr id="9" name="Group 9"/>
          <p:cNvGrpSpPr/>
          <p:nvPr/>
        </p:nvGrpSpPr>
        <p:grpSpPr>
          <a:xfrm>
            <a:off x="7095033" y="4678112"/>
            <a:ext cx="4113179" cy="4087473"/>
            <a:chOff x="0" y="0"/>
            <a:chExt cx="1279723" cy="127172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2274468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  <p:txBody>
          <a:bodyPr/>
          <a:lstStyle/>
          <a:p>
            <a:endParaRPr lang="tr-TR"/>
          </a:p>
        </p:txBody>
      </p:sp>
      <p:grpSp>
        <p:nvGrpSpPr>
          <p:cNvPr id="13" name="Group 13"/>
          <p:cNvGrpSpPr/>
          <p:nvPr/>
        </p:nvGrpSpPr>
        <p:grpSpPr>
          <a:xfrm>
            <a:off x="2289311" y="4678112"/>
            <a:ext cx="4113179" cy="4087473"/>
            <a:chOff x="0" y="0"/>
            <a:chExt cx="1279723" cy="127172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3321316" y="3653528"/>
            <a:ext cx="2049168" cy="204916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119617" y="3653528"/>
            <a:ext cx="2049168" cy="204916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2933709" y="3653528"/>
            <a:ext cx="2049168" cy="2049168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3732628" y="4016965"/>
            <a:ext cx="1211702" cy="1322294"/>
          </a:xfrm>
          <a:custGeom>
            <a:avLst/>
            <a:gdLst/>
            <a:ahLst/>
            <a:cxnLst/>
            <a:rect l="l" t="t" r="r" b="b"/>
            <a:pathLst>
              <a:path w="1211702" h="1322294">
                <a:moveTo>
                  <a:pt x="0" y="0"/>
                </a:moveTo>
                <a:lnTo>
                  <a:pt x="1211702" y="0"/>
                </a:lnTo>
                <a:lnTo>
                  <a:pt x="1211702" y="1322294"/>
                </a:lnTo>
                <a:lnTo>
                  <a:pt x="0" y="1322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26" name="Freeform 26"/>
          <p:cNvSpPr/>
          <p:nvPr/>
        </p:nvSpPr>
        <p:spPr>
          <a:xfrm>
            <a:off x="8563658" y="4016965"/>
            <a:ext cx="1160684" cy="1393835"/>
          </a:xfrm>
          <a:custGeom>
            <a:avLst/>
            <a:gdLst/>
            <a:ahLst/>
            <a:cxnLst/>
            <a:rect l="l" t="t" r="r" b="b"/>
            <a:pathLst>
              <a:path w="1160684" h="1393835">
                <a:moveTo>
                  <a:pt x="0" y="0"/>
                </a:moveTo>
                <a:lnTo>
                  <a:pt x="1160684" y="0"/>
                </a:lnTo>
                <a:lnTo>
                  <a:pt x="1160684" y="1393835"/>
                </a:lnTo>
                <a:lnTo>
                  <a:pt x="0" y="1393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27" name="Freeform 27"/>
          <p:cNvSpPr/>
          <p:nvPr/>
        </p:nvSpPr>
        <p:spPr>
          <a:xfrm>
            <a:off x="13272985" y="3986188"/>
            <a:ext cx="1353071" cy="1353071"/>
          </a:xfrm>
          <a:custGeom>
            <a:avLst/>
            <a:gdLst/>
            <a:ahLst/>
            <a:cxnLst/>
            <a:rect l="l" t="t" r="r" b="b"/>
            <a:pathLst>
              <a:path w="1353071" h="1353071">
                <a:moveTo>
                  <a:pt x="0" y="0"/>
                </a:moveTo>
                <a:lnTo>
                  <a:pt x="1353071" y="0"/>
                </a:lnTo>
                <a:lnTo>
                  <a:pt x="1353071" y="1353071"/>
                </a:lnTo>
                <a:lnTo>
                  <a:pt x="0" y="13530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28" name="TextBox 28"/>
          <p:cNvSpPr txBox="1"/>
          <p:nvPr/>
        </p:nvSpPr>
        <p:spPr>
          <a:xfrm>
            <a:off x="2343797" y="1155414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b="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GELECEK ÇALIŞMALAR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574589" y="5596129"/>
            <a:ext cx="3542623" cy="2730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9"/>
              </a:lnSpc>
            </a:pPr>
            <a:r>
              <a:rPr lang="en-US" sz="2622" spc="257">
                <a:solidFill>
                  <a:srgbClr val="FFFBFB"/>
                </a:solidFill>
                <a:latin typeface="Open Sans"/>
                <a:ea typeface="Open Sans"/>
                <a:cs typeface="Open Sans"/>
                <a:sym typeface="Open Sans"/>
              </a:rPr>
              <a:t>Daha fazla parametre ve özellik ekleyerek modelin performansını iyileştirmek.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372688" y="5596129"/>
            <a:ext cx="3542623" cy="3319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7"/>
              </a:lnSpc>
            </a:pPr>
            <a:r>
              <a:rPr lang="en-US" sz="2722" spc="266">
                <a:solidFill>
                  <a:srgbClr val="FFFBFB"/>
                </a:solidFill>
                <a:latin typeface="Open Sans"/>
                <a:ea typeface="Open Sans"/>
                <a:cs typeface="Open Sans"/>
                <a:sym typeface="Open Sans"/>
              </a:rPr>
              <a:t>Farklı algoritmalarla (Random Forest, SVM) karşılaştırma yapmak.</a:t>
            </a:r>
          </a:p>
          <a:p>
            <a:pPr algn="ctr">
              <a:lnSpc>
                <a:spcPts val="3757"/>
              </a:lnSpc>
            </a:pPr>
            <a:endParaRPr lang="en-US" sz="2722" spc="266">
              <a:solidFill>
                <a:srgbClr val="FFFBF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2178209" y="5586604"/>
            <a:ext cx="3542623" cy="3305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9"/>
              </a:lnSpc>
            </a:pPr>
            <a:r>
              <a:rPr lang="en-US" sz="3122" spc="306">
                <a:solidFill>
                  <a:srgbClr val="FFFBFB"/>
                </a:solidFill>
                <a:latin typeface="Open Sans"/>
                <a:ea typeface="Open Sans"/>
                <a:cs typeface="Open Sans"/>
                <a:sym typeface="Open Sans"/>
              </a:rPr>
              <a:t>Veri setini genişleterek öğrenme kapasitesini arttırmak.</a:t>
            </a:r>
          </a:p>
          <a:p>
            <a:pPr algn="ctr">
              <a:lnSpc>
                <a:spcPts val="4861"/>
              </a:lnSpc>
            </a:pPr>
            <a:endParaRPr lang="en-US" sz="3122" spc="306">
              <a:solidFill>
                <a:srgbClr val="FFFBF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 rot="-10580377">
            <a:off x="10359298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TextBox 4"/>
          <p:cNvSpPr txBox="1"/>
          <p:nvPr/>
        </p:nvSpPr>
        <p:spPr>
          <a:xfrm>
            <a:off x="1046313" y="2144104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015"/>
              </a:lnSpc>
              <a:spcBef>
                <a:spcPct val="0"/>
              </a:spcBef>
            </a:pPr>
            <a:r>
              <a:rPr lang="en-US" sz="9431" b="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TEŞEKKÜRLER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319819" y="7288099"/>
            <a:ext cx="12508132" cy="3752440"/>
          </a:xfrm>
          <a:custGeom>
            <a:avLst/>
            <a:gdLst/>
            <a:ahLst/>
            <a:cxnLst/>
            <a:rect l="l" t="t" r="r" b="b"/>
            <a:pathLst>
              <a:path w="12508132" h="3752440">
                <a:moveTo>
                  <a:pt x="12508132" y="0"/>
                </a:moveTo>
                <a:lnTo>
                  <a:pt x="0" y="0"/>
                </a:lnTo>
                <a:lnTo>
                  <a:pt x="0" y="3752440"/>
                </a:lnTo>
                <a:lnTo>
                  <a:pt x="12508132" y="3752440"/>
                </a:lnTo>
                <a:lnTo>
                  <a:pt x="1250813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6" name="TextBox 6"/>
          <p:cNvSpPr txBox="1"/>
          <p:nvPr/>
        </p:nvSpPr>
        <p:spPr>
          <a:xfrm>
            <a:off x="1937649" y="7399861"/>
            <a:ext cx="18378418" cy="2522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9"/>
              </a:lnSpc>
            </a:pPr>
            <a:r>
              <a:rPr lang="en-US" sz="4826" b="1" spc="472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HAZIRLAYAN:</a:t>
            </a:r>
          </a:p>
          <a:p>
            <a:pPr algn="l">
              <a:lnSpc>
                <a:spcPts val="6659"/>
              </a:lnSpc>
            </a:pPr>
            <a:r>
              <a:rPr lang="tr-TR" sz="4826" b="1" spc="472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Semih Akbaş</a:t>
            </a:r>
          </a:p>
          <a:p>
            <a:pPr algn="l">
              <a:lnSpc>
                <a:spcPts val="6659"/>
              </a:lnSpc>
            </a:pPr>
            <a:r>
              <a:rPr lang="tr-TR" sz="4826" b="1" spc="472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21430070023</a:t>
            </a:r>
            <a:endParaRPr lang="en-US" sz="4826" b="1" spc="472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13063603" y="6902421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grpSp>
        <p:nvGrpSpPr>
          <p:cNvPr id="3" name="Group 3"/>
          <p:cNvGrpSpPr/>
          <p:nvPr/>
        </p:nvGrpSpPr>
        <p:grpSpPr>
          <a:xfrm>
            <a:off x="1053353" y="2476501"/>
            <a:ext cx="1400485" cy="4724400"/>
            <a:chOff x="0" y="-215967"/>
            <a:chExt cx="368852" cy="1776928"/>
          </a:xfrm>
        </p:grpSpPr>
        <p:sp>
          <p:nvSpPr>
            <p:cNvPr id="4" name="Freeform 4"/>
            <p:cNvSpPr/>
            <p:nvPr/>
          </p:nvSpPr>
          <p:spPr>
            <a:xfrm>
              <a:off x="0" y="-215967"/>
              <a:ext cx="368852" cy="1776928"/>
            </a:xfrm>
            <a:custGeom>
              <a:avLst/>
              <a:gdLst/>
              <a:ahLst/>
              <a:cxnLst/>
              <a:rect l="l" t="t" r="r" b="b"/>
              <a:pathLst>
                <a:path w="368852" h="1560961">
                  <a:moveTo>
                    <a:pt x="0" y="0"/>
                  </a:moveTo>
                  <a:lnTo>
                    <a:pt x="368852" y="0"/>
                  </a:lnTo>
                  <a:lnTo>
                    <a:pt x="368852" y="1560961"/>
                  </a:lnTo>
                  <a:lnTo>
                    <a:pt x="0" y="156096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5800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-2202191" y="653393"/>
            <a:ext cx="19461491" cy="259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82"/>
              </a:lnSpc>
            </a:pPr>
            <a:r>
              <a:rPr lang="en-US" sz="7596" spc="744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VERİ SETİ BİLGİLERİ:</a:t>
            </a:r>
          </a:p>
          <a:p>
            <a:pPr algn="ctr">
              <a:lnSpc>
                <a:spcPts val="10482"/>
              </a:lnSpc>
            </a:pPr>
            <a:endParaRPr lang="en-US" sz="7596" spc="744">
              <a:solidFill>
                <a:srgbClr val="231F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2416380" y="-774781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4" y="0"/>
                </a:lnTo>
                <a:lnTo>
                  <a:pt x="10749464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8" name="TextBox 8"/>
          <p:cNvSpPr txBox="1"/>
          <p:nvPr/>
        </p:nvSpPr>
        <p:spPr>
          <a:xfrm>
            <a:off x="1202541" y="3584129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05409" y="4551608"/>
            <a:ext cx="959941" cy="663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0"/>
              </a:lnSpc>
            </a:pPr>
            <a:r>
              <a:rPr lang="en-US" sz="4375" b="1" i="1" dirty="0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16771" y="5385209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 dirty="0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459828" y="4467609"/>
            <a:ext cx="7250226" cy="1017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1"/>
              </a:lnSpc>
            </a:pPr>
            <a:r>
              <a:rPr lang="en-US" sz="2950" b="1" spc="28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BAĞIMSIZ DEĞ</a:t>
            </a:r>
            <a:r>
              <a:rPr lang="tr-TR" sz="2950" b="1" spc="28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İ</a:t>
            </a:r>
            <a:r>
              <a:rPr lang="en-US" sz="2950" b="1" spc="28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ŞKENLER</a:t>
            </a:r>
            <a:r>
              <a:rPr lang="tr-TR" sz="2950" b="1" spc="28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  <a:endParaRPr lang="en-US" sz="2800" b="1" spc="295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l">
              <a:lnSpc>
                <a:spcPts val="4071"/>
              </a:lnSpc>
            </a:pPr>
            <a:endParaRPr lang="en-US" sz="2950" b="1" spc="289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910094" y="4443115"/>
            <a:ext cx="6681386" cy="1042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7"/>
              </a:lnSpc>
            </a:pPr>
            <a:r>
              <a:rPr lang="en-US" sz="3012" b="1" spc="29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YAŞ (AGE)</a:t>
            </a:r>
            <a:r>
              <a:rPr lang="tr-TR" sz="3012" b="1" spc="29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,</a:t>
            </a:r>
            <a:endParaRPr lang="en-US" sz="3012" b="1" spc="295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0" lvl="0" indent="0" algn="l">
              <a:lnSpc>
                <a:spcPts val="4157"/>
              </a:lnSpc>
              <a:spcBef>
                <a:spcPct val="0"/>
              </a:spcBef>
            </a:pPr>
            <a:endParaRPr lang="en-US" sz="3012" b="1" spc="295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190396" y="4443115"/>
            <a:ext cx="11041118" cy="1017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14"/>
              </a:lnSpc>
            </a:pPr>
            <a:r>
              <a:rPr lang="en-US" sz="2981" b="1" spc="292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TAHMİNİ MAAŞ (ESTIMATEDSALARY)</a:t>
            </a:r>
          </a:p>
          <a:p>
            <a:pPr marL="0" lvl="0" indent="0" algn="l">
              <a:lnSpc>
                <a:spcPts val="4114"/>
              </a:lnSpc>
              <a:spcBef>
                <a:spcPct val="0"/>
              </a:spcBef>
            </a:pPr>
            <a:endParaRPr lang="en-US" sz="2981" b="1" spc="292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655947" y="5349801"/>
            <a:ext cx="7054107" cy="485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43"/>
              </a:lnSpc>
              <a:spcBef>
                <a:spcPct val="0"/>
              </a:spcBef>
            </a:pPr>
            <a:r>
              <a:rPr lang="en-US" sz="2930" b="1" spc="287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HEDEF DEĞ</a:t>
            </a:r>
            <a:r>
              <a:rPr lang="tr-TR" sz="2930" b="1" spc="287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İ</a:t>
            </a:r>
            <a:r>
              <a:rPr lang="en-US" sz="2930" b="1" spc="287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ŞKEN</a:t>
            </a:r>
            <a:r>
              <a:rPr lang="tr-TR" sz="2930" b="1" spc="287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  <a:endParaRPr lang="en-US" sz="2930" b="1" spc="287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494198" y="5348687"/>
            <a:ext cx="11793802" cy="15603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30"/>
              </a:lnSpc>
            </a:pPr>
            <a:r>
              <a:rPr lang="en-US" sz="2993" b="1" spc="29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SATIN ALMA DURUMU (PURCHASED):</a:t>
            </a:r>
            <a:endParaRPr lang="tr-TR" sz="2993" b="1" spc="293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l">
              <a:lnSpc>
                <a:spcPts val="4130"/>
              </a:lnSpc>
            </a:pPr>
            <a:r>
              <a:rPr lang="en-US" sz="2993" b="1" spc="29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0(İLGİLENMEDİ), 1 (SATIN ALDI)</a:t>
            </a:r>
          </a:p>
          <a:p>
            <a:pPr marL="0" lvl="0" indent="0" algn="l">
              <a:lnSpc>
                <a:spcPts val="4130"/>
              </a:lnSpc>
              <a:spcBef>
                <a:spcPct val="0"/>
              </a:spcBef>
            </a:pPr>
            <a:endParaRPr lang="en-US" sz="2993" b="1" spc="293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455884" y="4025890"/>
            <a:ext cx="6076629" cy="428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endParaRPr/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C2186720-627A-759D-10C4-D458F0970124}"/>
              </a:ext>
            </a:extLst>
          </p:cNvPr>
          <p:cNvSpPr txBox="1"/>
          <p:nvPr/>
        </p:nvSpPr>
        <p:spPr>
          <a:xfrm>
            <a:off x="2377266" y="3503595"/>
            <a:ext cx="5850435" cy="614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593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Open Sans Bold" panose="020B0604020202020204" charset="0"/>
                <a:ea typeface="Open Sans Bold" panose="020B0604020202020204" charset="0"/>
                <a:cs typeface="Open Sans Bold" panose="020B0604020202020204" charset="0"/>
                <a:sym typeface="Open Sans Bold"/>
              </a:rPr>
              <a:t>D</a:t>
            </a:r>
            <a:r>
              <a:rPr lang="tr-TR" sz="2400" dirty="0">
                <a:solidFill>
                  <a:srgbClr val="000000"/>
                </a:solidFill>
                <a:latin typeface="Open Sans Bold" panose="020B0604020202020204" charset="0"/>
                <a:ea typeface="Open Sans Bold" panose="020B0604020202020204" charset="0"/>
                <a:cs typeface="Open Sans Bold" panose="020B0604020202020204" charset="0"/>
                <a:sym typeface="Open Sans Bold"/>
              </a:rPr>
              <a:t>OSYA ADI</a:t>
            </a:r>
            <a:r>
              <a:rPr lang="en-US" sz="2400" dirty="0">
                <a:solidFill>
                  <a:srgbClr val="000000"/>
                </a:solidFill>
                <a:latin typeface="Open Sans Bold" panose="020B0604020202020204" charset="0"/>
                <a:ea typeface="Open Sans Bold" panose="020B0604020202020204" charset="0"/>
                <a:cs typeface="Open Sans Bold" panose="020B0604020202020204" charset="0"/>
                <a:sym typeface="Open Sans Bold"/>
              </a:rPr>
              <a:t>: Social_Network_Ads.csv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>
            <a:off x="1518565" y="5701127"/>
            <a:ext cx="1156649" cy="1173721"/>
          </a:xfrm>
          <a:custGeom>
            <a:avLst/>
            <a:gdLst/>
            <a:ahLst/>
            <a:cxnLst/>
            <a:rect l="l" t="t" r="r" b="b"/>
            <a:pathLst>
              <a:path w="1156649" h="1173721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TextBox 4"/>
          <p:cNvSpPr txBox="1"/>
          <p:nvPr/>
        </p:nvSpPr>
        <p:spPr>
          <a:xfrm>
            <a:off x="1028700" y="306828"/>
            <a:ext cx="15423771" cy="3429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9981" b="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KULLANILAN ARAÇLAR VE TEKNOLOJİLER</a:t>
            </a:r>
          </a:p>
        </p:txBody>
      </p:sp>
      <p:sp>
        <p:nvSpPr>
          <p:cNvPr id="5" name="Freeform 5"/>
          <p:cNvSpPr/>
          <p:nvPr/>
        </p:nvSpPr>
        <p:spPr>
          <a:xfrm>
            <a:off x="-2606685" y="780236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6" name="TextBox 6"/>
          <p:cNvSpPr txBox="1"/>
          <p:nvPr/>
        </p:nvSpPr>
        <p:spPr>
          <a:xfrm>
            <a:off x="3211286" y="4894771"/>
            <a:ext cx="13414078" cy="3355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8015" lvl="1" algn="l">
              <a:lnSpc>
                <a:spcPts val="4448"/>
              </a:lnSpc>
            </a:pPr>
            <a:r>
              <a:rPr lang="en-US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PYTHON KÜTÜP</a:t>
            </a:r>
            <a:r>
              <a:rPr lang="tr-TR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</a:t>
            </a:r>
            <a:r>
              <a:rPr lang="en-US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ANELERİ</a:t>
            </a:r>
            <a:r>
              <a:rPr lang="tr-TR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  <a:endParaRPr lang="en-US" sz="3223" b="1" spc="315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696030" lvl="1" indent="-348015" algn="l">
              <a:lnSpc>
                <a:spcPts val="4448"/>
              </a:lnSpc>
              <a:buFont typeface="Arial"/>
              <a:buChar char="•"/>
            </a:pPr>
            <a:r>
              <a:rPr lang="en-US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pandas: Ver</a:t>
            </a:r>
            <a:r>
              <a:rPr lang="tr-TR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tr-TR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223" b="1" spc="31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şleme</a:t>
            </a:r>
            <a:r>
              <a:rPr lang="en-US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223" b="1" spc="31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</a:t>
            </a:r>
            <a:r>
              <a:rPr lang="en-US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anal</a:t>
            </a:r>
            <a:r>
              <a:rPr lang="tr-TR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izi</a:t>
            </a:r>
            <a:r>
              <a:rPr lang="en-US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marL="696030" lvl="1" indent="-348015" algn="l">
              <a:lnSpc>
                <a:spcPts val="4448"/>
              </a:lnSpc>
              <a:buFont typeface="Arial"/>
              <a:buChar char="•"/>
            </a:pPr>
            <a:r>
              <a:rPr lang="en-US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scikit-learn: </a:t>
            </a:r>
            <a:r>
              <a:rPr lang="en-US" sz="3223" b="1" spc="31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Karar</a:t>
            </a:r>
            <a:r>
              <a:rPr lang="en-US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223" b="1" spc="31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ağacı</a:t>
            </a:r>
            <a:r>
              <a:rPr lang="en-US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model</a:t>
            </a:r>
            <a:r>
              <a:rPr lang="tr-TR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223" b="1" spc="31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</a:t>
            </a:r>
            <a:r>
              <a:rPr lang="en-US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223" b="1" spc="31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performans</a:t>
            </a:r>
            <a:r>
              <a:rPr lang="en-US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223" b="1" spc="31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metr</a:t>
            </a:r>
            <a:r>
              <a:rPr lang="tr-TR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223" b="1" spc="31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kler</a:t>
            </a:r>
            <a:r>
              <a:rPr lang="tr-TR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endParaRPr lang="en-US" sz="3223" b="1" spc="315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696030" lvl="1" indent="-348015" algn="l">
              <a:lnSpc>
                <a:spcPts val="4448"/>
              </a:lnSpc>
              <a:buFont typeface="Arial"/>
              <a:buChar char="•"/>
            </a:pPr>
            <a:r>
              <a:rPr lang="en-US" sz="3223" b="1" spc="31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matplotL</a:t>
            </a:r>
            <a:r>
              <a:rPr lang="tr-TR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b: Ver</a:t>
            </a:r>
            <a:r>
              <a:rPr lang="tr-TR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223" b="1" spc="31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görselleşt</a:t>
            </a:r>
            <a:r>
              <a:rPr lang="tr-TR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223" b="1" spc="31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rme</a:t>
            </a:r>
            <a:endParaRPr lang="en-US" sz="3223" b="1" spc="315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l">
              <a:lnSpc>
                <a:spcPts val="4448"/>
              </a:lnSpc>
            </a:pPr>
            <a:endParaRPr lang="en-US" sz="3223" b="1" spc="315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5814805" y="-211437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Freeform 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5" name="Freeform 5"/>
          <p:cNvSpPr/>
          <p:nvPr/>
        </p:nvSpPr>
        <p:spPr>
          <a:xfrm>
            <a:off x="1028700" y="3702675"/>
            <a:ext cx="16393300" cy="2132326"/>
          </a:xfrm>
          <a:custGeom>
            <a:avLst/>
            <a:gdLst/>
            <a:ahLst/>
            <a:cxnLst/>
            <a:rect l="l" t="t" r="r" b="b"/>
            <a:pathLst>
              <a:path w="16393300" h="2132326">
                <a:moveTo>
                  <a:pt x="0" y="0"/>
                </a:moveTo>
                <a:lnTo>
                  <a:pt x="16393300" y="0"/>
                </a:lnTo>
                <a:lnTo>
                  <a:pt x="16393300" y="2132326"/>
                </a:lnTo>
                <a:lnTo>
                  <a:pt x="0" y="21323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126" b="-5426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6" name="TextBox 6"/>
          <p:cNvSpPr txBox="1"/>
          <p:nvPr/>
        </p:nvSpPr>
        <p:spPr>
          <a:xfrm>
            <a:off x="448603" y="603667"/>
            <a:ext cx="14031119" cy="2378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b="1" spc="36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KODUN ADIM ADIM AÇIKLAMASI</a:t>
            </a:r>
          </a:p>
          <a:p>
            <a:pPr algn="ctr">
              <a:lnSpc>
                <a:spcPts val="9587"/>
              </a:lnSpc>
            </a:pPr>
            <a:endParaRPr lang="en-US" sz="6947" b="1" spc="368">
              <a:solidFill>
                <a:srgbClr val="231F20"/>
              </a:solidFill>
              <a:latin typeface="Oswald Bold"/>
              <a:ea typeface="Oswald Bold"/>
              <a:cs typeface="Oswald Bold"/>
              <a:sym typeface="Oswald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0784" y="2059318"/>
            <a:ext cx="15157894" cy="805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5"/>
              </a:lnSpc>
            </a:pPr>
            <a:r>
              <a:rPr lang="en-US" sz="4742" b="1" spc="464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A. VERİYİ YÜKLEME VE İNCELEME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09854" y="7284592"/>
            <a:ext cx="15370642" cy="2561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7"/>
              </a:lnSpc>
            </a:pPr>
            <a:r>
              <a:rPr lang="en-US" sz="3694" b="1" spc="362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AMAÇ: VERİ SETİNİ YÜKLEMEK VE İLK 5 SATIRI İNCELEMEK.</a:t>
            </a:r>
          </a:p>
          <a:p>
            <a:pPr algn="l">
              <a:lnSpc>
                <a:spcPts val="5097"/>
              </a:lnSpc>
            </a:pPr>
            <a:r>
              <a:rPr lang="en-US" sz="3694" b="1" spc="362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Sonuç</a:t>
            </a:r>
            <a:r>
              <a:rPr lang="en-US" sz="3694" b="1" spc="362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Ver</a:t>
            </a:r>
            <a:r>
              <a:rPr lang="tr-TR" sz="3694" b="1" spc="362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694" b="1" spc="362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</a:t>
            </a:r>
            <a:r>
              <a:rPr lang="tr-TR" sz="3694" b="1" spc="362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694" b="1" spc="362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 </a:t>
            </a:r>
            <a:r>
              <a:rPr lang="en-US" sz="3694" b="1" spc="362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yapısı</a:t>
            </a:r>
            <a:r>
              <a:rPr lang="en-US" sz="3694" b="1" spc="362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694" b="1" spc="362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</a:t>
            </a:r>
            <a:r>
              <a:rPr lang="en-US" sz="3694" b="1" spc="362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694" b="1" spc="362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özell</a:t>
            </a:r>
            <a:r>
              <a:rPr lang="tr-TR" sz="3694" b="1" spc="362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694" b="1" spc="362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kle</a:t>
            </a:r>
            <a:r>
              <a:rPr lang="tr-TR" sz="3694" b="1" spc="362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</a:t>
            </a:r>
            <a:r>
              <a:rPr lang="en-US" sz="3694" b="1" spc="362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694" b="1" spc="362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anlaşıldı</a:t>
            </a:r>
            <a:r>
              <a:rPr lang="en-US" sz="3694" b="1" spc="362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algn="l">
              <a:lnSpc>
                <a:spcPts val="5097"/>
              </a:lnSpc>
            </a:pPr>
            <a:endParaRPr lang="en-US" sz="3694" b="1" spc="362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Freeform 4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5" name="Freeform 5"/>
          <p:cNvSpPr/>
          <p:nvPr/>
        </p:nvSpPr>
        <p:spPr>
          <a:xfrm>
            <a:off x="1028700" y="3050386"/>
            <a:ext cx="13145573" cy="2208046"/>
          </a:xfrm>
          <a:custGeom>
            <a:avLst/>
            <a:gdLst/>
            <a:ahLst/>
            <a:cxnLst/>
            <a:rect l="l" t="t" r="r" b="b"/>
            <a:pathLst>
              <a:path w="13145573" h="2208046">
                <a:moveTo>
                  <a:pt x="0" y="0"/>
                </a:moveTo>
                <a:lnTo>
                  <a:pt x="13145573" y="0"/>
                </a:lnTo>
                <a:lnTo>
                  <a:pt x="13145573" y="2208045"/>
                </a:lnTo>
                <a:lnTo>
                  <a:pt x="0" y="22080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6" name="TextBox 6"/>
          <p:cNvSpPr txBox="1"/>
          <p:nvPr/>
        </p:nvSpPr>
        <p:spPr>
          <a:xfrm>
            <a:off x="1028700" y="692783"/>
            <a:ext cx="17839397" cy="1659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44"/>
              </a:lnSpc>
            </a:pPr>
            <a:r>
              <a:rPr lang="en-US" sz="4887" b="1" spc="478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B. VERİYİ HAZIRLAMA</a:t>
            </a:r>
          </a:p>
          <a:p>
            <a:pPr algn="l">
              <a:lnSpc>
                <a:spcPts val="6744"/>
              </a:lnSpc>
            </a:pPr>
            <a:endParaRPr lang="en-US" sz="4887" b="1" spc="478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7001173"/>
            <a:ext cx="15675358" cy="1942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8"/>
              </a:lnSpc>
            </a:pPr>
            <a:r>
              <a:rPr lang="en-US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767" b="1" spc="369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X: </a:t>
            </a:r>
            <a:r>
              <a:rPr lang="en-US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BAĞIMSIZ DEĞİŞKENLER (AGE, ESTIMATEDSALARY).</a:t>
            </a:r>
          </a:p>
          <a:p>
            <a:pPr algn="l">
              <a:lnSpc>
                <a:spcPts val="5198"/>
              </a:lnSpc>
            </a:pPr>
            <a:r>
              <a:rPr lang="en-US" sz="3767" spc="369" dirty="0">
                <a:solidFill>
                  <a:srgbClr val="F433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67" b="1" spc="369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y: </a:t>
            </a:r>
            <a:r>
              <a:rPr lang="en-US" sz="3767" b="1" spc="369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Hedef</a:t>
            </a:r>
            <a:r>
              <a:rPr lang="en-US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767" b="1" spc="369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değ</a:t>
            </a:r>
            <a:r>
              <a:rPr lang="tr-TR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767" b="1" spc="369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şken</a:t>
            </a:r>
            <a:r>
              <a:rPr lang="en-US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(Purchased).</a:t>
            </a:r>
          </a:p>
          <a:p>
            <a:pPr algn="l">
              <a:lnSpc>
                <a:spcPts val="5198"/>
              </a:lnSpc>
            </a:pPr>
            <a:endParaRPr lang="en-US" sz="3767" b="1" spc="369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8" name="Freeform 8"/>
          <p:cNvSpPr/>
          <p:nvPr/>
        </p:nvSpPr>
        <p:spPr>
          <a:xfrm rot="1621152">
            <a:off x="14646018" y="-2871575"/>
            <a:ext cx="6694483" cy="6869339"/>
          </a:xfrm>
          <a:custGeom>
            <a:avLst/>
            <a:gdLst/>
            <a:ahLst/>
            <a:cxnLst/>
            <a:rect l="l" t="t" r="r" b="b"/>
            <a:pathLst>
              <a:path w="6694483" h="6869339">
                <a:moveTo>
                  <a:pt x="0" y="0"/>
                </a:moveTo>
                <a:lnTo>
                  <a:pt x="6694482" y="0"/>
                </a:lnTo>
                <a:lnTo>
                  <a:pt x="6694482" y="6869339"/>
                </a:lnTo>
                <a:lnTo>
                  <a:pt x="0" y="68693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9" name="Freeform 9"/>
          <p:cNvSpPr/>
          <p:nvPr/>
        </p:nvSpPr>
        <p:spPr>
          <a:xfrm rot="-7939858">
            <a:off x="13912059" y="7495887"/>
            <a:ext cx="6694483" cy="6869339"/>
          </a:xfrm>
          <a:custGeom>
            <a:avLst/>
            <a:gdLst/>
            <a:ahLst/>
            <a:cxnLst/>
            <a:rect l="l" t="t" r="r" b="b"/>
            <a:pathLst>
              <a:path w="6694483" h="6869339">
                <a:moveTo>
                  <a:pt x="0" y="0"/>
                </a:moveTo>
                <a:lnTo>
                  <a:pt x="6694482" y="0"/>
                </a:lnTo>
                <a:lnTo>
                  <a:pt x="6694482" y="6869339"/>
                </a:lnTo>
                <a:lnTo>
                  <a:pt x="0" y="68693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241441">
            <a:off x="13147006" y="6697932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2" y="0"/>
                </a:lnTo>
                <a:lnTo>
                  <a:pt x="15841852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>
            <a:off x="1028700" y="3186989"/>
            <a:ext cx="16802810" cy="921366"/>
          </a:xfrm>
          <a:custGeom>
            <a:avLst/>
            <a:gdLst/>
            <a:ahLst/>
            <a:cxnLst/>
            <a:rect l="l" t="t" r="r" b="b"/>
            <a:pathLst>
              <a:path w="16802810" h="921366">
                <a:moveTo>
                  <a:pt x="0" y="0"/>
                </a:moveTo>
                <a:lnTo>
                  <a:pt x="16802810" y="0"/>
                </a:lnTo>
                <a:lnTo>
                  <a:pt x="16802810" y="921366"/>
                </a:lnTo>
                <a:lnTo>
                  <a:pt x="0" y="9213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TextBox 4"/>
          <p:cNvSpPr txBox="1"/>
          <p:nvPr/>
        </p:nvSpPr>
        <p:spPr>
          <a:xfrm>
            <a:off x="1028700" y="952500"/>
            <a:ext cx="18378418" cy="804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9"/>
              </a:lnSpc>
            </a:pPr>
            <a:r>
              <a:rPr lang="en-US" sz="4826" b="1" spc="472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C. VERİYİ BÖLME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489480"/>
            <a:ext cx="15675358" cy="1290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8"/>
              </a:lnSpc>
            </a:pPr>
            <a:r>
              <a:rPr lang="en-US" sz="3767" b="1" spc="369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AMAÇ: VERİYİ %75 EĞİTİM, %25 TEST OLACAK ŞEKİLDE BÖLMEK.</a:t>
            </a:r>
          </a:p>
        </p:txBody>
      </p:sp>
      <p:sp>
        <p:nvSpPr>
          <p:cNvPr id="6" name="Freeform 6"/>
          <p:cNvSpPr/>
          <p:nvPr/>
        </p:nvSpPr>
        <p:spPr>
          <a:xfrm rot="4581633">
            <a:off x="1958295" y="8350579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2" y="0"/>
                </a:lnTo>
                <a:lnTo>
                  <a:pt x="15841852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Freeform 4"/>
          <p:cNvSpPr/>
          <p:nvPr/>
        </p:nvSpPr>
        <p:spPr>
          <a:xfrm>
            <a:off x="288911" y="2521427"/>
            <a:ext cx="17710178" cy="1062611"/>
          </a:xfrm>
          <a:custGeom>
            <a:avLst/>
            <a:gdLst/>
            <a:ahLst/>
            <a:cxnLst/>
            <a:rect l="l" t="t" r="r" b="b"/>
            <a:pathLst>
              <a:path w="17710178" h="1062611">
                <a:moveTo>
                  <a:pt x="0" y="0"/>
                </a:moveTo>
                <a:lnTo>
                  <a:pt x="17710178" y="0"/>
                </a:lnTo>
                <a:lnTo>
                  <a:pt x="17710178" y="1062611"/>
                </a:lnTo>
                <a:lnTo>
                  <a:pt x="0" y="10626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18" b="-118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5" name="TextBox 5"/>
          <p:cNvSpPr txBox="1"/>
          <p:nvPr/>
        </p:nvSpPr>
        <p:spPr>
          <a:xfrm>
            <a:off x="650812" y="952500"/>
            <a:ext cx="18378418" cy="804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9"/>
              </a:lnSpc>
            </a:pPr>
            <a:r>
              <a:rPr lang="en-US" sz="4826" b="1" spc="472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D. MODEL OLUŞTURMA VE EĞİTME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8911" y="4291737"/>
            <a:ext cx="15006932" cy="572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77"/>
              </a:lnSpc>
            </a:pPr>
            <a:r>
              <a:rPr lang="en-US" sz="3606" b="1" spc="353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606" b="1" spc="353" dirty="0" err="1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Parametreler</a:t>
            </a:r>
            <a:r>
              <a:rPr lang="en-US" sz="3606" b="1" spc="353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</a:p>
          <a:p>
            <a:pPr marL="778681" lvl="1" indent="-389340" algn="l">
              <a:lnSpc>
                <a:spcPts val="4977"/>
              </a:lnSpc>
              <a:buFont typeface="Arial"/>
              <a:buChar char="•"/>
            </a:pPr>
            <a:r>
              <a:rPr lang="en-US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606" b="1" spc="35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Entrop</a:t>
            </a:r>
            <a:r>
              <a:rPr lang="tr-TR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606" b="1" spc="35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kr</a:t>
            </a:r>
            <a:r>
              <a:rPr lang="tr-TR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606" b="1" spc="35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ter</a:t>
            </a:r>
            <a:r>
              <a:rPr lang="tr-TR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606" b="1" spc="35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kullanılarak</a:t>
            </a:r>
            <a:r>
              <a:rPr lang="en-US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b</a:t>
            </a:r>
            <a:r>
              <a:rPr lang="tr-TR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lg</a:t>
            </a:r>
            <a:r>
              <a:rPr lang="tr-TR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606" b="1" spc="35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kazancı</a:t>
            </a:r>
            <a:r>
              <a:rPr lang="en-US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606" b="1" spc="35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hesaplama</a:t>
            </a:r>
            <a:r>
              <a:rPr lang="en-US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algn="l">
              <a:lnSpc>
                <a:spcPts val="4977"/>
              </a:lnSpc>
            </a:pPr>
            <a:r>
              <a:rPr lang="en-US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606" b="1" spc="353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Maks</a:t>
            </a:r>
            <a:r>
              <a:rPr lang="tr-TR" sz="3606" b="1" spc="353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606" b="1" spc="353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mum </a:t>
            </a:r>
            <a:r>
              <a:rPr lang="en-US" sz="3606" b="1" spc="353" dirty="0" err="1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ağaç</a:t>
            </a:r>
            <a:r>
              <a:rPr lang="en-US" sz="3606" b="1" spc="353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der</a:t>
            </a:r>
            <a:r>
              <a:rPr lang="tr-TR" sz="3606" b="1" spc="353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606" b="1" spc="353" dirty="0" err="1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nl</a:t>
            </a:r>
            <a:r>
              <a:rPr lang="tr-TR" sz="3606" b="1" spc="353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606" b="1" spc="353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ğ</a:t>
            </a:r>
            <a:r>
              <a:rPr lang="tr-TR" sz="3606" b="1" spc="353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606" b="1" spc="353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  <a:r>
              <a:rPr lang="en-US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</a:p>
          <a:p>
            <a:pPr marL="778681" lvl="1" indent="-389340" algn="l">
              <a:lnSpc>
                <a:spcPts val="4977"/>
              </a:lnSpc>
              <a:buFont typeface="Arial"/>
              <a:buChar char="•"/>
            </a:pPr>
            <a:r>
              <a:rPr lang="en-US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M</a:t>
            </a:r>
            <a:r>
              <a:rPr lang="tr-TR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</a:t>
            </a:r>
            <a:r>
              <a:rPr lang="tr-TR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mum </a:t>
            </a:r>
            <a:r>
              <a:rPr lang="en-US" sz="3606" b="1" spc="35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bölme</a:t>
            </a:r>
            <a:r>
              <a:rPr lang="en-US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tr-TR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ç</a:t>
            </a:r>
            <a:r>
              <a:rPr lang="tr-TR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 10 </a:t>
            </a:r>
            <a:r>
              <a:rPr lang="en-US" sz="3606" b="1" spc="35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örnek</a:t>
            </a:r>
            <a:r>
              <a:rPr lang="en-US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marL="778681" lvl="1" indent="-389340" algn="l">
              <a:lnSpc>
                <a:spcPts val="4977"/>
              </a:lnSpc>
              <a:buFont typeface="Arial"/>
              <a:buChar char="•"/>
            </a:pPr>
            <a:r>
              <a:rPr lang="en-US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606" b="1" spc="35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Yapraklarda</a:t>
            </a:r>
            <a:r>
              <a:rPr lang="en-US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606" b="1" spc="35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</a:t>
            </a:r>
            <a:r>
              <a:rPr lang="en-US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606" b="1" spc="35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az</a:t>
            </a:r>
            <a:r>
              <a:rPr lang="en-US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5 </a:t>
            </a:r>
            <a:r>
              <a:rPr lang="en-US" sz="3606" b="1" spc="35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örnek</a:t>
            </a:r>
            <a:r>
              <a:rPr lang="en-US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algn="l">
              <a:lnSpc>
                <a:spcPts val="4977"/>
              </a:lnSpc>
            </a:pPr>
            <a:endParaRPr lang="en-US" sz="3606" b="1" spc="353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l">
              <a:lnSpc>
                <a:spcPts val="4977"/>
              </a:lnSpc>
            </a:pPr>
            <a:r>
              <a:rPr lang="en-US" sz="3606" b="1" spc="35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Amaç</a:t>
            </a:r>
            <a:r>
              <a:rPr lang="en-US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Mode</a:t>
            </a:r>
            <a:r>
              <a:rPr lang="tr-TR" sz="3606" b="1" spc="35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</a:t>
            </a:r>
            <a:r>
              <a:rPr lang="en-US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 e</a:t>
            </a:r>
            <a:r>
              <a:rPr lang="tr-TR" sz="3606" b="1" spc="35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ği</a:t>
            </a:r>
            <a:r>
              <a:rPr lang="en-US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</a:t>
            </a:r>
            <a:r>
              <a:rPr lang="tr-TR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 </a:t>
            </a:r>
            <a:r>
              <a:rPr lang="en-US" sz="3606" b="1" spc="35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ver</a:t>
            </a:r>
            <a:r>
              <a:rPr lang="tr-TR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</a:t>
            </a:r>
            <a:r>
              <a:rPr lang="tr-TR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606" b="1" spc="35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yle</a:t>
            </a:r>
            <a:r>
              <a:rPr lang="en-US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606" b="1" spc="35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öğrenmes</a:t>
            </a:r>
            <a:r>
              <a:rPr lang="tr-TR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</a:t>
            </a:r>
            <a:r>
              <a:rPr lang="tr-TR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606" b="1" spc="353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sağlamak</a:t>
            </a:r>
            <a:r>
              <a:rPr lang="en-US" sz="3606" b="1" spc="353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algn="l">
              <a:lnSpc>
                <a:spcPts val="4977"/>
              </a:lnSpc>
            </a:pPr>
            <a:endParaRPr lang="en-US" sz="3606" b="1" spc="353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Freeform 4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5" name="Freeform 5"/>
          <p:cNvSpPr/>
          <p:nvPr/>
        </p:nvSpPr>
        <p:spPr>
          <a:xfrm>
            <a:off x="650812" y="3212401"/>
            <a:ext cx="14500089" cy="1139877"/>
          </a:xfrm>
          <a:custGeom>
            <a:avLst/>
            <a:gdLst/>
            <a:ahLst/>
            <a:cxnLst/>
            <a:rect l="l" t="t" r="r" b="b"/>
            <a:pathLst>
              <a:path w="14500089" h="1139877">
                <a:moveTo>
                  <a:pt x="0" y="0"/>
                </a:moveTo>
                <a:lnTo>
                  <a:pt x="14500089" y="0"/>
                </a:lnTo>
                <a:lnTo>
                  <a:pt x="14500089" y="1139878"/>
                </a:lnTo>
                <a:lnTo>
                  <a:pt x="0" y="11398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137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6" name="TextBox 6"/>
          <p:cNvSpPr txBox="1"/>
          <p:nvPr/>
        </p:nvSpPr>
        <p:spPr>
          <a:xfrm>
            <a:off x="650812" y="826059"/>
            <a:ext cx="18378418" cy="804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9"/>
              </a:lnSpc>
            </a:pPr>
            <a:r>
              <a:rPr lang="en-US" sz="4826" b="1" spc="472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E. TAHMİN YAPMA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50812" y="5876279"/>
            <a:ext cx="17227451" cy="142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13"/>
              </a:lnSpc>
            </a:pPr>
            <a:r>
              <a:rPr lang="en-US" sz="4140" b="1" spc="40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Amaç</a:t>
            </a:r>
            <a:r>
              <a:rPr lang="en-US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Test </a:t>
            </a:r>
            <a:r>
              <a:rPr lang="en-US" sz="4140" b="1" spc="40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ver</a:t>
            </a:r>
            <a:r>
              <a:rPr lang="tr-TR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</a:t>
            </a:r>
            <a:r>
              <a:rPr lang="tr-TR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tr-TR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ç</a:t>
            </a:r>
            <a:r>
              <a:rPr lang="tr-TR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 </a:t>
            </a:r>
            <a:r>
              <a:rPr lang="en-US" sz="4140" b="1" spc="40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tahm</a:t>
            </a:r>
            <a:r>
              <a:rPr lang="tr-TR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 </a:t>
            </a:r>
            <a:r>
              <a:rPr lang="en-US" sz="4140" b="1" spc="40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yapmak</a:t>
            </a:r>
            <a:r>
              <a:rPr lang="en-US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algn="l">
              <a:lnSpc>
                <a:spcPts val="5713"/>
              </a:lnSpc>
            </a:pPr>
            <a:endParaRPr lang="en-US" sz="4140" b="1" spc="405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0341" y="588561"/>
            <a:ext cx="18378418" cy="804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9"/>
              </a:lnSpc>
            </a:pPr>
            <a:r>
              <a:rPr lang="en-US" sz="4826" b="1" spc="472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F. PERFORMANS DEĞERLENDİRME</a:t>
            </a:r>
          </a:p>
        </p:txBody>
      </p:sp>
      <p:sp>
        <p:nvSpPr>
          <p:cNvPr id="3" name="Freeform 3"/>
          <p:cNvSpPr/>
          <p:nvPr/>
        </p:nvSpPr>
        <p:spPr>
          <a:xfrm rot="3407869">
            <a:off x="12632923" y="-100456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Freeform 4"/>
          <p:cNvSpPr/>
          <p:nvPr/>
        </p:nvSpPr>
        <p:spPr>
          <a:xfrm rot="5020301">
            <a:off x="-1522516" y="6747470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5" name="Freeform 5"/>
          <p:cNvSpPr/>
          <p:nvPr/>
        </p:nvSpPr>
        <p:spPr>
          <a:xfrm>
            <a:off x="490341" y="2654635"/>
            <a:ext cx="14406027" cy="2380395"/>
          </a:xfrm>
          <a:custGeom>
            <a:avLst/>
            <a:gdLst/>
            <a:ahLst/>
            <a:cxnLst/>
            <a:rect l="l" t="t" r="r" b="b"/>
            <a:pathLst>
              <a:path w="14406027" h="2380395">
                <a:moveTo>
                  <a:pt x="0" y="0"/>
                </a:moveTo>
                <a:lnTo>
                  <a:pt x="14406026" y="0"/>
                </a:lnTo>
                <a:lnTo>
                  <a:pt x="14406026" y="2380395"/>
                </a:lnTo>
                <a:lnTo>
                  <a:pt x="0" y="23803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6" name="TextBox 6"/>
          <p:cNvSpPr txBox="1"/>
          <p:nvPr/>
        </p:nvSpPr>
        <p:spPr>
          <a:xfrm>
            <a:off x="2881797" y="6239876"/>
            <a:ext cx="14848041" cy="2452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24"/>
              </a:lnSpc>
            </a:pPr>
            <a:r>
              <a:rPr lang="en-US" sz="3568" b="1" spc="349" dirty="0" err="1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Doğruluk</a:t>
            </a:r>
            <a:r>
              <a:rPr lang="en-US" sz="3568" b="1" spc="349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568" b="1" spc="349" dirty="0" err="1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Skoru</a:t>
            </a:r>
            <a:r>
              <a:rPr lang="en-US" sz="3568" b="1" spc="349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  <a:r>
              <a:rPr lang="en-US" sz="3568" b="1" spc="34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Model</a:t>
            </a:r>
            <a:r>
              <a:rPr lang="tr-TR" sz="3568" b="1" spc="34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568" b="1" spc="34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 </a:t>
            </a:r>
            <a:r>
              <a:rPr lang="en-US" sz="3568" b="1" spc="349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başarı</a:t>
            </a:r>
            <a:r>
              <a:rPr lang="en-US" sz="3568" b="1" spc="34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568" b="1" spc="349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oranı</a:t>
            </a:r>
            <a:r>
              <a:rPr lang="en-US" sz="3568" b="1" spc="34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algn="l">
              <a:lnSpc>
                <a:spcPts val="4924"/>
              </a:lnSpc>
            </a:pPr>
            <a:r>
              <a:rPr lang="en-US" sz="3568" b="1" spc="349" dirty="0" err="1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Karışıklık</a:t>
            </a:r>
            <a:r>
              <a:rPr lang="en-US" sz="3568" b="1" spc="349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Matr</a:t>
            </a:r>
            <a:r>
              <a:rPr lang="tr-TR" sz="3568" b="1" spc="349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568" b="1" spc="349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</a:t>
            </a:r>
            <a:r>
              <a:rPr lang="tr-TR" sz="3568" b="1" spc="349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568" b="1" spc="349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</a:t>
            </a:r>
            <a:r>
              <a:rPr lang="en-US" sz="3568" b="1" spc="349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Doğru</a:t>
            </a:r>
            <a:r>
              <a:rPr lang="en-US" sz="3568" b="1" spc="34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568" b="1" spc="349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</a:t>
            </a:r>
            <a:r>
              <a:rPr lang="en-US" sz="3568" b="1" spc="34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568" b="1" spc="349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yanlış</a:t>
            </a:r>
            <a:r>
              <a:rPr lang="en-US" sz="3568" b="1" spc="34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568" b="1" spc="349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tahm</a:t>
            </a:r>
            <a:r>
              <a:rPr lang="tr-TR" sz="3568" b="1" spc="34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568" b="1" spc="349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nler</a:t>
            </a:r>
            <a:r>
              <a:rPr lang="tr-TR" sz="3568" b="1" spc="34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568" b="1" spc="34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 </a:t>
            </a:r>
            <a:r>
              <a:rPr lang="en-US" sz="3568" b="1" spc="349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sınıf</a:t>
            </a:r>
            <a:r>
              <a:rPr lang="en-US" sz="3568" b="1" spc="34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568" b="1" spc="349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bazında</a:t>
            </a:r>
            <a:r>
              <a:rPr lang="en-US" sz="3568" b="1" spc="34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568" b="1" spc="349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göster</a:t>
            </a:r>
            <a:r>
              <a:rPr lang="tr-TR" sz="3568" b="1" spc="34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568" b="1" spc="34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</a:t>
            </a:r>
            <a:r>
              <a:rPr lang="tr-TR" sz="3568" b="1" spc="34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568" b="1" spc="34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algn="l">
              <a:lnSpc>
                <a:spcPts val="4924"/>
              </a:lnSpc>
            </a:pPr>
            <a:endParaRPr lang="en-US" sz="3568" b="1" spc="349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472</Words>
  <Application>Microsoft Office PowerPoint</Application>
  <PresentationFormat>Özel</PresentationFormat>
  <Paragraphs>65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9" baseType="lpstr">
      <vt:lpstr>Arial</vt:lpstr>
      <vt:lpstr>Calibri</vt:lpstr>
      <vt:lpstr>Oswald Bold</vt:lpstr>
      <vt:lpstr>Open Sans Bold</vt:lpstr>
      <vt:lpstr>Open Sans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SEMIH AKBAS</cp:lastModifiedBy>
  <cp:revision>17</cp:revision>
  <dcterms:created xsi:type="dcterms:W3CDTF">2006-08-16T00:00:00Z</dcterms:created>
  <dcterms:modified xsi:type="dcterms:W3CDTF">2024-12-17T08:35:48Z</dcterms:modified>
  <dc:identifier>DAGZSsfxm_E</dc:identifier>
</cp:coreProperties>
</file>